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5"/>
  </p:notesMasterIdLst>
  <p:sldIdLst>
    <p:sldId id="257" r:id="rId4"/>
    <p:sldId id="281" r:id="rId6"/>
    <p:sldId id="260" r:id="rId7"/>
    <p:sldId id="261" r:id="rId8"/>
    <p:sldId id="296" r:id="rId9"/>
    <p:sldId id="302" r:id="rId10"/>
    <p:sldId id="282" r:id="rId11"/>
    <p:sldId id="297" r:id="rId12"/>
    <p:sldId id="299" r:id="rId13"/>
    <p:sldId id="300" r:id="rId14"/>
    <p:sldId id="301" r:id="rId15"/>
    <p:sldId id="267" r:id="rId16"/>
    <p:sldId id="310" r:id="rId17"/>
    <p:sldId id="311" r:id="rId18"/>
    <p:sldId id="312" r:id="rId19"/>
    <p:sldId id="313" r:id="rId20"/>
    <p:sldId id="314" r:id="rId21"/>
    <p:sldId id="316" r:id="rId22"/>
    <p:sldId id="280" r:id="rId23"/>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gs" Target="tags/tag36.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C7DBA15-3F6E-4149-9019-6609FD57F75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4" name="矩形 3"/>
          <p:cNvSpPr/>
          <p:nvPr userDrawn="1"/>
        </p:nvSpPr>
        <p:spPr>
          <a:xfrm>
            <a:off x="-24680" y="0"/>
            <a:ext cx="12216680" cy="2132856"/>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p:cNvSpPr/>
          <p:nvPr userDrawn="1"/>
        </p:nvSpPr>
        <p:spPr>
          <a:xfrm>
            <a:off x="-24680" y="5301208"/>
            <a:ext cx="12216680" cy="1556792"/>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KSO_Shape"/>
          <p:cNvSpPr/>
          <p:nvPr userDrawn="1"/>
        </p:nvSpPr>
        <p:spPr bwMode="auto">
          <a:xfrm>
            <a:off x="8040216" y="2564904"/>
            <a:ext cx="3313621" cy="2016224"/>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20517C"/>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sp>
        <p:nvSpPr>
          <p:cNvPr id="146" name="文本占位符 145"/>
          <p:cNvSpPr>
            <a:spLocks noGrp="1"/>
          </p:cNvSpPr>
          <p:nvPr>
            <p:ph type="body" sz="quarter" idx="10" hasCustomPrompt="1"/>
          </p:nvPr>
        </p:nvSpPr>
        <p:spPr>
          <a:xfrm>
            <a:off x="839416" y="2924944"/>
            <a:ext cx="6549312" cy="808633"/>
          </a:xfrm>
          <a:prstGeom prst="rect">
            <a:avLst/>
          </a:prstGeom>
        </p:spPr>
        <p:txBody>
          <a:bodyPr/>
          <a:lstStyle>
            <a:lvl1pPr marL="0" indent="0" algn="l">
              <a:buNone/>
              <a:defRPr sz="4800" b="1">
                <a:solidFill>
                  <a:schemeClr val="tx1">
                    <a:lumMod val="85000"/>
                    <a:lumOff val="15000"/>
                  </a:schemeClr>
                </a:solidFill>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毕业论文答辩</a:t>
            </a:r>
            <a:r>
              <a:rPr lang="en-US" altLang="zh-CN" dirty="0"/>
              <a:t>PPT</a:t>
            </a:r>
            <a:r>
              <a:rPr lang="zh-CN" altLang="en-US" dirty="0"/>
              <a:t>模板</a:t>
            </a:r>
            <a:endParaRPr lang="zh-CN" altLang="en-US" dirty="0"/>
          </a:p>
        </p:txBody>
      </p:sp>
      <p:sp>
        <p:nvSpPr>
          <p:cNvPr id="149" name="文本占位符 148"/>
          <p:cNvSpPr>
            <a:spLocks noGrp="1"/>
          </p:cNvSpPr>
          <p:nvPr>
            <p:ph type="body" sz="quarter" idx="11" hasCustomPrompt="1"/>
          </p:nvPr>
        </p:nvSpPr>
        <p:spPr>
          <a:xfrm>
            <a:off x="839470" y="3959225"/>
            <a:ext cx="3522345" cy="502920"/>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学院：</a:t>
            </a:r>
            <a:endParaRPr lang="zh-CN" altLang="en-US" dirty="0"/>
          </a:p>
        </p:txBody>
      </p:sp>
      <p:sp>
        <p:nvSpPr>
          <p:cNvPr id="150" name="文本占位符 148"/>
          <p:cNvSpPr>
            <a:spLocks noGrp="1"/>
          </p:cNvSpPr>
          <p:nvPr>
            <p:ph type="body" sz="quarter" idx="12" hasCustomPrompt="1"/>
          </p:nvPr>
        </p:nvSpPr>
        <p:spPr>
          <a:xfrm>
            <a:off x="4362537" y="3958958"/>
            <a:ext cx="3389647"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专业：</a:t>
            </a:r>
            <a:endParaRPr lang="zh-CN" altLang="en-US" dirty="0"/>
          </a:p>
        </p:txBody>
      </p:sp>
      <p:sp>
        <p:nvSpPr>
          <p:cNvPr id="151" name="文本占位符 148"/>
          <p:cNvSpPr>
            <a:spLocks noGrp="1"/>
          </p:cNvSpPr>
          <p:nvPr>
            <p:ph type="body" sz="quarter" idx="13" hasCustomPrompt="1"/>
          </p:nvPr>
        </p:nvSpPr>
        <p:spPr>
          <a:xfrm>
            <a:off x="6717772" y="5950099"/>
            <a:ext cx="2618588" cy="503237"/>
          </a:xfrm>
          <a:prstGeom prst="rect">
            <a:avLst/>
          </a:prstGeom>
        </p:spPr>
        <p:txBody>
          <a:bodyPr/>
          <a:lstStyle>
            <a:lvl1pPr>
              <a:defRPr sz="2400" b="1">
                <a:solidFill>
                  <a:schemeClr val="bg1"/>
                </a:solidFill>
                <a:latin typeface="微软雅黑" panose="020B0503020204020204" charset="-122"/>
                <a:ea typeface="微软雅黑" panose="020B0503020204020204" charset="-122"/>
                <a:cs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答辩人：小9</a:t>
            </a:r>
            <a:endParaRPr lang="zh-CN" altLang="en-US" dirty="0"/>
          </a:p>
        </p:txBody>
      </p:sp>
      <p:sp>
        <p:nvSpPr>
          <p:cNvPr id="152" name="文本占位符 148"/>
          <p:cNvSpPr>
            <a:spLocks noGrp="1"/>
          </p:cNvSpPr>
          <p:nvPr>
            <p:ph type="body" sz="quarter" idx="14" hasCustomPrompt="1"/>
          </p:nvPr>
        </p:nvSpPr>
        <p:spPr>
          <a:xfrm>
            <a:off x="9208770" y="5949950"/>
            <a:ext cx="2983230" cy="502920"/>
          </a:xfrm>
          <a:prstGeom prst="rect">
            <a:avLst/>
          </a:prstGeom>
        </p:spPr>
        <p:txBody>
          <a:bodyPr/>
          <a:lstStyle>
            <a:lvl1pPr marL="0" indent="0">
              <a:buNone/>
              <a:defRPr sz="2400" b="1">
                <a:solidFill>
                  <a:schemeClr val="bg1"/>
                </a:solidFill>
                <a:latin typeface="微软雅黑" panose="020B0503020204020204" charset="-122"/>
                <a:ea typeface="微软雅黑" panose="020B0503020204020204" charset="-122"/>
                <a:cs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指导老师：985高校</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内容页3">
    <p:bg>
      <p:bgPr>
        <a:noFill/>
        <a:effectLst/>
      </p:bgPr>
    </p:bg>
    <p:spTree>
      <p:nvGrpSpPr>
        <p:cNvPr id="1" name=""/>
        <p:cNvGrpSpPr/>
        <p:nvPr/>
      </p:nvGrpSpPr>
      <p:grpSpPr>
        <a:xfrm>
          <a:off x="0" y="0"/>
          <a:ext cx="0" cy="0"/>
          <a:chOff x="0" y="0"/>
          <a:chExt cx="0" cy="0"/>
        </a:xfrm>
      </p:grpSpPr>
      <p:sp>
        <p:nvSpPr>
          <p:cNvPr id="60" name="矩形 59"/>
          <p:cNvSpPr/>
          <p:nvPr userDrawn="1"/>
        </p:nvSpPr>
        <p:spPr>
          <a:xfrm>
            <a:off x="-24680" y="0"/>
            <a:ext cx="12216680" cy="1124744"/>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占位符 6"/>
          <p:cNvSpPr>
            <a:spLocks noGrp="1"/>
          </p:cNvSpPr>
          <p:nvPr>
            <p:ph type="body" sz="quarter" idx="10" hasCustomPrompt="1"/>
          </p:nvPr>
        </p:nvSpPr>
        <p:spPr>
          <a:xfrm>
            <a:off x="459944"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01</a:t>
            </a:r>
            <a:endParaRPr lang="zh-CN" altLang="en-US" dirty="0"/>
          </a:p>
        </p:txBody>
      </p:sp>
      <p:sp>
        <p:nvSpPr>
          <p:cNvPr id="63" name="文本占位符 6"/>
          <p:cNvSpPr>
            <a:spLocks noGrp="1"/>
          </p:cNvSpPr>
          <p:nvPr>
            <p:ph type="body" sz="quarter" idx="12" hasCustomPrompt="1"/>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endParaRPr lang="zh-CN" altLang="en-US" dirty="0"/>
          </a:p>
        </p:txBody>
      </p:sp>
      <p:cxnSp>
        <p:nvCxnSpPr>
          <p:cNvPr id="64" name="直接连接符 63"/>
          <p:cNvCxnSpPr/>
          <p:nvPr userDrawn="1"/>
        </p:nvCxnSpPr>
        <p:spPr>
          <a:xfrm flipH="1">
            <a:off x="1102301" y="407372"/>
            <a:ext cx="307464" cy="484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3" name="矩形 2"/>
          <p:cNvSpPr/>
          <p:nvPr userDrawn="1"/>
        </p:nvSpPr>
        <p:spPr>
          <a:xfrm>
            <a:off x="0" y="0"/>
            <a:ext cx="3359696" cy="685800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userDrawn="1"/>
        </p:nvSpPr>
        <p:spPr>
          <a:xfrm>
            <a:off x="623392" y="836712"/>
            <a:ext cx="2003884" cy="1015663"/>
          </a:xfrm>
          <a:prstGeom prst="rect">
            <a:avLst/>
          </a:prstGeom>
          <a:noFill/>
        </p:spPr>
        <p:txBody>
          <a:bodyPr wrap="square" rtlCol="0">
            <a:spAutoFit/>
          </a:bodyPr>
          <a:lstStyle/>
          <a:p>
            <a:pPr algn="dist"/>
            <a:r>
              <a:rPr lang="zh-CN" altLang="en-US" sz="6000" b="0" dirty="0">
                <a:solidFill>
                  <a:schemeClr val="bg1"/>
                </a:solidFill>
                <a:latin typeface="微软雅黑" panose="020B0503020204020204" charset="-122"/>
                <a:ea typeface="微软雅黑" panose="020B0503020204020204" charset="-122"/>
              </a:rPr>
              <a:t>目录</a:t>
            </a:r>
            <a:endParaRPr lang="zh-CN" altLang="en-US" sz="6000" b="0" dirty="0">
              <a:solidFill>
                <a:schemeClr val="bg1"/>
              </a:solidFill>
              <a:latin typeface="微软雅黑" panose="020B0503020204020204" charset="-122"/>
              <a:ea typeface="微软雅黑" panose="020B0503020204020204" charset="-122"/>
            </a:endParaRPr>
          </a:p>
        </p:txBody>
      </p:sp>
      <p:sp>
        <p:nvSpPr>
          <p:cNvPr id="55" name="文本框 54"/>
          <p:cNvSpPr txBox="1"/>
          <p:nvPr userDrawn="1"/>
        </p:nvSpPr>
        <p:spPr>
          <a:xfrm>
            <a:off x="830161" y="1852375"/>
            <a:ext cx="1590346" cy="461665"/>
          </a:xfrm>
          <a:prstGeom prst="rect">
            <a:avLst/>
          </a:prstGeom>
          <a:noFill/>
        </p:spPr>
        <p:txBody>
          <a:bodyPr wrap="square" rtlCol="0">
            <a:spAutoFit/>
          </a:bodyPr>
          <a:lstStyle/>
          <a:p>
            <a:pPr algn="dist"/>
            <a:r>
              <a:rPr lang="en-US" altLang="zh-CN" sz="2400" b="0" dirty="0">
                <a:solidFill>
                  <a:schemeClr val="bg1"/>
                </a:solidFill>
                <a:latin typeface="华文细黑" panose="02010600040101010101" pitchFamily="2" charset="-122"/>
                <a:ea typeface="华文细黑" panose="02010600040101010101" pitchFamily="2" charset="-122"/>
              </a:rPr>
              <a:t>contents</a:t>
            </a:r>
            <a:endParaRPr lang="zh-CN" altLang="en-US" sz="2400" b="0" dirty="0">
              <a:solidFill>
                <a:schemeClr val="bg1"/>
              </a:solidFill>
              <a:latin typeface="华文细黑" panose="02010600040101010101" pitchFamily="2" charset="-122"/>
              <a:ea typeface="华文细黑" panose="02010600040101010101" pitchFamily="2" charset="-122"/>
            </a:endParaRPr>
          </a:p>
        </p:txBody>
      </p:sp>
      <p:sp>
        <p:nvSpPr>
          <p:cNvPr id="56" name="文本占位符 148"/>
          <p:cNvSpPr>
            <a:spLocks noGrp="1"/>
          </p:cNvSpPr>
          <p:nvPr>
            <p:ph type="body" sz="quarter" idx="11" hasCustomPrompt="1"/>
          </p:nvPr>
        </p:nvSpPr>
        <p:spPr>
          <a:xfrm>
            <a:off x="5159896"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01</a:t>
            </a:r>
            <a:endParaRPr lang="zh-CN" altLang="en-US" dirty="0"/>
          </a:p>
        </p:txBody>
      </p:sp>
      <p:sp>
        <p:nvSpPr>
          <p:cNvPr id="57" name="文本占位符 148"/>
          <p:cNvSpPr>
            <a:spLocks noGrp="1"/>
          </p:cNvSpPr>
          <p:nvPr>
            <p:ph type="body" sz="quarter" idx="12" hasCustomPrompt="1"/>
          </p:nvPr>
        </p:nvSpPr>
        <p:spPr>
          <a:xfrm>
            <a:off x="5159896" y="2650071"/>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02</a:t>
            </a:r>
            <a:endParaRPr lang="zh-CN" altLang="en-US" dirty="0"/>
          </a:p>
        </p:txBody>
      </p:sp>
      <p:sp>
        <p:nvSpPr>
          <p:cNvPr id="58" name="文本占位符 148"/>
          <p:cNvSpPr>
            <a:spLocks noGrp="1"/>
          </p:cNvSpPr>
          <p:nvPr>
            <p:ph type="body" sz="quarter" idx="13" hasCustomPrompt="1"/>
          </p:nvPr>
        </p:nvSpPr>
        <p:spPr>
          <a:xfrm>
            <a:off x="5159896" y="3414673"/>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03</a:t>
            </a:r>
            <a:endParaRPr lang="zh-CN" altLang="en-US" dirty="0"/>
          </a:p>
        </p:txBody>
      </p:sp>
      <p:sp>
        <p:nvSpPr>
          <p:cNvPr id="59" name="文本占位符 148"/>
          <p:cNvSpPr>
            <a:spLocks noGrp="1"/>
          </p:cNvSpPr>
          <p:nvPr>
            <p:ph type="body" sz="quarter" idx="14" hasCustomPrompt="1"/>
          </p:nvPr>
        </p:nvSpPr>
        <p:spPr>
          <a:xfrm>
            <a:off x="5159896" y="4179275"/>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04</a:t>
            </a:r>
            <a:endParaRPr lang="zh-CN" altLang="en-US" dirty="0"/>
          </a:p>
        </p:txBody>
      </p:sp>
      <p:sp>
        <p:nvSpPr>
          <p:cNvPr id="60" name="文本占位符 148"/>
          <p:cNvSpPr>
            <a:spLocks noGrp="1"/>
          </p:cNvSpPr>
          <p:nvPr>
            <p:ph type="body" sz="quarter" idx="15" hasCustomPrompt="1"/>
          </p:nvPr>
        </p:nvSpPr>
        <p:spPr>
          <a:xfrm>
            <a:off x="5159896" y="49438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05</a:t>
            </a:r>
            <a:endParaRPr lang="zh-CN" altLang="en-US" dirty="0"/>
          </a:p>
        </p:txBody>
      </p:sp>
      <p:sp>
        <p:nvSpPr>
          <p:cNvPr id="61" name="文本占位符 148"/>
          <p:cNvSpPr>
            <a:spLocks noGrp="1"/>
          </p:cNvSpPr>
          <p:nvPr>
            <p:ph type="body" sz="quarter" idx="16" hasCustomPrompt="1"/>
          </p:nvPr>
        </p:nvSpPr>
        <p:spPr>
          <a:xfrm>
            <a:off x="5159896" y="57084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06</a:t>
            </a:r>
            <a:endParaRPr lang="zh-CN" altLang="en-US" dirty="0"/>
          </a:p>
        </p:txBody>
      </p:sp>
      <p:sp>
        <p:nvSpPr>
          <p:cNvPr id="67" name="文本占位符 148"/>
          <p:cNvSpPr>
            <a:spLocks noGrp="1"/>
          </p:cNvSpPr>
          <p:nvPr>
            <p:ph type="body" sz="quarter" idx="17" hasCustomPrompt="1"/>
          </p:nvPr>
        </p:nvSpPr>
        <p:spPr>
          <a:xfrm>
            <a:off x="7392144"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endParaRPr lang="zh-CN" altLang="en-US" dirty="0"/>
          </a:p>
        </p:txBody>
      </p:sp>
      <p:sp>
        <p:nvSpPr>
          <p:cNvPr id="68" name="文本占位符 148"/>
          <p:cNvSpPr>
            <a:spLocks noGrp="1"/>
          </p:cNvSpPr>
          <p:nvPr>
            <p:ph type="body" sz="quarter" idx="18" hasCustomPrompt="1"/>
          </p:nvPr>
        </p:nvSpPr>
        <p:spPr>
          <a:xfrm>
            <a:off x="7392144" y="2656557"/>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研究思路与方法</a:t>
            </a:r>
            <a:endParaRPr lang="zh-CN" altLang="en-US" dirty="0"/>
          </a:p>
        </p:txBody>
      </p:sp>
      <p:sp>
        <p:nvSpPr>
          <p:cNvPr id="69" name="文本占位符 148"/>
          <p:cNvSpPr>
            <a:spLocks noGrp="1"/>
          </p:cNvSpPr>
          <p:nvPr>
            <p:ph type="body" sz="quarter" idx="19" hasCustomPrompt="1"/>
          </p:nvPr>
        </p:nvSpPr>
        <p:spPr>
          <a:xfrm>
            <a:off x="7392144" y="341141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研究难点</a:t>
            </a:r>
            <a:endParaRPr lang="zh-CN" altLang="en-US" dirty="0"/>
          </a:p>
        </p:txBody>
      </p:sp>
      <p:sp>
        <p:nvSpPr>
          <p:cNvPr id="70" name="文本占位符 148"/>
          <p:cNvSpPr>
            <a:spLocks noGrp="1"/>
          </p:cNvSpPr>
          <p:nvPr>
            <p:ph type="body" sz="quarter" idx="20" hasCustomPrompt="1"/>
          </p:nvPr>
        </p:nvSpPr>
        <p:spPr>
          <a:xfrm>
            <a:off x="7392144" y="417950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研究数据</a:t>
            </a:r>
            <a:endParaRPr lang="zh-CN" altLang="en-US" dirty="0"/>
          </a:p>
        </p:txBody>
      </p:sp>
      <p:sp>
        <p:nvSpPr>
          <p:cNvPr id="71" name="文本占位符 148"/>
          <p:cNvSpPr>
            <a:spLocks noGrp="1"/>
          </p:cNvSpPr>
          <p:nvPr>
            <p:ph type="body" sz="quarter" idx="21" hasCustomPrompt="1"/>
          </p:nvPr>
        </p:nvSpPr>
        <p:spPr>
          <a:xfrm>
            <a:off x="7392144" y="495667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研究应用与成果</a:t>
            </a:r>
            <a:endParaRPr lang="zh-CN" altLang="en-US" dirty="0"/>
          </a:p>
        </p:txBody>
      </p:sp>
      <p:sp>
        <p:nvSpPr>
          <p:cNvPr id="72" name="文本占位符 148"/>
          <p:cNvSpPr>
            <a:spLocks noGrp="1"/>
          </p:cNvSpPr>
          <p:nvPr>
            <p:ph type="body" sz="quarter" idx="22" hasCustomPrompt="1"/>
          </p:nvPr>
        </p:nvSpPr>
        <p:spPr>
          <a:xfrm>
            <a:off x="7392144" y="570914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研究结论</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4" name="矩形 3"/>
          <p:cNvSpPr/>
          <p:nvPr userDrawn="1"/>
        </p:nvSpPr>
        <p:spPr>
          <a:xfrm>
            <a:off x="-24680" y="0"/>
            <a:ext cx="12216680" cy="2132856"/>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p:cNvSpPr/>
          <p:nvPr userDrawn="1"/>
        </p:nvSpPr>
        <p:spPr>
          <a:xfrm>
            <a:off x="-24680" y="5301208"/>
            <a:ext cx="12216680" cy="1556792"/>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KSO_Shape"/>
          <p:cNvSpPr/>
          <p:nvPr userDrawn="1"/>
        </p:nvSpPr>
        <p:spPr bwMode="auto">
          <a:xfrm>
            <a:off x="8040216" y="2564904"/>
            <a:ext cx="3313621" cy="2016224"/>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20517C"/>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sp>
        <p:nvSpPr>
          <p:cNvPr id="146" name="文本占位符 145"/>
          <p:cNvSpPr>
            <a:spLocks noGrp="1"/>
          </p:cNvSpPr>
          <p:nvPr>
            <p:ph type="body" sz="quarter" idx="10" hasCustomPrompt="1"/>
          </p:nvPr>
        </p:nvSpPr>
        <p:spPr>
          <a:xfrm>
            <a:off x="839416" y="2924944"/>
            <a:ext cx="6549312" cy="808633"/>
          </a:xfrm>
          <a:prstGeom prst="rect">
            <a:avLst/>
          </a:prstGeom>
        </p:spPr>
        <p:txBody>
          <a:bodyPr/>
          <a:lstStyle>
            <a:lvl1pPr marL="0" indent="0" algn="l">
              <a:buNone/>
              <a:defRPr sz="4800" b="1">
                <a:solidFill>
                  <a:schemeClr val="tx1">
                    <a:lumMod val="85000"/>
                    <a:lumOff val="15000"/>
                  </a:schemeClr>
                </a:solidFill>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毕业论文答辩</a:t>
            </a:r>
            <a:r>
              <a:rPr lang="en-US" altLang="zh-CN" dirty="0"/>
              <a:t>PPT</a:t>
            </a:r>
            <a:r>
              <a:rPr lang="zh-CN" altLang="en-US" dirty="0"/>
              <a:t>模板</a:t>
            </a:r>
            <a:endParaRPr lang="zh-CN" altLang="en-US" dirty="0"/>
          </a:p>
        </p:txBody>
      </p:sp>
      <p:sp>
        <p:nvSpPr>
          <p:cNvPr id="149" name="文本占位符 148"/>
          <p:cNvSpPr>
            <a:spLocks noGrp="1"/>
          </p:cNvSpPr>
          <p:nvPr>
            <p:ph type="body" sz="quarter" idx="11" hasCustomPrompt="1"/>
          </p:nvPr>
        </p:nvSpPr>
        <p:spPr>
          <a:xfrm>
            <a:off x="839470" y="3959225"/>
            <a:ext cx="3522345" cy="502920"/>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学院：</a:t>
            </a:r>
            <a:endParaRPr lang="zh-CN" altLang="en-US" dirty="0"/>
          </a:p>
        </p:txBody>
      </p:sp>
      <p:sp>
        <p:nvSpPr>
          <p:cNvPr id="150" name="文本占位符 148"/>
          <p:cNvSpPr>
            <a:spLocks noGrp="1"/>
          </p:cNvSpPr>
          <p:nvPr>
            <p:ph type="body" sz="quarter" idx="12" hasCustomPrompt="1"/>
          </p:nvPr>
        </p:nvSpPr>
        <p:spPr>
          <a:xfrm>
            <a:off x="4362537" y="3958958"/>
            <a:ext cx="3389647"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专业：</a:t>
            </a:r>
            <a:endParaRPr lang="zh-CN" altLang="en-US" dirty="0"/>
          </a:p>
        </p:txBody>
      </p:sp>
      <p:sp>
        <p:nvSpPr>
          <p:cNvPr id="151" name="文本占位符 148"/>
          <p:cNvSpPr>
            <a:spLocks noGrp="1"/>
          </p:cNvSpPr>
          <p:nvPr>
            <p:ph type="body" sz="quarter" idx="13" hasCustomPrompt="1"/>
          </p:nvPr>
        </p:nvSpPr>
        <p:spPr>
          <a:xfrm>
            <a:off x="6717772" y="5950099"/>
            <a:ext cx="2618588" cy="503237"/>
          </a:xfrm>
          <a:prstGeom prst="rect">
            <a:avLst/>
          </a:prstGeom>
        </p:spPr>
        <p:txBody>
          <a:bodyPr/>
          <a:lstStyle>
            <a:lvl1pPr>
              <a:defRPr sz="2400" b="1">
                <a:solidFill>
                  <a:schemeClr val="bg1"/>
                </a:solidFill>
                <a:latin typeface="微软雅黑" panose="020B0503020204020204" charset="-122"/>
                <a:ea typeface="微软雅黑" panose="020B0503020204020204" charset="-122"/>
                <a:cs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答辩人：小9</a:t>
            </a:r>
            <a:endParaRPr lang="zh-CN" altLang="en-US" dirty="0"/>
          </a:p>
        </p:txBody>
      </p:sp>
      <p:sp>
        <p:nvSpPr>
          <p:cNvPr id="152" name="文本占位符 148"/>
          <p:cNvSpPr>
            <a:spLocks noGrp="1"/>
          </p:cNvSpPr>
          <p:nvPr>
            <p:ph type="body" sz="quarter" idx="14" hasCustomPrompt="1"/>
          </p:nvPr>
        </p:nvSpPr>
        <p:spPr>
          <a:xfrm>
            <a:off x="9208770" y="5949950"/>
            <a:ext cx="2983230" cy="502920"/>
          </a:xfrm>
          <a:prstGeom prst="rect">
            <a:avLst/>
          </a:prstGeom>
        </p:spPr>
        <p:txBody>
          <a:bodyPr/>
          <a:lstStyle>
            <a:lvl1pPr marL="0" indent="0">
              <a:buNone/>
              <a:defRPr sz="2400" b="1">
                <a:solidFill>
                  <a:schemeClr val="bg1"/>
                </a:solidFill>
                <a:latin typeface="微软雅黑" panose="020B0503020204020204" charset="-122"/>
                <a:ea typeface="微软雅黑" panose="020B0503020204020204" charset="-122"/>
                <a:cs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指导老师：985高校</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3" name="矩形 2"/>
          <p:cNvSpPr/>
          <p:nvPr userDrawn="1"/>
        </p:nvSpPr>
        <p:spPr>
          <a:xfrm>
            <a:off x="0" y="0"/>
            <a:ext cx="3359696" cy="685800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userDrawn="1"/>
        </p:nvSpPr>
        <p:spPr>
          <a:xfrm>
            <a:off x="623392" y="836712"/>
            <a:ext cx="2003884" cy="1015663"/>
          </a:xfrm>
          <a:prstGeom prst="rect">
            <a:avLst/>
          </a:prstGeom>
          <a:noFill/>
        </p:spPr>
        <p:txBody>
          <a:bodyPr wrap="square" rtlCol="0">
            <a:spAutoFit/>
          </a:bodyPr>
          <a:lstStyle/>
          <a:p>
            <a:pPr algn="dist"/>
            <a:r>
              <a:rPr lang="zh-CN" altLang="en-US" sz="6000" b="0" dirty="0">
                <a:solidFill>
                  <a:schemeClr val="bg1"/>
                </a:solidFill>
                <a:latin typeface="微软雅黑" panose="020B0503020204020204" charset="-122"/>
                <a:ea typeface="微软雅黑" panose="020B0503020204020204" charset="-122"/>
              </a:rPr>
              <a:t>目录</a:t>
            </a:r>
            <a:endParaRPr lang="zh-CN" altLang="en-US" sz="6000" b="0" dirty="0">
              <a:solidFill>
                <a:schemeClr val="bg1"/>
              </a:solidFill>
              <a:latin typeface="微软雅黑" panose="020B0503020204020204" charset="-122"/>
              <a:ea typeface="微软雅黑" panose="020B0503020204020204" charset="-122"/>
            </a:endParaRPr>
          </a:p>
        </p:txBody>
      </p:sp>
      <p:sp>
        <p:nvSpPr>
          <p:cNvPr id="55" name="文本框 54"/>
          <p:cNvSpPr txBox="1"/>
          <p:nvPr userDrawn="1"/>
        </p:nvSpPr>
        <p:spPr>
          <a:xfrm>
            <a:off x="830161" y="1852375"/>
            <a:ext cx="1590346" cy="461665"/>
          </a:xfrm>
          <a:prstGeom prst="rect">
            <a:avLst/>
          </a:prstGeom>
          <a:noFill/>
        </p:spPr>
        <p:txBody>
          <a:bodyPr wrap="square" rtlCol="0">
            <a:spAutoFit/>
          </a:bodyPr>
          <a:lstStyle/>
          <a:p>
            <a:pPr algn="dist"/>
            <a:r>
              <a:rPr lang="en-US" altLang="zh-CN" sz="2400" b="0" dirty="0">
                <a:solidFill>
                  <a:schemeClr val="bg1"/>
                </a:solidFill>
                <a:latin typeface="华文细黑" panose="02010600040101010101" pitchFamily="2" charset="-122"/>
                <a:ea typeface="华文细黑" panose="02010600040101010101" pitchFamily="2" charset="-122"/>
              </a:rPr>
              <a:t>contents</a:t>
            </a:r>
            <a:endParaRPr lang="zh-CN" altLang="en-US" sz="2400" b="0" dirty="0">
              <a:solidFill>
                <a:schemeClr val="bg1"/>
              </a:solidFill>
              <a:latin typeface="华文细黑" panose="02010600040101010101" pitchFamily="2" charset="-122"/>
              <a:ea typeface="华文细黑" panose="02010600040101010101" pitchFamily="2" charset="-122"/>
            </a:endParaRPr>
          </a:p>
        </p:txBody>
      </p:sp>
      <p:sp>
        <p:nvSpPr>
          <p:cNvPr id="56" name="文本占位符 148"/>
          <p:cNvSpPr>
            <a:spLocks noGrp="1"/>
          </p:cNvSpPr>
          <p:nvPr>
            <p:ph type="body" sz="quarter" idx="11" hasCustomPrompt="1"/>
          </p:nvPr>
        </p:nvSpPr>
        <p:spPr>
          <a:xfrm>
            <a:off x="5159896"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01</a:t>
            </a:r>
            <a:endParaRPr lang="zh-CN" altLang="en-US" dirty="0"/>
          </a:p>
        </p:txBody>
      </p:sp>
      <p:sp>
        <p:nvSpPr>
          <p:cNvPr id="57" name="文本占位符 148"/>
          <p:cNvSpPr>
            <a:spLocks noGrp="1"/>
          </p:cNvSpPr>
          <p:nvPr>
            <p:ph type="body" sz="quarter" idx="12" hasCustomPrompt="1"/>
          </p:nvPr>
        </p:nvSpPr>
        <p:spPr>
          <a:xfrm>
            <a:off x="5159896" y="2650071"/>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02</a:t>
            </a:r>
            <a:endParaRPr lang="zh-CN" altLang="en-US" dirty="0"/>
          </a:p>
        </p:txBody>
      </p:sp>
      <p:sp>
        <p:nvSpPr>
          <p:cNvPr id="58" name="文本占位符 148"/>
          <p:cNvSpPr>
            <a:spLocks noGrp="1"/>
          </p:cNvSpPr>
          <p:nvPr>
            <p:ph type="body" sz="quarter" idx="13" hasCustomPrompt="1"/>
          </p:nvPr>
        </p:nvSpPr>
        <p:spPr>
          <a:xfrm>
            <a:off x="5159896" y="3414673"/>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03</a:t>
            </a:r>
            <a:endParaRPr lang="zh-CN" altLang="en-US" dirty="0"/>
          </a:p>
        </p:txBody>
      </p:sp>
      <p:sp>
        <p:nvSpPr>
          <p:cNvPr id="59" name="文本占位符 148"/>
          <p:cNvSpPr>
            <a:spLocks noGrp="1"/>
          </p:cNvSpPr>
          <p:nvPr>
            <p:ph type="body" sz="quarter" idx="14" hasCustomPrompt="1"/>
          </p:nvPr>
        </p:nvSpPr>
        <p:spPr>
          <a:xfrm>
            <a:off x="5159896" y="4179275"/>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04</a:t>
            </a:r>
            <a:endParaRPr lang="zh-CN" altLang="en-US" dirty="0"/>
          </a:p>
        </p:txBody>
      </p:sp>
      <p:cxnSp>
        <p:nvCxnSpPr>
          <p:cNvPr id="16" name="直接连接符 15"/>
          <p:cNvCxnSpPr/>
          <p:nvPr userDrawn="1"/>
        </p:nvCxnSpPr>
        <p:spPr>
          <a:xfrm flipH="1">
            <a:off x="6672064" y="1935872"/>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userDrawn="1"/>
        </p:nvCxnSpPr>
        <p:spPr>
          <a:xfrm flipH="1">
            <a:off x="6672064" y="2731007"/>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userDrawn="1"/>
        </p:nvCxnSpPr>
        <p:spPr>
          <a:xfrm flipH="1">
            <a:off x="6672064" y="3485862"/>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userDrawn="1"/>
        </p:nvCxnSpPr>
        <p:spPr>
          <a:xfrm flipH="1">
            <a:off x="6672064" y="4250464"/>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sp>
        <p:nvSpPr>
          <p:cNvPr id="67" name="文本占位符 148"/>
          <p:cNvSpPr>
            <a:spLocks noGrp="1"/>
          </p:cNvSpPr>
          <p:nvPr>
            <p:ph type="body" sz="quarter" idx="17" hasCustomPrompt="1"/>
          </p:nvPr>
        </p:nvSpPr>
        <p:spPr>
          <a:xfrm>
            <a:off x="7392144"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endParaRPr lang="zh-CN" altLang="en-US" dirty="0"/>
          </a:p>
        </p:txBody>
      </p:sp>
      <p:sp>
        <p:nvSpPr>
          <p:cNvPr id="68" name="文本占位符 148"/>
          <p:cNvSpPr>
            <a:spLocks noGrp="1"/>
          </p:cNvSpPr>
          <p:nvPr>
            <p:ph type="body" sz="quarter" idx="18" hasCustomPrompt="1"/>
          </p:nvPr>
        </p:nvSpPr>
        <p:spPr>
          <a:xfrm>
            <a:off x="7392144" y="2656557"/>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研究思路与方法</a:t>
            </a:r>
            <a:endParaRPr lang="zh-CN" altLang="en-US" dirty="0"/>
          </a:p>
        </p:txBody>
      </p:sp>
      <p:sp>
        <p:nvSpPr>
          <p:cNvPr id="69" name="文本占位符 148"/>
          <p:cNvSpPr>
            <a:spLocks noGrp="1"/>
          </p:cNvSpPr>
          <p:nvPr>
            <p:ph type="body" sz="quarter" idx="19" hasCustomPrompt="1"/>
          </p:nvPr>
        </p:nvSpPr>
        <p:spPr>
          <a:xfrm>
            <a:off x="7392144" y="341141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研究难点</a:t>
            </a:r>
            <a:endParaRPr lang="zh-CN" altLang="en-US" dirty="0"/>
          </a:p>
        </p:txBody>
      </p:sp>
      <p:sp>
        <p:nvSpPr>
          <p:cNvPr id="70" name="文本占位符 148"/>
          <p:cNvSpPr>
            <a:spLocks noGrp="1"/>
          </p:cNvSpPr>
          <p:nvPr>
            <p:ph type="body" sz="quarter" idx="20" hasCustomPrompt="1"/>
          </p:nvPr>
        </p:nvSpPr>
        <p:spPr>
          <a:xfrm>
            <a:off x="7392144" y="417950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研究数据</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3">
    <p:spTree>
      <p:nvGrpSpPr>
        <p:cNvPr id="1" name=""/>
        <p:cNvGrpSpPr/>
        <p:nvPr/>
      </p:nvGrpSpPr>
      <p:grpSpPr>
        <a:xfrm>
          <a:off x="0" y="0"/>
          <a:ext cx="0" cy="0"/>
          <a:chOff x="0" y="0"/>
          <a:chExt cx="0" cy="0"/>
        </a:xfrm>
      </p:grpSpPr>
      <p:sp>
        <p:nvSpPr>
          <p:cNvPr id="3" name="椭圆 2"/>
          <p:cNvSpPr/>
          <p:nvPr userDrawn="1"/>
        </p:nvSpPr>
        <p:spPr>
          <a:xfrm>
            <a:off x="5179328" y="1916832"/>
            <a:ext cx="1800200" cy="1800200"/>
          </a:xfrm>
          <a:prstGeom prst="ellipse">
            <a:avLst/>
          </a:prstGeom>
          <a:noFill/>
          <a:ln w="19050">
            <a:solidFill>
              <a:srgbClr val="2051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6"/>
          <p:cNvSpPr>
            <a:spLocks noGrp="1"/>
          </p:cNvSpPr>
          <p:nvPr>
            <p:ph type="body" sz="quarter" idx="10" hasCustomPrompt="1"/>
          </p:nvPr>
        </p:nvSpPr>
        <p:spPr>
          <a:xfrm>
            <a:off x="5612203" y="2421509"/>
            <a:ext cx="1044178" cy="1008063"/>
          </a:xfrm>
          <a:prstGeom prst="rect">
            <a:avLst/>
          </a:prstGeom>
        </p:spPr>
        <p:txBody>
          <a:bodyPr/>
          <a:lstStyle>
            <a:lvl1pPr marL="0" indent="0" algn="dist">
              <a:buNone/>
              <a:defRPr sz="6000">
                <a:solidFill>
                  <a:schemeClr val="tx1">
                    <a:lumMod val="85000"/>
                    <a:lumOff val="15000"/>
                  </a:schemeClr>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01</a:t>
            </a:r>
            <a:endParaRPr lang="zh-CN" altLang="en-US" dirty="0"/>
          </a:p>
        </p:txBody>
      </p:sp>
      <p:sp>
        <p:nvSpPr>
          <p:cNvPr id="55" name="文本占位符 6"/>
          <p:cNvSpPr>
            <a:spLocks noGrp="1"/>
          </p:cNvSpPr>
          <p:nvPr>
            <p:ph type="body" sz="quarter" idx="11" hasCustomPrompt="1"/>
          </p:nvPr>
        </p:nvSpPr>
        <p:spPr>
          <a:xfrm>
            <a:off x="5124013" y="3890952"/>
            <a:ext cx="1891640" cy="496824"/>
          </a:xfrm>
          <a:prstGeom prst="rect">
            <a:avLst/>
          </a:prstGeom>
        </p:spPr>
        <p:txBody>
          <a:bodyPr/>
          <a:lstStyle>
            <a:lvl1pPr marL="0" indent="0" algn="ctr">
              <a:buNone/>
              <a:defRPr sz="2400"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ONE</a:t>
            </a:r>
            <a:endParaRPr lang="zh-CN" altLang="en-US" dirty="0"/>
          </a:p>
        </p:txBody>
      </p:sp>
      <p:sp>
        <p:nvSpPr>
          <p:cNvPr id="56" name="文本占位符 6"/>
          <p:cNvSpPr>
            <a:spLocks noGrp="1"/>
          </p:cNvSpPr>
          <p:nvPr>
            <p:ph type="body" sz="quarter" idx="12" hasCustomPrompt="1"/>
          </p:nvPr>
        </p:nvSpPr>
        <p:spPr>
          <a:xfrm>
            <a:off x="3503712" y="4372336"/>
            <a:ext cx="5195640" cy="496824"/>
          </a:xfrm>
          <a:prstGeom prst="rect">
            <a:avLst/>
          </a:prstGeom>
        </p:spPr>
        <p:txBody>
          <a:bodyPr/>
          <a:lstStyle>
            <a:lvl1pPr marL="0" indent="0" algn="ctr">
              <a:buNone/>
              <a:defRPr sz="4000" baseline="0">
                <a:solidFill>
                  <a:srgbClr val="20517C"/>
                </a:solidFill>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endParaRPr lang="zh-CN" altLang="en-US" dirty="0"/>
          </a:p>
        </p:txBody>
      </p:sp>
      <p:sp>
        <p:nvSpPr>
          <p:cNvPr id="57" name="矩形 56"/>
          <p:cNvSpPr/>
          <p:nvPr userDrawn="1"/>
        </p:nvSpPr>
        <p:spPr>
          <a:xfrm>
            <a:off x="-24680" y="0"/>
            <a:ext cx="12216680" cy="126876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userDrawn="1"/>
        </p:nvSpPr>
        <p:spPr>
          <a:xfrm>
            <a:off x="-24680" y="5661248"/>
            <a:ext cx="12216680" cy="119564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内容页3">
    <p:bg>
      <p:bgPr>
        <a:noFill/>
        <a:effectLst/>
      </p:bgPr>
    </p:bg>
    <p:spTree>
      <p:nvGrpSpPr>
        <p:cNvPr id="1" name=""/>
        <p:cNvGrpSpPr/>
        <p:nvPr/>
      </p:nvGrpSpPr>
      <p:grpSpPr>
        <a:xfrm>
          <a:off x="0" y="0"/>
          <a:ext cx="0" cy="0"/>
          <a:chOff x="0" y="0"/>
          <a:chExt cx="0" cy="0"/>
        </a:xfrm>
      </p:grpSpPr>
      <p:sp>
        <p:nvSpPr>
          <p:cNvPr id="60" name="矩形 59"/>
          <p:cNvSpPr/>
          <p:nvPr userDrawn="1"/>
        </p:nvSpPr>
        <p:spPr>
          <a:xfrm>
            <a:off x="-24680" y="0"/>
            <a:ext cx="12216680" cy="1124744"/>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占位符 6"/>
          <p:cNvSpPr>
            <a:spLocks noGrp="1"/>
          </p:cNvSpPr>
          <p:nvPr>
            <p:ph type="body" sz="quarter" idx="10" hasCustomPrompt="1"/>
          </p:nvPr>
        </p:nvSpPr>
        <p:spPr>
          <a:xfrm>
            <a:off x="459944"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01</a:t>
            </a:r>
            <a:endParaRPr lang="zh-CN" altLang="en-US" dirty="0"/>
          </a:p>
        </p:txBody>
      </p:sp>
      <p:sp>
        <p:nvSpPr>
          <p:cNvPr id="63" name="文本占位符 6"/>
          <p:cNvSpPr>
            <a:spLocks noGrp="1"/>
          </p:cNvSpPr>
          <p:nvPr>
            <p:ph type="body" sz="quarter" idx="12" hasCustomPrompt="1"/>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endParaRPr lang="zh-CN" altLang="en-US" dirty="0"/>
          </a:p>
        </p:txBody>
      </p:sp>
      <p:cxnSp>
        <p:nvCxnSpPr>
          <p:cNvPr id="64" name="直接连接符 63"/>
          <p:cNvCxnSpPr/>
          <p:nvPr userDrawn="1"/>
        </p:nvCxnSpPr>
        <p:spPr>
          <a:xfrm flipH="1">
            <a:off x="1102301" y="407372"/>
            <a:ext cx="307464" cy="484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内容页3">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内容页3">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8.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tags" Target="../tags/tag10.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8.xml"/><Relationship Id="rId3" Type="http://schemas.openxmlformats.org/officeDocument/2006/relationships/image" Target="../media/image4.png"/><Relationship Id="rId2" Type="http://schemas.openxmlformats.org/officeDocument/2006/relationships/tags" Target="../tags/tag11.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7.xml"/><Relationship Id="rId2" Type="http://schemas.openxmlformats.org/officeDocument/2006/relationships/image" Target="../media/image3.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8.xml"/><Relationship Id="rId4" Type="http://schemas.openxmlformats.org/officeDocument/2006/relationships/image" Target="../media/image14.png"/><Relationship Id="rId3" Type="http://schemas.openxmlformats.org/officeDocument/2006/relationships/tags" Target="../tags/tag13.xml"/><Relationship Id="rId2" Type="http://schemas.openxmlformats.org/officeDocument/2006/relationships/image" Target="../media/image13.png"/><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8.xml"/><Relationship Id="rId2" Type="http://schemas.openxmlformats.org/officeDocument/2006/relationships/image" Target="../media/image15.png"/><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8.xml"/><Relationship Id="rId2" Type="http://schemas.openxmlformats.org/officeDocument/2006/relationships/image" Target="../media/image16.png"/><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8.xml"/><Relationship Id="rId2" Type="http://schemas.openxmlformats.org/officeDocument/2006/relationships/image" Target="../media/image17.png"/><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7.xml"/><Relationship Id="rId2" Type="http://schemas.openxmlformats.org/officeDocument/2006/relationships/image" Target="../media/image3.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9" Type="http://schemas.openxmlformats.org/officeDocument/2006/relationships/notesSlide" Target="../notesSlides/notesSlide18.xml"/><Relationship Id="rId18" Type="http://schemas.openxmlformats.org/officeDocument/2006/relationships/slideLayout" Target="../slideLayouts/slideLayout18.xml"/><Relationship Id="rId17" Type="http://schemas.openxmlformats.org/officeDocument/2006/relationships/tags" Target="../tags/tag33.xml"/><Relationship Id="rId16" Type="http://schemas.openxmlformats.org/officeDocument/2006/relationships/tags" Target="../tags/tag32.xml"/><Relationship Id="rId15" Type="http://schemas.openxmlformats.org/officeDocument/2006/relationships/tags" Target="../tags/tag31.xml"/><Relationship Id="rId14" Type="http://schemas.openxmlformats.org/officeDocument/2006/relationships/tags" Target="../tags/tag30.xml"/><Relationship Id="rId13" Type="http://schemas.openxmlformats.org/officeDocument/2006/relationships/tags" Target="../tags/tag29.xml"/><Relationship Id="rId12" Type="http://schemas.openxmlformats.org/officeDocument/2006/relationships/tags" Target="../tags/tag28.xml"/><Relationship Id="rId11" Type="http://schemas.openxmlformats.org/officeDocument/2006/relationships/tags" Target="../tags/tag27.xml"/><Relationship Id="rId10" Type="http://schemas.openxmlformats.org/officeDocument/2006/relationships/tags" Target="../tags/tag26.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9.xml"/><Relationship Id="rId3" Type="http://schemas.openxmlformats.org/officeDocument/2006/relationships/image" Target="../media/image18.png"/><Relationship Id="rId2" Type="http://schemas.openxmlformats.org/officeDocument/2006/relationships/tags" Target="../tags/tag35.xml"/><Relationship Id="rId1" Type="http://schemas.openxmlformats.org/officeDocument/2006/relationships/tags" Target="../tags/tag3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6.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7.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8.xml"/><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7.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8.xml"/><Relationship Id="rId3" Type="http://schemas.openxmlformats.org/officeDocument/2006/relationships/image" Target="../media/image5.png"/><Relationship Id="rId2" Type="http://schemas.openxmlformats.org/officeDocument/2006/relationships/tags" Target="../tags/tag5.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tags" Target="../tags/tag8.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tags" Target="../tags/tag7.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8.xml"/><Relationship Id="rId3" Type="http://schemas.openxmlformats.org/officeDocument/2006/relationships/image" Target="../media/image4.png"/><Relationship Id="rId2" Type="http://schemas.openxmlformats.org/officeDocument/2006/relationships/tags" Target="../tags/tag9.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dirty="0"/>
          </a:p>
          <a:p>
            <a:endParaRPr lang="zh-CN" altLang="en-US" dirty="0"/>
          </a:p>
        </p:txBody>
      </p:sp>
      <p:sp>
        <p:nvSpPr>
          <p:cNvPr id="3" name="文本占位符 2"/>
          <p:cNvSpPr>
            <a:spLocks noGrp="1"/>
          </p:cNvSpPr>
          <p:nvPr>
            <p:ph type="body" sz="quarter" idx="11"/>
          </p:nvPr>
        </p:nvSpPr>
        <p:spPr/>
        <p:txBody>
          <a:bodyPr/>
          <a:lstStyle/>
          <a:p>
            <a:pPr marL="0" indent="0">
              <a:buNone/>
            </a:pPr>
            <a:endParaRPr lang="zh-CN" altLang="en-US" dirty="0"/>
          </a:p>
          <a:p>
            <a:pPr marL="0" indent="0">
              <a:buNone/>
            </a:pPr>
            <a:endParaRPr lang="zh-CN" altLang="en-US" dirty="0"/>
          </a:p>
        </p:txBody>
      </p:sp>
      <p:sp>
        <p:nvSpPr>
          <p:cNvPr id="4" name="文本占位符 3"/>
          <p:cNvSpPr>
            <a:spLocks noGrp="1"/>
          </p:cNvSpPr>
          <p:nvPr>
            <p:ph type="body" sz="quarter" idx="12"/>
          </p:nvPr>
        </p:nvSpPr>
        <p:spPr/>
        <p:txBody>
          <a:bodyPr/>
          <a:lstStyle/>
          <a:p>
            <a:pPr marL="0" indent="0">
              <a:buNone/>
            </a:pPr>
            <a:r>
              <a:rPr lang="en-US" altLang="zh-CN" dirty="0"/>
              <a:t> </a:t>
            </a:r>
            <a:endParaRPr lang="en-US" altLang="zh-CN" dirty="0"/>
          </a:p>
        </p:txBody>
      </p:sp>
      <p:sp>
        <p:nvSpPr>
          <p:cNvPr id="5" name="文本占位符 4"/>
          <p:cNvSpPr>
            <a:spLocks noGrp="1"/>
          </p:cNvSpPr>
          <p:nvPr>
            <p:ph type="body" sz="quarter" idx="13"/>
          </p:nvPr>
        </p:nvSpPr>
        <p:spPr>
          <a:xfrm>
            <a:off x="6384397" y="5949464"/>
            <a:ext cx="3050636" cy="503237"/>
          </a:xfrm>
        </p:spPr>
        <p:txBody>
          <a:bodyPr/>
          <a:lstStyle/>
          <a:p>
            <a:pPr marL="0" indent="0">
              <a:buNone/>
            </a:pPr>
            <a:r>
              <a:rPr lang="en-US" altLang="zh-CN" dirty="0">
                <a:latin typeface="微软雅黑" panose="020B0503020204020204" charset="-122"/>
                <a:ea typeface="微软雅黑" panose="020B0503020204020204" charset="-122"/>
                <a:cs typeface="微软雅黑" panose="020B0503020204020204" charset="-122"/>
              </a:rPr>
              <a:t> </a:t>
            </a:r>
            <a:endParaRPr lang="en-US" altLang="zh-CN" dirty="0">
              <a:latin typeface="微软雅黑" panose="020B0503020204020204" charset="-122"/>
              <a:ea typeface="微软雅黑" panose="020B0503020204020204" charset="-122"/>
              <a:cs typeface="微软雅黑" panose="020B0503020204020204" charset="-122"/>
            </a:endParaRPr>
          </a:p>
        </p:txBody>
      </p:sp>
      <p:sp>
        <p:nvSpPr>
          <p:cNvPr id="6" name="文本占位符 5"/>
          <p:cNvSpPr>
            <a:spLocks noGrp="1"/>
          </p:cNvSpPr>
          <p:nvPr>
            <p:ph type="body" sz="quarter" idx="14"/>
          </p:nvPr>
        </p:nvSpPr>
        <p:spPr>
          <a:xfrm>
            <a:off x="8996045" y="5949950"/>
            <a:ext cx="3009265" cy="502920"/>
          </a:xfrm>
        </p:spPr>
        <p:txBody>
          <a:bodyPr/>
          <a:lstStyle/>
          <a:p>
            <a:r>
              <a:rPr lang="en-US" altLang="zh-CN" dirty="0">
                <a:latin typeface="微软雅黑" panose="020B0503020204020204" charset="-122"/>
                <a:ea typeface="微软雅黑" panose="020B0503020204020204" charset="-122"/>
                <a:cs typeface="微软雅黑" panose="020B0503020204020204" charset="-122"/>
              </a:rPr>
              <a:t> </a:t>
            </a:r>
            <a:endParaRPr lang="en-US" altLang="zh-CN" dirty="0">
              <a:latin typeface="微软雅黑" panose="020B0503020204020204" charset="-122"/>
              <a:ea typeface="微软雅黑" panose="020B0503020204020204" charset="-122"/>
              <a:cs typeface="微软雅黑" panose="020B0503020204020204" charset="-122"/>
            </a:endParaRPr>
          </a:p>
        </p:txBody>
      </p:sp>
      <p:pic>
        <p:nvPicPr>
          <p:cNvPr id="7" name="图片 6" descr="校徽校名白色"/>
          <p:cNvPicPr>
            <a:picLocks noChangeAspect="1"/>
          </p:cNvPicPr>
          <p:nvPr/>
        </p:nvPicPr>
        <p:blipFill>
          <a:blip r:embed="rId1"/>
          <a:stretch>
            <a:fillRect/>
          </a:stretch>
        </p:blipFill>
        <p:spPr>
          <a:xfrm>
            <a:off x="551815" y="260350"/>
            <a:ext cx="5633085" cy="1508760"/>
          </a:xfrm>
          <a:prstGeom prst="rect">
            <a:avLst/>
          </a:prstGeom>
        </p:spPr>
      </p:pic>
      <p:sp>
        <p:nvSpPr>
          <p:cNvPr id="100" name="文本框 99"/>
          <p:cNvSpPr txBox="1"/>
          <p:nvPr/>
        </p:nvSpPr>
        <p:spPr>
          <a:xfrm>
            <a:off x="-2220595" y="3044190"/>
            <a:ext cx="10637520" cy="2332355"/>
          </a:xfrm>
          <a:prstGeom prst="rect">
            <a:avLst/>
          </a:prstGeom>
          <a:noFill/>
          <a:ln w="9525">
            <a:noFill/>
          </a:ln>
        </p:spPr>
        <p:txBody>
          <a:bodyPr>
            <a:noAutofit/>
          </a:bodyPr>
          <a:p>
            <a:pPr indent="127000" algn="ctr"/>
            <a:r>
              <a:rPr lang="zh-CN" sz="4800" b="1">
                <a:solidFill>
                  <a:schemeClr val="accent1">
                    <a:lumMod val="50000"/>
                  </a:schemeClr>
                </a:solidFill>
                <a:effectLst/>
                <a:latin typeface="宋体" panose="02010600030101010101" pitchFamily="2" charset="-122"/>
                <a:ea typeface="宋体" panose="02010600030101010101" pitchFamily="2" charset="-122"/>
              </a:rPr>
              <a:t>尺子魔术</a:t>
            </a:r>
            <a:endParaRPr lang="zh-CN" sz="4800" b="1">
              <a:solidFill>
                <a:schemeClr val="accent1">
                  <a:lumMod val="50000"/>
                </a:schemeClr>
              </a:solidFill>
              <a:effectLst/>
              <a:latin typeface="宋体" panose="02010600030101010101" pitchFamily="2" charset="-122"/>
              <a:ea typeface="宋体" panose="02010600030101010101" pitchFamily="2" charset="-122"/>
            </a:endParaRPr>
          </a:p>
          <a:p>
            <a:pPr indent="127000" algn="ctr"/>
            <a:r>
              <a:rPr lang="en-US" altLang="zh-CN" sz="4800" b="1">
                <a:solidFill>
                  <a:schemeClr val="accent1">
                    <a:lumMod val="50000"/>
                  </a:schemeClr>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              </a:t>
            </a:r>
            <a:r>
              <a:rPr lang="en-US" altLang="zh-CN" sz="2800" b="1">
                <a:solidFill>
                  <a:schemeClr val="accent1">
                    <a:lumMod val="50000"/>
                  </a:schemeClr>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 </a:t>
            </a:r>
            <a:r>
              <a:rPr lang="en-US" altLang="zh-CN" sz="2800" b="1">
                <a:solidFill>
                  <a:schemeClr val="accent1">
                    <a:lumMod val="50000"/>
                  </a:schemeClr>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sym typeface="+mn-ea"/>
              </a:rPr>
              <a:t> ——</a:t>
            </a:r>
            <a:r>
              <a:rPr lang="zh-CN" altLang="en-US" sz="2800" b="1">
                <a:solidFill>
                  <a:schemeClr val="accent1">
                    <a:lumMod val="50000"/>
                  </a:schemeClr>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sym typeface="+mn-ea"/>
              </a:rPr>
              <a:t>3-7组第</a:t>
            </a:r>
            <a:r>
              <a:rPr lang="zh-CN" altLang="en-US" sz="2800" b="1">
                <a:solidFill>
                  <a:schemeClr val="accent1">
                    <a:lumMod val="50000"/>
                  </a:schemeClr>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sym typeface="+mn-ea"/>
              </a:rPr>
              <a:t>三阶段进度汇报</a:t>
            </a:r>
            <a:endParaRPr lang="en-US" altLang="zh-CN" sz="2000" b="1">
              <a:solidFill>
                <a:schemeClr val="accent1">
                  <a:lumMod val="50000"/>
                </a:schemeClr>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a:p>
            <a:pPr indent="127000" algn="ctr"/>
            <a:r>
              <a:rPr lang="en-US" altLang="zh-CN" sz="2000" b="1">
                <a:latin typeface="宋体" panose="02010600030101010101" pitchFamily="2" charset="-122"/>
                <a:ea typeface="宋体" panose="02010600030101010101" pitchFamily="2" charset="-122"/>
              </a:rPr>
              <a:t>  </a:t>
            </a:r>
            <a:endParaRPr lang="en-US" altLang="zh-CN" sz="2000" b="1">
              <a:latin typeface="宋体" panose="02010600030101010101" pitchFamily="2" charset="-122"/>
              <a:ea typeface="宋体" panose="02010600030101010101" pitchFamily="2" charset="-122"/>
            </a:endParaRPr>
          </a:p>
          <a:p>
            <a:pPr indent="127000" algn="ctr"/>
            <a:endParaRPr lang="zh-CN" altLang="en-US" sz="2000" b="1">
              <a:latin typeface="宋体" panose="02010600030101010101" pitchFamily="2" charset="-122"/>
              <a:ea typeface="宋体" panose="02010600030101010101" pitchFamily="2" charset="-122"/>
            </a:endParaRPr>
          </a:p>
        </p:txBody>
      </p:sp>
      <p:sp>
        <p:nvSpPr>
          <p:cNvPr id="8" name="文本框 7"/>
          <p:cNvSpPr txBox="1"/>
          <p:nvPr/>
        </p:nvSpPr>
        <p:spPr>
          <a:xfrm>
            <a:off x="9870440" y="5715000"/>
            <a:ext cx="1845310" cy="368300"/>
          </a:xfrm>
          <a:prstGeom prst="rect">
            <a:avLst/>
          </a:prstGeom>
          <a:noFill/>
        </p:spPr>
        <p:txBody>
          <a:bodyPr wrap="square" rtlCol="0">
            <a:spAutoFit/>
          </a:bodyPr>
          <a:p>
            <a:r>
              <a:rPr lang="zh-CN" altLang="en-US" b="1">
                <a:solidFill>
                  <a:schemeClr val="bg2"/>
                </a:solidFill>
                <a:latin typeface="宋体" panose="02010600030101010101" pitchFamily="2" charset="-122"/>
                <a:ea typeface="宋体" panose="02010600030101010101" pitchFamily="2" charset="-122"/>
                <a:sym typeface="+mn-ea"/>
              </a:rPr>
              <a:t>汇报人：</a:t>
            </a:r>
            <a:r>
              <a:rPr lang="zh-CN" altLang="en-US" b="1">
                <a:solidFill>
                  <a:schemeClr val="bg2"/>
                </a:solidFill>
                <a:latin typeface="宋体" panose="02010600030101010101" pitchFamily="2" charset="-122"/>
                <a:ea typeface="宋体" panose="02010600030101010101" pitchFamily="2" charset="-122"/>
                <a:sym typeface="+mn-ea"/>
              </a:rPr>
              <a:t>邢珂硕</a:t>
            </a:r>
            <a:endParaRPr lang="zh-CN" altLang="en-US" b="1">
              <a:solidFill>
                <a:schemeClr val="bg2"/>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000"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childTnLst>
                                </p:cTn>
                              </p:par>
                              <p:par>
                                <p:cTn id="8" presetID="10" presetClass="entr" presetSubtype="0" fill="hold" grpId="0" nodeType="withEffect">
                                  <p:stCondLst>
                                    <p:cond delay="0"/>
                                  </p:stCondLst>
                                  <p:childTnLst>
                                    <p:set>
                                      <p:cBhvr>
                                        <p:cTn id="9" dur="1000" fill="hold">
                                          <p:stCondLst>
                                            <p:cond delay="0"/>
                                          </p:stCondLst>
                                        </p:cTn>
                                        <p:tgtEl>
                                          <p:spTgt spid="5">
                                            <p:txEl>
                                              <p:pRg st="0" end="0"/>
                                            </p:txEl>
                                          </p:spTgt>
                                        </p:tgtEl>
                                        <p:attrNameLst>
                                          <p:attrName>style.visibility</p:attrName>
                                        </p:attrNameLst>
                                      </p:cBhvr>
                                      <p:to>
                                        <p:strVal val="visible"/>
                                      </p:to>
                                    </p:set>
                                    <p:animEffect transition="in" filter="fade">
                                      <p:cBhvr>
                                        <p:cTn id="10" dur="1000"/>
                                        <p:tgtEl>
                                          <p:spTgt spid="5">
                                            <p:txEl>
                                              <p:pRg st="0" end="0"/>
                                            </p:txEl>
                                          </p:spTgt>
                                        </p:tgtEl>
                                      </p:cBhvr>
                                    </p:animEffect>
                                  </p:childTnLst>
                                </p:cTn>
                              </p:par>
                              <p:par>
                                <p:cTn id="11" presetID="10" presetClass="entr" presetSubtype="0" fill="hold" grpId="0" nodeType="withEffect">
                                  <p:stCondLst>
                                    <p:cond delay="0"/>
                                  </p:stCondLst>
                                  <p:childTnLst>
                                    <p:set>
                                      <p:cBhvr>
                                        <p:cTn id="12" dur="1000"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2</a:t>
            </a:r>
            <a:endParaRPr lang="zh-CN" altLang="en-US" dirty="0"/>
          </a:p>
        </p:txBody>
      </p:sp>
      <p:sp>
        <p:nvSpPr>
          <p:cNvPr id="3" name="文本占位符 2"/>
          <p:cNvSpPr>
            <a:spLocks noGrp="1"/>
          </p:cNvSpPr>
          <p:nvPr>
            <p:ph type="body" sz="quarter" idx="12"/>
          </p:nvPr>
        </p:nvSpPr>
        <p:spPr>
          <a:xfrm>
            <a:off x="1437640" y="347980"/>
            <a:ext cx="5165090" cy="485775"/>
          </a:xfrm>
        </p:spPr>
        <p:txBody>
          <a:bodyPr/>
          <a:lstStyle/>
          <a:p>
            <a:r>
              <a:rPr lang="zh-CN" altLang="en-US" dirty="0"/>
              <a:t>求解过程</a:t>
            </a:r>
            <a:endParaRPr lang="zh-CN" altLang="en-US" dirty="0"/>
          </a:p>
        </p:txBody>
      </p:sp>
      <p:sp>
        <p:nvSpPr>
          <p:cNvPr id="32" name="文本框 31"/>
          <p:cNvSpPr txBox="1"/>
          <p:nvPr/>
        </p:nvSpPr>
        <p:spPr>
          <a:xfrm>
            <a:off x="55245" y="3034665"/>
            <a:ext cx="480060" cy="576580"/>
          </a:xfrm>
          <a:prstGeom prst="rect">
            <a:avLst/>
          </a:prstGeom>
          <a:noFill/>
        </p:spPr>
        <p:txBody>
          <a:bodyPr wrap="square" rtlCol="0">
            <a:noAutofit/>
          </a:bodyPr>
          <a:p>
            <a:endParaRPr lang="zh-CN" altLang="en-US"/>
          </a:p>
        </p:txBody>
      </p:sp>
      <mc:AlternateContent xmlns:mc="http://schemas.openxmlformats.org/markup-compatibility/2006">
        <mc:Choice xmlns:a14="http://schemas.microsoft.com/office/drawing/2010/main" Requires="a14">
          <p:sp>
            <p:nvSpPr>
              <p:cNvPr id="21" name="文本框 20"/>
              <p:cNvSpPr txBox="1"/>
              <p:nvPr/>
            </p:nvSpPr>
            <p:spPr>
              <a:xfrm>
                <a:off x="4749800" y="1287145"/>
                <a:ext cx="6574790" cy="4785360"/>
              </a:xfrm>
              <a:prstGeom prst="rect">
                <a:avLst/>
              </a:prstGeom>
              <a:noFill/>
            </p:spPr>
            <p:txBody>
              <a:bodyPr wrap="square" rtlCol="0">
                <a:noAutofit/>
              </a:bodyPr>
              <a:p>
                <a:r>
                  <a:rPr lang="zh-CN" altLang="en-US" sz="2000">
                    <a:latin typeface="Cambria Math" panose="02040503050406030204" charset="0"/>
                    <a:ea typeface="MS Mincho" charset="0"/>
                    <a:cs typeface="Cambria Math" panose="02040503050406030204" charset="0"/>
                  </a:rPr>
                  <a:t>由于我们近似将纸与尺子接触点以左的长度看作相等，因此可以得到</a:t>
                </a:r>
                <a:r>
                  <a:rPr lang="en-US" altLang="zh-CN" sz="2000">
                    <a:latin typeface="Cambria Math" panose="02040503050406030204" charset="0"/>
                    <a:ea typeface="MS Mincho" charset="0"/>
                    <a:cs typeface="Cambria Math" panose="02040503050406030204" charset="0"/>
                  </a:rPr>
                  <a:t>α</a:t>
                </a:r>
                <a:r>
                  <a:rPr lang="zh-CN" altLang="en-US" sz="2000">
                    <a:latin typeface="Cambria Math" panose="02040503050406030204" charset="0"/>
                    <a:ea typeface="MS Mincho" charset="0"/>
                    <a:cs typeface="Cambria Math" panose="02040503050406030204" charset="0"/>
                  </a:rPr>
                  <a:t>与</a:t>
                </a:r>
                <a:r>
                  <a:rPr lang="en-US" altLang="zh-CN" sz="2000">
                    <a:latin typeface="Cambria Math" panose="02040503050406030204" charset="0"/>
                    <a:ea typeface="MS Mincho" charset="0"/>
                    <a:cs typeface="Cambria Math" panose="02040503050406030204" charset="0"/>
                  </a:rPr>
                  <a:t>β</a:t>
                </a:r>
                <a:r>
                  <a:rPr lang="zh-CN" altLang="en-US" sz="2000">
                    <a:latin typeface="Cambria Math" panose="02040503050406030204" charset="0"/>
                    <a:ea typeface="MS Mincho" charset="0"/>
                    <a:cs typeface="Cambria Math" panose="02040503050406030204" charset="0"/>
                  </a:rPr>
                  <a:t>之间的关系</a:t>
                </a:r>
                <a:endParaRPr lang="zh-CN" altLang="en-US" sz="2000">
                  <a:latin typeface="Cambria Math" panose="02040503050406030204" charset="0"/>
                  <a:ea typeface="MS Mincho" charset="0"/>
                  <a:cs typeface="Cambria Math" panose="02040503050406030204" charset="0"/>
                </a:endParaRPr>
              </a:p>
              <a:p>
                <a14:m>
                  <m:oMathPara xmlns:m="http://schemas.openxmlformats.org/officeDocument/2006/math">
                    <m:oMathParaPr>
                      <m:jc m:val="centerGroup"/>
                    </m:oMathParaPr>
                    <m:oMath xmlns:m="http://schemas.openxmlformats.org/officeDocument/2006/math">
                      <m:f>
                        <m:fPr>
                          <m:ctrlPr>
                            <a:rPr lang="en-US" altLang="zh-CN" sz="2000" i="1">
                              <a:latin typeface="Cambria Math" panose="02040503050406030204" charset="0"/>
                              <a:ea typeface="MS Mincho" charset="0"/>
                              <a:cs typeface="Cambria Math" panose="02040503050406030204" charset="0"/>
                            </a:rPr>
                          </m:ctrlPr>
                        </m:fPr>
                        <m:num>
                          <m:r>
                            <a:rPr lang="en-US" altLang="zh-CN" sz="2000" i="1">
                              <a:latin typeface="Cambria Math" panose="02040503050406030204" charset="0"/>
                              <a:ea typeface="MS Mincho" charset="0"/>
                              <a:cs typeface="Cambria Math" panose="02040503050406030204" charset="0"/>
                            </a:rPr>
                            <m:t>𝑙</m:t>
                          </m:r>
                        </m:num>
                        <m:den>
                          <m:r>
                            <a:rPr lang="en-US" altLang="zh-CN" sz="2000" i="1">
                              <a:latin typeface="Cambria Math" panose="02040503050406030204" charset="0"/>
                              <a:ea typeface="MS Mincho" charset="0"/>
                              <a:cs typeface="Cambria Math" panose="02040503050406030204" charset="0"/>
                            </a:rPr>
                            <m:t>2</m:t>
                          </m:r>
                        </m:den>
                      </m:f>
                      <m:r>
                        <a:rPr lang="en-US" altLang="zh-CN" sz="2000" i="1">
                          <a:latin typeface="Cambria Math" panose="02040503050406030204" charset="0"/>
                          <a:ea typeface="MS Mincho" charset="0"/>
                          <a:cs typeface="Cambria Math" panose="02040503050406030204" charset="0"/>
                        </a:rPr>
                        <m:t>∗</m:t>
                      </m:r>
                      <m:r>
                        <a:rPr lang="en-US" altLang="zh-CN" sz="2000" i="1">
                          <a:latin typeface="Cambria Math" panose="02040503050406030204" charset="0"/>
                          <a:ea typeface="MS Mincho" charset="0"/>
                          <a:cs typeface="Cambria Math" panose="02040503050406030204" charset="0"/>
                        </a:rPr>
                        <m:t>𝑠𝑖𝑛</m:t>
                      </m:r>
                      <m:r>
                        <a:rPr lang="en-US" altLang="zh-CN" sz="2000" i="1">
                          <a:latin typeface="Cambria Math" panose="02040503050406030204" charset="0"/>
                          <a:ea typeface="MS Mincho" charset="0"/>
                          <a:cs typeface="Cambria Math" panose="02040503050406030204" charset="0"/>
                        </a:rPr>
                        <m:t>𝛼</m:t>
                      </m:r>
                      <m:r>
                        <a:rPr lang="en-US" altLang="zh-CN" sz="2000" i="1">
                          <a:latin typeface="Cambria Math" panose="02040503050406030204" charset="0"/>
                          <a:ea typeface="MS Mincho" charset="0"/>
                          <a:cs typeface="Cambria Math" panose="02040503050406030204" charset="0"/>
                        </a:rPr>
                        <m:t>=(</m:t>
                      </m:r>
                      <m:sSub>
                        <m:sSubPr>
                          <m:ctrlPr>
                            <a:rPr lang="en-US" altLang="zh-CN" sz="2000" i="1">
                              <a:latin typeface="Cambria Math" panose="02040503050406030204" charset="0"/>
                              <a:ea typeface="MS Mincho" charset="0"/>
                              <a:cs typeface="Cambria Math" panose="02040503050406030204" charset="0"/>
                            </a:rPr>
                          </m:ctrlPr>
                        </m:sSubPr>
                        <m:e>
                          <m:r>
                            <a:rPr lang="en-US" altLang="zh-CN" sz="2000" i="1">
                              <a:latin typeface="Cambria Math" panose="02040503050406030204" charset="0"/>
                              <a:ea typeface="MS Mincho" charset="0"/>
                              <a:cs typeface="Cambria Math" panose="02040503050406030204" charset="0"/>
                            </a:rPr>
                            <m:t>𝑤</m:t>
                          </m:r>
                        </m:e>
                        <m:sub>
                          <m:r>
                            <a:rPr lang="zh-CN" altLang="en-US" sz="2000" i="1">
                              <a:latin typeface="Cambria Math" panose="02040503050406030204" charset="0"/>
                              <a:ea typeface="MS Mincho" charset="0"/>
                              <a:cs typeface="Cambria Math" panose="02040503050406030204" charset="0"/>
                            </a:rPr>
                            <m:t>纸宽</m:t>
                          </m:r>
                        </m:sub>
                      </m:sSub>
                      <m:r>
                        <a:rPr lang="en-US" altLang="zh-CN" sz="2000" i="1">
                          <a:latin typeface="Cambria Math" panose="02040503050406030204" charset="0"/>
                          <a:ea typeface="MS Mincho" charset="0"/>
                          <a:cs typeface="Cambria Math" panose="02040503050406030204" charset="0"/>
                        </a:rPr>
                        <m:t>−</m:t>
                      </m:r>
                      <m:f>
                        <m:fPr>
                          <m:ctrlPr>
                            <a:rPr lang="en-US" altLang="zh-CN" sz="2000" i="1">
                              <a:latin typeface="Cambria Math" panose="02040503050406030204" charset="0"/>
                              <a:ea typeface="MS Mincho" charset="0"/>
                              <a:cs typeface="Cambria Math" panose="02040503050406030204" charset="0"/>
                            </a:rPr>
                          </m:ctrlPr>
                        </m:fPr>
                        <m:num>
                          <m:r>
                            <a:rPr lang="en-US" altLang="zh-CN" sz="2000" i="1">
                              <a:latin typeface="Cambria Math" panose="02040503050406030204" charset="0"/>
                              <a:ea typeface="MS Mincho" charset="0"/>
                              <a:cs typeface="Cambria Math" panose="02040503050406030204" charset="0"/>
                            </a:rPr>
                            <m:t>𝑙</m:t>
                          </m:r>
                        </m:num>
                        <m:den>
                          <m:r>
                            <a:rPr lang="en-US" altLang="zh-CN" sz="2000" i="1">
                              <a:latin typeface="Cambria Math" panose="02040503050406030204" charset="0"/>
                              <a:ea typeface="MS Mincho" charset="0"/>
                              <a:cs typeface="Cambria Math" panose="02040503050406030204" charset="0"/>
                            </a:rPr>
                            <m:t>2</m:t>
                          </m:r>
                        </m:den>
                      </m:f>
                      <m:r>
                        <a:rPr lang="en-US" altLang="zh-CN" sz="2000" i="1">
                          <a:latin typeface="Cambria Math" panose="02040503050406030204" charset="0"/>
                          <a:ea typeface="MS Mincho" charset="0"/>
                          <a:cs typeface="Cambria Math" panose="02040503050406030204" charset="0"/>
                        </a:rPr>
                        <m:t>)</m:t>
                      </m:r>
                      <m:r>
                        <a:rPr lang="en-US" altLang="zh-CN" sz="2000" i="1">
                          <a:latin typeface="Cambria Math" panose="02040503050406030204" charset="0"/>
                          <a:ea typeface="MS Mincho" charset="0"/>
                          <a:cs typeface="Cambria Math" panose="02040503050406030204" charset="0"/>
                        </a:rPr>
                        <m:t>∗</m:t>
                      </m:r>
                      <m:r>
                        <a:rPr lang="en-US" altLang="zh-CN" sz="2000" i="1">
                          <a:latin typeface="Cambria Math" panose="02040503050406030204" charset="0"/>
                          <a:ea typeface="MS Mincho" charset="0"/>
                          <a:cs typeface="Cambria Math" panose="02040503050406030204" charset="0"/>
                        </a:rPr>
                        <m:t>𝑠𝑖𝑛</m:t>
                      </m:r>
                      <m:r>
                        <a:rPr lang="en-US" altLang="zh-CN" sz="2000" i="1">
                          <a:latin typeface="Cambria Math" panose="02040503050406030204" charset="0"/>
                          <a:ea typeface="MS Mincho" charset="0"/>
                          <a:cs typeface="Cambria Math" panose="02040503050406030204" charset="0"/>
                        </a:rPr>
                        <m:t>𝛽</m:t>
                      </m:r>
                    </m:oMath>
                  </m:oMathPara>
                </a14:m>
                <a:endParaRPr lang="en-US" altLang="zh-CN" sz="2000" i="1">
                  <a:latin typeface="Cambria Math" panose="02040503050406030204" charset="0"/>
                  <a:ea typeface="MS Mincho" charset="0"/>
                  <a:cs typeface="Cambria Math" panose="02040503050406030204" charset="0"/>
                </a:endParaRPr>
              </a:p>
              <a:p>
                <a:r>
                  <a:rPr lang="zh-CN" altLang="en-US" sz="2000">
                    <a:latin typeface="Cambria Math" panose="02040503050406030204" charset="0"/>
                    <a:ea typeface="MS Mincho" charset="0"/>
                    <a:cs typeface="Cambria Math" panose="02040503050406030204" charset="0"/>
                  </a:rPr>
                  <a:t>在</a:t>
                </a:r>
                <a:r>
                  <a:rPr lang="en-US" altLang="zh-CN" sz="2000">
                    <a:latin typeface="Cambria Math" panose="02040503050406030204" charset="0"/>
                    <a:ea typeface="MS Mincho" charset="0"/>
                    <a:cs typeface="Cambria Math" panose="02040503050406030204" charset="0"/>
                  </a:rPr>
                  <a:t>α</a:t>
                </a:r>
                <a:r>
                  <a:rPr lang="zh-CN" altLang="en-US" sz="2000">
                    <a:latin typeface="Cambria Math" panose="02040503050406030204" charset="0"/>
                    <a:ea typeface="MS Mincho" charset="0"/>
                    <a:cs typeface="Cambria Math" panose="02040503050406030204" charset="0"/>
                  </a:rPr>
                  <a:t>与</a:t>
                </a:r>
                <a:r>
                  <a:rPr lang="en-US" altLang="zh-CN" sz="2000">
                    <a:latin typeface="Cambria Math" panose="02040503050406030204" charset="0"/>
                    <a:ea typeface="MS Mincho" charset="0"/>
                    <a:cs typeface="Cambria Math" panose="02040503050406030204" charset="0"/>
                  </a:rPr>
                  <a:t>β</a:t>
                </a:r>
                <a:r>
                  <a:rPr lang="zh-CN" altLang="en-US" sz="2000">
                    <a:latin typeface="Cambria Math" panose="02040503050406030204" charset="0"/>
                    <a:ea typeface="MS Mincho" charset="0"/>
                    <a:cs typeface="Cambria Math" panose="02040503050406030204" charset="0"/>
                  </a:rPr>
                  <a:t>足够小时可以近似</a:t>
                </a:r>
                <a:r>
                  <a:rPr lang="zh-CN" altLang="en-US" sz="2000">
                    <a:latin typeface="Cambria Math" panose="02040503050406030204" charset="0"/>
                    <a:ea typeface="MS Mincho" charset="0"/>
                    <a:cs typeface="Cambria Math" panose="02040503050406030204" charset="0"/>
                  </a:rPr>
                  <a:t>看作</a:t>
                </a:r>
                <a:endParaRPr lang="zh-CN" altLang="en-US" sz="2000">
                  <a:latin typeface="Cambria Math" panose="02040503050406030204" charset="0"/>
                  <a:ea typeface="MS Mincho" charset="0"/>
                  <a:cs typeface="Cambria Math" panose="02040503050406030204" charset="0"/>
                </a:endParaRPr>
              </a:p>
              <a:p>
                <a:pPr algn="ctr"/>
                <a14:m>
                  <m:oMath xmlns:m="http://schemas.openxmlformats.org/officeDocument/2006/math">
                    <m:f>
                      <m:fPr>
                        <m:ctrlPr>
                          <a:rPr lang="en-US" altLang="zh-CN" sz="2000" i="1">
                            <a:latin typeface="Cambria Math" panose="02040503050406030204" charset="0"/>
                            <a:ea typeface="MS Mincho" charset="0"/>
                            <a:cs typeface="Cambria Math" panose="02040503050406030204" charset="0"/>
                          </a:rPr>
                        </m:ctrlPr>
                      </m:fPr>
                      <m:num>
                        <m:r>
                          <a:rPr lang="en-US" altLang="zh-CN" sz="2000" i="1">
                            <a:latin typeface="Cambria Math" panose="02040503050406030204" charset="0"/>
                            <a:ea typeface="MS Mincho" charset="0"/>
                            <a:cs typeface="Cambria Math" panose="02040503050406030204" charset="0"/>
                          </a:rPr>
                          <m:t>𝑙</m:t>
                        </m:r>
                      </m:num>
                      <m:den>
                        <m:r>
                          <a:rPr lang="en-US" altLang="zh-CN" sz="2000" i="1">
                            <a:latin typeface="Cambria Math" panose="02040503050406030204" charset="0"/>
                            <a:ea typeface="MS Mincho" charset="0"/>
                            <a:cs typeface="Cambria Math" panose="02040503050406030204" charset="0"/>
                          </a:rPr>
                          <m:t>2</m:t>
                        </m:r>
                      </m:den>
                    </m:f>
                    <m:r>
                      <a:rPr lang="en-US" altLang="zh-CN" sz="2000" i="1">
                        <a:latin typeface="Cambria Math" panose="02040503050406030204" charset="0"/>
                        <a:ea typeface="MS Mincho" charset="0"/>
                        <a:cs typeface="Cambria Math" panose="02040503050406030204" charset="0"/>
                      </a:rPr>
                      <m:t>∗</m:t>
                    </m:r>
                  </m:oMath>
                </a14:m>
                <a:r>
                  <a:rPr lang="en-US" altLang="zh-CN" sz="2000">
                    <a:latin typeface="Cambria Math" panose="02040503050406030204" charset="0"/>
                    <a:ea typeface="MS Mincho" charset="0"/>
                    <a:cs typeface="Cambria Math" panose="02040503050406030204" charset="0"/>
                  </a:rPr>
                  <a:t>α=</a:t>
                </a:r>
                <a:r>
                  <a:rPr lang="zh-CN" altLang="en-US" sz="2000">
                    <a:latin typeface="Cambria Math" panose="02040503050406030204" charset="0"/>
                    <a:ea typeface="宋体" panose="02010600030101010101" pitchFamily="2" charset="-122"/>
                    <a:cs typeface="Cambria Math" panose="02040503050406030204" charset="0"/>
                  </a:rPr>
                  <a:t>（</a:t>
                </a:r>
                <a14:m>
                  <m:oMath xmlns:m="http://schemas.openxmlformats.org/officeDocument/2006/math">
                    <m:sSub>
                      <m:sSubPr>
                        <m:ctrlPr>
                          <a:rPr lang="en-US" altLang="zh-CN" sz="2000" i="1">
                            <a:latin typeface="Cambria Math" panose="02040503050406030204" charset="0"/>
                            <a:ea typeface="宋体" panose="02010600030101010101" pitchFamily="2" charset="-122"/>
                            <a:cs typeface="Cambria Math" panose="02040503050406030204" charset="0"/>
                          </a:rPr>
                        </m:ctrlPr>
                      </m:sSubPr>
                      <m:e>
                        <m:r>
                          <a:rPr lang="en-US" altLang="zh-CN" sz="2000" i="1">
                            <a:latin typeface="Cambria Math" panose="02040503050406030204" charset="0"/>
                            <a:ea typeface="宋体" panose="02010600030101010101" pitchFamily="2" charset="-122"/>
                            <a:cs typeface="Cambria Math" panose="02040503050406030204" charset="0"/>
                          </a:rPr>
                          <m:t>𝑤</m:t>
                        </m:r>
                      </m:e>
                      <m:sub>
                        <m:r>
                          <a:rPr lang="zh-CN" altLang="en-US" sz="2000" i="1">
                            <a:latin typeface="Cambria Math" panose="02040503050406030204" charset="0"/>
                            <a:ea typeface="宋体" panose="02010600030101010101" pitchFamily="2" charset="-122"/>
                            <a:cs typeface="Cambria Math" panose="02040503050406030204" charset="0"/>
                          </a:rPr>
                          <m:t>纸宽</m:t>
                        </m:r>
                      </m:sub>
                    </m:sSub>
                    <m:r>
                      <a:rPr lang="en-US" altLang="zh-CN" sz="2000" i="1">
                        <a:latin typeface="Cambria Math" panose="02040503050406030204" charset="0"/>
                        <a:ea typeface="宋体" panose="02010600030101010101" pitchFamily="2" charset="-122"/>
                        <a:cs typeface="Cambria Math" panose="02040503050406030204" charset="0"/>
                      </a:rPr>
                      <m:t>−</m:t>
                    </m:r>
                    <m:f>
                      <m:fPr>
                        <m:ctrlPr>
                          <a:rPr lang="en-US" altLang="zh-CN" sz="2000" i="1">
                            <a:latin typeface="Cambria Math" panose="02040503050406030204" charset="0"/>
                            <a:ea typeface="宋体" panose="02010600030101010101" pitchFamily="2" charset="-122"/>
                            <a:cs typeface="Cambria Math" panose="02040503050406030204" charset="0"/>
                          </a:rPr>
                        </m:ctrlPr>
                      </m:fPr>
                      <m:num>
                        <m:r>
                          <a:rPr lang="en-US" altLang="zh-CN" sz="2000" i="1">
                            <a:latin typeface="Cambria Math" panose="02040503050406030204" charset="0"/>
                            <a:ea typeface="MS Mincho" charset="0"/>
                            <a:cs typeface="Cambria Math" panose="02040503050406030204" charset="0"/>
                          </a:rPr>
                          <m:t>𝑙</m:t>
                        </m:r>
                      </m:num>
                      <m:den>
                        <m:r>
                          <a:rPr lang="en-US" altLang="zh-CN" sz="2000" i="1">
                            <a:latin typeface="Cambria Math" panose="02040503050406030204" charset="0"/>
                            <a:ea typeface="宋体" panose="02010600030101010101" pitchFamily="2" charset="-122"/>
                            <a:cs typeface="Cambria Math" panose="02040503050406030204" charset="0"/>
                          </a:rPr>
                          <m:t>2</m:t>
                        </m:r>
                      </m:den>
                    </m:f>
                    <m:r>
                      <a:rPr lang="en-US" altLang="zh-CN" sz="2000" i="1">
                        <a:latin typeface="Cambria Math" panose="02040503050406030204" charset="0"/>
                        <a:ea typeface="宋体" panose="02010600030101010101" pitchFamily="2" charset="-122"/>
                        <a:cs typeface="Cambria Math" panose="02040503050406030204" charset="0"/>
                      </a:rPr>
                      <m:t>)</m:t>
                    </m:r>
                    <m:r>
                      <a:rPr lang="en-US" altLang="zh-CN" sz="2000" i="1">
                        <a:latin typeface="Cambria Math" panose="02040503050406030204" charset="0"/>
                        <a:ea typeface="宋体" panose="02010600030101010101" pitchFamily="2" charset="-122"/>
                        <a:cs typeface="Cambria Math" panose="02040503050406030204" charset="0"/>
                      </a:rPr>
                      <m:t>∗</m:t>
                    </m:r>
                    <m:r>
                      <a:rPr lang="en-US" altLang="zh-CN" sz="2000" i="1">
                        <a:latin typeface="Cambria Math" panose="02040503050406030204" charset="0"/>
                        <a:ea typeface="宋体" panose="02010600030101010101" pitchFamily="2" charset="-122"/>
                        <a:cs typeface="Cambria Math" panose="02040503050406030204" charset="0"/>
                      </a:rPr>
                      <m:t>𝛽</m:t>
                    </m:r>
                  </m:oMath>
                </a14:m>
                <a:endParaRPr lang="en-US" altLang="zh-CN" sz="2000" i="1">
                  <a:latin typeface="Cambria Math" panose="02040503050406030204" charset="0"/>
                  <a:ea typeface="宋体" panose="02010600030101010101" pitchFamily="2" charset="-122"/>
                  <a:cs typeface="Cambria Math" panose="02040503050406030204" charset="0"/>
                </a:endParaRPr>
              </a:p>
              <a:p>
                <a:pPr algn="l"/>
                <a:r>
                  <a:rPr lang="zh-CN" altLang="en-US" sz="2000">
                    <a:latin typeface="Cambria Math" panose="02040503050406030204" charset="0"/>
                    <a:ea typeface="宋体" panose="02010600030101010101" pitchFamily="2" charset="-122"/>
                    <a:cs typeface="Cambria Math" panose="02040503050406030204" charset="0"/>
                  </a:rPr>
                  <a:t>又因为在碰撞的时间极短，因此</a:t>
                </a:r>
                <a:r>
                  <a:rPr lang="en-US" altLang="zh-CN" sz="2000">
                    <a:latin typeface="Cambria Math" panose="02040503050406030204" charset="0"/>
                    <a:ea typeface="宋体" panose="02010600030101010101" pitchFamily="2" charset="-122"/>
                    <a:cs typeface="Cambria Math" panose="02040503050406030204" charset="0"/>
                  </a:rPr>
                  <a:t>α</a:t>
                </a:r>
                <a:r>
                  <a:rPr lang="zh-CN" altLang="en-US" sz="2000">
                    <a:latin typeface="Cambria Math" panose="02040503050406030204" charset="0"/>
                    <a:ea typeface="宋体" panose="02010600030101010101" pitchFamily="2" charset="-122"/>
                    <a:cs typeface="Cambria Math" panose="02040503050406030204" charset="0"/>
                  </a:rPr>
                  <a:t>的初值</a:t>
                </a:r>
                <a:r>
                  <a:rPr lang="zh-CN" altLang="en-US" sz="2000">
                    <a:latin typeface="Cambria Math" panose="02040503050406030204" charset="0"/>
                    <a:ea typeface="宋体" panose="02010600030101010101" pitchFamily="2" charset="-122"/>
                    <a:cs typeface="Cambria Math" panose="02040503050406030204" charset="0"/>
                  </a:rPr>
                  <a:t>可以用</a:t>
                </a:r>
                <a:endParaRPr lang="zh-CN" altLang="en-US" sz="2000">
                  <a:latin typeface="Cambria Math" panose="02040503050406030204" charset="0"/>
                  <a:ea typeface="宋体" panose="02010600030101010101" pitchFamily="2" charset="-122"/>
                  <a:cs typeface="Cambria Math" panose="02040503050406030204" charset="0"/>
                </a:endParaRPr>
              </a:p>
              <a:p>
                <a:pPr algn="l"/>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charset="0"/>
                              <a:ea typeface="宋体" panose="02010600030101010101" pitchFamily="2" charset="-122"/>
                              <a:cs typeface="Cambria Math" panose="02040503050406030204" charset="0"/>
                            </a:rPr>
                          </m:ctrlPr>
                        </m:sSubPr>
                        <m:e>
                          <m:r>
                            <a:rPr lang="en-US" altLang="zh-CN" sz="2000" i="1">
                              <a:latin typeface="Cambria Math" panose="02040503050406030204" charset="0"/>
                              <a:ea typeface="宋体" panose="02010600030101010101" pitchFamily="2" charset="-122"/>
                              <a:cs typeface="Cambria Math" panose="02040503050406030204" charset="0"/>
                            </a:rPr>
                            <m:t>𝛼</m:t>
                          </m:r>
                        </m:e>
                        <m:sub>
                          <m:r>
                            <a:rPr lang="en-US" altLang="zh-CN" sz="2000" i="1">
                              <a:latin typeface="Cambria Math" panose="02040503050406030204" charset="0"/>
                              <a:ea typeface="宋体" panose="02010600030101010101" pitchFamily="2" charset="-122"/>
                              <a:cs typeface="Cambria Math" panose="02040503050406030204" charset="0"/>
                            </a:rPr>
                            <m:t>0</m:t>
                          </m:r>
                        </m:sub>
                      </m:sSub>
                      <m:r>
                        <a:rPr lang="en-US" altLang="zh-CN" sz="2000" i="1">
                          <a:latin typeface="Cambria Math" panose="02040503050406030204" charset="0"/>
                          <a:ea typeface="宋体" panose="02010600030101010101" pitchFamily="2" charset="-122"/>
                          <a:cs typeface="Cambria Math" panose="02040503050406030204" charset="0"/>
                        </a:rPr>
                        <m:t>=</m:t>
                      </m:r>
                      <m:sSub>
                        <m:sSubPr>
                          <m:ctrlPr>
                            <a:rPr lang="en-US" altLang="zh-CN" sz="2000" i="1">
                              <a:latin typeface="Cambria Math" panose="02040503050406030204" charset="0"/>
                              <a:ea typeface="宋体" panose="02010600030101010101" pitchFamily="2" charset="-122"/>
                              <a:cs typeface="Cambria Math" panose="02040503050406030204" charset="0"/>
                            </a:rPr>
                          </m:ctrlPr>
                        </m:sSubPr>
                        <m:e>
                          <m:r>
                            <a:rPr lang="en-US" altLang="zh-CN" sz="2000" i="1">
                              <a:latin typeface="Cambria Math" panose="02040503050406030204" charset="0"/>
                              <a:ea typeface="宋体" panose="02010600030101010101" pitchFamily="2" charset="-122"/>
                              <a:cs typeface="Cambria Math" panose="02040503050406030204" charset="0"/>
                            </a:rPr>
                            <m:t>𝜔</m:t>
                          </m:r>
                        </m:e>
                        <m:sub>
                          <m:r>
                            <a:rPr lang="en-US" altLang="zh-CN" sz="2000" i="1">
                              <a:latin typeface="Cambria Math" panose="02040503050406030204" charset="0"/>
                              <a:ea typeface="宋体" panose="02010600030101010101" pitchFamily="2" charset="-122"/>
                              <a:cs typeface="Cambria Math" panose="02040503050406030204" charset="0"/>
                            </a:rPr>
                            <m:t>0</m:t>
                          </m:r>
                        </m:sub>
                      </m:sSub>
                      <m:r>
                        <a:rPr lang="en-US" altLang="zh-CN" sz="2000" i="1">
                          <a:latin typeface="Cambria Math" panose="02040503050406030204" charset="0"/>
                          <a:ea typeface="宋体" panose="02010600030101010101" pitchFamily="2" charset="-122"/>
                          <a:cs typeface="Cambria Math" panose="02040503050406030204" charset="0"/>
                        </a:rPr>
                        <m:t>∗</m:t>
                      </m:r>
                      <m:r>
                        <a:rPr lang="en-US" altLang="zh-CN" sz="2000" i="1">
                          <a:latin typeface="Cambria Math" panose="02040503050406030204" charset="0"/>
                          <a:ea typeface="宋体" panose="02010600030101010101" pitchFamily="2" charset="-122"/>
                          <a:cs typeface="Cambria Math" panose="02040503050406030204" charset="0"/>
                        </a:rPr>
                        <m:t>𝑡</m:t>
                      </m:r>
                    </m:oMath>
                  </m:oMathPara>
                </a14:m>
                <a:endParaRPr lang="en-US" altLang="zh-CN" sz="2000" i="1">
                  <a:latin typeface="Cambria Math" panose="02040503050406030204" charset="0"/>
                  <a:ea typeface="宋体" panose="02010600030101010101" pitchFamily="2" charset="-122"/>
                  <a:cs typeface="Cambria Math" panose="02040503050406030204" charset="0"/>
                </a:endParaRPr>
              </a:p>
              <a:p>
                <a:pPr algn="l"/>
                <a:r>
                  <a:rPr lang="zh-CN" altLang="en-US" sz="2000" i="1">
                    <a:latin typeface="Cambria Math" panose="02040503050406030204" charset="0"/>
                    <a:ea typeface="宋体" panose="02010600030101010101" pitchFamily="2" charset="-122"/>
                    <a:cs typeface="Cambria Math" panose="02040503050406030204" charset="0"/>
                  </a:rPr>
                  <a:t>其中</a:t>
                </a:r>
                <a14:m>
                  <m:oMath xmlns:m="http://schemas.openxmlformats.org/officeDocument/2006/math">
                    <m:sSub>
                      <m:sSubPr>
                        <m:ctrlPr>
                          <a:rPr lang="en-US" altLang="zh-CN" sz="2000" i="1">
                            <a:latin typeface="Cambria Math" panose="02040503050406030204" charset="0"/>
                            <a:ea typeface="宋体" panose="02010600030101010101" pitchFamily="2" charset="-122"/>
                            <a:cs typeface="Cambria Math" panose="02040503050406030204" charset="0"/>
                          </a:rPr>
                        </m:ctrlPr>
                      </m:sSubPr>
                      <m:e>
                        <m:r>
                          <a:rPr lang="en-US" altLang="zh-CN" sz="2000" i="1">
                            <a:latin typeface="Cambria Math" panose="02040503050406030204" charset="0"/>
                            <a:ea typeface="宋体" panose="02010600030101010101" pitchFamily="2" charset="-122"/>
                            <a:cs typeface="Cambria Math" panose="02040503050406030204" charset="0"/>
                          </a:rPr>
                          <m:t>𝜔</m:t>
                        </m:r>
                      </m:e>
                      <m:sub>
                        <m:r>
                          <a:rPr lang="en-US" altLang="zh-CN" sz="2000" i="1">
                            <a:latin typeface="Cambria Math" panose="02040503050406030204" charset="0"/>
                            <a:ea typeface="宋体" panose="02010600030101010101" pitchFamily="2" charset="-122"/>
                            <a:cs typeface="Cambria Math" panose="02040503050406030204" charset="0"/>
                          </a:rPr>
                          <m:t>0</m:t>
                        </m:r>
                      </m:sub>
                    </m:sSub>
                    <m:r>
                      <a:rPr lang="zh-CN" altLang="en-US" sz="2000" i="1">
                        <a:latin typeface="Cambria Math" panose="02040503050406030204" charset="0"/>
                        <a:ea typeface="宋体" panose="02010600030101010101" pitchFamily="2" charset="-122"/>
                        <a:cs typeface="Cambria Math" panose="02040503050406030204" charset="0"/>
                      </a:rPr>
                      <m:t>为初始角速度</m:t>
                    </m:r>
                  </m:oMath>
                </a14:m>
                <a:r>
                  <a:rPr lang="zh-CN" altLang="en-US" sz="2000" i="1">
                    <a:latin typeface="Cambria Math" panose="02040503050406030204" charset="0"/>
                    <a:ea typeface="宋体" panose="02010600030101010101" pitchFamily="2" charset="-122"/>
                    <a:cs typeface="Cambria Math" panose="02040503050406030204" charset="0"/>
                  </a:rPr>
                  <a:t>，</a:t>
                </a:r>
                <a:r>
                  <a:rPr lang="en-US" altLang="zh-CN" sz="2000">
                    <a:latin typeface="Cambria Math" panose="02040503050406030204" charset="0"/>
                    <a:ea typeface="宋体" panose="02010600030101010101" pitchFamily="2" charset="-122"/>
                    <a:cs typeface="Cambria Math" panose="02040503050406030204" charset="0"/>
                  </a:rPr>
                  <a:t>t</a:t>
                </a:r>
                <a:r>
                  <a:rPr lang="zh-CN" altLang="en-US" sz="2000">
                    <a:latin typeface="Cambria Math" panose="02040503050406030204" charset="0"/>
                    <a:ea typeface="宋体" panose="02010600030101010101" pitchFamily="2" charset="-122"/>
                    <a:cs typeface="Cambria Math" panose="02040503050406030204" charset="0"/>
                  </a:rPr>
                  <a:t>为之前规定的</a:t>
                </a:r>
                <a:r>
                  <a:rPr lang="en-US" altLang="zh-CN" sz="2000">
                    <a:latin typeface="Cambria Math" panose="02040503050406030204" charset="0"/>
                    <a:ea typeface="宋体" panose="02010600030101010101" pitchFamily="2" charset="-122"/>
                    <a:cs typeface="Cambria Math" panose="02040503050406030204" charset="0"/>
                  </a:rPr>
                  <a:t>0.01</a:t>
                </a:r>
                <a:r>
                  <a:rPr lang="zh-CN" altLang="en-US" sz="2000">
                    <a:latin typeface="Cambria Math" panose="02040503050406030204" charset="0"/>
                    <a:ea typeface="宋体" panose="02010600030101010101" pitchFamily="2" charset="-122"/>
                    <a:cs typeface="Cambria Math" panose="02040503050406030204" charset="0"/>
                  </a:rPr>
                  <a:t>秒，</a:t>
                </a:r>
                <a:r>
                  <a:rPr lang="en-US" altLang="zh-CN" sz="2000">
                    <a:latin typeface="Cambria Math" panose="02040503050406030204" charset="0"/>
                    <a:ea typeface="宋体" panose="02010600030101010101" pitchFamily="2" charset="-122"/>
                    <a:cs typeface="Cambria Math" panose="02040503050406030204" charset="0"/>
                  </a:rPr>
                  <a:t>β</a:t>
                </a:r>
                <a:r>
                  <a:rPr lang="zh-CN" altLang="en-US" sz="2000">
                    <a:latin typeface="Cambria Math" panose="02040503050406030204" charset="0"/>
                    <a:ea typeface="宋体" panose="02010600030101010101" pitchFamily="2" charset="-122"/>
                    <a:cs typeface="Cambria Math" panose="02040503050406030204" charset="0"/>
                  </a:rPr>
                  <a:t>的初值可以使用</a:t>
                </a:r>
                <a:r>
                  <a:rPr lang="en-US" altLang="zh-CN" sz="2000">
                    <a:latin typeface="Cambria Math" panose="02040503050406030204" charset="0"/>
                    <a:ea typeface="宋体" panose="02010600030101010101" pitchFamily="2" charset="-122"/>
                    <a:cs typeface="Cambria Math" panose="02040503050406030204" charset="0"/>
                  </a:rPr>
                  <a:t>α</a:t>
                </a:r>
                <a:r>
                  <a:rPr lang="zh-CN" altLang="en-US" sz="2000">
                    <a:latin typeface="Cambria Math" panose="02040503050406030204" charset="0"/>
                    <a:ea typeface="宋体" panose="02010600030101010101" pitchFamily="2" charset="-122"/>
                    <a:cs typeface="Cambria Math" panose="02040503050406030204" charset="0"/>
                  </a:rPr>
                  <a:t>与</a:t>
                </a:r>
                <a:r>
                  <a:rPr lang="en-US" altLang="zh-CN" sz="2000">
                    <a:latin typeface="Cambria Math" panose="02040503050406030204" charset="0"/>
                    <a:ea typeface="宋体" panose="02010600030101010101" pitchFamily="2" charset="-122"/>
                    <a:cs typeface="Cambria Math" panose="02040503050406030204" charset="0"/>
                  </a:rPr>
                  <a:t>β</a:t>
                </a:r>
                <a:r>
                  <a:rPr lang="zh-CN" altLang="en-US" sz="2000">
                    <a:latin typeface="Cambria Math" panose="02040503050406030204" charset="0"/>
                    <a:ea typeface="宋体" panose="02010600030101010101" pitchFamily="2" charset="-122"/>
                    <a:cs typeface="Cambria Math" panose="02040503050406030204" charset="0"/>
                  </a:rPr>
                  <a:t>的初值得到，而</a:t>
                </a:r>
                <a14:m>
                  <m:oMath xmlns:m="http://schemas.openxmlformats.org/officeDocument/2006/math">
                    <m:sSub>
                      <m:sSubPr>
                        <m:ctrlPr>
                          <a:rPr lang="en-US" altLang="zh-CN" sz="2000" i="1">
                            <a:latin typeface="Cambria Math" panose="02040503050406030204" charset="0"/>
                            <a:ea typeface="宋体" panose="02010600030101010101" pitchFamily="2" charset="-122"/>
                            <a:cs typeface="Cambria Math" panose="02040503050406030204" charset="0"/>
                          </a:rPr>
                        </m:ctrlPr>
                      </m:sSubPr>
                      <m:e>
                        <m:r>
                          <a:rPr lang="en-US" altLang="zh-CN" sz="2000" i="1">
                            <a:latin typeface="Cambria Math" panose="02040503050406030204" charset="0"/>
                            <a:ea typeface="宋体" panose="02010600030101010101" pitchFamily="2" charset="-122"/>
                            <a:cs typeface="Cambria Math" panose="02040503050406030204" charset="0"/>
                          </a:rPr>
                          <m:t>𝜔</m:t>
                        </m:r>
                      </m:e>
                      <m:sub>
                        <m:r>
                          <a:rPr lang="en-US" altLang="zh-CN" sz="2000" i="1">
                            <a:latin typeface="Cambria Math" panose="02040503050406030204" charset="0"/>
                            <a:ea typeface="宋体" panose="02010600030101010101" pitchFamily="2" charset="-122"/>
                            <a:cs typeface="Cambria Math" panose="02040503050406030204" charset="0"/>
                          </a:rPr>
                          <m:t>0</m:t>
                        </m:r>
                      </m:sub>
                    </m:sSub>
                  </m:oMath>
                </a14:m>
                <a:r>
                  <a:rPr lang="zh-CN" altLang="en-US" sz="2000">
                    <a:latin typeface="Cambria Math" panose="02040503050406030204" charset="0"/>
                    <a:ea typeface="宋体" panose="02010600030101010101" pitchFamily="2" charset="-122"/>
                    <a:cs typeface="Cambria Math" panose="02040503050406030204" charset="0"/>
                  </a:rPr>
                  <a:t>在先前的</a:t>
                </a:r>
                <a:r>
                  <a:rPr lang="en-US" altLang="zh-CN" sz="2000">
                    <a:latin typeface="Cambria Math" panose="02040503050406030204" charset="0"/>
                    <a:ea typeface="宋体" panose="02010600030101010101" pitchFamily="2" charset="-122"/>
                    <a:cs typeface="Cambria Math" panose="02040503050406030204" charset="0"/>
                  </a:rPr>
                  <a:t>PPT</a:t>
                </a:r>
                <a:r>
                  <a:rPr lang="zh-CN" altLang="en-US" sz="2000">
                    <a:latin typeface="Cambria Math" panose="02040503050406030204" charset="0"/>
                    <a:ea typeface="宋体" panose="02010600030101010101" pitchFamily="2" charset="-122"/>
                    <a:cs typeface="Cambria Math" panose="02040503050406030204" charset="0"/>
                  </a:rPr>
                  <a:t>中已经利用能量守恒和角动量守恒推算过。</a:t>
                </a:r>
                <a:endParaRPr lang="zh-CN" altLang="en-US" sz="2000">
                  <a:latin typeface="Cambria Math" panose="02040503050406030204" charset="0"/>
                  <a:ea typeface="宋体" panose="02010600030101010101" pitchFamily="2" charset="-122"/>
                  <a:cs typeface="Cambria Math" panose="02040503050406030204" charset="0"/>
                </a:endParaRPr>
              </a:p>
            </p:txBody>
          </p:sp>
        </mc:Choice>
        <mc:Fallback>
          <p:sp>
            <p:nvSpPr>
              <p:cNvPr id="21" name="文本框 20"/>
              <p:cNvSpPr txBox="1">
                <a:spLocks noRot="1" noChangeAspect="1" noMove="1" noResize="1" noEditPoints="1" noAdjustHandles="1" noChangeArrowheads="1" noChangeShapeType="1" noTextEdit="1"/>
              </p:cNvSpPr>
              <p:nvPr/>
            </p:nvSpPr>
            <p:spPr>
              <a:xfrm>
                <a:off x="4749800" y="1287145"/>
                <a:ext cx="6574790" cy="4785360"/>
              </a:xfrm>
              <a:prstGeom prst="rect">
                <a:avLst/>
              </a:prstGeom>
              <a:blipFill rotWithShape="1">
                <a:blip r:embed="rId1"/>
                <a:stretch>
                  <a:fillRect/>
                </a:stretch>
              </a:blipFill>
            </p:spPr>
            <p:txBody>
              <a:bodyPr/>
              <a:lstStyle/>
              <a:p>
                <a:r>
                  <a:rPr lang="zh-CN" altLang="en-US">
                    <a:noFill/>
                  </a:rPr>
                  <a:t> </a:t>
                </a:r>
              </a:p>
            </p:txBody>
          </p:sp>
        </mc:Fallback>
      </mc:AlternateContent>
      <p:pic>
        <p:nvPicPr>
          <p:cNvPr id="4" name="图片 3"/>
          <p:cNvPicPr>
            <a:picLocks noChangeAspect="1"/>
          </p:cNvPicPr>
          <p:nvPr>
            <p:custDataLst>
              <p:tags r:id="rId2"/>
            </p:custDataLst>
          </p:nvPr>
        </p:nvPicPr>
        <p:blipFill>
          <a:blip r:embed="rId3"/>
          <a:stretch>
            <a:fillRect/>
          </a:stretch>
        </p:blipFill>
        <p:spPr>
          <a:xfrm rot="16200000">
            <a:off x="1234440" y="1691005"/>
            <a:ext cx="2111375" cy="3162300"/>
          </a:xfrm>
          <a:prstGeom prst="rect">
            <a:avLst/>
          </a:prstGeom>
        </p:spPr>
      </p:pic>
      <mc:AlternateContent xmlns:mc="http://schemas.openxmlformats.org/markup-compatibility/2006">
        <mc:Choice xmlns:a14="http://schemas.microsoft.com/office/drawing/2010/main" Requires="a14">
          <p:sp>
            <p:nvSpPr>
              <p:cNvPr id="7" name="文本框 6"/>
              <p:cNvSpPr txBox="1"/>
              <p:nvPr/>
            </p:nvSpPr>
            <p:spPr>
              <a:xfrm>
                <a:off x="4885055" y="1287145"/>
                <a:ext cx="6303645" cy="4785360"/>
              </a:xfrm>
              <a:prstGeom prst="rect">
                <a:avLst/>
              </a:prstGeom>
              <a:noFill/>
            </p:spPr>
            <p:txBody>
              <a:bodyPr wrap="square" rtlCol="0">
                <a:noAutofit/>
              </a:bodyPr>
              <a:p>
                <a:r>
                  <a:rPr lang="zh-CN" altLang="en-US" sz="2000"/>
                  <a:t>尺子和球碰撞时间极短</a:t>
                </a:r>
                <a:endParaRPr lang="zh-CN" altLang="en-US" sz="2000"/>
              </a:p>
              <a:p>
                <a:r>
                  <a:rPr lang="zh-CN" altLang="en-US" sz="2000"/>
                  <a:t>由角动量守恒：</a:t>
                </a:r>
                <a:endParaRPr lang="zh-CN" altLang="en-US" sz="2000"/>
              </a:p>
              <a:p>
                <a14:m>
                  <m:oMathPara xmlns:m="http://schemas.openxmlformats.org/officeDocument/2006/math">
                    <m:oMathParaPr>
                      <m:jc m:val="centerGroup"/>
                    </m:oMathParaPr>
                    <m:oMath xmlns:m="http://schemas.openxmlformats.org/officeDocument/2006/math">
                      <m:d>
                        <m:dPr>
                          <m:begChr m:val="{"/>
                          <m:endChr m:val=""/>
                          <m:ctrlPr>
                            <a:rPr lang="en-US" altLang="zh-CN" sz="2000" i="1">
                              <a:latin typeface="Cambria Math" panose="02040503050406030204" charset="0"/>
                              <a:cs typeface="Cambria Math" panose="02040503050406030204" charset="0"/>
                            </a:rPr>
                          </m:ctrlPr>
                        </m:dPr>
                        <m:e>
                          <m:eqArr>
                            <m:eqArrPr>
                              <m:ctrlPr>
                                <a:rPr lang="en-US" altLang="zh-CN" sz="2000" i="1">
                                  <a:latin typeface="Cambria Math" panose="02040503050406030204" charset="0"/>
                                  <a:cs typeface="Cambria Math" panose="02040503050406030204" charset="0"/>
                                </a:rPr>
                              </m:ctrlPr>
                            </m:eqArrPr>
                            <m:e>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𝑚</m:t>
                                  </m:r>
                                </m:e>
                                <m:sub>
                                  <m:r>
                                    <a:rPr lang="en-US" altLang="zh-CN" sz="2000" i="1">
                                      <a:latin typeface="Cambria Math" panose="02040503050406030204" charset="0"/>
                                      <a:cs typeface="Cambria Math" panose="02040503050406030204" charset="0"/>
                                    </a:rPr>
                                    <m:t>0</m:t>
                                  </m:r>
                                </m:sub>
                              </m:sSub>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𝑣</m:t>
                                  </m:r>
                                </m:e>
                                <m:sub>
                                  <m:r>
                                    <a:rPr lang="en-US" altLang="zh-CN" sz="2000" i="1">
                                      <a:latin typeface="Cambria Math" panose="02040503050406030204" charset="0"/>
                                      <a:cs typeface="Cambria Math" panose="02040503050406030204" charset="0"/>
                                    </a:rPr>
                                    <m:t>0</m:t>
                                  </m:r>
                                </m:sub>
                              </m:sSub>
                              <m:r>
                                <a:rPr lang="en-US" altLang="zh-CN" sz="2000" i="1">
                                  <a:latin typeface="Cambria Math" panose="02040503050406030204" charset="0"/>
                                  <a:cs typeface="Cambria Math" panose="02040503050406030204" charset="0"/>
                                </a:rPr>
                                <m:t>𝑑</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𝑚</m:t>
                                  </m:r>
                                </m:e>
                                <m:sub>
                                  <m:r>
                                    <a:rPr lang="en-US" altLang="zh-CN" sz="2000" i="1">
                                      <a:latin typeface="Cambria Math" panose="02040503050406030204" charset="0"/>
                                      <a:cs typeface="Cambria Math" panose="02040503050406030204" charset="0"/>
                                    </a:rPr>
                                    <m:t>0</m:t>
                                  </m:r>
                                </m:sub>
                              </m:sSub>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𝑣</m:t>
                                  </m:r>
                                </m:e>
                                <m:sub>
                                  <m:r>
                                    <a:rPr lang="en-US" altLang="zh-CN" sz="2000" i="1">
                                      <a:latin typeface="Cambria Math" panose="02040503050406030204" charset="0"/>
                                      <a:cs typeface="Cambria Math" panose="02040503050406030204" charset="0"/>
                                    </a:rPr>
                                    <m:t>𝑡</m:t>
                                  </m:r>
                                </m:sub>
                              </m:sSub>
                              <m:r>
                                <a:rPr lang="en-US" altLang="zh-CN" sz="2000" i="1">
                                  <a:latin typeface="Cambria Math" panose="02040503050406030204" charset="0"/>
                                  <a:cs typeface="Cambria Math" panose="02040503050406030204" charset="0"/>
                                </a:rPr>
                                <m:t>𝑑</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𝐽</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𝜔</m:t>
                                  </m:r>
                                </m:e>
                                <m:sub>
                                  <m:r>
                                    <a:rPr lang="en-US" altLang="zh-CN" sz="2000" i="1">
                                      <a:latin typeface="Cambria Math" panose="02040503050406030204" charset="0"/>
                                      <a:cs typeface="Cambria Math" panose="02040503050406030204" charset="0"/>
                                    </a:rPr>
                                    <m:t>0</m:t>
                                  </m:r>
                                </m:sub>
                              </m:sSub>
                            </m:e>
                            <m:e>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𝑚</m:t>
                                  </m:r>
                                </m:e>
                                <m:sub>
                                  <m:r>
                                    <a:rPr lang="en-US" altLang="zh-CN" sz="2000" i="1">
                                      <a:latin typeface="Cambria Math" panose="02040503050406030204" charset="0"/>
                                      <a:cs typeface="Cambria Math" panose="02040503050406030204" charset="0"/>
                                    </a:rPr>
                                    <m:t>0</m:t>
                                  </m:r>
                                </m:sub>
                              </m:sSub>
                              <m:r>
                                <a:rPr lang="en-US" altLang="zh-CN" sz="2000" i="1">
                                  <a:latin typeface="Cambria Math" panose="02040503050406030204" charset="0"/>
                                  <a:cs typeface="Cambria Math" panose="02040503050406030204" charset="0"/>
                                </a:rPr>
                                <m:t>𝑔ℎ</m:t>
                              </m:r>
                              <m:r>
                                <a:rPr lang="en-US" altLang="zh-CN" sz="2000" i="1">
                                  <a:latin typeface="Cambria Math" panose="02040503050406030204" charset="0"/>
                                  <a:cs typeface="Cambria Math" panose="02040503050406030204" charset="0"/>
                                </a:rPr>
                                <m:t>=</m:t>
                              </m:r>
                              <m:f>
                                <m:fPr>
                                  <m:ctrlPr>
                                    <a:rPr lang="en-US" altLang="zh-CN" sz="2000" i="1">
                                      <a:latin typeface="Cambria Math" panose="02040503050406030204" charset="0"/>
                                      <a:cs typeface="Cambria Math" panose="02040503050406030204" charset="0"/>
                                    </a:rPr>
                                  </m:ctrlPr>
                                </m:fPr>
                                <m:num>
                                  <m:r>
                                    <a:rPr lang="en-US" altLang="zh-CN" sz="2000" i="1">
                                      <a:latin typeface="Cambria Math" panose="02040503050406030204" charset="0"/>
                                      <a:cs typeface="Cambria Math" panose="02040503050406030204" charset="0"/>
                                    </a:rPr>
                                    <m:t>1</m:t>
                                  </m:r>
                                </m:num>
                                <m:den>
                                  <m:r>
                                    <a:rPr lang="en-US" altLang="zh-CN" sz="2000" i="1">
                                      <a:latin typeface="Cambria Math" panose="02040503050406030204" charset="0"/>
                                      <a:cs typeface="Cambria Math" panose="02040503050406030204" charset="0"/>
                                    </a:rPr>
                                    <m:t>2</m:t>
                                  </m:r>
                                </m:den>
                              </m:f>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𝑚</m:t>
                                  </m:r>
                                </m:e>
                                <m:sub>
                                  <m:r>
                                    <a:rPr lang="en-US" altLang="zh-CN" sz="2000" i="1">
                                      <a:latin typeface="Cambria Math" panose="02040503050406030204" charset="0"/>
                                      <a:cs typeface="Cambria Math" panose="02040503050406030204" charset="0"/>
                                    </a:rPr>
                                    <m:t>0</m:t>
                                  </m:r>
                                </m:sub>
                              </m:sSub>
                              <m:sSup>
                                <m:sSupPr>
                                  <m:ctrlPr>
                                    <a:rPr lang="en-US" altLang="zh-CN" sz="2000" i="1">
                                      <a:latin typeface="Cambria Math" panose="02040503050406030204" charset="0"/>
                                      <a:cs typeface="Cambria Math" panose="02040503050406030204" charset="0"/>
                                    </a:rPr>
                                  </m:ctrlPr>
                                </m:sSupPr>
                                <m:e>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𝑣</m:t>
                                      </m:r>
                                    </m:e>
                                    <m:sub>
                                      <m:r>
                                        <a:rPr lang="en-US" altLang="zh-CN" sz="2000" i="1">
                                          <a:latin typeface="Cambria Math" panose="02040503050406030204" charset="0"/>
                                          <a:cs typeface="Cambria Math" panose="02040503050406030204" charset="0"/>
                                        </a:rPr>
                                        <m:t>0</m:t>
                                      </m:r>
                                    </m:sub>
                                  </m:sSub>
                                </m:e>
                                <m:sup>
                                  <m:r>
                                    <a:rPr lang="en-US" altLang="zh-CN" sz="2000" i="1">
                                      <a:latin typeface="Cambria Math" panose="02040503050406030204" charset="0"/>
                                      <a:cs typeface="Cambria Math" panose="02040503050406030204" charset="0"/>
                                    </a:rPr>
                                    <m:t>2</m:t>
                                  </m:r>
                                </m:sup>
                              </m:sSup>
                            </m:e>
                          </m:eqArr>
                        </m:e>
                      </m:d>
                    </m:oMath>
                  </m:oMathPara>
                </a14:m>
                <a:endParaRPr lang="en-US" altLang="zh-CN" sz="2000" i="1">
                  <a:latin typeface="Cambria Math" panose="02040503050406030204" charset="0"/>
                  <a:cs typeface="Cambria Math" panose="02040503050406030204" charset="0"/>
                </a:endParaRPr>
              </a:p>
              <a:p>
                <a:r>
                  <a:rPr lang="zh-CN" altLang="en-US" sz="2000"/>
                  <a:t>其中，</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𝑚</m:t>
                        </m:r>
                      </m:e>
                      <m:sub>
                        <m:r>
                          <a:rPr lang="en-US" altLang="zh-CN" sz="2000" i="1">
                            <a:latin typeface="Cambria Math" panose="02040503050406030204" charset="0"/>
                            <a:cs typeface="Cambria Math" panose="02040503050406030204" charset="0"/>
                          </a:rPr>
                          <m:t>0</m:t>
                        </m:r>
                      </m:sub>
                    </m:sSub>
                  </m:oMath>
                </a14:m>
                <a:r>
                  <a:rPr lang="zh-CN" altLang="en-US" sz="2000">
                    <a:latin typeface="Cambria Math" panose="02040503050406030204" charset="0"/>
                    <a:cs typeface="Cambria Math" panose="02040503050406030204" charset="0"/>
                  </a:rPr>
                  <a:t>为小球质量；</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𝑣</m:t>
                        </m:r>
                      </m:e>
                      <m:sub>
                        <m:r>
                          <a:rPr lang="en-US" altLang="zh-CN" sz="2000" i="1">
                            <a:latin typeface="Cambria Math" panose="02040503050406030204" charset="0"/>
                            <a:cs typeface="Cambria Math" panose="02040503050406030204" charset="0"/>
                          </a:rPr>
                          <m:t>0</m:t>
                        </m:r>
                      </m:sub>
                    </m:sSub>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𝑣</m:t>
                        </m:r>
                      </m:e>
                      <m:sub>
                        <m:r>
                          <a:rPr lang="en-US" altLang="zh-CN" sz="2000" i="1">
                            <a:latin typeface="Cambria Math" panose="02040503050406030204" charset="0"/>
                            <a:cs typeface="Cambria Math" panose="02040503050406030204" charset="0"/>
                          </a:rPr>
                          <m:t>𝑡</m:t>
                        </m:r>
                      </m:sub>
                    </m:sSub>
                  </m:oMath>
                </a14:m>
                <a:r>
                  <a:rPr lang="zh-CN" altLang="en-US" sz="2000">
                    <a:latin typeface="Cambria Math" panose="02040503050406030204" charset="0"/>
                    <a:cs typeface="Cambria Math" panose="02040503050406030204" charset="0"/>
                  </a:rPr>
                  <a:t>分别为小球碰撞前后速度；</a:t>
                </a:r>
                <a:r>
                  <a:rPr lang="en-US" altLang="zh-CN" sz="2000">
                    <a:latin typeface="Cambria Math" panose="02040503050406030204" charset="0"/>
                    <a:cs typeface="Cambria Math" panose="02040503050406030204" charset="0"/>
                  </a:rPr>
                  <a:t>J</a:t>
                </a:r>
                <a:r>
                  <a:rPr lang="zh-CN" altLang="en-US" sz="2000">
                    <a:latin typeface="Cambria Math" panose="02040503050406030204" charset="0"/>
                    <a:cs typeface="Cambria Math" panose="02040503050406030204" charset="0"/>
                  </a:rPr>
                  <a:t>为尺子对点</a:t>
                </a:r>
                <a:r>
                  <a:rPr lang="en-US" altLang="zh-CN" sz="2000">
                    <a:latin typeface="Cambria Math" panose="02040503050406030204" charset="0"/>
                    <a:cs typeface="Cambria Math" panose="02040503050406030204" charset="0"/>
                  </a:rPr>
                  <a:t>O</a:t>
                </a:r>
                <a:r>
                  <a:rPr lang="zh-CN" altLang="en-US" sz="2000">
                    <a:latin typeface="Cambria Math" panose="02040503050406030204" charset="0"/>
                    <a:cs typeface="Cambria Math" panose="02040503050406030204" charset="0"/>
                  </a:rPr>
                  <a:t>的转动惯量；</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𝜔</m:t>
                        </m:r>
                      </m:e>
                      <m:sub>
                        <m:r>
                          <a:rPr lang="en-US" altLang="zh-CN" sz="2000" i="1">
                            <a:latin typeface="Cambria Math" panose="02040503050406030204" charset="0"/>
                            <a:cs typeface="Cambria Math" panose="02040503050406030204" charset="0"/>
                          </a:rPr>
                          <m:t>0</m:t>
                        </m:r>
                      </m:sub>
                    </m:sSub>
                  </m:oMath>
                </a14:m>
                <a:r>
                  <a:rPr lang="zh-CN" altLang="en-US" sz="2000">
                    <a:latin typeface="Cambria Math" panose="02040503050406030204" charset="0"/>
                    <a:cs typeface="Cambria Math" panose="02040503050406030204" charset="0"/>
                  </a:rPr>
                  <a:t>为尺子碰后角速度</a:t>
                </a:r>
                <a:endParaRPr lang="zh-CN" altLang="en-US" sz="2000">
                  <a:latin typeface="Cambria Math" panose="02040503050406030204" charset="0"/>
                  <a:cs typeface="Cambria Math" panose="02040503050406030204" charset="0"/>
                </a:endParaRPr>
              </a:p>
              <a:p>
                <a:endParaRPr lang="zh-CN" altLang="en-US" sz="2000">
                  <a:latin typeface="Cambria Math" panose="02040503050406030204" charset="0"/>
                  <a:cs typeface="Cambria Math" panose="02040503050406030204" charset="0"/>
                </a:endParaRPr>
              </a:p>
              <a:p>
                <a:endParaRPr lang="zh-CN" altLang="en-US" sz="2000">
                  <a:latin typeface="Cambria Math" panose="02040503050406030204" charset="0"/>
                  <a:cs typeface="Cambria Math" panose="02040503050406030204" charset="0"/>
                </a:endParaRPr>
              </a:p>
              <a:p>
                <a:r>
                  <a:rPr lang="zh-CN" altLang="en-US" sz="2000">
                    <a:latin typeface="Cambria Math" panose="02040503050406030204" charset="0"/>
                    <a:cs typeface="Cambria Math" panose="02040503050406030204" charset="0"/>
                  </a:rPr>
                  <a:t>假设碰撞为光滑碰撞和严格点碰撞，则有：</a:t>
                </a:r>
                <a:endParaRPr lang="zh-CN" altLang="en-US" sz="2000">
                  <a:latin typeface="Cambria Math" panose="02040503050406030204" charset="0"/>
                  <a:cs typeface="Cambria Math" panose="02040503050406030204" charset="0"/>
                </a:endParaRPr>
              </a:p>
              <a:p>
                <a14:m>
                  <m:oMathPara xmlns:m="http://schemas.openxmlformats.org/officeDocument/2006/math">
                    <m:oMathParaPr>
                      <m:jc m:val="centerGroup"/>
                    </m:oMathParaPr>
                    <m:oMath xmlns:m="http://schemas.openxmlformats.org/officeDocument/2006/math">
                      <m:r>
                        <m:rPr>
                          <m:sty m:val="p"/>
                        </m:rPr>
                        <a:rPr lang="en-US" altLang="zh-CN" sz="2000">
                          <a:latin typeface="Cambria Math" panose="02040503050406030204" charset="0"/>
                          <a:cs typeface="Cambria Math" panose="02040503050406030204" charset="0"/>
                        </a:rPr>
                        <m:t>Δ</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𝐸</m:t>
                          </m:r>
                        </m:e>
                        <m:sub>
                          <m:r>
                            <a:rPr lang="en-US" altLang="zh-CN" sz="2000" i="1">
                              <a:latin typeface="Cambria Math" panose="02040503050406030204" charset="0"/>
                              <a:cs typeface="Cambria Math" panose="02040503050406030204" charset="0"/>
                            </a:rPr>
                            <m:t>𝑘</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1</m:t>
                      </m:r>
                      <m:r>
                        <a:rPr lang="en-US" altLang="zh-CN" sz="2000" i="1">
                          <a:latin typeface="Cambria Math" panose="02040503050406030204" charset="0"/>
                          <a:cs typeface="Cambria Math" panose="02040503050406030204" charset="0"/>
                        </a:rPr>
                        <m:t>−</m:t>
                      </m:r>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𝑒</m:t>
                          </m:r>
                        </m:e>
                        <m:sup>
                          <m:r>
                            <a:rPr lang="en-US" altLang="zh-CN" sz="2000" i="1">
                              <a:latin typeface="Cambria Math" panose="02040503050406030204" charset="0"/>
                              <a:cs typeface="Cambria Math" panose="02040503050406030204" charset="0"/>
                            </a:rPr>
                            <m:t>2</m:t>
                          </m:r>
                        </m:sup>
                      </m:sSup>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𝑎</m:t>
                      </m:r>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𝛥</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𝑣</m:t>
                              </m:r>
                            </m:e>
                            <m:sub>
                              <m:r>
                                <a:rPr lang="en-US" altLang="zh-CN" sz="2000" i="1">
                                  <a:latin typeface="Cambria Math" panose="02040503050406030204" charset="0"/>
                                  <a:cs typeface="Cambria Math" panose="02040503050406030204" charset="0"/>
                                </a:rPr>
                                <m:t>0</m:t>
                              </m:r>
                              <m:r>
                                <a:rPr lang="en-US" altLang="zh-CN" sz="2000" i="1">
                                  <a:latin typeface="Cambria Math" panose="02040503050406030204" charset="0"/>
                                  <a:cs typeface="Cambria Math" panose="02040503050406030204" charset="0"/>
                                </a:rPr>
                                <m:t>𝑛</m:t>
                              </m:r>
                            </m:sub>
                          </m:sSub>
                          <m:r>
                            <a:rPr lang="en-US" altLang="zh-CN" sz="2000" i="1">
                              <a:latin typeface="Cambria Math" panose="02040503050406030204" charset="0"/>
                              <a:cs typeface="Cambria Math" panose="02040503050406030204" charset="0"/>
                            </a:rPr>
                            <m:t>)</m:t>
                          </m:r>
                        </m:e>
                        <m:sup>
                          <m:r>
                            <a:rPr lang="en-US" altLang="zh-CN" sz="2000" i="1">
                              <a:latin typeface="Cambria Math" panose="02040503050406030204" charset="0"/>
                              <a:cs typeface="Cambria Math" panose="02040503050406030204" charset="0"/>
                            </a:rPr>
                            <m:t>2</m:t>
                          </m:r>
                        </m:sup>
                      </m:sSup>
                    </m:oMath>
                  </m:oMathPara>
                </a14:m>
                <a:endParaRPr lang="zh-CN" altLang="en-US" sz="2000">
                  <a:latin typeface="Cambria Math" panose="02040503050406030204" charset="0"/>
                  <a:cs typeface="Cambria Math" panose="02040503050406030204" charset="0"/>
                </a:endParaRPr>
              </a:p>
              <a:p>
                <a:r>
                  <a:rPr lang="zh-CN" altLang="en-US" sz="2000">
                    <a:latin typeface="Cambria Math" panose="02040503050406030204" charset="0"/>
                    <a:cs typeface="Cambria Math" panose="02040503050406030204" charset="0"/>
                  </a:rPr>
                  <a:t>其中</a:t>
                </a:r>
                <a:r>
                  <a:rPr lang="en-US" altLang="zh-CN" sz="2000">
                    <a:latin typeface="Cambria Math" panose="02040503050406030204" charset="0"/>
                    <a:cs typeface="Cambria Math" panose="02040503050406030204" charset="0"/>
                  </a:rPr>
                  <a:t>e</a:t>
                </a:r>
                <a:r>
                  <a:rPr lang="zh-CN" altLang="en-US" sz="2000">
                    <a:latin typeface="Cambria Math" panose="02040503050406030204" charset="0"/>
                    <a:cs typeface="Cambria Math" panose="02040503050406030204" charset="0"/>
                  </a:rPr>
                  <a:t>为恢复系数；</a:t>
                </a:r>
                <a14:m>
                  <m:oMath xmlns:m="http://schemas.openxmlformats.org/officeDocument/2006/math">
                    <m:r>
                      <a:rPr lang="en-US" altLang="zh-CN" sz="2000" i="1">
                        <a:latin typeface="Cambria Math" panose="02040503050406030204" charset="0"/>
                        <a:cs typeface="Cambria Math" panose="02040503050406030204" charset="0"/>
                      </a:rPr>
                      <m:t>𝛥</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𝑣</m:t>
                        </m:r>
                      </m:e>
                      <m:sub>
                        <m:r>
                          <a:rPr lang="en-US" altLang="zh-CN" sz="2000" i="1">
                            <a:latin typeface="Cambria Math" panose="02040503050406030204" charset="0"/>
                            <a:cs typeface="Cambria Math" panose="02040503050406030204" charset="0"/>
                          </a:rPr>
                          <m:t>0</m:t>
                        </m:r>
                        <m:r>
                          <a:rPr lang="en-US" altLang="zh-CN" sz="2000" i="1">
                            <a:latin typeface="Cambria Math" panose="02040503050406030204" charset="0"/>
                            <a:cs typeface="Cambria Math" panose="02040503050406030204" charset="0"/>
                          </a:rPr>
                          <m:t>𝑛</m:t>
                        </m:r>
                      </m:sub>
                    </m:sSub>
                  </m:oMath>
                </a14:m>
                <a:r>
                  <a:rPr lang="zh-CN" altLang="en-US" sz="2000">
                    <a:latin typeface="Cambria Math" panose="02040503050406030204" charset="0"/>
                    <a:cs typeface="Cambria Math" panose="02040503050406030204" charset="0"/>
                  </a:rPr>
                  <a:t>为初速度法向速度差。</a:t>
                </a:r>
                <a:endParaRPr lang="zh-CN" altLang="en-US" sz="2000">
                  <a:latin typeface="Cambria Math" panose="02040503050406030204" charset="0"/>
                  <a:cs typeface="Cambria Math" panose="02040503050406030204" charset="0"/>
                </a:endParaRPr>
              </a:p>
              <a:p>
                <a:endParaRPr lang="zh-CN" altLang="en-US" sz="2000">
                  <a:latin typeface="Cambria Math" panose="02040503050406030204" charset="0"/>
                  <a:cs typeface="Cambria Math" panose="02040503050406030204" charset="0"/>
                </a:endParaRPr>
              </a:p>
              <a:p>
                <a:endParaRPr lang="zh-CN" altLang="en-US" sz="2000">
                  <a:latin typeface="Cambria Math" panose="02040503050406030204" charset="0"/>
                  <a:cs typeface="Cambria Math" panose="02040503050406030204" charset="0"/>
                </a:endParaRPr>
              </a:p>
              <a:p>
                <a:r>
                  <a:rPr lang="zh-CN" altLang="en-US" sz="2000">
                    <a:latin typeface="Cambria Math" panose="02040503050406030204" charset="0"/>
                    <a:cs typeface="Cambria Math" panose="02040503050406030204" charset="0"/>
                  </a:rPr>
                  <a:t>又：</a:t>
                </a:r>
                <a14:m>
                  <m:oMath xmlns:m="http://schemas.openxmlformats.org/officeDocument/2006/math">
                    <m:r>
                      <m:rPr>
                        <m:sty m:val="p"/>
                      </m:rPr>
                      <a:rPr lang="en-US" altLang="zh-CN" sz="2000">
                        <a:latin typeface="Cambria Math" panose="02040503050406030204" charset="0"/>
                        <a:cs typeface="Cambria Math" panose="02040503050406030204" charset="0"/>
                      </a:rPr>
                      <m:t>Δ</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𝐸</m:t>
                        </m:r>
                      </m:e>
                      <m:sub>
                        <m:r>
                          <a:rPr lang="en-US" altLang="zh-CN" sz="2000" i="1">
                            <a:latin typeface="Cambria Math" panose="02040503050406030204" charset="0"/>
                            <a:cs typeface="Cambria Math" panose="02040503050406030204" charset="0"/>
                          </a:rPr>
                          <m:t>𝑘</m:t>
                        </m:r>
                      </m:sub>
                    </m:sSub>
                    <m:r>
                      <a:rPr lang="en-US" altLang="zh-CN" sz="2000" i="1">
                        <a:latin typeface="Cambria Math" panose="02040503050406030204" charset="0"/>
                        <a:cs typeface="Cambria Math" panose="02040503050406030204" charset="0"/>
                      </a:rPr>
                      <m:t>=</m:t>
                    </m:r>
                    <m:f>
                      <m:fPr>
                        <m:ctrlPr>
                          <a:rPr lang="en-US" altLang="zh-CN" sz="2000" i="1">
                            <a:latin typeface="Cambria Math" panose="02040503050406030204" charset="0"/>
                            <a:cs typeface="Cambria Math" panose="02040503050406030204" charset="0"/>
                          </a:rPr>
                        </m:ctrlPr>
                      </m:fPr>
                      <m:num>
                        <m:r>
                          <a:rPr lang="en-US" altLang="zh-CN" sz="2000" i="1">
                            <a:latin typeface="Cambria Math" panose="02040503050406030204" charset="0"/>
                            <a:cs typeface="Cambria Math" panose="02040503050406030204" charset="0"/>
                          </a:rPr>
                          <m:t>1</m:t>
                        </m:r>
                      </m:num>
                      <m:den>
                        <m:r>
                          <a:rPr lang="en-US" altLang="zh-CN" sz="2000" i="1">
                            <a:latin typeface="Cambria Math" panose="02040503050406030204" charset="0"/>
                            <a:cs typeface="Cambria Math" panose="02040503050406030204" charset="0"/>
                          </a:rPr>
                          <m:t>2</m:t>
                        </m:r>
                      </m:den>
                    </m:f>
                    <m:r>
                      <a:rPr lang="en-US" altLang="zh-CN" sz="2000" i="1">
                        <a:latin typeface="Cambria Math" panose="02040503050406030204" charset="0"/>
                        <a:cs typeface="Cambria Math" panose="02040503050406030204" charset="0"/>
                      </a:rPr>
                      <m:t>𝐽</m:t>
                    </m:r>
                    <m:sSup>
                      <m:sSupPr>
                        <m:ctrlPr>
                          <a:rPr lang="en-US" altLang="zh-CN" sz="2000" i="1">
                            <a:latin typeface="Cambria Math" panose="02040503050406030204" charset="0"/>
                            <a:cs typeface="Cambria Math" panose="02040503050406030204" charset="0"/>
                          </a:rPr>
                        </m:ctrlPr>
                      </m:sSupPr>
                      <m:e>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𝜔</m:t>
                            </m:r>
                          </m:e>
                          <m:sub>
                            <m:r>
                              <a:rPr lang="en-US" altLang="zh-CN" sz="2000" i="1">
                                <a:latin typeface="Cambria Math" panose="02040503050406030204" charset="0"/>
                                <a:cs typeface="Cambria Math" panose="02040503050406030204" charset="0"/>
                              </a:rPr>
                              <m:t>0</m:t>
                            </m:r>
                          </m:sub>
                        </m:sSub>
                      </m:e>
                      <m:sup>
                        <m:r>
                          <a:rPr lang="en-US" altLang="zh-CN" sz="2000" i="1">
                            <a:latin typeface="Cambria Math" panose="02040503050406030204" charset="0"/>
                            <a:cs typeface="Cambria Math" panose="02040503050406030204" charset="0"/>
                          </a:rPr>
                          <m:t>2</m:t>
                        </m:r>
                      </m:sup>
                    </m:sSup>
                    <m:r>
                      <a:rPr lang="en-US" altLang="zh-CN" sz="2000" i="1">
                        <a:latin typeface="Cambria Math" panose="02040503050406030204" charset="0"/>
                        <a:cs typeface="Cambria Math" panose="02040503050406030204" charset="0"/>
                      </a:rPr>
                      <m:t>+</m:t>
                    </m:r>
                    <m:f>
                      <m:fPr>
                        <m:ctrlPr>
                          <a:rPr lang="en-US" altLang="zh-CN" sz="2000" i="1">
                            <a:latin typeface="Cambria Math" panose="02040503050406030204" charset="0"/>
                            <a:cs typeface="Cambria Math" panose="02040503050406030204" charset="0"/>
                          </a:rPr>
                        </m:ctrlPr>
                      </m:fPr>
                      <m:num>
                        <m:r>
                          <a:rPr lang="en-US" altLang="zh-CN" sz="2000" i="1">
                            <a:latin typeface="Cambria Math" panose="02040503050406030204" charset="0"/>
                            <a:cs typeface="Cambria Math" panose="02040503050406030204" charset="0"/>
                          </a:rPr>
                          <m:t>1</m:t>
                        </m:r>
                      </m:num>
                      <m:den>
                        <m:r>
                          <a:rPr lang="en-US" altLang="zh-CN" sz="2000" i="1">
                            <a:latin typeface="Cambria Math" panose="02040503050406030204" charset="0"/>
                            <a:cs typeface="Cambria Math" panose="02040503050406030204" charset="0"/>
                          </a:rPr>
                          <m:t>2</m:t>
                        </m:r>
                      </m:den>
                    </m:f>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𝑚</m:t>
                        </m:r>
                      </m:e>
                      <m:sub>
                        <m:r>
                          <a:rPr lang="en-US" altLang="zh-CN" sz="2000" i="1">
                            <a:latin typeface="Cambria Math" panose="02040503050406030204" charset="0"/>
                            <a:cs typeface="Cambria Math" panose="02040503050406030204" charset="0"/>
                          </a:rPr>
                          <m:t>0</m:t>
                        </m:r>
                      </m:sub>
                    </m:sSub>
                    <m:sSup>
                      <m:sSupPr>
                        <m:ctrlPr>
                          <a:rPr lang="en-US" altLang="zh-CN" sz="2000" i="1">
                            <a:latin typeface="Cambria Math" panose="02040503050406030204" charset="0"/>
                            <a:cs typeface="Cambria Math" panose="02040503050406030204" charset="0"/>
                          </a:rPr>
                        </m:ctrlPr>
                      </m:sSupPr>
                      <m:e>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𝑣</m:t>
                            </m:r>
                          </m:e>
                          <m:sub>
                            <m:r>
                              <a:rPr lang="en-US" altLang="zh-CN" sz="2000" i="1">
                                <a:latin typeface="Cambria Math" panose="02040503050406030204" charset="0"/>
                                <a:cs typeface="Cambria Math" panose="02040503050406030204" charset="0"/>
                              </a:rPr>
                              <m:t>𝑡</m:t>
                            </m:r>
                          </m:sub>
                        </m:sSub>
                      </m:e>
                      <m:sup>
                        <m:r>
                          <a:rPr lang="en-US" altLang="zh-CN" sz="2000" i="1">
                            <a:latin typeface="Cambria Math" panose="02040503050406030204" charset="0"/>
                            <a:cs typeface="Cambria Math" panose="02040503050406030204" charset="0"/>
                          </a:rPr>
                          <m:t>2</m:t>
                        </m:r>
                      </m:sup>
                    </m:sSup>
                    <m:r>
                      <a:rPr lang="en-US" altLang="zh-CN" sz="2000" i="1">
                        <a:latin typeface="Cambria Math" panose="02040503050406030204" charset="0"/>
                        <a:cs typeface="Cambria Math" panose="02040503050406030204" charset="0"/>
                      </a:rPr>
                      <m:t>−</m:t>
                    </m:r>
                    <m:f>
                      <m:fPr>
                        <m:ctrlPr>
                          <a:rPr lang="en-US" altLang="zh-CN" sz="2000" i="1">
                            <a:latin typeface="Cambria Math" panose="02040503050406030204" charset="0"/>
                            <a:cs typeface="Cambria Math" panose="02040503050406030204" charset="0"/>
                          </a:rPr>
                        </m:ctrlPr>
                      </m:fPr>
                      <m:num>
                        <m:r>
                          <a:rPr lang="en-US" altLang="zh-CN" sz="2000" i="1">
                            <a:latin typeface="Cambria Math" panose="02040503050406030204" charset="0"/>
                            <a:cs typeface="Cambria Math" panose="02040503050406030204" charset="0"/>
                          </a:rPr>
                          <m:t>1</m:t>
                        </m:r>
                      </m:num>
                      <m:den>
                        <m:r>
                          <a:rPr lang="en-US" altLang="zh-CN" sz="2000" i="1">
                            <a:latin typeface="Cambria Math" panose="02040503050406030204" charset="0"/>
                            <a:cs typeface="Cambria Math" panose="02040503050406030204" charset="0"/>
                          </a:rPr>
                          <m:t>2</m:t>
                        </m:r>
                      </m:den>
                    </m:f>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𝑚</m:t>
                        </m:r>
                      </m:e>
                      <m:sub>
                        <m:r>
                          <a:rPr lang="en-US" altLang="zh-CN" sz="2000" i="1">
                            <a:latin typeface="Cambria Math" panose="02040503050406030204" charset="0"/>
                            <a:cs typeface="Cambria Math" panose="02040503050406030204" charset="0"/>
                          </a:rPr>
                          <m:t>0</m:t>
                        </m:r>
                      </m:sub>
                    </m:sSub>
                    <m:sSup>
                      <m:sSupPr>
                        <m:ctrlPr>
                          <a:rPr lang="en-US" altLang="zh-CN" sz="2000" i="1">
                            <a:latin typeface="Cambria Math" panose="02040503050406030204" charset="0"/>
                            <a:cs typeface="Cambria Math" panose="02040503050406030204" charset="0"/>
                          </a:rPr>
                        </m:ctrlPr>
                      </m:sSupPr>
                      <m:e>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𝑣</m:t>
                            </m:r>
                          </m:e>
                          <m:sub>
                            <m:r>
                              <a:rPr lang="en-US" altLang="zh-CN" sz="2000" i="1">
                                <a:latin typeface="Cambria Math" panose="02040503050406030204" charset="0"/>
                                <a:cs typeface="Cambria Math" panose="02040503050406030204" charset="0"/>
                              </a:rPr>
                              <m:t>0</m:t>
                            </m:r>
                          </m:sub>
                        </m:sSub>
                      </m:e>
                      <m:sup>
                        <m:r>
                          <a:rPr lang="en-US" altLang="zh-CN" sz="2000" i="1">
                            <a:latin typeface="Cambria Math" panose="02040503050406030204" charset="0"/>
                            <a:cs typeface="Cambria Math" panose="02040503050406030204" charset="0"/>
                          </a:rPr>
                          <m:t>2</m:t>
                        </m:r>
                      </m:sup>
                    </m:sSup>
                  </m:oMath>
                </a14:m>
                <a:endParaRPr lang="zh-CN" altLang="en-US" sz="2000">
                  <a:latin typeface="Cambria Math" panose="02040503050406030204" charset="0"/>
                  <a:cs typeface="Cambria Math" panose="02040503050406030204" charset="0"/>
                </a:endParaRPr>
              </a:p>
              <a:p>
                <a:endParaRPr lang="zh-CN" altLang="en-US" sz="2000">
                  <a:latin typeface="Cambria Math" panose="02040503050406030204" charset="0"/>
                  <a:cs typeface="Cambria Math" panose="02040503050406030204" charset="0"/>
                </a:endParaRPr>
              </a:p>
              <a:p>
                <a:r>
                  <a:rPr lang="zh-CN" altLang="en-US" sz="2000">
                    <a:latin typeface="Cambria Math" panose="02040503050406030204" charset="0"/>
                    <a:cs typeface="Cambria Math" panose="02040503050406030204" charset="0"/>
                  </a:rPr>
                  <a:t>联立以上各式，可得</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𝜔</m:t>
                        </m:r>
                      </m:e>
                      <m:sub>
                        <m:r>
                          <a:rPr lang="en-US" altLang="zh-CN" sz="2000" i="1">
                            <a:latin typeface="Cambria Math" panose="02040503050406030204" charset="0"/>
                            <a:cs typeface="Cambria Math" panose="02040503050406030204" charset="0"/>
                          </a:rPr>
                          <m:t>0</m:t>
                        </m:r>
                      </m:sub>
                    </m:sSub>
                  </m:oMath>
                </a14:m>
                <a:r>
                  <a:rPr lang="zh-CN" altLang="en-US" sz="2000">
                    <a:latin typeface="Cambria Math" panose="02040503050406030204" charset="0"/>
                    <a:cs typeface="Cambria Math" panose="02040503050406030204" charset="0"/>
                  </a:rPr>
                  <a:t>。</a:t>
                </a:r>
                <a:endParaRPr lang="zh-CN" altLang="en-US" sz="2000">
                  <a:latin typeface="Cambria Math" panose="02040503050406030204" charset="0"/>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4885055" y="1287145"/>
                <a:ext cx="6303645" cy="4785360"/>
              </a:xfrm>
              <a:prstGeom prst="rect">
                <a:avLst/>
              </a:prstGeom>
              <a:blipFill rotWithShape="1">
                <a:blip r:embed="rId4"/>
                <a:stretch>
                  <a:fillRect b="-10974"/>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21">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21">
                                            <p:txEl>
                                              <p:pRg st="0" end="0"/>
                                            </p:txEl>
                                          </p:spTgt>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21">
                                            <p:txEl>
                                              <p:pRg st="1" end="1"/>
                                            </p:txEl>
                                          </p:spTgt>
                                        </p:tgtEl>
                                        <p:attrNameLst>
                                          <p:attrName>ppt_x</p:attrName>
                                        </p:attrNameLst>
                                      </p:cBhvr>
                                      <p:tavLst>
                                        <p:tav tm="0">
                                          <p:val>
                                            <p:strVal val="ppt_x"/>
                                          </p:val>
                                        </p:tav>
                                        <p:tav tm="100000">
                                          <p:val>
                                            <p:strVal val="ppt_x"/>
                                          </p:val>
                                        </p:tav>
                                      </p:tavLst>
                                    </p:anim>
                                    <p:anim calcmode="lin" valueType="num">
                                      <p:cBhvr additive="base">
                                        <p:cTn id="11" dur="500"/>
                                        <p:tgtEl>
                                          <p:spTgt spid="21">
                                            <p:txEl>
                                              <p:pRg st="1" end="1"/>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21">
                                            <p:txEl>
                                              <p:pRg st="1" end="1"/>
                                            </p:txEl>
                                          </p:spTgt>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21">
                                            <p:txEl>
                                              <p:pRg st="2" end="2"/>
                                            </p:txEl>
                                          </p:spTgt>
                                        </p:tgtEl>
                                        <p:attrNameLst>
                                          <p:attrName>ppt_x</p:attrName>
                                        </p:attrNameLst>
                                      </p:cBhvr>
                                      <p:tavLst>
                                        <p:tav tm="0">
                                          <p:val>
                                            <p:strVal val="ppt_x"/>
                                          </p:val>
                                        </p:tav>
                                        <p:tav tm="100000">
                                          <p:val>
                                            <p:strVal val="ppt_x"/>
                                          </p:val>
                                        </p:tav>
                                      </p:tavLst>
                                    </p:anim>
                                    <p:anim calcmode="lin" valueType="num">
                                      <p:cBhvr additive="base">
                                        <p:cTn id="15" dur="500"/>
                                        <p:tgtEl>
                                          <p:spTgt spid="21">
                                            <p:txEl>
                                              <p:pRg st="2" end="2"/>
                                            </p:txEl>
                                          </p:spTgt>
                                        </p:tgtEl>
                                        <p:attrNameLst>
                                          <p:attrName>ppt_y</p:attrName>
                                        </p:attrNameLst>
                                      </p:cBhvr>
                                      <p:tavLst>
                                        <p:tav tm="0">
                                          <p:val>
                                            <p:strVal val="ppt_y"/>
                                          </p:val>
                                        </p:tav>
                                        <p:tav tm="100000">
                                          <p:val>
                                            <p:strVal val="1+ppt_h/2"/>
                                          </p:val>
                                        </p:tav>
                                      </p:tavLst>
                                    </p:anim>
                                    <p:set>
                                      <p:cBhvr>
                                        <p:cTn id="16" dur="1" fill="hold">
                                          <p:stCondLst>
                                            <p:cond delay="499"/>
                                          </p:stCondLst>
                                        </p:cTn>
                                        <p:tgtEl>
                                          <p:spTgt spid="21">
                                            <p:txEl>
                                              <p:pRg st="2" end="2"/>
                                            </p:txEl>
                                          </p:spTgt>
                                        </p:tgtEl>
                                        <p:attrNameLst>
                                          <p:attrName>style.visibility</p:attrName>
                                        </p:attrNameLst>
                                      </p:cBhvr>
                                      <p:to>
                                        <p:strVal val="hidden"/>
                                      </p:to>
                                    </p:set>
                                  </p:childTnLst>
                                </p:cTn>
                              </p:par>
                              <p:par>
                                <p:cTn id="17" presetID="2" presetClass="exit" presetSubtype="4" fill="hold" nodeType="withEffect">
                                  <p:stCondLst>
                                    <p:cond delay="0"/>
                                  </p:stCondLst>
                                  <p:childTnLst>
                                    <p:anim calcmode="lin" valueType="num">
                                      <p:cBhvr additive="base">
                                        <p:cTn id="18" dur="500"/>
                                        <p:tgtEl>
                                          <p:spTgt spid="21">
                                            <p:txEl>
                                              <p:pRg st="3" end="3"/>
                                            </p:txEl>
                                          </p:spTgt>
                                        </p:tgtEl>
                                        <p:attrNameLst>
                                          <p:attrName>ppt_x</p:attrName>
                                        </p:attrNameLst>
                                      </p:cBhvr>
                                      <p:tavLst>
                                        <p:tav tm="0">
                                          <p:val>
                                            <p:strVal val="ppt_x"/>
                                          </p:val>
                                        </p:tav>
                                        <p:tav tm="100000">
                                          <p:val>
                                            <p:strVal val="ppt_x"/>
                                          </p:val>
                                        </p:tav>
                                      </p:tavLst>
                                    </p:anim>
                                    <p:anim calcmode="lin" valueType="num">
                                      <p:cBhvr additive="base">
                                        <p:cTn id="19" dur="500"/>
                                        <p:tgtEl>
                                          <p:spTgt spid="21">
                                            <p:txEl>
                                              <p:pRg st="3" end="3"/>
                                            </p:txEl>
                                          </p:spTgt>
                                        </p:tgtEl>
                                        <p:attrNameLst>
                                          <p:attrName>ppt_y</p:attrName>
                                        </p:attrNameLst>
                                      </p:cBhvr>
                                      <p:tavLst>
                                        <p:tav tm="0">
                                          <p:val>
                                            <p:strVal val="ppt_y"/>
                                          </p:val>
                                        </p:tav>
                                        <p:tav tm="100000">
                                          <p:val>
                                            <p:strVal val="1+ppt_h/2"/>
                                          </p:val>
                                        </p:tav>
                                      </p:tavLst>
                                    </p:anim>
                                    <p:set>
                                      <p:cBhvr>
                                        <p:cTn id="20" dur="1" fill="hold">
                                          <p:stCondLst>
                                            <p:cond delay="499"/>
                                          </p:stCondLst>
                                        </p:cTn>
                                        <p:tgtEl>
                                          <p:spTgt spid="21">
                                            <p:txEl>
                                              <p:pRg st="3" end="3"/>
                                            </p:txEl>
                                          </p:spTgt>
                                        </p:tgtEl>
                                        <p:attrNameLst>
                                          <p:attrName>style.visibility</p:attrName>
                                        </p:attrNameLst>
                                      </p:cBhvr>
                                      <p:to>
                                        <p:strVal val="hidden"/>
                                      </p:to>
                                    </p:set>
                                  </p:childTnLst>
                                </p:cTn>
                              </p:par>
                              <p:par>
                                <p:cTn id="21" presetID="2" presetClass="exit" presetSubtype="4" fill="hold" nodeType="withEffect">
                                  <p:stCondLst>
                                    <p:cond delay="0"/>
                                  </p:stCondLst>
                                  <p:childTnLst>
                                    <p:anim calcmode="lin" valueType="num">
                                      <p:cBhvr additive="base">
                                        <p:cTn id="22" dur="500"/>
                                        <p:tgtEl>
                                          <p:spTgt spid="21">
                                            <p:txEl>
                                              <p:pRg st="4" end="4"/>
                                            </p:txEl>
                                          </p:spTgt>
                                        </p:tgtEl>
                                        <p:attrNameLst>
                                          <p:attrName>ppt_x</p:attrName>
                                        </p:attrNameLst>
                                      </p:cBhvr>
                                      <p:tavLst>
                                        <p:tav tm="0">
                                          <p:val>
                                            <p:strVal val="ppt_x"/>
                                          </p:val>
                                        </p:tav>
                                        <p:tav tm="100000">
                                          <p:val>
                                            <p:strVal val="ppt_x"/>
                                          </p:val>
                                        </p:tav>
                                      </p:tavLst>
                                    </p:anim>
                                    <p:anim calcmode="lin" valueType="num">
                                      <p:cBhvr additive="base">
                                        <p:cTn id="23" dur="500"/>
                                        <p:tgtEl>
                                          <p:spTgt spid="21">
                                            <p:txEl>
                                              <p:pRg st="4" end="4"/>
                                            </p:txEl>
                                          </p:spTgt>
                                        </p:tgtEl>
                                        <p:attrNameLst>
                                          <p:attrName>ppt_y</p:attrName>
                                        </p:attrNameLst>
                                      </p:cBhvr>
                                      <p:tavLst>
                                        <p:tav tm="0">
                                          <p:val>
                                            <p:strVal val="ppt_y"/>
                                          </p:val>
                                        </p:tav>
                                        <p:tav tm="100000">
                                          <p:val>
                                            <p:strVal val="1+ppt_h/2"/>
                                          </p:val>
                                        </p:tav>
                                      </p:tavLst>
                                    </p:anim>
                                    <p:set>
                                      <p:cBhvr>
                                        <p:cTn id="24" dur="1" fill="hold">
                                          <p:stCondLst>
                                            <p:cond delay="499"/>
                                          </p:stCondLst>
                                        </p:cTn>
                                        <p:tgtEl>
                                          <p:spTgt spid="21">
                                            <p:txEl>
                                              <p:pRg st="4" end="4"/>
                                            </p:txEl>
                                          </p:spTgt>
                                        </p:tgtEl>
                                        <p:attrNameLst>
                                          <p:attrName>style.visibility</p:attrName>
                                        </p:attrNameLst>
                                      </p:cBhvr>
                                      <p:to>
                                        <p:strVal val="hidden"/>
                                      </p:to>
                                    </p:set>
                                  </p:childTnLst>
                                </p:cTn>
                              </p:par>
                              <p:par>
                                <p:cTn id="25" presetID="2" presetClass="exit" presetSubtype="4" fill="hold" nodeType="withEffect">
                                  <p:stCondLst>
                                    <p:cond delay="0"/>
                                  </p:stCondLst>
                                  <p:childTnLst>
                                    <p:anim calcmode="lin" valueType="num">
                                      <p:cBhvr additive="base">
                                        <p:cTn id="26" dur="500"/>
                                        <p:tgtEl>
                                          <p:spTgt spid="21">
                                            <p:txEl>
                                              <p:pRg st="5" end="5"/>
                                            </p:txEl>
                                          </p:spTgt>
                                        </p:tgtEl>
                                        <p:attrNameLst>
                                          <p:attrName>ppt_x</p:attrName>
                                        </p:attrNameLst>
                                      </p:cBhvr>
                                      <p:tavLst>
                                        <p:tav tm="0">
                                          <p:val>
                                            <p:strVal val="ppt_x"/>
                                          </p:val>
                                        </p:tav>
                                        <p:tav tm="100000">
                                          <p:val>
                                            <p:strVal val="ppt_x"/>
                                          </p:val>
                                        </p:tav>
                                      </p:tavLst>
                                    </p:anim>
                                    <p:anim calcmode="lin" valueType="num">
                                      <p:cBhvr additive="base">
                                        <p:cTn id="27" dur="500"/>
                                        <p:tgtEl>
                                          <p:spTgt spid="21">
                                            <p:txEl>
                                              <p:pRg st="5" end="5"/>
                                            </p:txEl>
                                          </p:spTgt>
                                        </p:tgtEl>
                                        <p:attrNameLst>
                                          <p:attrName>ppt_y</p:attrName>
                                        </p:attrNameLst>
                                      </p:cBhvr>
                                      <p:tavLst>
                                        <p:tav tm="0">
                                          <p:val>
                                            <p:strVal val="ppt_y"/>
                                          </p:val>
                                        </p:tav>
                                        <p:tav tm="100000">
                                          <p:val>
                                            <p:strVal val="1+ppt_h/2"/>
                                          </p:val>
                                        </p:tav>
                                      </p:tavLst>
                                    </p:anim>
                                    <p:set>
                                      <p:cBhvr>
                                        <p:cTn id="28" dur="1" fill="hold">
                                          <p:stCondLst>
                                            <p:cond delay="499"/>
                                          </p:stCondLst>
                                        </p:cTn>
                                        <p:tgtEl>
                                          <p:spTgt spid="21">
                                            <p:txEl>
                                              <p:pRg st="5" end="5"/>
                                            </p:txEl>
                                          </p:spTgt>
                                        </p:tgtEl>
                                        <p:attrNameLst>
                                          <p:attrName>style.visibility</p:attrName>
                                        </p:attrNameLst>
                                      </p:cBhvr>
                                      <p:to>
                                        <p:strVal val="hidden"/>
                                      </p:to>
                                    </p:set>
                                  </p:childTnLst>
                                </p:cTn>
                              </p:par>
                              <p:par>
                                <p:cTn id="29" presetID="2" presetClass="exit" presetSubtype="4" fill="hold" nodeType="withEffect">
                                  <p:stCondLst>
                                    <p:cond delay="0"/>
                                  </p:stCondLst>
                                  <p:childTnLst>
                                    <p:anim calcmode="lin" valueType="num">
                                      <p:cBhvr additive="base">
                                        <p:cTn id="30" dur="500"/>
                                        <p:tgtEl>
                                          <p:spTgt spid="21">
                                            <p:txEl>
                                              <p:pRg st="6" end="6"/>
                                            </p:txEl>
                                          </p:spTgt>
                                        </p:tgtEl>
                                        <p:attrNameLst>
                                          <p:attrName>ppt_x</p:attrName>
                                        </p:attrNameLst>
                                      </p:cBhvr>
                                      <p:tavLst>
                                        <p:tav tm="0">
                                          <p:val>
                                            <p:strVal val="ppt_x"/>
                                          </p:val>
                                        </p:tav>
                                        <p:tav tm="100000">
                                          <p:val>
                                            <p:strVal val="ppt_x"/>
                                          </p:val>
                                        </p:tav>
                                      </p:tavLst>
                                    </p:anim>
                                    <p:anim calcmode="lin" valueType="num">
                                      <p:cBhvr additive="base">
                                        <p:cTn id="31" dur="500"/>
                                        <p:tgtEl>
                                          <p:spTgt spid="21">
                                            <p:txEl>
                                              <p:pRg st="6" end="6"/>
                                            </p:txEl>
                                          </p:spTgt>
                                        </p:tgtEl>
                                        <p:attrNameLst>
                                          <p:attrName>ppt_y</p:attrName>
                                        </p:attrNameLst>
                                      </p:cBhvr>
                                      <p:tavLst>
                                        <p:tav tm="0">
                                          <p:val>
                                            <p:strVal val="ppt_y"/>
                                          </p:val>
                                        </p:tav>
                                        <p:tav tm="100000">
                                          <p:val>
                                            <p:strVal val="1+ppt_h/2"/>
                                          </p:val>
                                        </p:tav>
                                      </p:tavLst>
                                    </p:anim>
                                    <p:set>
                                      <p:cBhvr>
                                        <p:cTn id="32" dur="1" fill="hold">
                                          <p:stCondLst>
                                            <p:cond delay="499"/>
                                          </p:stCondLst>
                                        </p:cTn>
                                        <p:tgtEl>
                                          <p:spTgt spid="21">
                                            <p:txEl>
                                              <p:pRg st="6" end="6"/>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 calcmode="lin" valueType="num">
                                      <p:cBhvr additive="base">
                                        <p:cTn id="3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xEl>
                                              <p:pRg st="1" end="1"/>
                                            </p:txEl>
                                          </p:spTgt>
                                        </p:tgtEl>
                                        <p:attrNameLst>
                                          <p:attrName>style.visibility</p:attrName>
                                        </p:attrNameLst>
                                      </p:cBhvr>
                                      <p:to>
                                        <p:strVal val="visible"/>
                                      </p:to>
                                    </p:set>
                                    <p:anim calcmode="lin" valueType="num">
                                      <p:cBhvr additive="base">
                                        <p:cTn id="4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
                                            <p:txEl>
                                              <p:pRg st="2" end="2"/>
                                            </p:txEl>
                                          </p:spTgt>
                                        </p:tgtEl>
                                        <p:attrNameLst>
                                          <p:attrName>style.visibility</p:attrName>
                                        </p:attrNameLst>
                                      </p:cBhvr>
                                      <p:to>
                                        <p:strVal val="visible"/>
                                      </p:to>
                                    </p:set>
                                    <p:anim calcmode="lin" valueType="num">
                                      <p:cBhvr additive="base">
                                        <p:cTn id="4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7">
                                            <p:txEl>
                                              <p:pRg st="3" end="3"/>
                                            </p:txEl>
                                          </p:spTgt>
                                        </p:tgtEl>
                                        <p:attrNameLst>
                                          <p:attrName>style.visibility</p:attrName>
                                        </p:attrNameLst>
                                      </p:cBhvr>
                                      <p:to>
                                        <p:strVal val="visible"/>
                                      </p:to>
                                    </p:set>
                                    <p:anim calcmode="lin" valueType="num">
                                      <p:cBhvr additive="base">
                                        <p:cTn id="4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
                                            <p:txEl>
                                              <p:pRg st="6" end="6"/>
                                            </p:txEl>
                                          </p:spTgt>
                                        </p:tgtEl>
                                        <p:attrNameLst>
                                          <p:attrName>style.visibility</p:attrName>
                                        </p:attrNameLst>
                                      </p:cBhvr>
                                      <p:to>
                                        <p:strVal val="visible"/>
                                      </p:to>
                                    </p:set>
                                    <p:anim calcmode="lin" valueType="num">
                                      <p:cBhvr additive="base">
                                        <p:cTn id="5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6" end="6"/>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7">
                                            <p:txEl>
                                              <p:pRg st="7" end="7"/>
                                            </p:txEl>
                                          </p:spTgt>
                                        </p:tgtEl>
                                        <p:attrNameLst>
                                          <p:attrName>style.visibility</p:attrName>
                                        </p:attrNameLst>
                                      </p:cBhvr>
                                      <p:to>
                                        <p:strVal val="visible"/>
                                      </p:to>
                                    </p:set>
                                    <p:anim calcmode="lin" valueType="num">
                                      <p:cBhvr additive="base">
                                        <p:cTn id="57"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7" end="7"/>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7">
                                            <p:txEl>
                                              <p:pRg st="8" end="8"/>
                                            </p:txEl>
                                          </p:spTgt>
                                        </p:tgtEl>
                                        <p:attrNameLst>
                                          <p:attrName>style.visibility</p:attrName>
                                        </p:attrNameLst>
                                      </p:cBhvr>
                                      <p:to>
                                        <p:strVal val="visible"/>
                                      </p:to>
                                    </p:set>
                                    <p:anim calcmode="lin" valueType="num">
                                      <p:cBhvr additive="base">
                                        <p:cTn id="61"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8" end="8"/>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7">
                                            <p:txEl>
                                              <p:pRg st="11" end="11"/>
                                            </p:txEl>
                                          </p:spTgt>
                                        </p:tgtEl>
                                        <p:attrNameLst>
                                          <p:attrName>style.visibility</p:attrName>
                                        </p:attrNameLst>
                                      </p:cBhvr>
                                      <p:to>
                                        <p:strVal val="visible"/>
                                      </p:to>
                                    </p:set>
                                    <p:anim calcmode="lin" valueType="num">
                                      <p:cBhvr additive="base">
                                        <p:cTn id="65"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
                                            <p:txEl>
                                              <p:pRg st="13" end="13"/>
                                            </p:txEl>
                                          </p:spTgt>
                                        </p:tgtEl>
                                        <p:attrNameLst>
                                          <p:attrName>style.visibility</p:attrName>
                                        </p:attrNameLst>
                                      </p:cBhvr>
                                      <p:to>
                                        <p:strVal val="visible"/>
                                      </p:to>
                                    </p:set>
                                    <p:anim calcmode="lin" valueType="num">
                                      <p:cBhvr additive="base">
                                        <p:cTn id="69"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2</a:t>
            </a:r>
            <a:endParaRPr lang="zh-CN" altLang="en-US" dirty="0"/>
          </a:p>
        </p:txBody>
      </p:sp>
      <p:sp>
        <p:nvSpPr>
          <p:cNvPr id="3" name="文本占位符 2"/>
          <p:cNvSpPr>
            <a:spLocks noGrp="1"/>
          </p:cNvSpPr>
          <p:nvPr>
            <p:ph type="body" sz="quarter" idx="12"/>
          </p:nvPr>
        </p:nvSpPr>
        <p:spPr>
          <a:xfrm>
            <a:off x="1437640" y="347980"/>
            <a:ext cx="5165090" cy="485775"/>
          </a:xfrm>
        </p:spPr>
        <p:txBody>
          <a:bodyPr/>
          <a:lstStyle/>
          <a:p>
            <a:r>
              <a:rPr lang="zh-CN" altLang="en-US" dirty="0"/>
              <a:t>求解过程</a:t>
            </a:r>
            <a:endParaRPr lang="zh-CN" altLang="en-US" dirty="0"/>
          </a:p>
        </p:txBody>
      </p:sp>
      <p:sp>
        <p:nvSpPr>
          <p:cNvPr id="32" name="文本框 31"/>
          <p:cNvSpPr txBox="1"/>
          <p:nvPr/>
        </p:nvSpPr>
        <p:spPr>
          <a:xfrm>
            <a:off x="55245" y="3034665"/>
            <a:ext cx="480060" cy="576580"/>
          </a:xfrm>
          <a:prstGeom prst="rect">
            <a:avLst/>
          </a:prstGeom>
          <a:noFill/>
        </p:spPr>
        <p:txBody>
          <a:bodyPr wrap="square" rtlCol="0">
            <a:noAutofit/>
          </a:bodyPr>
          <a:p>
            <a:endParaRPr lang="zh-CN" altLang="en-US"/>
          </a:p>
        </p:txBody>
      </p:sp>
      <mc:AlternateContent xmlns:mc="http://schemas.openxmlformats.org/markup-compatibility/2006">
        <mc:Choice xmlns:a14="http://schemas.microsoft.com/office/drawing/2010/main" Requires="a14">
          <p:sp>
            <p:nvSpPr>
              <p:cNvPr id="21" name="文本框 20"/>
              <p:cNvSpPr txBox="1"/>
              <p:nvPr/>
            </p:nvSpPr>
            <p:spPr>
              <a:xfrm>
                <a:off x="4749800" y="1287145"/>
                <a:ext cx="6574790" cy="4785360"/>
              </a:xfrm>
              <a:prstGeom prst="rect">
                <a:avLst/>
              </a:prstGeom>
              <a:noFill/>
            </p:spPr>
            <p:txBody>
              <a:bodyPr wrap="square" rtlCol="0">
                <a:noAutofit/>
              </a:bodyPr>
              <a:p>
                <a:pPr algn="l"/>
                <a:r>
                  <a:rPr lang="zh-CN" altLang="en-US" sz="2000">
                    <a:latin typeface="Cambria Math" panose="02040503050406030204" charset="0"/>
                    <a:ea typeface="宋体" panose="02010600030101010101" pitchFamily="2" charset="-122"/>
                    <a:cs typeface="Cambria Math" panose="02040503050406030204" charset="0"/>
                  </a:rPr>
                  <a:t>带入需要使用的数据</a:t>
                </a:r>
                <a:endParaRPr lang="en-US" altLang="zh-CN" sz="2000" i="1">
                  <a:latin typeface="Cambria Math" panose="02040503050406030204" charset="0"/>
                  <a:ea typeface="宋体" panose="02010600030101010101" pitchFamily="2" charset="-122"/>
                  <a:cs typeface="Cambria Math" panose="02040503050406030204" charset="0"/>
                </a:endParaRPr>
              </a:p>
              <a:p>
                <a:pPr algn="ctr"/>
                <a14:m>
                  <m:oMathPara xmlns:m="http://schemas.openxmlformats.org/officeDocument/2006/math">
                    <m:oMathParaPr>
                      <m:jc m:val="center"/>
                    </m:oMathParaPr>
                    <m:oMath xmlns:m="http://schemas.openxmlformats.org/officeDocument/2006/math">
                      <m:r>
                        <a:rPr lang="en-US" altLang="zh-CN" sz="2000" i="1">
                          <a:latin typeface="Cambria Math" panose="02040503050406030204" charset="0"/>
                          <a:ea typeface="宋体" panose="02010600030101010101" pitchFamily="2" charset="-122"/>
                          <a:cs typeface="Cambria Math" panose="02040503050406030204" charset="0"/>
                        </a:rPr>
                        <m:t>𝑙</m:t>
                      </m:r>
                      <m:r>
                        <a:rPr lang="en-US" altLang="zh-CN" sz="2000" i="1">
                          <a:latin typeface="Cambria Math" panose="02040503050406030204" charset="0"/>
                          <a:ea typeface="宋体" panose="02010600030101010101" pitchFamily="2" charset="-122"/>
                          <a:cs typeface="Cambria Math" panose="02040503050406030204" charset="0"/>
                        </a:rPr>
                        <m:t>=</m:t>
                      </m:r>
                      <m:r>
                        <a:rPr lang="en-US" altLang="zh-CN" sz="2000" i="1">
                          <a:latin typeface="Cambria Math" panose="02040503050406030204" charset="0"/>
                          <a:ea typeface="宋体" panose="02010600030101010101" pitchFamily="2" charset="-122"/>
                          <a:cs typeface="Cambria Math" panose="02040503050406030204" charset="0"/>
                        </a:rPr>
                        <m:t>15</m:t>
                      </m:r>
                      <m:r>
                        <a:rPr lang="en-US" altLang="zh-CN" sz="2000" i="1">
                          <a:latin typeface="Cambria Math" panose="02040503050406030204" charset="0"/>
                          <a:ea typeface="宋体" panose="02010600030101010101" pitchFamily="2" charset="-122"/>
                          <a:cs typeface="Cambria Math" panose="02040503050406030204" charset="0"/>
                        </a:rPr>
                        <m:t>𝑐𝑚</m:t>
                      </m:r>
                    </m:oMath>
                  </m:oMathPara>
                </a14:m>
                <a:endParaRPr lang="en-US" altLang="zh-CN" sz="2000" i="1">
                  <a:latin typeface="Cambria Math" panose="02040503050406030204" charset="0"/>
                  <a:ea typeface="宋体" panose="02010600030101010101" pitchFamily="2" charset="-122"/>
                  <a:cs typeface="Cambria Math" panose="02040503050406030204" charset="0"/>
                </a:endParaRPr>
              </a:p>
              <a:p>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charset="0"/>
                              <a:ea typeface="宋体" panose="02010600030101010101" pitchFamily="2" charset="-122"/>
                              <a:cs typeface="Cambria Math" panose="02040503050406030204" charset="0"/>
                            </a:rPr>
                          </m:ctrlPr>
                        </m:sSubPr>
                        <m:e>
                          <m:r>
                            <a:rPr lang="en-US" altLang="zh-CN" sz="2000" i="1">
                              <a:latin typeface="Cambria Math" panose="02040503050406030204" charset="0"/>
                              <a:ea typeface="宋体" panose="02010600030101010101" pitchFamily="2" charset="-122"/>
                              <a:cs typeface="Cambria Math" panose="02040503050406030204" charset="0"/>
                            </a:rPr>
                            <m:t>𝑤</m:t>
                          </m:r>
                        </m:e>
                        <m:sub>
                          <m:r>
                            <a:rPr lang="zh-CN" altLang="en-US" sz="2000" i="1">
                              <a:latin typeface="Cambria Math" panose="02040503050406030204" charset="0"/>
                              <a:ea typeface="宋体" panose="02010600030101010101" pitchFamily="2" charset="-122"/>
                              <a:cs typeface="Cambria Math" panose="02040503050406030204" charset="0"/>
                            </a:rPr>
                            <m:t>纸宽</m:t>
                          </m:r>
                        </m:sub>
                      </m:sSub>
                      <m:r>
                        <a:rPr lang="en-US" altLang="zh-CN" sz="2000" i="1">
                          <a:latin typeface="Cambria Math" panose="02040503050406030204" charset="0"/>
                          <a:ea typeface="宋体" panose="02010600030101010101" pitchFamily="2" charset="-122"/>
                          <a:cs typeface="Cambria Math" panose="02040503050406030204" charset="0"/>
                        </a:rPr>
                        <m:t>=</m:t>
                      </m:r>
                      <m:r>
                        <a:rPr lang="en-US" altLang="zh-CN" sz="2000" i="1">
                          <a:latin typeface="Cambria Math" panose="02040503050406030204" charset="0"/>
                          <a:ea typeface="MS Mincho" charset="0"/>
                          <a:cs typeface="Cambria Math" panose="02040503050406030204" charset="0"/>
                        </a:rPr>
                        <m:t>21</m:t>
                      </m:r>
                      <m:r>
                        <a:rPr lang="en-US" altLang="zh-CN" sz="2000" i="1">
                          <a:latin typeface="Cambria Math" panose="02040503050406030204" charset="0"/>
                          <a:ea typeface="MS Mincho" charset="0"/>
                          <a:cs typeface="Cambria Math" panose="02040503050406030204" charset="0"/>
                        </a:rPr>
                        <m:t>𝑐𝑚</m:t>
                      </m:r>
                    </m:oMath>
                  </m:oMathPara>
                </a14:m>
                <a:endParaRPr lang="en-US" altLang="zh-CN" sz="2000" i="1">
                  <a:latin typeface="Cambria Math" panose="02040503050406030204" charset="0"/>
                  <a:ea typeface="MS Mincho" charset="0"/>
                  <a:cs typeface="Cambria Math" panose="02040503050406030204" charset="0"/>
                </a:endParaRPr>
              </a:p>
              <a:p>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charset="0"/>
                              <a:ea typeface="宋体" panose="02010600030101010101" pitchFamily="2" charset="-122"/>
                              <a:cs typeface="Cambria Math" panose="02040503050406030204" charset="0"/>
                            </a:rPr>
                          </m:ctrlPr>
                        </m:sSubPr>
                        <m:e>
                          <m:r>
                            <a:rPr lang="en-US" altLang="zh-CN" sz="2000" i="1">
                              <a:latin typeface="Cambria Math" panose="02040503050406030204" charset="0"/>
                              <a:ea typeface="宋体" panose="02010600030101010101" pitchFamily="2" charset="-122"/>
                              <a:cs typeface="Cambria Math" panose="02040503050406030204" charset="0"/>
                            </a:rPr>
                            <m:t>𝑤</m:t>
                          </m:r>
                        </m:e>
                        <m:sub>
                          <m:r>
                            <a:rPr lang="zh-CN" altLang="en-US" sz="2000" i="1">
                              <a:latin typeface="Cambria Math" panose="02040503050406030204" charset="0"/>
                              <a:ea typeface="宋体" panose="02010600030101010101" pitchFamily="2" charset="-122"/>
                              <a:cs typeface="Cambria Math" panose="02040503050406030204" charset="0"/>
                            </a:rPr>
                            <m:t>尺宽</m:t>
                          </m:r>
                        </m:sub>
                      </m:sSub>
                      <m:r>
                        <a:rPr lang="en-US" altLang="zh-CN" sz="2000" i="1">
                          <a:latin typeface="Cambria Math" panose="02040503050406030204" charset="0"/>
                          <a:ea typeface="宋体" panose="02010600030101010101" pitchFamily="2" charset="-122"/>
                          <a:cs typeface="Cambria Math" panose="02040503050406030204" charset="0"/>
                        </a:rPr>
                        <m:t>=</m:t>
                      </m:r>
                      <m:r>
                        <a:rPr lang="en-US" altLang="zh-CN" sz="2000" i="1">
                          <a:latin typeface="Cambria Math" panose="02040503050406030204" charset="0"/>
                          <a:ea typeface="MS Mincho" charset="0"/>
                          <a:cs typeface="Cambria Math" panose="02040503050406030204" charset="0"/>
                        </a:rPr>
                        <m:t>3</m:t>
                      </m:r>
                      <m:r>
                        <a:rPr lang="en-US" altLang="zh-CN" sz="2000" i="1">
                          <a:latin typeface="Cambria Math" panose="02040503050406030204" charset="0"/>
                          <a:ea typeface="MS Mincho" charset="0"/>
                          <a:cs typeface="Cambria Math" panose="02040503050406030204" charset="0"/>
                        </a:rPr>
                        <m:t>𝑐𝑚</m:t>
                      </m:r>
                    </m:oMath>
                  </m:oMathPara>
                </a14:m>
                <a:endParaRPr lang="en-US" altLang="zh-CN" sz="2000" i="1">
                  <a:latin typeface="Cambria Math" panose="02040503050406030204" charset="0"/>
                  <a:ea typeface="MS Mincho" charset="0"/>
                  <a:cs typeface="Cambria Math" panose="02040503050406030204" charset="0"/>
                </a:endParaRPr>
              </a:p>
              <a:p>
                <a:pPr algn="ctr"/>
                <a14:m>
                  <m:oMath xmlns:m="http://schemas.openxmlformats.org/officeDocument/2006/math">
                    <m:r>
                      <a:rPr lang="en-US" altLang="zh-CN" sz="2000" i="1">
                        <a:latin typeface="Cambria Math" panose="02040503050406030204" charset="0"/>
                        <a:ea typeface="宋体" panose="02010600030101010101" pitchFamily="2" charset="-122"/>
                        <a:cs typeface="Cambria Math" panose="02040503050406030204" charset="0"/>
                      </a:rPr>
                      <m:t>𝛥</m:t>
                    </m:r>
                    <m:r>
                      <a:rPr lang="en-US" altLang="zh-CN" sz="2000" i="1">
                        <a:latin typeface="Cambria Math" panose="02040503050406030204" charset="0"/>
                        <a:ea typeface="宋体" panose="02010600030101010101" pitchFamily="2" charset="-122"/>
                        <a:cs typeface="Cambria Math" panose="02040503050406030204" charset="0"/>
                      </a:rPr>
                      <m:t>𝑝</m:t>
                    </m:r>
                    <m:r>
                      <a:rPr lang="en-US" altLang="zh-CN" sz="2000" i="1">
                        <a:latin typeface="Cambria Math" panose="02040503050406030204" charset="0"/>
                        <a:ea typeface="宋体" panose="02010600030101010101" pitchFamily="2" charset="-122"/>
                        <a:cs typeface="Cambria Math" panose="02040503050406030204" charset="0"/>
                      </a:rPr>
                      <m:t>=</m:t>
                    </m:r>
                    <m:sSub>
                      <m:sSubPr>
                        <m:ctrlPr>
                          <a:rPr lang="en-US" altLang="zh-CN" sz="2000" i="1">
                            <a:latin typeface="Cambria Math" panose="02040503050406030204" charset="0"/>
                            <a:ea typeface="宋体" panose="02010600030101010101" pitchFamily="2" charset="-122"/>
                            <a:cs typeface="Cambria Math" panose="02040503050406030204" charset="0"/>
                          </a:rPr>
                        </m:ctrlPr>
                      </m:sSubPr>
                      <m:e>
                        <m:r>
                          <a:rPr lang="en-US" altLang="zh-CN" sz="2000" i="1">
                            <a:latin typeface="Cambria Math" panose="02040503050406030204" charset="0"/>
                            <a:ea typeface="宋体" panose="02010600030101010101" pitchFamily="2" charset="-122"/>
                            <a:cs typeface="Cambria Math" panose="02040503050406030204" charset="0"/>
                          </a:rPr>
                          <m:t>𝑝</m:t>
                        </m:r>
                      </m:e>
                      <m:sub>
                        <m:r>
                          <a:rPr lang="en-US" altLang="zh-CN" sz="2000" i="1">
                            <a:latin typeface="Cambria Math" panose="02040503050406030204" charset="0"/>
                            <a:ea typeface="宋体" panose="02010600030101010101" pitchFamily="2" charset="-122"/>
                            <a:cs typeface="Cambria Math" panose="02040503050406030204" charset="0"/>
                          </a:rPr>
                          <m:t>0</m:t>
                        </m:r>
                      </m:sub>
                    </m:sSub>
                    <m:r>
                      <a:rPr lang="en-US" altLang="zh-CN" sz="2000" i="1">
                        <a:latin typeface="Cambria Math" panose="02040503050406030204" charset="0"/>
                        <a:ea typeface="宋体" panose="02010600030101010101" pitchFamily="2" charset="-122"/>
                        <a:cs typeface="Cambria Math" panose="02040503050406030204" charset="0"/>
                      </a:rPr>
                      <m:t>−</m:t>
                    </m:r>
                    <m:f>
                      <m:fPr>
                        <m:ctrlPr>
                          <a:rPr lang="en-US" altLang="zh-CN" sz="2000" i="1">
                            <a:solidFill>
                              <a:schemeClr val="tx1"/>
                            </a:solidFill>
                            <a:latin typeface="Cambria Math" panose="02040503050406030204" charset="0"/>
                            <a:cs typeface="Cambria Math" panose="02040503050406030204" charset="0"/>
                          </a:rPr>
                        </m:ctrlPr>
                      </m:fPr>
                      <m:num>
                        <m:r>
                          <a:rPr lang="en-US" altLang="zh-CN" sz="2000" i="1">
                            <a:solidFill>
                              <a:schemeClr val="tx1"/>
                            </a:solidFill>
                            <a:latin typeface="Cambria Math" panose="02040503050406030204" charset="0"/>
                            <a:cs typeface="Cambria Math" panose="02040503050406030204" charset="0"/>
                          </a:rPr>
                          <m:t>4066</m:t>
                        </m:r>
                        <m:r>
                          <a:rPr lang="en-US" altLang="zh-CN" sz="2000" i="1">
                            <a:solidFill>
                              <a:schemeClr val="tx1"/>
                            </a:solidFill>
                            <a:latin typeface="Cambria Math" panose="02040503050406030204" charset="0"/>
                            <a:cs typeface="Cambria Math" panose="02040503050406030204" charset="0"/>
                          </a:rPr>
                          <m:t>.</m:t>
                        </m:r>
                        <m:r>
                          <a:rPr lang="en-US" altLang="zh-CN" sz="2000" i="1">
                            <a:solidFill>
                              <a:schemeClr val="tx1"/>
                            </a:solidFill>
                            <a:latin typeface="Cambria Math" panose="02040503050406030204" charset="0"/>
                            <a:cs typeface="Cambria Math" panose="02040503050406030204" charset="0"/>
                          </a:rPr>
                          <m:t>4</m:t>
                        </m:r>
                      </m:num>
                      <m:den>
                        <m:r>
                          <a:rPr lang="en-US" altLang="zh-CN" sz="2000" i="1">
                            <a:solidFill>
                              <a:schemeClr val="tx1"/>
                            </a:solidFill>
                            <a:latin typeface="Cambria Math" panose="02040503050406030204" charset="0"/>
                            <a:cs typeface="Cambria Math" panose="02040503050406030204" charset="0"/>
                          </a:rPr>
                          <m:t>𝑠𝑖𝑛</m:t>
                        </m:r>
                        <m:r>
                          <a:rPr lang="en-US" altLang="zh-CN" sz="2000" i="1">
                            <a:solidFill>
                              <a:schemeClr val="tx1"/>
                            </a:solidFill>
                            <a:latin typeface="Cambria Math" panose="02040503050406030204" charset="0"/>
                            <a:cs typeface="Cambria Math" panose="02040503050406030204" charset="0"/>
                          </a:rPr>
                          <m:t>𝛼</m:t>
                        </m:r>
                      </m:den>
                    </m:f>
                  </m:oMath>
                </a14:m>
                <a:r>
                  <a:rPr lang="en-US" altLang="zh-CN" sz="2000" i="1">
                    <a:latin typeface="Cambria Math" panose="02040503050406030204" charset="0"/>
                    <a:ea typeface="宋体" panose="02010600030101010101" pitchFamily="2" charset="-122"/>
                    <a:cs typeface="Cambria Math" panose="02040503050406030204" charset="0"/>
                  </a:rPr>
                  <a:t> </a:t>
                </a:r>
                <a14:m>
                  <m:oMath xmlns:m="http://schemas.openxmlformats.org/officeDocument/2006/math">
                    <m:sSub>
                      <m:sSubPr>
                        <m:ctrlPr>
                          <a:rPr lang="en-US" altLang="zh-CN" sz="2000" i="1">
                            <a:latin typeface="Cambria Math" panose="02040503050406030204" charset="0"/>
                            <a:ea typeface="宋体" panose="02010600030101010101" pitchFamily="2" charset="-122"/>
                            <a:cs typeface="Cambria Math" panose="02040503050406030204" charset="0"/>
                          </a:rPr>
                        </m:ctrlPr>
                      </m:sSubPr>
                      <m:e>
                        <m:r>
                          <a:rPr lang="en-US" altLang="zh-CN" sz="2000" i="1">
                            <a:latin typeface="Cambria Math" panose="02040503050406030204" charset="0"/>
                            <a:ea typeface="宋体" panose="02010600030101010101" pitchFamily="2" charset="-122"/>
                            <a:cs typeface="Cambria Math" panose="02040503050406030204" charset="0"/>
                          </a:rPr>
                          <m:t>𝑝</m:t>
                        </m:r>
                      </m:e>
                      <m:sub>
                        <m:r>
                          <a:rPr lang="en-US" altLang="zh-CN" sz="2000" i="1">
                            <a:latin typeface="Cambria Math" panose="02040503050406030204" charset="0"/>
                            <a:ea typeface="宋体" panose="02010600030101010101" pitchFamily="2" charset="-122"/>
                            <a:cs typeface="Cambria Math" panose="02040503050406030204" charset="0"/>
                          </a:rPr>
                          <m:t>𝑎</m:t>
                        </m:r>
                      </m:sub>
                    </m:sSub>
                  </m:oMath>
                </a14:m>
                <a:endParaRPr lang="en-US" altLang="zh-CN" sz="2000" i="1">
                  <a:latin typeface="Cambria Math" panose="02040503050406030204" charset="0"/>
                  <a:ea typeface="宋体" panose="02010600030101010101" pitchFamily="2" charset="-122"/>
                  <a:cs typeface="Cambria Math" panose="02040503050406030204" charset="0"/>
                </a:endParaRPr>
              </a:p>
              <a:p>
                <a:pPr algn="ct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charset="0"/>
                              <a:ea typeface="宋体" panose="02010600030101010101" pitchFamily="2" charset="-122"/>
                              <a:cs typeface="Cambria Math" panose="02040503050406030204" charset="0"/>
                            </a:rPr>
                          </m:ctrlPr>
                        </m:sSubPr>
                        <m:e>
                          <m:r>
                            <a:rPr lang="en-US" altLang="zh-CN" sz="2000" i="1">
                              <a:latin typeface="Cambria Math" panose="02040503050406030204" charset="0"/>
                              <a:ea typeface="宋体" panose="02010600030101010101" pitchFamily="2" charset="-122"/>
                              <a:cs typeface="Cambria Math" panose="02040503050406030204" charset="0"/>
                            </a:rPr>
                            <m:t>𝑝</m:t>
                          </m:r>
                        </m:e>
                        <m:sub>
                          <m:r>
                            <a:rPr lang="en-US" altLang="zh-CN" sz="2000" i="1">
                              <a:latin typeface="Cambria Math" panose="02040503050406030204" charset="0"/>
                              <a:ea typeface="宋体" panose="02010600030101010101" pitchFamily="2" charset="-122"/>
                              <a:cs typeface="Cambria Math" panose="02040503050406030204" charset="0"/>
                            </a:rPr>
                            <m:t>0</m:t>
                          </m:r>
                        </m:sub>
                      </m:sSub>
                      <m:r>
                        <a:rPr lang="en-US" altLang="zh-CN" sz="2000" i="1">
                          <a:latin typeface="Cambria Math" panose="02040503050406030204" charset="0"/>
                          <a:ea typeface="宋体" panose="02010600030101010101" pitchFamily="2" charset="-122"/>
                          <a:cs typeface="Cambria Math" panose="02040503050406030204" charset="0"/>
                        </a:rPr>
                        <m:t>=</m:t>
                      </m:r>
                      <m:r>
                        <a:rPr lang="en-US" altLang="zh-CN" sz="2000" i="1">
                          <a:latin typeface="Cambria Math" panose="02040503050406030204" charset="0"/>
                          <a:ea typeface="宋体" panose="02010600030101010101" pitchFamily="2" charset="-122"/>
                          <a:cs typeface="Cambria Math" panose="02040503050406030204" charset="0"/>
                        </a:rPr>
                        <m:t>101325</m:t>
                      </m:r>
                      <m:sSub>
                        <m:sSubPr>
                          <m:ctrlPr>
                            <a:rPr lang="en-US" altLang="zh-CN" sz="2000" i="1">
                              <a:latin typeface="Cambria Math" panose="02040503050406030204" charset="0"/>
                              <a:ea typeface="宋体" panose="02010600030101010101" pitchFamily="2" charset="-122"/>
                              <a:cs typeface="Cambria Math" panose="02040503050406030204" charset="0"/>
                            </a:rPr>
                          </m:ctrlPr>
                        </m:sSubPr>
                        <m:e>
                          <m:r>
                            <a:rPr lang="en-US" altLang="zh-CN" sz="2000" i="1">
                              <a:latin typeface="Cambria Math" panose="02040503050406030204" charset="0"/>
                              <a:ea typeface="宋体" panose="02010600030101010101" pitchFamily="2" charset="-122"/>
                              <a:cs typeface="Cambria Math" panose="02040503050406030204" charset="0"/>
                            </a:rPr>
                            <m:t>𝑝</m:t>
                          </m:r>
                        </m:e>
                        <m:sub>
                          <m:r>
                            <a:rPr lang="en-US" altLang="zh-CN" sz="2000" i="1">
                              <a:latin typeface="Cambria Math" panose="02040503050406030204" charset="0"/>
                              <a:ea typeface="宋体" panose="02010600030101010101" pitchFamily="2" charset="-122"/>
                              <a:cs typeface="Cambria Math" panose="02040503050406030204" charset="0"/>
                            </a:rPr>
                            <m:t>𝑎</m:t>
                          </m:r>
                        </m:sub>
                      </m:sSub>
                    </m:oMath>
                  </m:oMathPara>
                </a14:m>
                <a:endParaRPr lang="en-US" altLang="zh-CN" sz="2000" i="1">
                  <a:latin typeface="Cambria Math" panose="02040503050406030204" charset="0"/>
                  <a:ea typeface="宋体" panose="02010600030101010101" pitchFamily="2" charset="-122"/>
                  <a:cs typeface="Cambria Math" panose="02040503050406030204" charset="0"/>
                </a:endParaRPr>
              </a:p>
              <a:p>
                <a:pPr algn="ct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charset="0"/>
                              <a:ea typeface="宋体" panose="02010600030101010101" pitchFamily="2" charset="-122"/>
                              <a:cs typeface="Cambria Math" panose="02040503050406030204" charset="0"/>
                            </a:rPr>
                          </m:ctrlPr>
                        </m:sSubPr>
                        <m:e>
                          <m:r>
                            <a:rPr lang="en-US" altLang="zh-CN" sz="2000" i="1">
                              <a:latin typeface="Cambria Math" panose="02040503050406030204" charset="0"/>
                              <a:ea typeface="宋体" panose="02010600030101010101" pitchFamily="2" charset="-122"/>
                              <a:cs typeface="Cambria Math" panose="02040503050406030204" charset="0"/>
                            </a:rPr>
                            <m:t>𝑚</m:t>
                          </m:r>
                        </m:e>
                        <m:sub>
                          <m:r>
                            <a:rPr lang="zh-CN" altLang="en-US" sz="2000" i="1">
                              <a:latin typeface="Cambria Math" panose="02040503050406030204" charset="0"/>
                              <a:ea typeface="宋体" panose="02010600030101010101" pitchFamily="2" charset="-122"/>
                              <a:cs typeface="Cambria Math" panose="02040503050406030204" charset="0"/>
                            </a:rPr>
                            <m:t>球</m:t>
                          </m:r>
                        </m:sub>
                      </m:sSub>
                      <m:r>
                        <a:rPr lang="en-US" altLang="zh-CN" sz="2000" i="1">
                          <a:latin typeface="Cambria Math" panose="02040503050406030204" charset="0"/>
                          <a:ea typeface="宋体" panose="02010600030101010101" pitchFamily="2" charset="-122"/>
                          <a:cs typeface="Cambria Math" panose="02040503050406030204" charset="0"/>
                        </a:rPr>
                        <m:t>=</m:t>
                      </m:r>
                      <m:r>
                        <a:rPr lang="en-US" altLang="zh-CN" sz="2000" i="1">
                          <a:latin typeface="Cambria Math" panose="02040503050406030204" charset="0"/>
                          <a:ea typeface="MS Mincho" charset="0"/>
                          <a:cs typeface="Cambria Math" panose="02040503050406030204" charset="0"/>
                        </a:rPr>
                        <m:t>50</m:t>
                      </m:r>
                      <m:r>
                        <a:rPr lang="en-US" altLang="zh-CN" sz="2000" i="1">
                          <a:latin typeface="Cambria Math" panose="02040503050406030204" charset="0"/>
                          <a:ea typeface="MS Mincho" charset="0"/>
                          <a:cs typeface="Cambria Math" panose="02040503050406030204" charset="0"/>
                        </a:rPr>
                        <m:t>𝑔</m:t>
                      </m:r>
                    </m:oMath>
                  </m:oMathPara>
                </a14:m>
                <a:endParaRPr lang="en-US" altLang="zh-CN" sz="2000" i="1">
                  <a:latin typeface="Cambria Math" panose="02040503050406030204" charset="0"/>
                  <a:ea typeface="MS Mincho" charset="0"/>
                  <a:cs typeface="Cambria Math" panose="02040503050406030204" charset="0"/>
                </a:endParaRPr>
              </a:p>
              <a:p>
                <a:pPr algn="l"/>
                <a:r>
                  <a:rPr lang="zh-CN" altLang="en-US" sz="2000">
                    <a:latin typeface="Cambria Math" panose="02040503050406030204" charset="0"/>
                    <a:ea typeface="MS Mincho" charset="0"/>
                    <a:cs typeface="Cambria Math" panose="02040503050406030204" charset="0"/>
                  </a:rPr>
                  <a:t>最终使用尺子的动量矩方程</a:t>
                </a:r>
                <a:endParaRPr lang="zh-CN" altLang="en-US" sz="2000">
                  <a:latin typeface="Cambria Math" panose="02040503050406030204" charset="0"/>
                  <a:ea typeface="MS Mincho" charset="0"/>
                  <a:cs typeface="Cambria Math" panose="02040503050406030204" charset="0"/>
                </a:endParaRPr>
              </a:p>
              <a:p>
                <a:pPr algn="l"/>
                <a14:m>
                  <m:oMathPara xmlns:m="http://schemas.openxmlformats.org/officeDocument/2006/math">
                    <m:oMathParaPr>
                      <m:jc m:val="centerGroup"/>
                    </m:oMathParaPr>
                    <m:oMath xmlns:m="http://schemas.openxmlformats.org/officeDocument/2006/math">
                      <m:r>
                        <a:rPr lang="en-US" altLang="zh-CN" sz="2000" i="1">
                          <a:latin typeface="Cambria Math" panose="02040503050406030204" charset="0"/>
                          <a:ea typeface="MS Mincho" charset="0"/>
                          <a:cs typeface="Cambria Math" panose="02040503050406030204" charset="0"/>
                        </a:rPr>
                        <m:t>𝐽</m:t>
                      </m:r>
                      <m:acc>
                        <m:accPr>
                          <m:chr m:val="̈"/>
                          <m:ctrlPr>
                            <a:rPr lang="en-US" altLang="zh-CN" sz="2000" i="1">
                              <a:latin typeface="Cambria Math" panose="02040503050406030204" charset="0"/>
                              <a:ea typeface="MS Mincho" charset="0"/>
                              <a:cs typeface="Cambria Math" panose="02040503050406030204" charset="0"/>
                            </a:rPr>
                          </m:ctrlPr>
                        </m:accPr>
                        <m:e>
                          <m:r>
                            <a:rPr lang="en-US" altLang="zh-CN" sz="2000" i="1">
                              <a:latin typeface="Cambria Math" panose="02040503050406030204" charset="0"/>
                              <a:ea typeface="MS Mincho" charset="0"/>
                              <a:cs typeface="Cambria Math" panose="02040503050406030204" charset="0"/>
                            </a:rPr>
                            <m:t>𝛼</m:t>
                          </m:r>
                        </m:e>
                      </m:acc>
                      <m:r>
                        <a:rPr lang="en-US" altLang="zh-CN" sz="2000">
                          <a:latin typeface="Cambria Math" panose="02040503050406030204" charset="0"/>
                          <a:ea typeface="MS Mincho" charset="0"/>
                          <a:cs typeface="Cambria Math" panose="02040503050406030204" charset="0"/>
                        </a:rPr>
                        <m:t>=</m:t>
                      </m:r>
                      <m:sSub>
                        <m:sSubPr>
                          <m:ctrlPr>
                            <a:rPr lang="en-US" altLang="zh-CN" sz="2000" i="1">
                              <a:latin typeface="Cambria Math" panose="02040503050406030204" charset="0"/>
                              <a:ea typeface="MS Mincho" charset="0"/>
                              <a:cs typeface="Cambria Math" panose="02040503050406030204" charset="0"/>
                            </a:rPr>
                          </m:ctrlPr>
                        </m:sSubPr>
                        <m:e>
                          <m:r>
                            <a:rPr lang="en-US" altLang="zh-CN" sz="2000" i="1">
                              <a:latin typeface="Cambria Math" panose="02040503050406030204" charset="0"/>
                              <a:ea typeface="MS Mincho" charset="0"/>
                              <a:cs typeface="Cambria Math" panose="02040503050406030204" charset="0"/>
                            </a:rPr>
                            <m:t>𝑀</m:t>
                          </m:r>
                        </m:e>
                        <m:sub>
                          <m:r>
                            <a:rPr lang="zh-CN" altLang="en-US" sz="2000" i="1">
                              <a:latin typeface="Cambria Math" panose="02040503050406030204" charset="0"/>
                              <a:ea typeface="MS Mincho" charset="0"/>
                              <a:cs typeface="Cambria Math" panose="02040503050406030204" charset="0"/>
                            </a:rPr>
                            <m:t>顺</m:t>
                          </m:r>
                        </m:sub>
                      </m:sSub>
                    </m:oMath>
                  </m:oMathPara>
                </a14:m>
                <a:endParaRPr lang="en-US" altLang="zh-CN" sz="2000" i="1">
                  <a:latin typeface="Cambria Math" panose="02040503050406030204" charset="0"/>
                  <a:ea typeface="MS Mincho" charset="0"/>
                  <a:cs typeface="Cambria Math" panose="02040503050406030204" charset="0"/>
                </a:endParaRPr>
              </a:p>
              <a:p>
                <a:pPr algn="l"/>
                <a:r>
                  <a:rPr lang="zh-CN" altLang="en-US" sz="2000">
                    <a:latin typeface="Cambria Math" panose="02040503050406030204" charset="0"/>
                    <a:ea typeface="MS Mincho" charset="0"/>
                    <a:cs typeface="Cambria Math" panose="02040503050406030204" charset="0"/>
                  </a:rPr>
                  <a:t>由于这个方程是一个关于</a:t>
                </a:r>
                <a:r>
                  <a:rPr lang="en-US" altLang="zh-CN" sz="2000">
                    <a:latin typeface="Cambria Math" panose="02040503050406030204" charset="0"/>
                    <a:ea typeface="MS Mincho" charset="0"/>
                    <a:cs typeface="Cambria Math" panose="02040503050406030204" charset="0"/>
                  </a:rPr>
                  <a:t>α</a:t>
                </a:r>
                <a:r>
                  <a:rPr lang="zh-CN" altLang="en-US" sz="2000">
                    <a:latin typeface="Cambria Math" panose="02040503050406030204" charset="0"/>
                    <a:ea typeface="MS Mincho" charset="0"/>
                    <a:cs typeface="Cambria Math" panose="02040503050406030204" charset="0"/>
                  </a:rPr>
                  <a:t>的二阶微分方程，因此我们没有求出它的通解，近似可以解出在该条件下当小球下坠的高度小于</a:t>
                </a:r>
                <a:r>
                  <a:rPr lang="en-US" altLang="zh-CN" sz="2000">
                    <a:latin typeface="Cambria Math" panose="02040503050406030204" charset="0"/>
                    <a:ea typeface="MS Mincho" charset="0"/>
                    <a:cs typeface="Cambria Math" panose="02040503050406030204" charset="0"/>
                  </a:rPr>
                  <a:t>53.3cm</a:t>
                </a:r>
                <a:r>
                  <a:rPr lang="zh-CN" altLang="en-US" sz="2000">
                    <a:latin typeface="Cambria Math" panose="02040503050406030204" charset="0"/>
                    <a:ea typeface="MS Mincho" charset="0"/>
                    <a:cs typeface="Cambria Math" panose="02040503050406030204" charset="0"/>
                  </a:rPr>
                  <a:t>时，尺子不会</a:t>
                </a:r>
                <a:r>
                  <a:rPr lang="zh-CN" altLang="en-US" sz="2000">
                    <a:latin typeface="Cambria Math" panose="02040503050406030204" charset="0"/>
                    <a:ea typeface="MS Mincho" charset="0"/>
                    <a:cs typeface="Cambria Math" panose="02040503050406030204" charset="0"/>
                  </a:rPr>
                  <a:t>飞出。</a:t>
                </a:r>
                <a:endParaRPr lang="zh-CN" altLang="en-US" sz="2000">
                  <a:latin typeface="Cambria Math" panose="02040503050406030204" charset="0"/>
                  <a:ea typeface="MS Mincho" charset="0"/>
                  <a:cs typeface="Cambria Math" panose="02040503050406030204" charset="0"/>
                </a:endParaRPr>
              </a:p>
            </p:txBody>
          </p:sp>
        </mc:Choice>
        <mc:Fallback>
          <p:sp>
            <p:nvSpPr>
              <p:cNvPr id="21" name="文本框 20"/>
              <p:cNvSpPr txBox="1">
                <a:spLocks noRot="1" noChangeAspect="1" noMove="1" noResize="1" noEditPoints="1" noAdjustHandles="1" noChangeArrowheads="1" noChangeShapeType="1" noTextEdit="1"/>
              </p:cNvSpPr>
              <p:nvPr/>
            </p:nvSpPr>
            <p:spPr>
              <a:xfrm>
                <a:off x="4749800" y="1287145"/>
                <a:ext cx="6574790" cy="4785360"/>
              </a:xfrm>
              <a:prstGeom prst="rect">
                <a:avLst/>
              </a:prstGeom>
              <a:blipFill rotWithShape="1">
                <a:blip r:embed="rId1"/>
                <a:stretch>
                  <a:fillRect/>
                </a:stretch>
              </a:blipFill>
            </p:spPr>
            <p:txBody>
              <a:bodyPr/>
              <a:lstStyle/>
              <a:p>
                <a:r>
                  <a:rPr lang="zh-CN" altLang="en-US">
                    <a:noFill/>
                  </a:rPr>
                  <a:t> </a:t>
                </a:r>
              </a:p>
            </p:txBody>
          </p:sp>
        </mc:Fallback>
      </mc:AlternateContent>
      <p:pic>
        <p:nvPicPr>
          <p:cNvPr id="6" name="图片 5"/>
          <p:cNvPicPr>
            <a:picLocks noChangeAspect="1"/>
          </p:cNvPicPr>
          <p:nvPr>
            <p:custDataLst>
              <p:tags r:id="rId2"/>
            </p:custDataLst>
          </p:nvPr>
        </p:nvPicPr>
        <p:blipFill>
          <a:blip r:embed="rId3"/>
          <a:stretch>
            <a:fillRect/>
          </a:stretch>
        </p:blipFill>
        <p:spPr>
          <a:xfrm rot="16200000">
            <a:off x="925195" y="1219835"/>
            <a:ext cx="3200400" cy="46494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3</a:t>
            </a:r>
            <a:endParaRPr lang="en-US" altLang="zh-CN" dirty="0"/>
          </a:p>
        </p:txBody>
      </p:sp>
      <p:sp>
        <p:nvSpPr>
          <p:cNvPr id="3" name="文本占位符 2"/>
          <p:cNvSpPr>
            <a:spLocks noGrp="1"/>
          </p:cNvSpPr>
          <p:nvPr>
            <p:ph type="body" sz="quarter" idx="11"/>
          </p:nvPr>
        </p:nvSpPr>
        <p:spPr>
          <a:xfrm>
            <a:off x="5123815" y="3890645"/>
            <a:ext cx="2236470" cy="496570"/>
          </a:xfrm>
        </p:spPr>
        <p:txBody>
          <a:bodyPr/>
          <a:lstStyle/>
          <a:p>
            <a:r>
              <a:rPr lang="en-US" altLang="zh-CN" dirty="0"/>
              <a:t>PART  </a:t>
            </a:r>
            <a:r>
              <a:rPr lang="en-US" altLang="zh-CN" dirty="0"/>
              <a:t>THREE</a:t>
            </a:r>
            <a:endParaRPr lang="en-US" altLang="zh-CN" dirty="0"/>
          </a:p>
          <a:p>
            <a:endParaRPr lang="zh-CN" altLang="en-US" dirty="0"/>
          </a:p>
        </p:txBody>
      </p:sp>
      <p:sp>
        <p:nvSpPr>
          <p:cNvPr id="4" name="文本占位符 3"/>
          <p:cNvSpPr>
            <a:spLocks noGrp="1"/>
          </p:cNvSpPr>
          <p:nvPr>
            <p:ph type="body" sz="quarter" idx="12"/>
          </p:nvPr>
        </p:nvSpPr>
        <p:spPr/>
        <p:txBody>
          <a:bodyPr/>
          <a:lstStyle/>
          <a:p>
            <a:r>
              <a:rPr lang="zh-CN" altLang="en-US" dirty="0"/>
              <a:t>仿真模拟</a:t>
            </a:r>
            <a:endParaRPr lang="zh-CN" altLang="en-US" dirty="0"/>
          </a:p>
        </p:txBody>
      </p:sp>
      <p:pic>
        <p:nvPicPr>
          <p:cNvPr id="60" name="图片 59" descr="D:\高校PPT模板\4西安交通大学PPT模板\校徽校名\校徽白色亮.png校徽白色亮"/>
          <p:cNvPicPr>
            <a:picLocks noChangeAspect="1"/>
          </p:cNvPicPr>
          <p:nvPr/>
        </p:nvPicPr>
        <p:blipFill>
          <a:blip r:embed="rId1"/>
          <a:srcRect/>
          <a:stretch>
            <a:fillRect/>
          </a:stretch>
        </p:blipFill>
        <p:spPr>
          <a:xfrm>
            <a:off x="340678" y="147638"/>
            <a:ext cx="1047750" cy="1025525"/>
          </a:xfrm>
          <a:prstGeom prst="rect">
            <a:avLst/>
          </a:prstGeom>
        </p:spPr>
      </p:pic>
      <p:pic>
        <p:nvPicPr>
          <p:cNvPr id="6" name="图片 5" descr="校名白色"/>
          <p:cNvPicPr>
            <a:picLocks noChangeAspect="1"/>
          </p:cNvPicPr>
          <p:nvPr/>
        </p:nvPicPr>
        <p:blipFill>
          <a:blip r:embed="rId2"/>
          <a:stretch>
            <a:fillRect/>
          </a:stretch>
        </p:blipFill>
        <p:spPr>
          <a:xfrm>
            <a:off x="9408795" y="5805170"/>
            <a:ext cx="2526030" cy="9594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3</a:t>
            </a:r>
            <a:endParaRPr lang="en-US" altLang="zh-CN" dirty="0"/>
          </a:p>
        </p:txBody>
      </p:sp>
      <p:sp>
        <p:nvSpPr>
          <p:cNvPr id="3" name="文本占位符 2"/>
          <p:cNvSpPr>
            <a:spLocks noGrp="1"/>
          </p:cNvSpPr>
          <p:nvPr>
            <p:ph type="body" sz="quarter" idx="12"/>
          </p:nvPr>
        </p:nvSpPr>
        <p:spPr>
          <a:xfrm>
            <a:off x="1437640" y="347980"/>
            <a:ext cx="5165090" cy="485775"/>
          </a:xfrm>
        </p:spPr>
        <p:txBody>
          <a:bodyPr/>
          <a:lstStyle/>
          <a:p>
            <a:r>
              <a:rPr lang="zh-CN" altLang="en-US" dirty="0"/>
              <a:t>仿真模拟</a:t>
            </a:r>
            <a:endParaRPr lang="zh-CN" altLang="en-US" dirty="0"/>
          </a:p>
        </p:txBody>
      </p:sp>
      <p:sp>
        <p:nvSpPr>
          <p:cNvPr id="32" name="文本框 31"/>
          <p:cNvSpPr txBox="1"/>
          <p:nvPr/>
        </p:nvSpPr>
        <p:spPr>
          <a:xfrm>
            <a:off x="55245" y="3034665"/>
            <a:ext cx="480060" cy="576580"/>
          </a:xfrm>
          <a:prstGeom prst="rect">
            <a:avLst/>
          </a:prstGeom>
          <a:noFill/>
        </p:spPr>
        <p:txBody>
          <a:bodyPr wrap="square" rtlCol="0">
            <a:noAutofit/>
          </a:bodyPr>
          <a:p>
            <a:endParaRPr lang="zh-CN" altLang="en-US"/>
          </a:p>
        </p:txBody>
      </p:sp>
      <p:sp>
        <p:nvSpPr>
          <p:cNvPr id="4" name="文本框 3"/>
          <p:cNvSpPr txBox="1"/>
          <p:nvPr/>
        </p:nvSpPr>
        <p:spPr>
          <a:xfrm>
            <a:off x="893445" y="1666875"/>
            <a:ext cx="3797935" cy="2503805"/>
          </a:xfrm>
          <a:prstGeom prst="rect">
            <a:avLst/>
          </a:prstGeom>
          <a:noFill/>
        </p:spPr>
        <p:txBody>
          <a:bodyPr wrap="square" rtlCol="0">
            <a:noAutofit/>
          </a:bodyPr>
          <a:p>
            <a:r>
              <a:rPr lang="zh-CN" altLang="en-US" sz="2400"/>
              <a:t>本组的仿真使用了</a:t>
            </a:r>
            <a:r>
              <a:rPr lang="en-US" altLang="zh-CN" sz="2400"/>
              <a:t>comsol</a:t>
            </a:r>
            <a:r>
              <a:rPr lang="zh-CN" altLang="en-US" sz="2400"/>
              <a:t>软件提供的环境，其中包括但不仅限于一个固体力学模型，一个流体力学的模型以及各种几何物体的建模。</a:t>
            </a:r>
            <a:endParaRPr lang="zh-CN" altLang="en-US" sz="2400"/>
          </a:p>
        </p:txBody>
      </p:sp>
      <p:pic>
        <p:nvPicPr>
          <p:cNvPr id="5" name="图片 4"/>
          <p:cNvPicPr>
            <a:picLocks noChangeAspect="1"/>
          </p:cNvPicPr>
          <p:nvPr>
            <p:custDataLst>
              <p:tags r:id="rId1"/>
            </p:custDataLst>
          </p:nvPr>
        </p:nvPicPr>
        <p:blipFill>
          <a:blip r:embed="rId2"/>
          <a:stretch>
            <a:fillRect/>
          </a:stretch>
        </p:blipFill>
        <p:spPr>
          <a:xfrm>
            <a:off x="6096000" y="964565"/>
            <a:ext cx="5362575" cy="2828925"/>
          </a:xfrm>
          <a:prstGeom prst="rect">
            <a:avLst/>
          </a:prstGeom>
        </p:spPr>
      </p:pic>
      <p:pic>
        <p:nvPicPr>
          <p:cNvPr id="7" name="图片 6"/>
          <p:cNvPicPr>
            <a:picLocks noChangeAspect="1"/>
          </p:cNvPicPr>
          <p:nvPr>
            <p:custDataLst>
              <p:tags r:id="rId3"/>
            </p:custDataLst>
          </p:nvPr>
        </p:nvPicPr>
        <p:blipFill>
          <a:blip r:embed="rId4"/>
          <a:stretch>
            <a:fillRect/>
          </a:stretch>
        </p:blipFill>
        <p:spPr>
          <a:xfrm>
            <a:off x="6294120" y="3706495"/>
            <a:ext cx="4966335" cy="30003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3</a:t>
            </a:r>
            <a:endParaRPr lang="en-US" altLang="zh-CN" dirty="0"/>
          </a:p>
        </p:txBody>
      </p:sp>
      <p:sp>
        <p:nvSpPr>
          <p:cNvPr id="3" name="文本占位符 2"/>
          <p:cNvSpPr>
            <a:spLocks noGrp="1"/>
          </p:cNvSpPr>
          <p:nvPr>
            <p:ph type="body" sz="quarter" idx="12"/>
          </p:nvPr>
        </p:nvSpPr>
        <p:spPr>
          <a:xfrm>
            <a:off x="1437640" y="347980"/>
            <a:ext cx="5165090" cy="485775"/>
          </a:xfrm>
        </p:spPr>
        <p:txBody>
          <a:bodyPr/>
          <a:lstStyle/>
          <a:p>
            <a:r>
              <a:rPr lang="zh-CN" altLang="en-US" dirty="0"/>
              <a:t>仿真模拟</a:t>
            </a:r>
            <a:endParaRPr lang="zh-CN" altLang="en-US" dirty="0"/>
          </a:p>
        </p:txBody>
      </p:sp>
      <p:sp>
        <p:nvSpPr>
          <p:cNvPr id="32" name="文本框 31"/>
          <p:cNvSpPr txBox="1"/>
          <p:nvPr/>
        </p:nvSpPr>
        <p:spPr>
          <a:xfrm>
            <a:off x="55245" y="3034665"/>
            <a:ext cx="480060" cy="576580"/>
          </a:xfrm>
          <a:prstGeom prst="rect">
            <a:avLst/>
          </a:prstGeom>
          <a:noFill/>
        </p:spPr>
        <p:txBody>
          <a:bodyPr wrap="square" rtlCol="0">
            <a:noAutofit/>
          </a:bodyPr>
          <a:p>
            <a:endParaRPr lang="zh-CN" altLang="en-US"/>
          </a:p>
        </p:txBody>
      </p:sp>
      <p:sp>
        <p:nvSpPr>
          <p:cNvPr id="8" name="文本框 7"/>
          <p:cNvSpPr txBox="1"/>
          <p:nvPr/>
        </p:nvSpPr>
        <p:spPr>
          <a:xfrm>
            <a:off x="896620" y="1362710"/>
            <a:ext cx="3522980" cy="922020"/>
          </a:xfrm>
          <a:prstGeom prst="rect">
            <a:avLst/>
          </a:prstGeom>
          <a:noFill/>
        </p:spPr>
        <p:txBody>
          <a:bodyPr wrap="square" rtlCol="0">
            <a:spAutoFit/>
          </a:bodyPr>
          <a:p>
            <a:r>
              <a:rPr lang="zh-CN" altLang="en-US"/>
              <a:t>通过</a:t>
            </a:r>
            <a:r>
              <a:rPr lang="en-US" altLang="zh-CN"/>
              <a:t>comsol</a:t>
            </a:r>
            <a:r>
              <a:rPr lang="zh-CN" altLang="en-US"/>
              <a:t>的仿真我们可以导出小球和</a:t>
            </a:r>
            <a:r>
              <a:rPr lang="zh-CN" altLang="en-US"/>
              <a:t>纸面在发生碰撞之后的运动状况</a:t>
            </a:r>
            <a:endParaRPr lang="zh-CN" altLang="en-US"/>
          </a:p>
        </p:txBody>
      </p:sp>
      <p:pic>
        <p:nvPicPr>
          <p:cNvPr id="10" name="图片 9"/>
          <p:cNvPicPr>
            <a:picLocks noChangeAspect="1"/>
          </p:cNvPicPr>
          <p:nvPr>
            <p:custDataLst>
              <p:tags r:id="rId1"/>
            </p:custDataLst>
          </p:nvPr>
        </p:nvPicPr>
        <p:blipFill>
          <a:blip r:embed="rId2"/>
          <a:stretch>
            <a:fillRect/>
          </a:stretch>
        </p:blipFill>
        <p:spPr>
          <a:xfrm>
            <a:off x="3021330" y="2174875"/>
            <a:ext cx="8670925" cy="45446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3</a:t>
            </a:r>
            <a:endParaRPr lang="en-US" altLang="zh-CN" dirty="0"/>
          </a:p>
        </p:txBody>
      </p:sp>
      <p:sp>
        <p:nvSpPr>
          <p:cNvPr id="3" name="文本占位符 2"/>
          <p:cNvSpPr>
            <a:spLocks noGrp="1"/>
          </p:cNvSpPr>
          <p:nvPr>
            <p:ph type="body" sz="quarter" idx="12"/>
          </p:nvPr>
        </p:nvSpPr>
        <p:spPr>
          <a:xfrm>
            <a:off x="1437640" y="347980"/>
            <a:ext cx="5165090" cy="485775"/>
          </a:xfrm>
        </p:spPr>
        <p:txBody>
          <a:bodyPr/>
          <a:lstStyle/>
          <a:p>
            <a:r>
              <a:rPr lang="zh-CN" altLang="en-US" dirty="0"/>
              <a:t>仿真模拟</a:t>
            </a:r>
            <a:endParaRPr lang="zh-CN" altLang="en-US" dirty="0"/>
          </a:p>
        </p:txBody>
      </p:sp>
      <p:sp>
        <p:nvSpPr>
          <p:cNvPr id="32" name="文本框 31"/>
          <p:cNvSpPr txBox="1"/>
          <p:nvPr/>
        </p:nvSpPr>
        <p:spPr>
          <a:xfrm>
            <a:off x="55245" y="3034665"/>
            <a:ext cx="480060" cy="576580"/>
          </a:xfrm>
          <a:prstGeom prst="rect">
            <a:avLst/>
          </a:prstGeom>
          <a:noFill/>
        </p:spPr>
        <p:txBody>
          <a:bodyPr wrap="square" rtlCol="0">
            <a:noAutofit/>
          </a:bodyPr>
          <a:p>
            <a:endParaRPr lang="zh-CN" altLang="en-US"/>
          </a:p>
        </p:txBody>
      </p:sp>
      <p:pic>
        <p:nvPicPr>
          <p:cNvPr id="5" name="图片 4"/>
          <p:cNvPicPr>
            <a:picLocks noChangeAspect="1"/>
          </p:cNvPicPr>
          <p:nvPr>
            <p:custDataLst>
              <p:tags r:id="rId1"/>
            </p:custDataLst>
          </p:nvPr>
        </p:nvPicPr>
        <p:blipFill>
          <a:blip r:embed="rId2"/>
          <a:stretch>
            <a:fillRect/>
          </a:stretch>
        </p:blipFill>
        <p:spPr>
          <a:xfrm>
            <a:off x="2661285" y="1517650"/>
            <a:ext cx="8836660" cy="48234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3</a:t>
            </a:r>
            <a:endParaRPr lang="en-US" altLang="zh-CN" dirty="0"/>
          </a:p>
        </p:txBody>
      </p:sp>
      <p:sp>
        <p:nvSpPr>
          <p:cNvPr id="3" name="文本占位符 2"/>
          <p:cNvSpPr>
            <a:spLocks noGrp="1"/>
          </p:cNvSpPr>
          <p:nvPr>
            <p:ph type="body" sz="quarter" idx="12"/>
          </p:nvPr>
        </p:nvSpPr>
        <p:spPr>
          <a:xfrm>
            <a:off x="1437640" y="347980"/>
            <a:ext cx="5165090" cy="485775"/>
          </a:xfrm>
        </p:spPr>
        <p:txBody>
          <a:bodyPr/>
          <a:lstStyle/>
          <a:p>
            <a:r>
              <a:rPr lang="zh-CN" altLang="en-US" dirty="0"/>
              <a:t>仿真模拟</a:t>
            </a:r>
            <a:endParaRPr lang="zh-CN" altLang="en-US" dirty="0"/>
          </a:p>
        </p:txBody>
      </p:sp>
      <p:sp>
        <p:nvSpPr>
          <p:cNvPr id="32" name="文本框 31"/>
          <p:cNvSpPr txBox="1"/>
          <p:nvPr/>
        </p:nvSpPr>
        <p:spPr>
          <a:xfrm>
            <a:off x="55245" y="3034665"/>
            <a:ext cx="480060" cy="576580"/>
          </a:xfrm>
          <a:prstGeom prst="rect">
            <a:avLst/>
          </a:prstGeom>
          <a:noFill/>
        </p:spPr>
        <p:txBody>
          <a:bodyPr wrap="square" rtlCol="0">
            <a:noAutofit/>
          </a:bodyPr>
          <a:p>
            <a:endParaRPr lang="zh-CN" altLang="en-US"/>
          </a:p>
        </p:txBody>
      </p:sp>
      <p:pic>
        <p:nvPicPr>
          <p:cNvPr id="6" name="图片 5"/>
          <p:cNvPicPr>
            <a:picLocks noChangeAspect="1"/>
          </p:cNvPicPr>
          <p:nvPr>
            <p:custDataLst>
              <p:tags r:id="rId1"/>
            </p:custDataLst>
          </p:nvPr>
        </p:nvPicPr>
        <p:blipFill>
          <a:blip r:embed="rId2"/>
          <a:stretch>
            <a:fillRect/>
          </a:stretch>
        </p:blipFill>
        <p:spPr>
          <a:xfrm>
            <a:off x="2517775" y="1487170"/>
            <a:ext cx="8109585" cy="46316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4</a:t>
            </a:r>
            <a:endParaRPr lang="en-US" altLang="zh-CN" dirty="0"/>
          </a:p>
        </p:txBody>
      </p:sp>
      <p:sp>
        <p:nvSpPr>
          <p:cNvPr id="3" name="文本占位符 2"/>
          <p:cNvSpPr>
            <a:spLocks noGrp="1"/>
          </p:cNvSpPr>
          <p:nvPr>
            <p:ph type="body" sz="quarter" idx="11"/>
          </p:nvPr>
        </p:nvSpPr>
        <p:spPr>
          <a:xfrm>
            <a:off x="5123815" y="3890645"/>
            <a:ext cx="2236470" cy="496570"/>
          </a:xfrm>
        </p:spPr>
        <p:txBody>
          <a:bodyPr/>
          <a:lstStyle/>
          <a:p>
            <a:r>
              <a:rPr lang="en-US" altLang="zh-CN" dirty="0"/>
              <a:t>PART  </a:t>
            </a:r>
            <a:r>
              <a:rPr lang="en-US" altLang="zh-CN" dirty="0"/>
              <a:t>THREE</a:t>
            </a:r>
            <a:endParaRPr lang="en-US" altLang="zh-CN" dirty="0"/>
          </a:p>
          <a:p>
            <a:endParaRPr lang="zh-CN" altLang="en-US" dirty="0"/>
          </a:p>
        </p:txBody>
      </p:sp>
      <p:sp>
        <p:nvSpPr>
          <p:cNvPr id="4" name="文本占位符 3"/>
          <p:cNvSpPr>
            <a:spLocks noGrp="1"/>
          </p:cNvSpPr>
          <p:nvPr>
            <p:ph type="body" sz="quarter" idx="12"/>
          </p:nvPr>
        </p:nvSpPr>
        <p:spPr/>
        <p:txBody>
          <a:bodyPr/>
          <a:lstStyle/>
          <a:p>
            <a:r>
              <a:rPr lang="zh-CN" altLang="en-US" dirty="0"/>
              <a:t>下一阶段规划</a:t>
            </a:r>
            <a:endParaRPr lang="zh-CN" altLang="en-US" dirty="0"/>
          </a:p>
        </p:txBody>
      </p:sp>
      <p:pic>
        <p:nvPicPr>
          <p:cNvPr id="60" name="图片 59" descr="D:\高校PPT模板\4西安交通大学PPT模板\校徽校名\校徽白色亮.png校徽白色亮"/>
          <p:cNvPicPr>
            <a:picLocks noChangeAspect="1"/>
          </p:cNvPicPr>
          <p:nvPr/>
        </p:nvPicPr>
        <p:blipFill>
          <a:blip r:embed="rId1"/>
          <a:srcRect/>
          <a:stretch>
            <a:fillRect/>
          </a:stretch>
        </p:blipFill>
        <p:spPr>
          <a:xfrm>
            <a:off x="340678" y="147638"/>
            <a:ext cx="1047750" cy="1025525"/>
          </a:xfrm>
          <a:prstGeom prst="rect">
            <a:avLst/>
          </a:prstGeom>
        </p:spPr>
      </p:pic>
      <p:pic>
        <p:nvPicPr>
          <p:cNvPr id="6" name="图片 5" descr="校名白色"/>
          <p:cNvPicPr>
            <a:picLocks noChangeAspect="1"/>
          </p:cNvPicPr>
          <p:nvPr/>
        </p:nvPicPr>
        <p:blipFill>
          <a:blip r:embed="rId2"/>
          <a:stretch>
            <a:fillRect/>
          </a:stretch>
        </p:blipFill>
        <p:spPr>
          <a:xfrm>
            <a:off x="9408795" y="5805170"/>
            <a:ext cx="2526030" cy="9594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2"/>
          </p:nvPr>
        </p:nvSpPr>
        <p:spPr/>
        <p:txBody>
          <a:bodyPr/>
          <a:lstStyle/>
          <a:p>
            <a:r>
              <a:rPr lang="zh-CN" altLang="en-US" dirty="0"/>
              <a:t>下一阶段</a:t>
            </a:r>
            <a:r>
              <a:rPr lang="zh-CN" altLang="en-US" dirty="0"/>
              <a:t>规划</a:t>
            </a:r>
            <a:endParaRPr lang="zh-CN" altLang="en-US" dirty="0"/>
          </a:p>
        </p:txBody>
      </p:sp>
      <p:grpSp>
        <p:nvGrpSpPr>
          <p:cNvPr id="4" name="组合 3"/>
          <p:cNvGrpSpPr/>
          <p:nvPr/>
        </p:nvGrpSpPr>
        <p:grpSpPr>
          <a:xfrm>
            <a:off x="1593851" y="3169151"/>
            <a:ext cx="9004300" cy="1419226"/>
            <a:chOff x="1593851" y="2873870"/>
            <a:chExt cx="9004300" cy="1419226"/>
          </a:xfrm>
        </p:grpSpPr>
        <p:cxnSp>
          <p:nvCxnSpPr>
            <p:cNvPr id="45" name="MH_Other_1"/>
            <p:cNvCxnSpPr/>
            <p:nvPr>
              <p:custDataLst>
                <p:tags r:id="rId1"/>
              </p:custDataLst>
            </p:nvPr>
          </p:nvCxnSpPr>
          <p:spPr>
            <a:xfrm>
              <a:off x="1593851" y="3583482"/>
              <a:ext cx="574675" cy="0"/>
            </a:xfrm>
            <a:prstGeom prst="line">
              <a:avLst/>
            </a:prstGeom>
            <a:ln w="25400">
              <a:solidFill>
                <a:srgbClr val="D5D5D5"/>
              </a:solidFill>
              <a:headEnd type="oval"/>
            </a:ln>
          </p:spPr>
          <p:style>
            <a:lnRef idx="1">
              <a:schemeClr val="accent1"/>
            </a:lnRef>
            <a:fillRef idx="0">
              <a:schemeClr val="accent1"/>
            </a:fillRef>
            <a:effectRef idx="0">
              <a:schemeClr val="accent1"/>
            </a:effectRef>
            <a:fontRef idx="minor">
              <a:schemeClr val="tx1"/>
            </a:fontRef>
          </p:style>
        </p:cxnSp>
        <p:sp>
          <p:nvSpPr>
            <p:cNvPr id="49" name="MH_SubTitle_1"/>
            <p:cNvSpPr>
              <a:spLocks noChangeArrowheads="1"/>
            </p:cNvSpPr>
            <p:nvPr>
              <p:custDataLst>
                <p:tags r:id="rId2"/>
              </p:custDataLst>
            </p:nvPr>
          </p:nvSpPr>
          <p:spPr bwMode="auto">
            <a:xfrm>
              <a:off x="2354263" y="3059607"/>
              <a:ext cx="1047750" cy="1047750"/>
            </a:xfrm>
            <a:prstGeom prst="ellipse">
              <a:avLst/>
            </a:prstGeom>
            <a:solidFill>
              <a:schemeClr val="accent1"/>
            </a:solidFill>
            <a:ln>
              <a:noFill/>
            </a:ln>
          </p:spPr>
          <p:txBody>
            <a:bodyPr lIns="0" tIns="0" rIns="0" bIns="0"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endParaRPr lang="en-US" altLang="zh-CN" dirty="0">
                <a:solidFill>
                  <a:srgbClr val="FFFFFF"/>
                </a:solidFill>
                <a:latin typeface="+mn-lt"/>
                <a:ea typeface="+mn-ea"/>
              </a:endParaRPr>
            </a:p>
          </p:txBody>
        </p:sp>
        <p:sp>
          <p:nvSpPr>
            <p:cNvPr id="50" name="MH_Other_2"/>
            <p:cNvSpPr/>
            <p:nvPr>
              <p:custDataLst>
                <p:tags r:id="rId3"/>
              </p:custDataLst>
            </p:nvPr>
          </p:nvSpPr>
          <p:spPr bwMode="auto">
            <a:xfrm flipH="1">
              <a:off x="2878139" y="2873870"/>
              <a:ext cx="720725" cy="709612"/>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54" name="MH_Other_3"/>
            <p:cNvSpPr/>
            <p:nvPr>
              <p:custDataLst>
                <p:tags r:id="rId4"/>
              </p:custDataLst>
            </p:nvPr>
          </p:nvSpPr>
          <p:spPr bwMode="auto">
            <a:xfrm flipV="1">
              <a:off x="2157414" y="3583483"/>
              <a:ext cx="720725" cy="709613"/>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55" name="MH_SubTitle_2"/>
            <p:cNvSpPr>
              <a:spLocks noChangeArrowheads="1"/>
            </p:cNvSpPr>
            <p:nvPr>
              <p:custDataLst>
                <p:tags r:id="rId5"/>
              </p:custDataLst>
            </p:nvPr>
          </p:nvSpPr>
          <p:spPr bwMode="auto">
            <a:xfrm>
              <a:off x="4498976" y="3059607"/>
              <a:ext cx="1046163" cy="1047750"/>
            </a:xfrm>
            <a:prstGeom prst="ellipse">
              <a:avLst/>
            </a:prstGeom>
            <a:solidFill>
              <a:schemeClr val="accent2"/>
            </a:solidFill>
            <a:ln>
              <a:noFill/>
            </a:ln>
          </p:spPr>
          <p:txBody>
            <a:bodyPr lIns="0" tIns="0" rIns="0" bIns="0"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endParaRPr lang="en-US" altLang="zh-CN" dirty="0">
                <a:solidFill>
                  <a:srgbClr val="FFFFFF"/>
                </a:solidFill>
                <a:latin typeface="+mn-lt"/>
                <a:ea typeface="+mn-ea"/>
              </a:endParaRPr>
            </a:p>
          </p:txBody>
        </p:sp>
        <p:sp>
          <p:nvSpPr>
            <p:cNvPr id="64" name="MH_Other_4"/>
            <p:cNvSpPr/>
            <p:nvPr>
              <p:custDataLst>
                <p:tags r:id="rId6"/>
              </p:custDataLst>
            </p:nvPr>
          </p:nvSpPr>
          <p:spPr bwMode="auto">
            <a:xfrm flipH="1">
              <a:off x="5022851" y="2873870"/>
              <a:ext cx="720725" cy="709612"/>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65" name="MH_Other_5"/>
            <p:cNvSpPr/>
            <p:nvPr>
              <p:custDataLst>
                <p:tags r:id="rId7"/>
              </p:custDataLst>
            </p:nvPr>
          </p:nvSpPr>
          <p:spPr bwMode="auto">
            <a:xfrm flipV="1">
              <a:off x="4302126" y="3583483"/>
              <a:ext cx="720725" cy="709613"/>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66" name="MH_SubTitle_3"/>
            <p:cNvSpPr>
              <a:spLocks noChangeArrowheads="1"/>
            </p:cNvSpPr>
            <p:nvPr>
              <p:custDataLst>
                <p:tags r:id="rId8"/>
              </p:custDataLst>
            </p:nvPr>
          </p:nvSpPr>
          <p:spPr bwMode="auto">
            <a:xfrm>
              <a:off x="6642101" y="3059607"/>
              <a:ext cx="1046163" cy="1047750"/>
            </a:xfrm>
            <a:prstGeom prst="ellipse">
              <a:avLst/>
            </a:prstGeom>
            <a:solidFill>
              <a:srgbClr val="20517C"/>
            </a:solidFill>
            <a:ln>
              <a:noFill/>
            </a:ln>
          </p:spPr>
          <p:txBody>
            <a:bodyPr lIns="0" tIns="0" rIns="0" bIns="0"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endParaRPr lang="en-US" altLang="zh-CN" dirty="0">
                <a:solidFill>
                  <a:srgbClr val="FFFFFF"/>
                </a:solidFill>
                <a:latin typeface="+mn-lt"/>
                <a:ea typeface="+mn-ea"/>
              </a:endParaRPr>
            </a:p>
          </p:txBody>
        </p:sp>
        <p:sp>
          <p:nvSpPr>
            <p:cNvPr id="67" name="MH_Other_6"/>
            <p:cNvSpPr/>
            <p:nvPr>
              <p:custDataLst>
                <p:tags r:id="rId9"/>
              </p:custDataLst>
            </p:nvPr>
          </p:nvSpPr>
          <p:spPr bwMode="auto">
            <a:xfrm flipH="1">
              <a:off x="7164389" y="2873870"/>
              <a:ext cx="720725" cy="709612"/>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78" name="MH_Other_7"/>
            <p:cNvSpPr/>
            <p:nvPr>
              <p:custDataLst>
                <p:tags r:id="rId10"/>
              </p:custDataLst>
            </p:nvPr>
          </p:nvSpPr>
          <p:spPr bwMode="auto">
            <a:xfrm flipV="1">
              <a:off x="6443664" y="3583483"/>
              <a:ext cx="720725" cy="709613"/>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cxnSp>
          <p:nvCxnSpPr>
            <p:cNvPr id="79" name="MH_Other_8"/>
            <p:cNvCxnSpPr/>
            <p:nvPr>
              <p:custDataLst>
                <p:tags r:id="rId11"/>
              </p:custDataLst>
            </p:nvPr>
          </p:nvCxnSpPr>
          <p:spPr>
            <a:xfrm>
              <a:off x="7874001" y="3583482"/>
              <a:ext cx="727075"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sp>
          <p:nvSpPr>
            <p:cNvPr id="80" name="MH_SubTitle_4"/>
            <p:cNvSpPr>
              <a:spLocks noChangeArrowheads="1"/>
            </p:cNvSpPr>
            <p:nvPr>
              <p:custDataLst>
                <p:tags r:id="rId12"/>
              </p:custDataLst>
            </p:nvPr>
          </p:nvSpPr>
          <p:spPr bwMode="auto">
            <a:xfrm>
              <a:off x="8791576" y="3059607"/>
              <a:ext cx="1046163" cy="1047750"/>
            </a:xfrm>
            <a:prstGeom prst="ellipse">
              <a:avLst/>
            </a:prstGeom>
            <a:solidFill>
              <a:srgbClr val="FFFFFF"/>
            </a:solidFill>
            <a:ln>
              <a:noFill/>
            </a:ln>
          </p:spPr>
          <p:txBody>
            <a:bodyPr lIns="0" tIns="0" rIns="0" bIns="0"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endParaRPr lang="en-US" altLang="zh-CN" dirty="0">
                <a:solidFill>
                  <a:srgbClr val="FFFFFF"/>
                </a:solidFill>
                <a:latin typeface="+mn-lt"/>
                <a:ea typeface="+mn-ea"/>
              </a:endParaRPr>
            </a:p>
          </p:txBody>
        </p:sp>
        <p:sp>
          <p:nvSpPr>
            <p:cNvPr id="81" name="MH_Other_9"/>
            <p:cNvSpPr/>
            <p:nvPr>
              <p:custDataLst>
                <p:tags r:id="rId13"/>
              </p:custDataLst>
            </p:nvPr>
          </p:nvSpPr>
          <p:spPr bwMode="auto">
            <a:xfrm flipH="1">
              <a:off x="9313864" y="2873870"/>
              <a:ext cx="720725" cy="709612"/>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82" name="MH_Other_10"/>
            <p:cNvSpPr/>
            <p:nvPr>
              <p:custDataLst>
                <p:tags r:id="rId14"/>
              </p:custDataLst>
            </p:nvPr>
          </p:nvSpPr>
          <p:spPr bwMode="auto">
            <a:xfrm flipV="1">
              <a:off x="8593139" y="3583483"/>
              <a:ext cx="720725" cy="709613"/>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cxnSp>
          <p:nvCxnSpPr>
            <p:cNvPr id="83" name="MH_Other_11"/>
            <p:cNvCxnSpPr/>
            <p:nvPr>
              <p:custDataLst>
                <p:tags r:id="rId15"/>
              </p:custDataLst>
            </p:nvPr>
          </p:nvCxnSpPr>
          <p:spPr>
            <a:xfrm>
              <a:off x="10023476" y="3583482"/>
              <a:ext cx="574675" cy="0"/>
            </a:xfrm>
            <a:prstGeom prst="line">
              <a:avLst/>
            </a:prstGeom>
            <a:ln w="25400">
              <a:solidFill>
                <a:srgbClr val="D5D5D5"/>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84" name="MH_Other_12"/>
            <p:cNvCxnSpPr/>
            <p:nvPr>
              <p:custDataLst>
                <p:tags r:id="rId16"/>
              </p:custDataLst>
            </p:nvPr>
          </p:nvCxnSpPr>
          <p:spPr>
            <a:xfrm>
              <a:off x="3586163" y="3583482"/>
              <a:ext cx="728662"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cxnSp>
          <p:nvCxnSpPr>
            <p:cNvPr id="85" name="MH_Other_13"/>
            <p:cNvCxnSpPr/>
            <p:nvPr>
              <p:custDataLst>
                <p:tags r:id="rId17"/>
              </p:custDataLst>
            </p:nvPr>
          </p:nvCxnSpPr>
          <p:spPr>
            <a:xfrm>
              <a:off x="5730876" y="3583482"/>
              <a:ext cx="727075"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grpSp>
      <p:sp>
        <p:nvSpPr>
          <p:cNvPr id="88" name="矩形 87"/>
          <p:cNvSpPr/>
          <p:nvPr/>
        </p:nvSpPr>
        <p:spPr>
          <a:xfrm>
            <a:off x="1743186" y="2250245"/>
            <a:ext cx="2755789" cy="1170305"/>
          </a:xfrm>
          <a:prstGeom prst="rect">
            <a:avLst/>
          </a:prstGeom>
        </p:spPr>
        <p:txBody>
          <a:bodyPr wrap="square">
            <a:spAutoFit/>
          </a:bodyPr>
          <a:lstStyle/>
          <a:p>
            <a:pPr algn="just">
              <a:lnSpc>
                <a:spcPct val="130000"/>
              </a:lnSpc>
            </a:pPr>
            <a:r>
              <a:rPr lang="zh-CN" altLang="en-US" dirty="0"/>
              <a:t>目前已经完成了理论推导以及实验搭建和求解的</a:t>
            </a:r>
            <a:r>
              <a:rPr lang="zh-CN" altLang="en-US" dirty="0"/>
              <a:t>过程</a:t>
            </a:r>
            <a:endParaRPr lang="zh-CN" altLang="en-US" dirty="0"/>
          </a:p>
        </p:txBody>
      </p:sp>
      <p:sp>
        <p:nvSpPr>
          <p:cNvPr id="91" name="矩形 90"/>
          <p:cNvSpPr/>
          <p:nvPr/>
        </p:nvSpPr>
        <p:spPr>
          <a:xfrm>
            <a:off x="5844914" y="2405820"/>
            <a:ext cx="2755789" cy="810260"/>
          </a:xfrm>
          <a:prstGeom prst="rect">
            <a:avLst/>
          </a:prstGeom>
        </p:spPr>
        <p:txBody>
          <a:bodyPr wrap="square">
            <a:spAutoFit/>
          </a:bodyPr>
          <a:lstStyle/>
          <a:p>
            <a:pPr algn="just">
              <a:lnSpc>
                <a:spcPct val="130000"/>
              </a:lnSpc>
            </a:pPr>
            <a:r>
              <a:rPr lang="en-US" altLang="zh-CN" dirty="0"/>
              <a:t>     </a:t>
            </a:r>
            <a:r>
              <a:rPr lang="zh-CN" altLang="en-US" dirty="0"/>
              <a:t>对可能存在的模型或求解错误</a:t>
            </a:r>
            <a:r>
              <a:rPr lang="zh-CN" altLang="en-US" dirty="0"/>
              <a:t>进行修正</a:t>
            </a:r>
            <a:endParaRPr lang="zh-CN" altLang="en-US" dirty="0"/>
          </a:p>
        </p:txBody>
      </p:sp>
      <p:sp>
        <p:nvSpPr>
          <p:cNvPr id="93" name="矩形 92"/>
          <p:cNvSpPr/>
          <p:nvPr/>
        </p:nvSpPr>
        <p:spPr>
          <a:xfrm>
            <a:off x="4302041" y="4777286"/>
            <a:ext cx="2755789" cy="450850"/>
          </a:xfrm>
          <a:prstGeom prst="rect">
            <a:avLst/>
          </a:prstGeom>
        </p:spPr>
        <p:txBody>
          <a:bodyPr wrap="square">
            <a:spAutoFit/>
          </a:bodyPr>
          <a:lstStyle/>
          <a:p>
            <a:pPr algn="just">
              <a:lnSpc>
                <a:spcPct val="130000"/>
              </a:lnSpc>
            </a:pPr>
            <a:r>
              <a:rPr lang="zh-CN" altLang="en-US" dirty="0"/>
              <a:t>进行实验</a:t>
            </a:r>
            <a:r>
              <a:rPr lang="zh-CN" altLang="en-US" dirty="0"/>
              <a:t>总结</a:t>
            </a:r>
            <a:endParaRPr lang="zh-CN" altLang="en-US" dirty="0"/>
          </a:p>
        </p:txBody>
      </p:sp>
      <p:sp>
        <p:nvSpPr>
          <p:cNvPr id="5" name="文本框 4"/>
          <p:cNvSpPr txBox="1"/>
          <p:nvPr/>
        </p:nvSpPr>
        <p:spPr>
          <a:xfrm>
            <a:off x="4771390" y="3618903"/>
            <a:ext cx="635086" cy="523220"/>
          </a:xfrm>
          <a:prstGeom prst="rect">
            <a:avLst/>
          </a:prstGeom>
          <a:noFill/>
        </p:spPr>
        <p:txBody>
          <a:bodyPr wrap="square" rtlCol="0">
            <a:spAutoFit/>
          </a:bodyPr>
          <a:lstStyle/>
          <a:p>
            <a:r>
              <a:rPr lang="en-US" altLang="zh-CN" sz="2800" dirty="0"/>
              <a:t>02</a:t>
            </a:r>
            <a:endParaRPr lang="zh-CN" altLang="en-US" sz="2800" dirty="0"/>
          </a:p>
        </p:txBody>
      </p:sp>
      <p:sp>
        <p:nvSpPr>
          <p:cNvPr id="94" name="文本框 93"/>
          <p:cNvSpPr txBox="1"/>
          <p:nvPr/>
        </p:nvSpPr>
        <p:spPr>
          <a:xfrm>
            <a:off x="9041862" y="3618903"/>
            <a:ext cx="635086" cy="523220"/>
          </a:xfrm>
          <a:prstGeom prst="rect">
            <a:avLst/>
          </a:prstGeom>
          <a:noFill/>
        </p:spPr>
        <p:txBody>
          <a:bodyPr wrap="square" rtlCol="0">
            <a:spAutoFit/>
          </a:bodyPr>
          <a:lstStyle/>
          <a:p>
            <a:r>
              <a:rPr lang="en-US" altLang="zh-CN" sz="2800" dirty="0"/>
              <a:t>04</a:t>
            </a:r>
            <a:endParaRPr lang="zh-CN" altLang="en-US" sz="2800" dirty="0"/>
          </a:p>
        </p:txBody>
      </p:sp>
      <p:sp>
        <p:nvSpPr>
          <p:cNvPr id="95" name="文本框 94"/>
          <p:cNvSpPr txBox="1"/>
          <p:nvPr/>
        </p:nvSpPr>
        <p:spPr>
          <a:xfrm>
            <a:off x="2594659" y="3618903"/>
            <a:ext cx="635086" cy="523220"/>
          </a:xfrm>
          <a:prstGeom prst="rect">
            <a:avLst/>
          </a:prstGeom>
          <a:noFill/>
        </p:spPr>
        <p:txBody>
          <a:bodyPr wrap="square" rtlCol="0">
            <a:spAutoFit/>
          </a:bodyPr>
          <a:lstStyle/>
          <a:p>
            <a:r>
              <a:rPr lang="en-US" altLang="zh-CN" sz="2800" dirty="0">
                <a:solidFill>
                  <a:schemeClr val="bg1"/>
                </a:solidFill>
              </a:rPr>
              <a:t>01</a:t>
            </a:r>
            <a:endParaRPr lang="zh-CN" altLang="en-US" sz="2800" dirty="0">
              <a:solidFill>
                <a:schemeClr val="bg1"/>
              </a:solidFill>
            </a:endParaRPr>
          </a:p>
        </p:txBody>
      </p:sp>
      <p:sp>
        <p:nvSpPr>
          <p:cNvPr id="96" name="文本框 95"/>
          <p:cNvSpPr txBox="1"/>
          <p:nvPr/>
        </p:nvSpPr>
        <p:spPr>
          <a:xfrm>
            <a:off x="6889665" y="3618903"/>
            <a:ext cx="635086" cy="523220"/>
          </a:xfrm>
          <a:prstGeom prst="rect">
            <a:avLst/>
          </a:prstGeom>
          <a:noFill/>
        </p:spPr>
        <p:txBody>
          <a:bodyPr wrap="square" rtlCol="0">
            <a:spAutoFit/>
          </a:bodyPr>
          <a:lstStyle/>
          <a:p>
            <a:r>
              <a:rPr lang="en-US" altLang="zh-CN" sz="2800" dirty="0">
                <a:solidFill>
                  <a:schemeClr val="bg1"/>
                </a:solidFill>
              </a:rPr>
              <a:t>03</a:t>
            </a:r>
            <a:endParaRPr lang="zh-CN" altLang="en-US" sz="2800" dirty="0">
              <a:solidFill>
                <a:schemeClr val="bg1"/>
              </a:solidFill>
            </a:endParaRPr>
          </a:p>
        </p:txBody>
      </p:sp>
      <p:sp>
        <p:nvSpPr>
          <p:cNvPr id="6" name="文本框 5"/>
          <p:cNvSpPr txBox="1"/>
          <p:nvPr/>
        </p:nvSpPr>
        <p:spPr>
          <a:xfrm>
            <a:off x="8593455" y="4771390"/>
            <a:ext cx="2988310" cy="778510"/>
          </a:xfrm>
          <a:prstGeom prst="rect">
            <a:avLst/>
          </a:prstGeom>
          <a:noFill/>
        </p:spPr>
        <p:txBody>
          <a:bodyPr wrap="square" rtlCol="0">
            <a:noAutofit/>
          </a:bodyPr>
          <a:p>
            <a:r>
              <a:rPr lang="en-US" altLang="zh-CN"/>
              <a:t>       </a:t>
            </a:r>
            <a:r>
              <a:rPr lang="zh-CN" altLang="en-US"/>
              <a:t>将成果汇总呈现并进行论文</a:t>
            </a:r>
            <a:r>
              <a:rPr lang="zh-CN" altLang="en-US"/>
              <a:t>的准备工作</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a:spLocks noChangeArrowheads="1"/>
          </p:cNvSpPr>
          <p:nvPr>
            <p:custDataLst>
              <p:tags r:id="rId1"/>
            </p:custDataLst>
          </p:nvPr>
        </p:nvSpPr>
        <p:spPr bwMode="auto">
          <a:xfrm>
            <a:off x="1513840" y="2018665"/>
            <a:ext cx="9999345" cy="16287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Narrow" panose="020B0606020202030204" pitchFamily="34" charset="0"/>
                <a:ea typeface="微软雅黑" panose="020B0503020204020204" charset="-122"/>
              </a:defRPr>
            </a:lvl1pPr>
            <a:lvl2pPr marL="742950" indent="-285750">
              <a:defRPr>
                <a:solidFill>
                  <a:schemeClr val="tx1"/>
                </a:solidFill>
                <a:latin typeface="Arial Narrow" panose="020B0606020202030204" pitchFamily="34" charset="0"/>
                <a:ea typeface="微软雅黑" panose="020B0503020204020204" charset="-122"/>
              </a:defRPr>
            </a:lvl2pPr>
            <a:lvl3pPr marL="1143000" indent="-228600">
              <a:defRPr>
                <a:solidFill>
                  <a:schemeClr val="tx1"/>
                </a:solidFill>
                <a:latin typeface="Arial Narrow" panose="020B0606020202030204" pitchFamily="34" charset="0"/>
                <a:ea typeface="微软雅黑" panose="020B0503020204020204" charset="-122"/>
              </a:defRPr>
            </a:lvl3pPr>
            <a:lvl4pPr marL="1600200" indent="-228600">
              <a:defRPr>
                <a:solidFill>
                  <a:schemeClr val="tx1"/>
                </a:solidFill>
                <a:latin typeface="Arial Narrow" panose="020B0606020202030204" pitchFamily="34" charset="0"/>
                <a:ea typeface="微软雅黑" panose="020B0503020204020204" charset="-122"/>
              </a:defRPr>
            </a:lvl4pPr>
            <a:lvl5pPr marL="2057400" indent="-228600">
              <a:defRPr>
                <a:solidFill>
                  <a:schemeClr val="tx1"/>
                </a:solidFill>
                <a:latin typeface="Arial Narrow" panose="020B0606020202030204" pitchFamily="34" charset="0"/>
                <a:ea typeface="微软雅黑" panose="020B0503020204020204" charset="-122"/>
              </a:defRPr>
            </a:lvl5pPr>
            <a:lvl6pPr marL="25146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charset="-122"/>
              </a:defRPr>
            </a:lvl6pPr>
            <a:lvl7pPr marL="29718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charset="-122"/>
              </a:defRPr>
            </a:lvl7pPr>
            <a:lvl8pPr marL="34290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charset="-122"/>
              </a:defRPr>
            </a:lvl8pPr>
            <a:lvl9pPr marL="38862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charset="-122"/>
              </a:defRPr>
            </a:lvl9pPr>
          </a:lstStyle>
          <a:p>
            <a:pPr algn="ctr" eaLnBrk="1" hangingPunct="1">
              <a:buFont typeface="Arial" panose="020B0604020202020204" pitchFamily="34" charset="0"/>
              <a:buNone/>
              <a:defRPr/>
            </a:pPr>
            <a:r>
              <a:rPr lang="zh-CN" altLang="en-US" sz="8000" b="1">
                <a:solidFill>
                  <a:schemeClr val="bg1"/>
                </a:solidFill>
                <a:latin typeface="宋体" panose="02010600030101010101" pitchFamily="2" charset="-122"/>
                <a:ea typeface="宋体" panose="02010600030101010101" pitchFamily="2" charset="-122"/>
                <a:sym typeface="+mn-ea"/>
              </a:rPr>
              <a:t>汇报完毕</a:t>
            </a:r>
            <a:r>
              <a:rPr lang="en-US" altLang="zh-CN" sz="8000" b="1">
                <a:solidFill>
                  <a:schemeClr val="bg1"/>
                </a:solidFill>
                <a:latin typeface="宋体" panose="02010600030101010101" pitchFamily="2" charset="-122"/>
                <a:ea typeface="宋体" panose="02010600030101010101" pitchFamily="2" charset="-122"/>
                <a:sym typeface="+mn-ea"/>
              </a:rPr>
              <a:t> </a:t>
            </a:r>
            <a:r>
              <a:rPr lang="zh-CN" altLang="en-US" sz="8000" b="1">
                <a:solidFill>
                  <a:schemeClr val="bg1"/>
                </a:solidFill>
                <a:latin typeface="宋体" panose="02010600030101010101" pitchFamily="2" charset="-122"/>
                <a:ea typeface="宋体" panose="02010600030101010101" pitchFamily="2" charset="-122"/>
                <a:sym typeface="+mn-ea"/>
              </a:rPr>
              <a:t>恳请指正！</a:t>
            </a:r>
            <a:endParaRPr lang="zh-CN" altLang="en-US" sz="8000" b="1" dirty="0">
              <a:solidFill>
                <a:schemeClr val="bg1"/>
              </a:solidFill>
              <a:latin typeface="宋体" panose="02010600030101010101" pitchFamily="2" charset="-122"/>
              <a:ea typeface="宋体" panose="02010600030101010101" pitchFamily="2" charset="-122"/>
              <a:sym typeface="+mn-ea"/>
            </a:endParaRPr>
          </a:p>
        </p:txBody>
      </p:sp>
      <p:cxnSp>
        <p:nvCxnSpPr>
          <p:cNvPr id="3" name="直接连接符 6"/>
          <p:cNvCxnSpPr>
            <a:cxnSpLocks noChangeShapeType="1"/>
          </p:cNvCxnSpPr>
          <p:nvPr>
            <p:custDataLst>
              <p:tags r:id="rId2"/>
            </p:custDataLst>
          </p:nvPr>
        </p:nvCxnSpPr>
        <p:spPr bwMode="auto">
          <a:xfrm flipV="1">
            <a:off x="1916430" y="3859530"/>
            <a:ext cx="9119870" cy="10160"/>
          </a:xfrm>
          <a:prstGeom prst="line">
            <a:avLst/>
          </a:prstGeom>
          <a:noFill/>
          <a:ln w="12700">
            <a:solidFill>
              <a:schemeClr val="accent1">
                <a:lumMod val="60000"/>
                <a:lumOff val="40000"/>
              </a:schemeClr>
            </a:solidFill>
            <a:round/>
          </a:ln>
          <a:extLst>
            <a:ext uri="{909E8E84-426E-40DD-AFC4-6F175D3DCCD1}">
              <a14:hiddenFill xmlns:a14="http://schemas.microsoft.com/office/drawing/2010/main">
                <a:noFill/>
              </a14:hiddenFill>
            </a:ext>
          </a:extLst>
        </p:spPr>
      </p:cxnSp>
      <p:pic>
        <p:nvPicPr>
          <p:cNvPr id="11" name="图片 10" descr="D:\高校PPT模板\4西安交通大学PPT模板\校徽校名\校徽蓝色.png校徽蓝色"/>
          <p:cNvPicPr>
            <a:picLocks noChangeAspect="1"/>
          </p:cNvPicPr>
          <p:nvPr/>
        </p:nvPicPr>
        <p:blipFill>
          <a:blip r:embed="rId3"/>
          <a:srcRect/>
          <a:stretch>
            <a:fillRect/>
          </a:stretch>
        </p:blipFill>
        <p:spPr>
          <a:xfrm>
            <a:off x="696278" y="366395"/>
            <a:ext cx="1150620" cy="11512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a:t>PART  01</a:t>
            </a:r>
            <a:endParaRPr lang="zh-CN" altLang="en-US" dirty="0"/>
          </a:p>
        </p:txBody>
      </p:sp>
      <p:sp>
        <p:nvSpPr>
          <p:cNvPr id="3" name="文本占位符 2"/>
          <p:cNvSpPr>
            <a:spLocks noGrp="1"/>
          </p:cNvSpPr>
          <p:nvPr>
            <p:ph type="body" sz="quarter" idx="12"/>
          </p:nvPr>
        </p:nvSpPr>
        <p:spPr/>
        <p:txBody>
          <a:bodyPr/>
          <a:lstStyle/>
          <a:p>
            <a:r>
              <a:rPr lang="en-US" altLang="zh-CN" dirty="0"/>
              <a:t>PART  02</a:t>
            </a:r>
            <a:endParaRPr lang="zh-CN" altLang="en-US" dirty="0"/>
          </a:p>
        </p:txBody>
      </p:sp>
      <p:sp>
        <p:nvSpPr>
          <p:cNvPr id="4" name="文本占位符 3"/>
          <p:cNvSpPr>
            <a:spLocks noGrp="1"/>
          </p:cNvSpPr>
          <p:nvPr>
            <p:ph type="body" sz="quarter" idx="13"/>
          </p:nvPr>
        </p:nvSpPr>
        <p:spPr/>
        <p:txBody>
          <a:bodyPr/>
          <a:lstStyle/>
          <a:p>
            <a:r>
              <a:rPr lang="en-US" altLang="zh-CN" dirty="0"/>
              <a:t>PART  03</a:t>
            </a:r>
            <a:endParaRPr lang="zh-CN" altLang="en-US" dirty="0"/>
          </a:p>
          <a:p>
            <a:endParaRPr lang="zh-CN" altLang="en-US" dirty="0"/>
          </a:p>
        </p:txBody>
      </p:sp>
      <p:sp>
        <p:nvSpPr>
          <p:cNvPr id="5" name="文本占位符 4"/>
          <p:cNvSpPr>
            <a:spLocks noGrp="1"/>
          </p:cNvSpPr>
          <p:nvPr>
            <p:ph type="body" sz="quarter" idx="14"/>
          </p:nvPr>
        </p:nvSpPr>
        <p:spPr/>
        <p:txBody>
          <a:bodyPr/>
          <a:lstStyle/>
          <a:p>
            <a:r>
              <a:rPr lang="en-US" altLang="zh-CN" dirty="0"/>
              <a:t>PART  04</a:t>
            </a:r>
            <a:endParaRPr lang="zh-CN" altLang="en-US" dirty="0"/>
          </a:p>
          <a:p>
            <a:endParaRPr lang="zh-CN" altLang="en-US" dirty="0"/>
          </a:p>
        </p:txBody>
      </p:sp>
      <p:sp>
        <p:nvSpPr>
          <p:cNvPr id="8" name="文本占位符 7"/>
          <p:cNvSpPr>
            <a:spLocks noGrp="1"/>
          </p:cNvSpPr>
          <p:nvPr>
            <p:ph type="body" sz="quarter" idx="17"/>
          </p:nvPr>
        </p:nvSpPr>
        <p:spPr>
          <a:xfrm>
            <a:off x="7392035" y="1885315"/>
            <a:ext cx="4255135" cy="428625"/>
          </a:xfrm>
        </p:spPr>
        <p:txBody>
          <a:bodyPr/>
          <a:lstStyle/>
          <a:p>
            <a:r>
              <a:rPr lang="zh-CN" altLang="en-US" dirty="0"/>
              <a:t>假设重述</a:t>
            </a:r>
            <a:endParaRPr lang="zh-CN" altLang="en-US" dirty="0"/>
          </a:p>
        </p:txBody>
      </p:sp>
      <p:sp>
        <p:nvSpPr>
          <p:cNvPr id="9" name="文本占位符 8"/>
          <p:cNvSpPr>
            <a:spLocks noGrp="1"/>
          </p:cNvSpPr>
          <p:nvPr>
            <p:ph type="body" sz="quarter" idx="18"/>
          </p:nvPr>
        </p:nvSpPr>
        <p:spPr/>
        <p:txBody>
          <a:bodyPr/>
          <a:lstStyle/>
          <a:p>
            <a:r>
              <a:rPr lang="zh-CN" altLang="en-US" dirty="0"/>
              <a:t>求解</a:t>
            </a:r>
            <a:r>
              <a:rPr lang="zh-CN" altLang="en-US" dirty="0"/>
              <a:t>过程</a:t>
            </a:r>
            <a:endParaRPr lang="zh-CN" altLang="en-US" dirty="0"/>
          </a:p>
        </p:txBody>
      </p:sp>
      <p:sp>
        <p:nvSpPr>
          <p:cNvPr id="10" name="文本占位符 9"/>
          <p:cNvSpPr>
            <a:spLocks noGrp="1"/>
          </p:cNvSpPr>
          <p:nvPr>
            <p:ph type="body" sz="quarter" idx="19"/>
          </p:nvPr>
        </p:nvSpPr>
        <p:spPr>
          <a:xfrm>
            <a:off x="7392035" y="3411220"/>
            <a:ext cx="3854450" cy="354965"/>
          </a:xfrm>
        </p:spPr>
        <p:txBody>
          <a:bodyPr/>
          <a:lstStyle/>
          <a:p>
            <a:r>
              <a:rPr lang="zh-CN" altLang="en-US" dirty="0"/>
              <a:t>仿真模拟</a:t>
            </a:r>
            <a:endParaRPr lang="zh-CN" altLang="en-US" dirty="0"/>
          </a:p>
        </p:txBody>
      </p:sp>
      <p:sp>
        <p:nvSpPr>
          <p:cNvPr id="11" name="文本占位符 10"/>
          <p:cNvSpPr>
            <a:spLocks noGrp="1"/>
          </p:cNvSpPr>
          <p:nvPr>
            <p:ph type="body" sz="quarter" idx="20"/>
          </p:nvPr>
        </p:nvSpPr>
        <p:spPr/>
        <p:txBody>
          <a:bodyPr/>
          <a:lstStyle/>
          <a:p>
            <a:r>
              <a:rPr lang="zh-CN" altLang="en-US" dirty="0"/>
              <a:t>下一阶段</a:t>
            </a:r>
            <a:r>
              <a:rPr lang="zh-CN" altLang="en-US" dirty="0"/>
              <a:t>规划</a:t>
            </a:r>
            <a:endParaRPr lang="zh-CN" altLang="en-US" dirty="0"/>
          </a:p>
        </p:txBody>
      </p:sp>
      <p:pic>
        <p:nvPicPr>
          <p:cNvPr id="14" name="图片 13" descr="D:\高校PPT模板\4西安交通大学PPT模板\校徽校名\校徽白色亮.png校徽白色亮"/>
          <p:cNvPicPr>
            <a:picLocks noChangeAspect="1"/>
          </p:cNvPicPr>
          <p:nvPr/>
        </p:nvPicPr>
        <p:blipFill>
          <a:blip r:embed="rId1"/>
          <a:srcRect/>
          <a:stretch>
            <a:fillRect/>
          </a:stretch>
        </p:blipFill>
        <p:spPr>
          <a:xfrm>
            <a:off x="943610" y="2696528"/>
            <a:ext cx="1496060" cy="14643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1</a:t>
            </a:r>
            <a:endParaRPr lang="zh-CN" altLang="en-US" dirty="0"/>
          </a:p>
        </p:txBody>
      </p:sp>
      <p:sp>
        <p:nvSpPr>
          <p:cNvPr id="3" name="文本占位符 2"/>
          <p:cNvSpPr>
            <a:spLocks noGrp="1"/>
          </p:cNvSpPr>
          <p:nvPr>
            <p:ph type="body" sz="quarter" idx="11"/>
          </p:nvPr>
        </p:nvSpPr>
        <p:spPr/>
        <p:txBody>
          <a:bodyPr/>
          <a:lstStyle/>
          <a:p>
            <a:r>
              <a:rPr lang="en-US" altLang="zh-CN" dirty="0"/>
              <a:t>PART  ONE</a:t>
            </a:r>
            <a:endParaRPr lang="en-US" altLang="zh-CN" dirty="0"/>
          </a:p>
          <a:p>
            <a:endParaRPr lang="zh-CN" altLang="en-US" dirty="0"/>
          </a:p>
        </p:txBody>
      </p:sp>
      <p:sp>
        <p:nvSpPr>
          <p:cNvPr id="4" name="文本占位符 3"/>
          <p:cNvSpPr>
            <a:spLocks noGrp="1"/>
          </p:cNvSpPr>
          <p:nvPr>
            <p:ph type="body" sz="quarter" idx="12"/>
          </p:nvPr>
        </p:nvSpPr>
        <p:spPr/>
        <p:txBody>
          <a:bodyPr/>
          <a:lstStyle/>
          <a:p>
            <a:r>
              <a:rPr lang="zh-CN" altLang="en-US" dirty="0"/>
              <a:t>假设</a:t>
            </a:r>
            <a:r>
              <a:rPr lang="zh-CN" altLang="en-US" dirty="0"/>
              <a:t>重述</a:t>
            </a:r>
            <a:endParaRPr lang="zh-CN" altLang="en-US" dirty="0"/>
          </a:p>
        </p:txBody>
      </p:sp>
      <p:pic>
        <p:nvPicPr>
          <p:cNvPr id="60" name="图片 59" descr="D:\高校PPT模板\4西安交通大学PPT模板\校徽校名\校徽白色亮.png校徽白色亮"/>
          <p:cNvPicPr>
            <a:picLocks noChangeAspect="1"/>
          </p:cNvPicPr>
          <p:nvPr/>
        </p:nvPicPr>
        <p:blipFill>
          <a:blip r:embed="rId1"/>
          <a:srcRect/>
          <a:stretch>
            <a:fillRect/>
          </a:stretch>
        </p:blipFill>
        <p:spPr>
          <a:xfrm>
            <a:off x="340678" y="147638"/>
            <a:ext cx="1047750" cy="1025525"/>
          </a:xfrm>
          <a:prstGeom prst="rect">
            <a:avLst/>
          </a:prstGeom>
        </p:spPr>
      </p:pic>
      <p:pic>
        <p:nvPicPr>
          <p:cNvPr id="6" name="图片 5" descr="校名白色"/>
          <p:cNvPicPr>
            <a:picLocks noChangeAspect="1"/>
          </p:cNvPicPr>
          <p:nvPr/>
        </p:nvPicPr>
        <p:blipFill>
          <a:blip r:embed="rId2"/>
          <a:stretch>
            <a:fillRect/>
          </a:stretch>
        </p:blipFill>
        <p:spPr>
          <a:xfrm>
            <a:off x="9408795" y="5805170"/>
            <a:ext cx="2526030" cy="9594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1</a:t>
            </a:r>
            <a:endParaRPr lang="zh-CN" altLang="en-US" dirty="0"/>
          </a:p>
        </p:txBody>
      </p:sp>
      <p:sp>
        <p:nvSpPr>
          <p:cNvPr id="3" name="文本占位符 2"/>
          <p:cNvSpPr>
            <a:spLocks noGrp="1"/>
          </p:cNvSpPr>
          <p:nvPr>
            <p:ph type="body" sz="quarter" idx="12"/>
          </p:nvPr>
        </p:nvSpPr>
        <p:spPr>
          <a:xfrm>
            <a:off x="1437640" y="347980"/>
            <a:ext cx="5165090" cy="485775"/>
          </a:xfrm>
        </p:spPr>
        <p:txBody>
          <a:bodyPr/>
          <a:lstStyle/>
          <a:p>
            <a:r>
              <a:rPr lang="zh-CN" altLang="en-US" dirty="0"/>
              <a:t>假设重述</a:t>
            </a:r>
            <a:endParaRPr lang="zh-CN" altLang="en-US" dirty="0"/>
          </a:p>
        </p:txBody>
      </p:sp>
      <p:sp>
        <p:nvSpPr>
          <p:cNvPr id="15" name="文本框 14"/>
          <p:cNvSpPr txBox="1"/>
          <p:nvPr/>
        </p:nvSpPr>
        <p:spPr>
          <a:xfrm>
            <a:off x="1007745" y="1287145"/>
            <a:ext cx="9302115" cy="4429760"/>
          </a:xfrm>
          <a:prstGeom prst="rect">
            <a:avLst/>
          </a:prstGeom>
          <a:noFill/>
        </p:spPr>
        <p:txBody>
          <a:bodyPr wrap="square" rtlCol="0">
            <a:noAutofit/>
          </a:bodyPr>
          <a:p>
            <a:endParaRPr lang="en-US" altLang="zh-CN"/>
          </a:p>
          <a:p>
            <a:endParaRPr lang="en-US" altLang="zh-CN"/>
          </a:p>
          <a:p>
            <a:r>
              <a:rPr lang="zh-CN" altLang="en-US" sz="3600" b="1"/>
              <a:t>先前假设：</a:t>
            </a:r>
            <a:endParaRPr lang="en-US" altLang="zh-CN"/>
          </a:p>
          <a:p>
            <a:r>
              <a:rPr lang="en-US" altLang="zh-CN" sz="2000"/>
              <a:t>1.</a:t>
            </a:r>
            <a:r>
              <a:rPr lang="zh-CN" altLang="en-US" sz="2000"/>
              <a:t>尺子的形变为微小形变，因此将尺子视作</a:t>
            </a:r>
            <a:r>
              <a:rPr lang="zh-CN" altLang="en-US" sz="2000"/>
              <a:t>刚体；</a:t>
            </a:r>
            <a:endParaRPr lang="zh-CN" altLang="en-US" sz="2000"/>
          </a:p>
          <a:p>
            <a:r>
              <a:rPr lang="en-US" altLang="zh-CN" sz="2000"/>
              <a:t>2.</a:t>
            </a:r>
            <a:r>
              <a:rPr lang="zh-CN" altLang="en-US" sz="2000"/>
              <a:t>尺子在碰撞</a:t>
            </a:r>
            <a:r>
              <a:rPr lang="zh-CN" altLang="en-US" sz="2000"/>
              <a:t>后的运动为定轴转动；</a:t>
            </a:r>
            <a:endParaRPr lang="zh-CN" altLang="en-US" sz="2000"/>
          </a:p>
          <a:p>
            <a:r>
              <a:rPr lang="en-US" altLang="zh-CN" sz="2000"/>
              <a:t>3.</a:t>
            </a:r>
            <a:r>
              <a:rPr lang="zh-CN" altLang="en-US" sz="2000"/>
              <a:t>纸下空气温度不太高，压强不太大，因此将纸下空气视作理想气体；</a:t>
            </a:r>
            <a:endParaRPr lang="zh-CN" altLang="en-US" sz="2000"/>
          </a:p>
          <a:p>
            <a:r>
              <a:rPr lang="en-US" altLang="zh-CN" sz="2000"/>
              <a:t>4.</a:t>
            </a:r>
            <a:r>
              <a:rPr lang="zh-CN" altLang="en-US" sz="2000"/>
              <a:t>碰撞时间极短，在碰撞过程中，尺子不发生位移；</a:t>
            </a:r>
            <a:endParaRPr lang="zh-CN" altLang="en-US" sz="2000"/>
          </a:p>
          <a:p>
            <a:r>
              <a:rPr lang="en-US" altLang="zh-CN" sz="2000"/>
              <a:t>5.</a:t>
            </a:r>
            <a:r>
              <a:rPr lang="zh-CN" altLang="en-US" sz="2000"/>
              <a:t>尺子</a:t>
            </a:r>
            <a:r>
              <a:rPr lang="en-US" altLang="zh-CN" sz="2000"/>
              <a:t>“</a:t>
            </a:r>
            <a:r>
              <a:rPr lang="zh-CN" altLang="en-US" sz="2000"/>
              <a:t>翻转</a:t>
            </a:r>
            <a:r>
              <a:rPr lang="en-US" altLang="zh-CN" sz="2000"/>
              <a:t>”</a:t>
            </a:r>
            <a:r>
              <a:rPr lang="zh-CN" altLang="en-US" sz="2000"/>
              <a:t>和</a:t>
            </a:r>
            <a:r>
              <a:rPr lang="en-US" altLang="zh-CN" sz="2000"/>
              <a:t>“</a:t>
            </a:r>
            <a:r>
              <a:rPr lang="zh-CN" altLang="en-US" sz="2000"/>
              <a:t>压回</a:t>
            </a:r>
            <a:r>
              <a:rPr lang="en-US" altLang="zh-CN" sz="2000"/>
              <a:t>”</a:t>
            </a:r>
            <a:r>
              <a:rPr lang="zh-CN" altLang="en-US" sz="2000"/>
              <a:t>时间很短，进入的空气分子数忽略不计。</a:t>
            </a:r>
            <a:endParaRPr lang="zh-CN" altLang="en-US" sz="2000"/>
          </a:p>
          <a:p>
            <a:endParaRPr lang="en-US" altLang="zh-CN" sz="2000"/>
          </a:p>
        </p:txBody>
      </p:sp>
      <p:sp>
        <p:nvSpPr>
          <p:cNvPr id="117" name="文本框 116"/>
          <p:cNvSpPr txBox="1"/>
          <p:nvPr>
            <p:custDataLst>
              <p:tags r:id="rId1"/>
            </p:custDataLst>
          </p:nvPr>
        </p:nvSpPr>
        <p:spPr>
          <a:xfrm>
            <a:off x="8472170" y="4391660"/>
            <a:ext cx="3305810" cy="1841500"/>
          </a:xfrm>
          <a:prstGeom prst="rect">
            <a:avLst/>
          </a:prstGeom>
          <a:noFill/>
        </p:spPr>
        <p:txBody>
          <a:bodyPr wrap="square" rtlCol="0">
            <a:noAutofit/>
          </a:bodyPr>
          <a:p>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1</a:t>
            </a:r>
            <a:endParaRPr lang="zh-CN" altLang="en-US" dirty="0"/>
          </a:p>
        </p:txBody>
      </p:sp>
      <p:sp>
        <p:nvSpPr>
          <p:cNvPr id="3" name="文本占位符 2"/>
          <p:cNvSpPr>
            <a:spLocks noGrp="1"/>
          </p:cNvSpPr>
          <p:nvPr>
            <p:ph type="body" sz="quarter" idx="12"/>
          </p:nvPr>
        </p:nvSpPr>
        <p:spPr>
          <a:xfrm>
            <a:off x="1437640" y="347980"/>
            <a:ext cx="5165090" cy="485775"/>
          </a:xfrm>
        </p:spPr>
        <p:txBody>
          <a:bodyPr/>
          <a:lstStyle/>
          <a:p>
            <a:r>
              <a:rPr lang="zh-CN" altLang="en-US" dirty="0"/>
              <a:t>假设重述</a:t>
            </a:r>
            <a:endParaRPr lang="zh-CN" altLang="en-US" dirty="0"/>
          </a:p>
        </p:txBody>
      </p:sp>
      <p:sp>
        <p:nvSpPr>
          <p:cNvPr id="117" name="文本框 116"/>
          <p:cNvSpPr txBox="1"/>
          <p:nvPr>
            <p:custDataLst>
              <p:tags r:id="rId1"/>
            </p:custDataLst>
          </p:nvPr>
        </p:nvSpPr>
        <p:spPr>
          <a:xfrm>
            <a:off x="8472170" y="4391660"/>
            <a:ext cx="3305810" cy="1841500"/>
          </a:xfrm>
          <a:prstGeom prst="rect">
            <a:avLst/>
          </a:prstGeom>
          <a:noFill/>
        </p:spPr>
        <p:txBody>
          <a:bodyPr wrap="square" rtlCol="0">
            <a:noAutofit/>
          </a:bodyPr>
          <a:p>
            <a:endParaRPr lang="en-US" altLang="zh-CN"/>
          </a:p>
        </p:txBody>
      </p:sp>
      <p:pic>
        <p:nvPicPr>
          <p:cNvPr id="6" name="图片 5"/>
          <p:cNvPicPr>
            <a:picLocks noChangeAspect="1"/>
          </p:cNvPicPr>
          <p:nvPr>
            <p:custDataLst>
              <p:tags r:id="rId2"/>
            </p:custDataLst>
          </p:nvPr>
        </p:nvPicPr>
        <p:blipFill>
          <a:blip r:embed="rId3"/>
          <a:stretch>
            <a:fillRect/>
          </a:stretch>
        </p:blipFill>
        <p:spPr>
          <a:xfrm rot="16200000">
            <a:off x="1393190" y="1010920"/>
            <a:ext cx="3200400" cy="5067300"/>
          </a:xfrm>
          <a:prstGeom prst="rect">
            <a:avLst/>
          </a:prstGeom>
        </p:spPr>
      </p:pic>
      <p:sp>
        <p:nvSpPr>
          <p:cNvPr id="7" name="文本框 6"/>
          <p:cNvSpPr txBox="1"/>
          <p:nvPr/>
        </p:nvSpPr>
        <p:spPr>
          <a:xfrm>
            <a:off x="6405245" y="2146300"/>
            <a:ext cx="4530725" cy="3354705"/>
          </a:xfrm>
          <a:prstGeom prst="rect">
            <a:avLst/>
          </a:prstGeom>
          <a:noFill/>
        </p:spPr>
        <p:txBody>
          <a:bodyPr wrap="square" rtlCol="0">
            <a:noAutofit/>
          </a:bodyPr>
          <a:p>
            <a:r>
              <a:rPr lang="zh-CN" altLang="en-US" sz="2000"/>
              <a:t>①我们假设在碰撞后尺子在桌面上的部分与纸面超出尺子接触点的长度是相同的。</a:t>
            </a:r>
            <a:endParaRPr lang="zh-CN" altLang="en-US" sz="2000"/>
          </a:p>
          <a:p>
            <a:endParaRPr lang="zh-CN" altLang="en-US" sz="2000"/>
          </a:p>
          <a:p>
            <a:r>
              <a:rPr lang="zh-CN" altLang="en-US" sz="2000"/>
              <a:t>②我们假设尺子在碰撞一瞬间结束后</a:t>
            </a:r>
            <a:r>
              <a:rPr lang="zh-CN" altLang="en-US" sz="2000"/>
              <a:t>在短时间内翻转了一个很小的角度</a:t>
            </a:r>
            <a:r>
              <a:rPr lang="en-US" altLang="zh-CN" sz="2000"/>
              <a:t>α</a:t>
            </a:r>
            <a:r>
              <a:rPr lang="zh-CN" altLang="en-US" sz="2000"/>
              <a:t>。</a:t>
            </a:r>
            <a:endParaRPr lang="zh-CN" altLang="en-US" sz="2000"/>
          </a:p>
          <a:p>
            <a:endParaRPr lang="zh-CN" altLang="en-US" sz="2000"/>
          </a:p>
          <a:p>
            <a:r>
              <a:rPr lang="zh-CN" altLang="en-US" sz="2000"/>
              <a:t>③尺子的重心位置位于桌面边缘，因此可以忽略</a:t>
            </a:r>
            <a:r>
              <a:rPr lang="zh-CN" altLang="en-US" sz="2000"/>
              <a:t>重力</a:t>
            </a:r>
            <a:endParaRPr lang="zh-CN"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2</a:t>
            </a:r>
            <a:endParaRPr lang="zh-CN" altLang="en-US" dirty="0"/>
          </a:p>
        </p:txBody>
      </p:sp>
      <p:sp>
        <p:nvSpPr>
          <p:cNvPr id="3" name="文本占位符 2"/>
          <p:cNvSpPr>
            <a:spLocks noGrp="1"/>
          </p:cNvSpPr>
          <p:nvPr>
            <p:ph type="body" sz="quarter" idx="11"/>
          </p:nvPr>
        </p:nvSpPr>
        <p:spPr/>
        <p:txBody>
          <a:bodyPr/>
          <a:lstStyle/>
          <a:p>
            <a:r>
              <a:rPr lang="en-US" altLang="zh-CN" dirty="0"/>
              <a:t>PART  TWO</a:t>
            </a:r>
            <a:endParaRPr lang="en-US" altLang="zh-CN" dirty="0"/>
          </a:p>
          <a:p>
            <a:endParaRPr lang="zh-CN" altLang="en-US" dirty="0"/>
          </a:p>
        </p:txBody>
      </p:sp>
      <p:sp>
        <p:nvSpPr>
          <p:cNvPr id="4" name="文本占位符 3"/>
          <p:cNvSpPr>
            <a:spLocks noGrp="1"/>
          </p:cNvSpPr>
          <p:nvPr>
            <p:ph type="body" sz="quarter" idx="12"/>
          </p:nvPr>
        </p:nvSpPr>
        <p:spPr/>
        <p:txBody>
          <a:bodyPr/>
          <a:lstStyle/>
          <a:p>
            <a:r>
              <a:rPr lang="zh-CN" altLang="en-US" dirty="0"/>
              <a:t>求解过程</a:t>
            </a:r>
            <a:endParaRPr lang="zh-CN" altLang="en-US" dirty="0"/>
          </a:p>
        </p:txBody>
      </p:sp>
      <p:pic>
        <p:nvPicPr>
          <p:cNvPr id="60" name="图片 59" descr="D:\高校PPT模板\4西安交通大学PPT模板\校徽校名\校徽白色亮.png校徽白色亮"/>
          <p:cNvPicPr>
            <a:picLocks noChangeAspect="1"/>
          </p:cNvPicPr>
          <p:nvPr/>
        </p:nvPicPr>
        <p:blipFill>
          <a:blip r:embed="rId1"/>
          <a:srcRect/>
          <a:stretch>
            <a:fillRect/>
          </a:stretch>
        </p:blipFill>
        <p:spPr>
          <a:xfrm>
            <a:off x="340678" y="147638"/>
            <a:ext cx="1047750" cy="1025525"/>
          </a:xfrm>
          <a:prstGeom prst="rect">
            <a:avLst/>
          </a:prstGeom>
        </p:spPr>
      </p:pic>
      <p:pic>
        <p:nvPicPr>
          <p:cNvPr id="6" name="图片 5" descr="校名白色"/>
          <p:cNvPicPr>
            <a:picLocks noChangeAspect="1"/>
          </p:cNvPicPr>
          <p:nvPr/>
        </p:nvPicPr>
        <p:blipFill>
          <a:blip r:embed="rId2"/>
          <a:stretch>
            <a:fillRect/>
          </a:stretch>
        </p:blipFill>
        <p:spPr>
          <a:xfrm>
            <a:off x="9408795" y="5805170"/>
            <a:ext cx="2526030" cy="9594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2</a:t>
            </a:r>
            <a:endParaRPr lang="en-US" altLang="zh-CN" dirty="0"/>
          </a:p>
        </p:txBody>
      </p:sp>
      <p:sp>
        <p:nvSpPr>
          <p:cNvPr id="3" name="文本占位符 2"/>
          <p:cNvSpPr>
            <a:spLocks noGrp="1"/>
          </p:cNvSpPr>
          <p:nvPr>
            <p:ph type="body" sz="quarter" idx="12"/>
          </p:nvPr>
        </p:nvSpPr>
        <p:spPr>
          <a:xfrm>
            <a:off x="1437640" y="347980"/>
            <a:ext cx="5165090" cy="485775"/>
          </a:xfrm>
        </p:spPr>
        <p:txBody>
          <a:bodyPr/>
          <a:lstStyle/>
          <a:p>
            <a:r>
              <a:rPr lang="zh-CN" altLang="en-US" dirty="0"/>
              <a:t>求解过程</a:t>
            </a:r>
            <a:endParaRPr lang="zh-CN" altLang="en-US" dirty="0"/>
          </a:p>
        </p:txBody>
      </p:sp>
      <p:sp>
        <p:nvSpPr>
          <p:cNvPr id="15" name="文本框 14"/>
          <p:cNvSpPr txBox="1"/>
          <p:nvPr/>
        </p:nvSpPr>
        <p:spPr>
          <a:xfrm>
            <a:off x="459740" y="1287145"/>
            <a:ext cx="6228715" cy="4429760"/>
          </a:xfrm>
          <a:prstGeom prst="rect">
            <a:avLst/>
          </a:prstGeom>
          <a:noFill/>
        </p:spPr>
        <p:txBody>
          <a:bodyPr wrap="square" rtlCol="0">
            <a:noAutofit/>
          </a:bodyPr>
          <a:p>
            <a:pPr indent="457200"/>
            <a:r>
              <a:rPr lang="zh-CN" altLang="en-US" sz="2000"/>
              <a:t>因为尺子魔术中重点在于尺子与纸之间空气压强的变化，因此我们首先计算了纸下部分大气压强随着角度</a:t>
            </a:r>
            <a:r>
              <a:rPr lang="en-US" altLang="zh-CN" sz="2000"/>
              <a:t>α</a:t>
            </a:r>
            <a:r>
              <a:rPr lang="zh-CN" altLang="en-US" sz="2000"/>
              <a:t>的变化，具体为通过体积的变化来计算压强的变化。</a:t>
            </a:r>
            <a:endParaRPr lang="zh-CN" altLang="en-US" sz="2000"/>
          </a:p>
          <a:p>
            <a:pPr indent="457200"/>
            <a:endParaRPr lang="zh-CN" altLang="en-US" sz="2000"/>
          </a:p>
          <a:p>
            <a:pPr indent="457200"/>
            <a:r>
              <a:rPr lang="zh-CN" altLang="en-US" sz="2000"/>
              <a:t>由图可见，我们把因为尺子翻转而产生空隙的</a:t>
            </a:r>
            <a:r>
              <a:rPr lang="zh-CN" altLang="en-US" sz="2000">
                <a:solidFill>
                  <a:schemeClr val="tx1"/>
                </a:solidFill>
              </a:rPr>
              <a:t>部分在</a:t>
            </a:r>
            <a:r>
              <a:rPr lang="en-US" altLang="zh-CN" sz="2000">
                <a:solidFill>
                  <a:schemeClr val="tx1"/>
                </a:solidFill>
              </a:rPr>
              <a:t>xy</a:t>
            </a:r>
            <a:r>
              <a:rPr lang="zh-CN" altLang="en-US" sz="2000">
                <a:solidFill>
                  <a:schemeClr val="tx1"/>
                </a:solidFill>
              </a:rPr>
              <a:t>平面上划分成了两个二次函数和</a:t>
            </a:r>
            <a:r>
              <a:rPr lang="en-US" altLang="zh-CN" sz="2000">
                <a:solidFill>
                  <a:schemeClr val="tx1"/>
                </a:solidFill>
              </a:rPr>
              <a:t>x</a:t>
            </a:r>
            <a:r>
              <a:rPr lang="zh-CN" altLang="en-US" sz="2000">
                <a:solidFill>
                  <a:schemeClr val="tx1"/>
                </a:solidFill>
              </a:rPr>
              <a:t>轴围成的区域，在</a:t>
            </a:r>
            <a:r>
              <a:rPr lang="en-US" altLang="zh-CN" sz="2000">
                <a:solidFill>
                  <a:schemeClr val="tx1"/>
                </a:solidFill>
              </a:rPr>
              <a:t>z</a:t>
            </a:r>
            <a:r>
              <a:rPr lang="zh-CN" altLang="en-US" sz="2000">
                <a:solidFill>
                  <a:schemeClr val="tx1"/>
                </a:solidFill>
              </a:rPr>
              <a:t>轴上，我们假设</a:t>
            </a:r>
            <a:r>
              <a:rPr lang="en-US" altLang="zh-CN" sz="2000">
                <a:solidFill>
                  <a:schemeClr val="tx1"/>
                </a:solidFill>
              </a:rPr>
              <a:t>z</a:t>
            </a:r>
            <a:r>
              <a:rPr lang="zh-CN" altLang="en-US" sz="2000">
                <a:solidFill>
                  <a:schemeClr val="tx1"/>
                </a:solidFill>
              </a:rPr>
              <a:t>轴与</a:t>
            </a:r>
            <a:r>
              <a:rPr lang="en-US" altLang="zh-CN" sz="2000">
                <a:solidFill>
                  <a:schemeClr val="tx1"/>
                </a:solidFill>
              </a:rPr>
              <a:t>x</a:t>
            </a:r>
            <a:r>
              <a:rPr lang="zh-CN" altLang="en-US" sz="2000">
                <a:solidFill>
                  <a:schemeClr val="tx1"/>
                </a:solidFill>
              </a:rPr>
              <a:t>轴的函数图形是二次函数的图形，因此我们需要求解不同</a:t>
            </a:r>
            <a:r>
              <a:rPr lang="en-US" altLang="zh-CN" sz="2000">
                <a:solidFill>
                  <a:schemeClr val="tx1"/>
                </a:solidFill>
              </a:rPr>
              <a:t>y</a:t>
            </a:r>
            <a:r>
              <a:rPr lang="zh-CN" altLang="en-US" sz="2000">
                <a:solidFill>
                  <a:schemeClr val="tx1"/>
                </a:solidFill>
              </a:rPr>
              <a:t>对应的</a:t>
            </a:r>
            <a:r>
              <a:rPr lang="zh-CN" altLang="en-US" sz="2000">
                <a:solidFill>
                  <a:schemeClr val="tx1"/>
                </a:solidFill>
              </a:rPr>
              <a:t>二次函数。</a:t>
            </a:r>
            <a:endParaRPr lang="zh-CN" altLang="en-US" sz="2000">
              <a:solidFill>
                <a:schemeClr val="tx1"/>
              </a:solidFill>
            </a:endParaRPr>
          </a:p>
          <a:p>
            <a:pPr indent="457200"/>
            <a:endParaRPr lang="zh-CN" altLang="en-US" sz="2000">
              <a:solidFill>
                <a:schemeClr val="tx1"/>
              </a:solidFill>
            </a:endParaRPr>
          </a:p>
          <a:p>
            <a:pPr indent="457200"/>
            <a:r>
              <a:rPr lang="zh-CN" altLang="en-US" sz="2000">
                <a:solidFill>
                  <a:schemeClr val="tx1"/>
                </a:solidFill>
              </a:rPr>
              <a:t>我们以</a:t>
            </a:r>
            <a:r>
              <a:rPr lang="en-US" altLang="zh-CN" sz="2000">
                <a:solidFill>
                  <a:schemeClr val="tx1"/>
                </a:solidFill>
              </a:rPr>
              <a:t>a</a:t>
            </a:r>
            <a:r>
              <a:rPr lang="zh-CN" altLang="en-US" sz="2000">
                <a:solidFill>
                  <a:schemeClr val="tx1"/>
                </a:solidFill>
              </a:rPr>
              <a:t>点为中心点，对</a:t>
            </a:r>
            <a:r>
              <a:rPr lang="en-US" altLang="zh-CN" sz="2000">
                <a:solidFill>
                  <a:schemeClr val="tx1"/>
                </a:solidFill>
              </a:rPr>
              <a:t>b,c</a:t>
            </a:r>
            <a:r>
              <a:rPr lang="zh-CN" altLang="en-US" sz="2000">
                <a:solidFill>
                  <a:schemeClr val="tx1"/>
                </a:solidFill>
              </a:rPr>
              <a:t>两点在不同的</a:t>
            </a:r>
            <a:r>
              <a:rPr lang="en-US" altLang="zh-CN" sz="2000">
                <a:solidFill>
                  <a:schemeClr val="tx1"/>
                </a:solidFill>
              </a:rPr>
              <a:t>y</a:t>
            </a:r>
            <a:r>
              <a:rPr lang="zh-CN" altLang="en-US" sz="2000">
                <a:solidFill>
                  <a:schemeClr val="tx1"/>
                </a:solidFill>
              </a:rPr>
              <a:t>坐标上进行等比例放缩，这样可以得到不同</a:t>
            </a:r>
            <a:r>
              <a:rPr lang="en-US" altLang="zh-CN" sz="2000">
                <a:solidFill>
                  <a:schemeClr val="tx1"/>
                </a:solidFill>
              </a:rPr>
              <a:t>y</a:t>
            </a:r>
            <a:r>
              <a:rPr lang="zh-CN" altLang="en-US" sz="2000">
                <a:solidFill>
                  <a:schemeClr val="tx1"/>
                </a:solidFill>
              </a:rPr>
              <a:t>坐标上</a:t>
            </a:r>
            <a:r>
              <a:rPr lang="en-US" altLang="zh-CN" sz="2000">
                <a:solidFill>
                  <a:schemeClr val="tx1"/>
                </a:solidFill>
              </a:rPr>
              <a:t>zx</a:t>
            </a:r>
            <a:r>
              <a:rPr lang="zh-CN" altLang="en-US" sz="2000">
                <a:solidFill>
                  <a:schemeClr val="tx1"/>
                </a:solidFill>
              </a:rPr>
              <a:t>二次函数的两个点，又因为积分区域由</a:t>
            </a:r>
            <a:r>
              <a:rPr lang="en-US" altLang="zh-CN" sz="2000">
                <a:solidFill>
                  <a:schemeClr val="tx1"/>
                </a:solidFill>
              </a:rPr>
              <a:t>xy</a:t>
            </a:r>
            <a:r>
              <a:rPr lang="zh-CN" altLang="en-US" sz="2000">
                <a:solidFill>
                  <a:schemeClr val="tx1"/>
                </a:solidFill>
              </a:rPr>
              <a:t>平面上的两个二次函数规定，因此我们可以得到该</a:t>
            </a:r>
            <a:r>
              <a:rPr lang="en-US" altLang="zh-CN" sz="2000">
                <a:solidFill>
                  <a:schemeClr val="tx1"/>
                </a:solidFill>
              </a:rPr>
              <a:t>zx</a:t>
            </a:r>
            <a:r>
              <a:rPr lang="zh-CN" altLang="en-US" sz="2000">
                <a:solidFill>
                  <a:schemeClr val="tx1"/>
                </a:solidFill>
              </a:rPr>
              <a:t>二次函数</a:t>
            </a:r>
            <a:r>
              <a:rPr lang="en-US" altLang="zh-CN" sz="2000">
                <a:solidFill>
                  <a:schemeClr val="tx1"/>
                </a:solidFill>
              </a:rPr>
              <a:t>z=0</a:t>
            </a:r>
            <a:r>
              <a:rPr lang="zh-CN" altLang="en-US" sz="2000">
                <a:solidFill>
                  <a:schemeClr val="tx1"/>
                </a:solidFill>
              </a:rPr>
              <a:t>的</a:t>
            </a:r>
            <a:r>
              <a:rPr lang="zh-CN" altLang="en-US" sz="2000">
                <a:solidFill>
                  <a:schemeClr val="tx1"/>
                </a:solidFill>
              </a:rPr>
              <a:t>坐标。</a:t>
            </a:r>
            <a:endParaRPr lang="zh-CN" altLang="en-US" sz="2000">
              <a:solidFill>
                <a:schemeClr val="tx1"/>
              </a:solidFill>
            </a:endParaRPr>
          </a:p>
        </p:txBody>
      </p:sp>
      <p:sp>
        <p:nvSpPr>
          <p:cNvPr id="117" name="文本框 116"/>
          <p:cNvSpPr txBox="1"/>
          <p:nvPr>
            <p:custDataLst>
              <p:tags r:id="rId1"/>
            </p:custDataLst>
          </p:nvPr>
        </p:nvSpPr>
        <p:spPr>
          <a:xfrm>
            <a:off x="8472170" y="4391660"/>
            <a:ext cx="3305810" cy="1841500"/>
          </a:xfrm>
          <a:prstGeom prst="rect">
            <a:avLst/>
          </a:prstGeom>
          <a:noFill/>
        </p:spPr>
        <p:txBody>
          <a:bodyPr wrap="square" rtlCol="0">
            <a:noAutofit/>
          </a:bodyPr>
          <a:p>
            <a:endParaRPr lang="en-US" altLang="zh-CN"/>
          </a:p>
        </p:txBody>
      </p:sp>
      <p:pic>
        <p:nvPicPr>
          <p:cNvPr id="5" name="图片 4"/>
          <p:cNvPicPr>
            <a:picLocks noChangeAspect="1"/>
          </p:cNvPicPr>
          <p:nvPr>
            <p:custDataLst>
              <p:tags r:id="rId2"/>
            </p:custDataLst>
          </p:nvPr>
        </p:nvPicPr>
        <p:blipFill>
          <a:blip r:embed="rId3"/>
          <a:stretch>
            <a:fillRect/>
          </a:stretch>
        </p:blipFill>
        <p:spPr>
          <a:xfrm rot="16200000">
            <a:off x="7489190" y="1700530"/>
            <a:ext cx="3709035" cy="48685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2</a:t>
            </a:r>
            <a:endParaRPr lang="en-US" altLang="zh-CN" dirty="0"/>
          </a:p>
        </p:txBody>
      </p:sp>
      <p:sp>
        <p:nvSpPr>
          <p:cNvPr id="3" name="文本占位符 2"/>
          <p:cNvSpPr>
            <a:spLocks noGrp="1"/>
          </p:cNvSpPr>
          <p:nvPr>
            <p:ph type="body" sz="quarter" idx="12"/>
          </p:nvPr>
        </p:nvSpPr>
        <p:spPr>
          <a:xfrm>
            <a:off x="1437640" y="347980"/>
            <a:ext cx="5165090" cy="485775"/>
          </a:xfrm>
        </p:spPr>
        <p:txBody>
          <a:bodyPr/>
          <a:lstStyle/>
          <a:p>
            <a:r>
              <a:rPr lang="zh-CN" altLang="en-US" dirty="0"/>
              <a:t>求解过程</a:t>
            </a:r>
            <a:endParaRPr lang="zh-CN" altLang="en-US" dirty="0"/>
          </a:p>
        </p:txBody>
      </p:sp>
      <p:sp>
        <p:nvSpPr>
          <p:cNvPr id="117" name="文本框 116"/>
          <p:cNvSpPr txBox="1"/>
          <p:nvPr>
            <p:custDataLst>
              <p:tags r:id="rId1"/>
            </p:custDataLst>
          </p:nvPr>
        </p:nvSpPr>
        <p:spPr>
          <a:xfrm>
            <a:off x="8472170" y="4391660"/>
            <a:ext cx="3305810" cy="1841500"/>
          </a:xfrm>
          <a:prstGeom prst="rect">
            <a:avLst/>
          </a:prstGeom>
          <a:noFill/>
        </p:spPr>
        <p:txBody>
          <a:bodyPr wrap="square" rtlCol="0">
            <a:noAutofit/>
          </a:bodyPr>
          <a:p>
            <a:endParaRPr lang="en-US" altLang="zh-CN"/>
          </a:p>
        </p:txBody>
      </p:sp>
      <p:pic>
        <p:nvPicPr>
          <p:cNvPr id="5" name="图片 4"/>
          <p:cNvPicPr>
            <a:picLocks noChangeAspect="1"/>
          </p:cNvPicPr>
          <p:nvPr>
            <p:custDataLst>
              <p:tags r:id="rId2"/>
            </p:custDataLst>
          </p:nvPr>
        </p:nvPicPr>
        <p:blipFill>
          <a:blip r:embed="rId3"/>
          <a:stretch>
            <a:fillRect/>
          </a:stretch>
        </p:blipFill>
        <p:spPr>
          <a:xfrm rot="16200000">
            <a:off x="7489190" y="1700530"/>
            <a:ext cx="3709035" cy="4868545"/>
          </a:xfrm>
          <a:prstGeom prst="rect">
            <a:avLst/>
          </a:prstGeom>
        </p:spPr>
      </p:pic>
      <mc:AlternateContent xmlns:mc="http://schemas.openxmlformats.org/markup-compatibility/2006">
        <mc:Choice xmlns:a14="http://schemas.microsoft.com/office/drawing/2010/main" Requires="a14">
          <p:sp>
            <p:nvSpPr>
              <p:cNvPr id="7" name="文本框 6"/>
              <p:cNvSpPr txBox="1"/>
              <p:nvPr/>
            </p:nvSpPr>
            <p:spPr>
              <a:xfrm>
                <a:off x="563880" y="2280285"/>
                <a:ext cx="5532120" cy="4223385"/>
              </a:xfrm>
              <a:prstGeom prst="rect">
                <a:avLst/>
              </a:prstGeom>
              <a:noFill/>
            </p:spPr>
            <p:txBody>
              <a:bodyPr wrap="square" rtlCol="0">
                <a:spAutoFit/>
              </a:bodyPr>
              <a:p>
                <a:r>
                  <a:rPr lang="en-US" altLang="zh-CN" sz="2000"/>
                  <a:t>    </a:t>
                </a:r>
                <a:r>
                  <a:rPr lang="zh-CN" altLang="en-US" sz="2000"/>
                  <a:t>因此，我们可以得到纸面下的空间的体积为：</a:t>
                </a:r>
                <a:endParaRPr lang="zh-CN" altLang="en-US" sz="2000"/>
              </a:p>
              <a:p>
                <a:endParaRPr lang="zh-CN" altLang="en-US" sz="2000"/>
              </a:p>
              <a:p>
                <a14:m>
                  <m:oMathPara xmlns:m="http://schemas.openxmlformats.org/officeDocument/2006/math">
                    <m:oMathParaPr>
                      <m:jc m:val="centerGroup"/>
                    </m:oMathParaPr>
                    <m:oMath xmlns:m="http://schemas.openxmlformats.org/officeDocument/2006/math">
                      <m:r>
                        <a:rPr lang="en-US" altLang="zh-CN" sz="2000" i="1">
                          <a:solidFill>
                            <a:schemeClr val="tx1"/>
                          </a:solidFill>
                          <a:latin typeface="Cambria Math" panose="02040503050406030204" charset="0"/>
                          <a:cs typeface="Cambria Math" panose="02040503050406030204" charset="0"/>
                        </a:rPr>
                        <m:t>𝑣</m:t>
                      </m:r>
                      <m:r>
                        <a:rPr lang="en-US" altLang="zh-CN" sz="2000" i="1">
                          <a:solidFill>
                            <a:schemeClr val="tx1"/>
                          </a:solidFill>
                          <a:latin typeface="Cambria Math" panose="02040503050406030204" charset="0"/>
                          <a:cs typeface="Cambria Math" panose="02040503050406030204" charset="0"/>
                        </a:rPr>
                        <m:t>=</m:t>
                      </m:r>
                      <m:r>
                        <a:rPr lang="en-US" altLang="zh-CN" sz="2000" i="1">
                          <a:solidFill>
                            <a:schemeClr val="tx1"/>
                          </a:solidFill>
                          <a:latin typeface="Cambria Math" panose="02040503050406030204" charset="0"/>
                          <a:cs typeface="Cambria Math" panose="02040503050406030204" charset="0"/>
                        </a:rPr>
                        <m:t>151</m:t>
                      </m:r>
                      <m:r>
                        <a:rPr lang="en-US" altLang="zh-CN" sz="2000" i="1">
                          <a:solidFill>
                            <a:schemeClr val="tx1"/>
                          </a:solidFill>
                          <a:latin typeface="Cambria Math" panose="02040503050406030204" charset="0"/>
                          <a:cs typeface="Cambria Math" panose="02040503050406030204" charset="0"/>
                        </a:rPr>
                        <m:t>.</m:t>
                      </m:r>
                      <m:r>
                        <a:rPr lang="en-US" altLang="zh-CN" sz="2000" i="1">
                          <a:solidFill>
                            <a:schemeClr val="tx1"/>
                          </a:solidFill>
                          <a:latin typeface="Cambria Math" panose="02040503050406030204" charset="0"/>
                          <a:cs typeface="Cambria Math" panose="02040503050406030204" charset="0"/>
                        </a:rPr>
                        <m:t>60</m:t>
                      </m:r>
                      <m:r>
                        <a:rPr lang="en-US" altLang="zh-CN" sz="2000" i="1">
                          <a:solidFill>
                            <a:schemeClr val="tx1"/>
                          </a:solidFill>
                          <a:latin typeface="Cambria Math" panose="02040503050406030204" charset="0"/>
                          <a:cs typeface="Cambria Math" panose="02040503050406030204" charset="0"/>
                        </a:rPr>
                        <m:t> ∗ </m:t>
                      </m:r>
                      <m:r>
                        <a:rPr lang="en-US" altLang="zh-CN" sz="2000" i="1">
                          <a:solidFill>
                            <a:schemeClr val="tx1"/>
                          </a:solidFill>
                          <a:latin typeface="Cambria Math" panose="02040503050406030204" charset="0"/>
                          <a:cs typeface="Cambria Math" panose="02040503050406030204" charset="0"/>
                        </a:rPr>
                        <m:t>𝑠𝑖𝑛</m:t>
                      </m:r>
                      <m:r>
                        <a:rPr lang="en-US" altLang="zh-CN" sz="2000" i="1">
                          <a:solidFill>
                            <a:schemeClr val="tx1"/>
                          </a:solidFill>
                          <a:latin typeface="Cambria Math" panose="02040503050406030204" charset="0"/>
                          <a:cs typeface="Cambria Math" panose="02040503050406030204" charset="0"/>
                        </a:rPr>
                        <m:t>𝛼</m:t>
                      </m:r>
                    </m:oMath>
                  </m:oMathPara>
                </a14:m>
                <a:endParaRPr lang="en-US" altLang="zh-CN" sz="2000" i="1">
                  <a:solidFill>
                    <a:schemeClr val="tx1"/>
                  </a:solidFill>
                  <a:latin typeface="Cambria Math" panose="02040503050406030204" charset="0"/>
                  <a:cs typeface="Cambria Math" panose="02040503050406030204" charset="0"/>
                </a:endParaRPr>
              </a:p>
              <a:p>
                <a:r>
                  <a:rPr lang="zh-CN" altLang="en-US" sz="2000">
                    <a:solidFill>
                      <a:schemeClr val="tx1"/>
                    </a:solidFill>
                    <a:latin typeface="Cambria Math" panose="02040503050406030204" charset="0"/>
                    <a:cs typeface="Cambria Math" panose="02040503050406030204" charset="0"/>
                  </a:rPr>
                  <a:t>又因为碰撞过程中我们近似将空气看做了理想气体，因此由</a:t>
                </a:r>
                <a:r>
                  <a:rPr lang="zh-CN" altLang="en-US" sz="2000">
                    <a:solidFill>
                      <a:schemeClr val="tx1"/>
                    </a:solidFill>
                    <a:latin typeface="Cambria Math" panose="02040503050406030204" charset="0"/>
                    <a:cs typeface="Cambria Math" panose="02040503050406030204" charset="0"/>
                  </a:rPr>
                  <a:t>克拉博隆气体方程</a:t>
                </a:r>
                <a:endParaRPr lang="zh-CN" altLang="en-US" sz="2000">
                  <a:solidFill>
                    <a:schemeClr val="tx1"/>
                  </a:solidFill>
                  <a:latin typeface="Cambria Math" panose="02040503050406030204" charset="0"/>
                  <a:cs typeface="Cambria Math" panose="02040503050406030204" charset="0"/>
                </a:endParaRPr>
              </a:p>
              <a:p>
                <a:endParaRPr lang="zh-CN" altLang="en-US" sz="2000">
                  <a:solidFill>
                    <a:schemeClr val="tx1"/>
                  </a:solidFill>
                  <a:latin typeface="Cambria Math" panose="02040503050406030204" charset="0"/>
                  <a:cs typeface="Cambria Math" panose="02040503050406030204" charset="0"/>
                </a:endParaRPr>
              </a:p>
              <a:p>
                <a14:m>
                  <m:oMathPara xmlns:m="http://schemas.openxmlformats.org/officeDocument/2006/math">
                    <m:oMathParaPr>
                      <m:jc m:val="centerGroup"/>
                    </m:oMathParaPr>
                    <m:oMath xmlns:m="http://schemas.openxmlformats.org/officeDocument/2006/math">
                      <m:r>
                        <a:rPr lang="en-US" altLang="zh-CN" sz="2000" i="1">
                          <a:solidFill>
                            <a:schemeClr val="tx1"/>
                          </a:solidFill>
                          <a:latin typeface="Cambria Math" panose="02040503050406030204" charset="0"/>
                          <a:cs typeface="Cambria Math" panose="02040503050406030204" charset="0"/>
                        </a:rPr>
                        <m:t>𝑃𝑣</m:t>
                      </m:r>
                      <m:r>
                        <a:rPr lang="en-US" altLang="zh-CN" sz="2000" i="1">
                          <a:solidFill>
                            <a:schemeClr val="tx1"/>
                          </a:solidFill>
                          <a:latin typeface="Cambria Math" panose="02040503050406030204" charset="0"/>
                          <a:cs typeface="Cambria Math" panose="02040503050406030204" charset="0"/>
                        </a:rPr>
                        <m:t>=</m:t>
                      </m:r>
                      <m:r>
                        <a:rPr lang="en-US" altLang="zh-CN" sz="2000" i="1">
                          <a:solidFill>
                            <a:schemeClr val="tx1"/>
                          </a:solidFill>
                          <a:latin typeface="Cambria Math" panose="02040503050406030204" charset="0"/>
                          <a:cs typeface="Cambria Math" panose="02040503050406030204" charset="0"/>
                        </a:rPr>
                        <m:t>𝑁𝑅𝑇</m:t>
                      </m:r>
                    </m:oMath>
                  </m:oMathPara>
                </a14:m>
                <a:endParaRPr lang="en-US" altLang="zh-CN" sz="2000" i="1">
                  <a:solidFill>
                    <a:schemeClr val="tx1"/>
                  </a:solidFill>
                  <a:latin typeface="Cambria Math" panose="02040503050406030204" charset="0"/>
                  <a:cs typeface="Cambria Math" panose="02040503050406030204" charset="0"/>
                </a:endParaRPr>
              </a:p>
              <a:p>
                <a:r>
                  <a:rPr lang="zh-CN" altLang="en-US" sz="2000">
                    <a:solidFill>
                      <a:schemeClr val="tx1"/>
                    </a:solidFill>
                    <a:latin typeface="Cambria Math" panose="02040503050406030204" charset="0"/>
                    <a:cs typeface="Cambria Math" panose="02040503050406030204" charset="0"/>
                  </a:rPr>
                  <a:t>我们可以得知在温度不变，气体分子数不变的情况下，气体的压强与它的体积成反比，且实验开始前由于尺子的厚度导致的角度</a:t>
                </a:r>
                <a:r>
                  <a:rPr lang="en-US" altLang="zh-CN" sz="2000">
                    <a:solidFill>
                      <a:schemeClr val="tx1"/>
                    </a:solidFill>
                    <a:latin typeface="Cambria Math" panose="02040503050406030204" charset="0"/>
                    <a:cs typeface="Cambria Math" panose="02040503050406030204" charset="0"/>
                  </a:rPr>
                  <a:t>α</a:t>
                </a:r>
                <a:r>
                  <a:rPr lang="zh-CN" altLang="en-US" sz="2000">
                    <a:solidFill>
                      <a:schemeClr val="tx1"/>
                    </a:solidFill>
                    <a:latin typeface="Cambria Math" panose="02040503050406030204" charset="0"/>
                    <a:cs typeface="Cambria Math" panose="02040503050406030204" charset="0"/>
                  </a:rPr>
                  <a:t>约为</a:t>
                </a:r>
                <a:r>
                  <a:rPr lang="en-US" altLang="zh-CN" sz="2000">
                    <a:solidFill>
                      <a:schemeClr val="tx1"/>
                    </a:solidFill>
                    <a:latin typeface="Cambria Math" panose="02040503050406030204" charset="0"/>
                    <a:cs typeface="Cambria Math" panose="02040503050406030204" charset="0"/>
                  </a:rPr>
                  <a:t>2.3</a:t>
                </a:r>
                <a:r>
                  <a:rPr lang="zh-CN" altLang="en-US" sz="2000">
                    <a:solidFill>
                      <a:schemeClr val="tx1"/>
                    </a:solidFill>
                    <a:latin typeface="Cambria Math" panose="02040503050406030204" charset="0"/>
                    <a:cs typeface="Cambria Math" panose="02040503050406030204" charset="0"/>
                  </a:rPr>
                  <a:t>°，因此纸下的压强</a:t>
                </a:r>
                <a:r>
                  <a:rPr lang="zh-CN" altLang="en-US" sz="2000">
                    <a:solidFill>
                      <a:schemeClr val="tx1"/>
                    </a:solidFill>
                    <a:latin typeface="Cambria Math" panose="02040503050406030204" charset="0"/>
                    <a:cs typeface="Cambria Math" panose="02040503050406030204" charset="0"/>
                  </a:rPr>
                  <a:t>为</a:t>
                </a:r>
                <a:endParaRPr lang="zh-CN" altLang="en-US" sz="2000">
                  <a:solidFill>
                    <a:schemeClr val="tx1"/>
                  </a:solidFill>
                  <a:latin typeface="Cambria Math" panose="02040503050406030204" charset="0"/>
                  <a:cs typeface="Cambria Math" panose="02040503050406030204" charset="0"/>
                </a:endParaRPr>
              </a:p>
              <a:p>
                <a:endParaRPr lang="zh-CN" altLang="en-US" sz="2000">
                  <a:solidFill>
                    <a:schemeClr val="tx1"/>
                  </a:solidFill>
                  <a:latin typeface="Cambria Math" panose="02040503050406030204" charset="0"/>
                  <a:cs typeface="Cambria Math" panose="02040503050406030204" charset="0"/>
                </a:endParaRPr>
              </a:p>
              <a:p>
                <a:pPr algn="ctr"/>
                <a:r>
                  <a:rPr lang="en-US" altLang="zh-CN" sz="2000" i="1">
                    <a:solidFill>
                      <a:schemeClr val="tx1"/>
                    </a:solidFill>
                    <a:latin typeface="Cambria Math" panose="02040503050406030204" charset="0"/>
                    <a:cs typeface="Cambria Math" panose="02040503050406030204" charset="0"/>
                  </a:rPr>
                  <a:t>p=</a:t>
                </a:r>
                <a14:m>
                  <m:oMath xmlns:m="http://schemas.openxmlformats.org/officeDocument/2006/math">
                    <m:f>
                      <m:fPr>
                        <m:ctrlPr>
                          <a:rPr lang="en-US" altLang="zh-CN" sz="2000" i="1">
                            <a:solidFill>
                              <a:schemeClr val="tx1"/>
                            </a:solidFill>
                            <a:latin typeface="Cambria Math" panose="02040503050406030204" charset="0"/>
                            <a:cs typeface="Cambria Math" panose="02040503050406030204" charset="0"/>
                          </a:rPr>
                        </m:ctrlPr>
                      </m:fPr>
                      <m:num>
                        <m:r>
                          <a:rPr lang="en-US" altLang="zh-CN" sz="2000" i="1">
                            <a:solidFill>
                              <a:schemeClr val="tx1"/>
                            </a:solidFill>
                            <a:latin typeface="Cambria Math" panose="02040503050406030204" charset="0"/>
                            <a:cs typeface="Cambria Math" panose="02040503050406030204" charset="0"/>
                          </a:rPr>
                          <m:t>0</m:t>
                        </m:r>
                        <m:r>
                          <a:rPr lang="en-US" altLang="zh-CN" sz="2000" i="1">
                            <a:solidFill>
                              <a:schemeClr val="tx1"/>
                            </a:solidFill>
                            <a:latin typeface="Cambria Math" panose="02040503050406030204" charset="0"/>
                            <a:cs typeface="Cambria Math" panose="02040503050406030204" charset="0"/>
                          </a:rPr>
                          <m:t>.</m:t>
                        </m:r>
                        <m:r>
                          <a:rPr lang="en-US" altLang="zh-CN" sz="2000" i="1">
                            <a:solidFill>
                              <a:schemeClr val="tx1"/>
                            </a:solidFill>
                            <a:latin typeface="Cambria Math" panose="02040503050406030204" charset="0"/>
                            <a:cs typeface="Cambria Math" panose="02040503050406030204" charset="0"/>
                          </a:rPr>
                          <m:t>0401</m:t>
                        </m:r>
                        <m:r>
                          <a:rPr lang="en-US" altLang="zh-CN" sz="2000" i="1">
                            <a:solidFill>
                              <a:schemeClr val="tx1"/>
                            </a:solidFill>
                            <a:latin typeface="Cambria Math" panose="02040503050406030204" charset="0"/>
                            <a:cs typeface="Cambria Math" panose="02040503050406030204" charset="0"/>
                          </a:rPr>
                          <m:t> </m:t>
                        </m:r>
                        <m:r>
                          <a:rPr lang="en-US" altLang="zh-CN" sz="2000" i="1">
                            <a:solidFill>
                              <a:schemeClr val="tx1"/>
                            </a:solidFill>
                            <a:latin typeface="Cambria Math" panose="02040503050406030204" charset="0"/>
                            <a:cs typeface="Cambria Math" panose="02040503050406030204" charset="0"/>
                          </a:rPr>
                          <m:t>∗</m:t>
                        </m:r>
                        <m:r>
                          <a:rPr lang="en-US" altLang="zh-CN" sz="2000" i="1">
                            <a:solidFill>
                              <a:schemeClr val="tx1"/>
                            </a:solidFill>
                            <a:latin typeface="Cambria Math" panose="02040503050406030204" charset="0"/>
                            <a:ea typeface="MS Mincho" charset="0"/>
                            <a:cs typeface="Cambria Math" panose="02040503050406030204" charset="0"/>
                          </a:rPr>
                          <m:t> </m:t>
                        </m:r>
                        <m:sSub>
                          <m:sSubPr>
                            <m:ctrlPr>
                              <a:rPr lang="en-US" altLang="zh-CN" sz="2000" i="1">
                                <a:solidFill>
                                  <a:schemeClr val="tx1"/>
                                </a:solidFill>
                                <a:latin typeface="Cambria Math" panose="02040503050406030204" charset="0"/>
                                <a:ea typeface="MS Mincho" charset="0"/>
                                <a:cs typeface="Cambria Math" panose="02040503050406030204" charset="0"/>
                              </a:rPr>
                            </m:ctrlPr>
                          </m:sSubPr>
                          <m:e>
                            <m:r>
                              <a:rPr lang="en-US" altLang="zh-CN" sz="2000" i="1">
                                <a:solidFill>
                                  <a:schemeClr val="tx1"/>
                                </a:solidFill>
                                <a:latin typeface="Cambria Math" panose="02040503050406030204" charset="0"/>
                                <a:ea typeface="MS Mincho" charset="0"/>
                                <a:cs typeface="Cambria Math" panose="02040503050406030204" charset="0"/>
                              </a:rPr>
                              <m:t>𝑝</m:t>
                            </m:r>
                          </m:e>
                          <m:sub>
                            <m:r>
                              <a:rPr lang="en-US" altLang="zh-CN" sz="2000" i="1">
                                <a:solidFill>
                                  <a:schemeClr val="tx1"/>
                                </a:solidFill>
                                <a:latin typeface="Cambria Math" panose="02040503050406030204" charset="0"/>
                                <a:ea typeface="MS Mincho" charset="0"/>
                                <a:cs typeface="Cambria Math" panose="02040503050406030204" charset="0"/>
                              </a:rPr>
                              <m:t>0</m:t>
                            </m:r>
                          </m:sub>
                        </m:sSub>
                      </m:num>
                      <m:den>
                        <m:r>
                          <a:rPr lang="en-US" altLang="zh-CN" sz="2000" i="1">
                            <a:solidFill>
                              <a:schemeClr val="tx1"/>
                            </a:solidFill>
                            <a:latin typeface="Cambria Math" panose="02040503050406030204" charset="0"/>
                            <a:cs typeface="Cambria Math" panose="02040503050406030204" charset="0"/>
                          </a:rPr>
                          <m:t>𝑠𝑖𝑛</m:t>
                        </m:r>
                        <m:r>
                          <a:rPr lang="en-US" altLang="zh-CN" sz="2000" i="1">
                            <a:solidFill>
                              <a:schemeClr val="tx1"/>
                            </a:solidFill>
                            <a:latin typeface="Cambria Math" panose="02040503050406030204" charset="0"/>
                            <a:cs typeface="Cambria Math" panose="02040503050406030204" charset="0"/>
                          </a:rPr>
                          <m:t>𝛼</m:t>
                        </m:r>
                      </m:den>
                    </m:f>
                  </m:oMath>
                </a14:m>
                <a:r>
                  <a:rPr lang="en-US" altLang="zh-CN" sz="2000" i="1">
                    <a:solidFill>
                      <a:schemeClr val="tx1"/>
                    </a:solidFill>
                    <a:latin typeface="Cambria Math" panose="02040503050406030204" charset="0"/>
                    <a:cs typeface="Cambria Math" panose="02040503050406030204" charset="0"/>
                  </a:rPr>
                  <a:t>=</a:t>
                </a:r>
                <a14:m>
                  <m:oMath xmlns:m="http://schemas.openxmlformats.org/officeDocument/2006/math">
                    <m:f>
                      <m:fPr>
                        <m:ctrlPr>
                          <a:rPr lang="en-US" altLang="zh-CN" sz="2000" i="1">
                            <a:solidFill>
                              <a:schemeClr val="tx1"/>
                            </a:solidFill>
                            <a:latin typeface="Cambria Math" panose="02040503050406030204" charset="0"/>
                            <a:cs typeface="Cambria Math" panose="02040503050406030204" charset="0"/>
                          </a:rPr>
                        </m:ctrlPr>
                      </m:fPr>
                      <m:num>
                        <m:r>
                          <a:rPr lang="en-US" altLang="zh-CN" sz="2000" i="1">
                            <a:solidFill>
                              <a:schemeClr val="tx1"/>
                            </a:solidFill>
                            <a:latin typeface="Cambria Math" panose="02040503050406030204" charset="0"/>
                            <a:cs typeface="Cambria Math" panose="02040503050406030204" charset="0"/>
                          </a:rPr>
                          <m:t>4066</m:t>
                        </m:r>
                        <m:r>
                          <a:rPr lang="en-US" altLang="zh-CN" sz="2000" i="1">
                            <a:solidFill>
                              <a:schemeClr val="tx1"/>
                            </a:solidFill>
                            <a:latin typeface="Cambria Math" panose="02040503050406030204" charset="0"/>
                            <a:cs typeface="Cambria Math" panose="02040503050406030204" charset="0"/>
                          </a:rPr>
                          <m:t>.</m:t>
                        </m:r>
                        <m:r>
                          <a:rPr lang="en-US" altLang="zh-CN" sz="2000" i="1">
                            <a:solidFill>
                              <a:schemeClr val="tx1"/>
                            </a:solidFill>
                            <a:latin typeface="Cambria Math" panose="02040503050406030204" charset="0"/>
                            <a:cs typeface="Cambria Math" panose="02040503050406030204" charset="0"/>
                          </a:rPr>
                          <m:t>4</m:t>
                        </m:r>
                      </m:num>
                      <m:den>
                        <m:r>
                          <a:rPr lang="en-US" altLang="zh-CN" sz="2000" i="1">
                            <a:solidFill>
                              <a:schemeClr val="tx1"/>
                            </a:solidFill>
                            <a:latin typeface="Cambria Math" panose="02040503050406030204" charset="0"/>
                            <a:cs typeface="Cambria Math" panose="02040503050406030204" charset="0"/>
                          </a:rPr>
                          <m:t>𝑠𝑖𝑛</m:t>
                        </m:r>
                        <m:r>
                          <a:rPr lang="en-US" altLang="zh-CN" sz="2000" i="1">
                            <a:solidFill>
                              <a:schemeClr val="tx1"/>
                            </a:solidFill>
                            <a:latin typeface="Cambria Math" panose="02040503050406030204" charset="0"/>
                            <a:cs typeface="Cambria Math" panose="02040503050406030204" charset="0"/>
                          </a:rPr>
                          <m:t>𝛼</m:t>
                        </m:r>
                      </m:den>
                    </m:f>
                    <m:sSub>
                      <m:sSubPr>
                        <m:ctrlPr>
                          <a:rPr lang="en-US" altLang="zh-CN" sz="2000" i="1">
                            <a:solidFill>
                              <a:schemeClr val="tx1"/>
                            </a:solidFill>
                            <a:latin typeface="Cambria Math" panose="02040503050406030204" charset="0"/>
                            <a:cs typeface="Cambria Math" panose="02040503050406030204" charset="0"/>
                          </a:rPr>
                        </m:ctrlPr>
                      </m:sSubPr>
                      <m:e>
                        <m:r>
                          <a:rPr lang="en-US" altLang="zh-CN" sz="2000" i="1">
                            <a:solidFill>
                              <a:schemeClr val="tx1"/>
                            </a:solidFill>
                            <a:latin typeface="Cambria Math" panose="02040503050406030204" charset="0"/>
                            <a:cs typeface="Cambria Math" panose="02040503050406030204" charset="0"/>
                          </a:rPr>
                          <m:t>𝑝</m:t>
                        </m:r>
                      </m:e>
                      <m:sub>
                        <m:r>
                          <a:rPr lang="en-US" altLang="zh-CN" sz="2000" i="1">
                            <a:solidFill>
                              <a:schemeClr val="tx1"/>
                            </a:solidFill>
                            <a:latin typeface="Cambria Math" panose="02040503050406030204" charset="0"/>
                            <a:cs typeface="Cambria Math" panose="02040503050406030204" charset="0"/>
                          </a:rPr>
                          <m:t>𝑎</m:t>
                        </m:r>
                      </m:sub>
                    </m:sSub>
                  </m:oMath>
                </a14:m>
                <a:endParaRPr lang="en-US" altLang="zh-CN" sz="2000">
                  <a:solidFill>
                    <a:schemeClr val="tx1"/>
                  </a:solidFill>
                  <a:latin typeface="Cambria Math" panose="02040503050406030204" charset="0"/>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563880" y="2280285"/>
                <a:ext cx="5532120" cy="4223385"/>
              </a:xfrm>
              <a:prstGeom prst="rect">
                <a:avLst/>
              </a:prstGeom>
              <a:blipFill rotWithShape="1">
                <a:blip r:embed="rId4"/>
                <a:stretch>
                  <a:fillRect/>
                </a:stretch>
              </a:blipFill>
            </p:spPr>
            <p:txBody>
              <a:bodyPr/>
              <a:lstStyle/>
              <a:p>
                <a:r>
                  <a:rPr lang="zh-CN" altLang="en-US">
                    <a:noFill/>
                  </a:rPr>
                  <a:t> </a:t>
                </a:r>
              </a:p>
            </p:txBody>
          </p:sp>
        </mc:Fallback>
      </mc:AlternateContent>
      <p:pic>
        <p:nvPicPr>
          <p:cNvPr id="8" name="图片 7"/>
          <p:cNvPicPr>
            <a:picLocks noChangeAspect="1"/>
          </p:cNvPicPr>
          <p:nvPr>
            <p:custDataLst>
              <p:tags r:id="rId5"/>
            </p:custDataLst>
          </p:nvPr>
        </p:nvPicPr>
        <p:blipFill>
          <a:blip r:embed="rId6"/>
          <a:stretch>
            <a:fillRect/>
          </a:stretch>
        </p:blipFill>
        <p:spPr>
          <a:xfrm>
            <a:off x="762000" y="1165225"/>
            <a:ext cx="11430000" cy="9334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2</a:t>
            </a:r>
            <a:endParaRPr lang="en-US" altLang="zh-CN" dirty="0"/>
          </a:p>
        </p:txBody>
      </p:sp>
      <p:sp>
        <p:nvSpPr>
          <p:cNvPr id="3" name="文本占位符 2"/>
          <p:cNvSpPr>
            <a:spLocks noGrp="1"/>
          </p:cNvSpPr>
          <p:nvPr>
            <p:ph type="body" sz="quarter" idx="12"/>
          </p:nvPr>
        </p:nvSpPr>
        <p:spPr>
          <a:xfrm>
            <a:off x="1437640" y="347980"/>
            <a:ext cx="5165090" cy="485775"/>
          </a:xfrm>
        </p:spPr>
        <p:txBody>
          <a:bodyPr/>
          <a:lstStyle/>
          <a:p>
            <a:r>
              <a:rPr lang="zh-CN" altLang="en-US" dirty="0"/>
              <a:t>求解过程</a:t>
            </a:r>
            <a:endParaRPr lang="zh-CN" altLang="en-US" dirty="0"/>
          </a:p>
        </p:txBody>
      </p:sp>
      <p:sp>
        <p:nvSpPr>
          <p:cNvPr id="32" name="文本框 31"/>
          <p:cNvSpPr txBox="1"/>
          <p:nvPr/>
        </p:nvSpPr>
        <p:spPr>
          <a:xfrm>
            <a:off x="55245" y="3034665"/>
            <a:ext cx="480060" cy="576580"/>
          </a:xfrm>
          <a:prstGeom prst="rect">
            <a:avLst/>
          </a:prstGeom>
          <a:noFill/>
        </p:spPr>
        <p:txBody>
          <a:bodyPr wrap="square" rtlCol="0">
            <a:noAutofit/>
          </a:bodyPr>
          <a:p>
            <a:endParaRPr lang="zh-CN" altLang="en-US"/>
          </a:p>
        </p:txBody>
      </p:sp>
      <mc:AlternateContent xmlns:mc="http://schemas.openxmlformats.org/markup-compatibility/2006">
        <mc:Choice xmlns:a14="http://schemas.microsoft.com/office/drawing/2010/main" Requires="a14">
          <p:sp>
            <p:nvSpPr>
              <p:cNvPr id="21" name="文本框 20"/>
              <p:cNvSpPr txBox="1"/>
              <p:nvPr/>
            </p:nvSpPr>
            <p:spPr>
              <a:xfrm>
                <a:off x="4749800" y="1287145"/>
                <a:ext cx="6892290" cy="4785360"/>
              </a:xfrm>
              <a:prstGeom prst="rect">
                <a:avLst/>
              </a:prstGeom>
              <a:noFill/>
            </p:spPr>
            <p:txBody>
              <a:bodyPr wrap="square" rtlCol="0">
                <a:noAutofit/>
              </a:bodyPr>
              <a:p>
                <a:r>
                  <a:rPr lang="zh-CN" altLang="en-US" sz="2000">
                    <a:latin typeface="Cambria Math" panose="02040503050406030204" charset="0"/>
                    <a:cs typeface="Cambria Math" panose="02040503050406030204" charset="0"/>
                  </a:rPr>
                  <a:t>由于小球与尺子碰撞之后与尺子迅速分离，所以我们假设小球与尺子碰撞的时间为</a:t>
                </a:r>
                <a:r>
                  <a:rPr lang="en-US" altLang="zh-CN" sz="2000">
                    <a:latin typeface="Cambria Math" panose="02040503050406030204" charset="0"/>
                    <a:cs typeface="Cambria Math" panose="02040503050406030204" charset="0"/>
                  </a:rPr>
                  <a:t>0.01s</a:t>
                </a:r>
                <a:r>
                  <a:rPr lang="zh-CN" altLang="en-US" sz="2000">
                    <a:latin typeface="Cambria Math" panose="02040503050406030204" charset="0"/>
                    <a:cs typeface="Cambria Math" panose="02040503050406030204" charset="0"/>
                  </a:rPr>
                  <a:t>，碰撞之后，尺子上的力矩</a:t>
                </a:r>
                <a:r>
                  <a:rPr lang="zh-CN" altLang="en-US" sz="2000">
                    <a:latin typeface="Cambria Math" panose="02040503050406030204" charset="0"/>
                    <a:cs typeface="Cambria Math" panose="02040503050406030204" charset="0"/>
                  </a:rPr>
                  <a:t>为</a:t>
                </a:r>
                <a:endParaRPr lang="zh-CN" altLang="en-US" sz="2000">
                  <a:latin typeface="Cambria Math" panose="02040503050406030204" charset="0"/>
                  <a:cs typeface="Cambria Math" panose="02040503050406030204" charset="0"/>
                </a:endParaRPr>
              </a:p>
              <a:p>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𝑀</m:t>
                        </m:r>
                      </m:e>
                      <m:sub>
                        <m:r>
                          <a:rPr lang="zh-CN" altLang="en-US" sz="2000" i="1">
                            <a:latin typeface="Cambria Math" panose="02040503050406030204" charset="0"/>
                            <a:cs typeface="Cambria Math" panose="02040503050406030204" charset="0"/>
                          </a:rPr>
                          <m:t>顺</m:t>
                        </m:r>
                      </m:sub>
                    </m:sSub>
                  </m:oMath>
                </a14:m>
                <a:r>
                  <a:rPr lang="en-US" altLang="zh-CN" sz="2000" i="1">
                    <a:latin typeface="Cambria Math" panose="02040503050406030204" charset="0"/>
                    <a:cs typeface="Cambria Math" panose="02040503050406030204" charset="0"/>
                  </a:rPr>
                  <a:t>=</a:t>
                </a:r>
                <a14:m>
                  <m:oMath xmlns:m="http://schemas.openxmlformats.org/officeDocument/2006/math">
                    <m:f>
                      <m:fPr>
                        <m:ctrlPr>
                          <a:rPr lang="en-US" altLang="zh-CN" sz="2000" i="1">
                            <a:latin typeface="Cambria Math" panose="02040503050406030204" charset="0"/>
                            <a:cs typeface="Cambria Math" panose="02040503050406030204" charset="0"/>
                          </a:rPr>
                        </m:ctrlPr>
                      </m:fPr>
                      <m:num>
                        <m:r>
                          <a:rPr lang="en-US" altLang="zh-CN" sz="2000" i="1">
                            <a:latin typeface="Cambria Math" panose="02040503050406030204" charset="0"/>
                            <a:cs typeface="Cambria Math" panose="02040503050406030204" charset="0"/>
                          </a:rPr>
                          <m:t>𝑙</m:t>
                        </m:r>
                      </m:num>
                      <m:den>
                        <m:r>
                          <a:rPr lang="en-US" altLang="zh-CN" sz="2000" i="1">
                            <a:latin typeface="Cambria Math" panose="02040503050406030204" charset="0"/>
                            <a:cs typeface="Cambria Math" panose="02040503050406030204" charset="0"/>
                          </a:rPr>
                          <m:t>2</m:t>
                        </m:r>
                      </m:den>
                    </m:f>
                    <m:r>
                      <a:rPr lang="en-US" altLang="zh-CN" sz="2000" i="1">
                        <a:latin typeface="Cambria Math" panose="02040503050406030204" charset="0"/>
                        <a:cs typeface="Cambria Math" panose="02040503050406030204" charset="0"/>
                      </a:rPr>
                      <m:t>𝑐𝑜𝑠</m:t>
                    </m:r>
                    <m:r>
                      <a:rPr lang="en-US" altLang="zh-CN" sz="2000" i="1">
                        <a:latin typeface="Cambria Math" panose="02040503050406030204" charset="0"/>
                        <a:ea typeface="MS Mincho" charset="0"/>
                        <a:cs typeface="Cambria Math" panose="02040503050406030204" charset="0"/>
                      </a:rPr>
                      <m:t>(</m:t>
                    </m:r>
                    <m:r>
                      <a:rPr lang="en-US" altLang="zh-CN" sz="2000" i="1">
                        <a:latin typeface="Cambria Math" panose="02040503050406030204" charset="0"/>
                        <a:ea typeface="MS Mincho" charset="0"/>
                        <a:cs typeface="Cambria Math" panose="02040503050406030204" charset="0"/>
                      </a:rPr>
                      <m:t>𝛼</m:t>
                    </m:r>
                    <m:r>
                      <a:rPr lang="en-US" altLang="zh-CN" sz="2000" i="1">
                        <a:latin typeface="Cambria Math" panose="02040503050406030204" charset="0"/>
                        <a:ea typeface="MS Mincho" charset="0"/>
                        <a:cs typeface="Cambria Math" panose="02040503050406030204" charset="0"/>
                      </a:rPr>
                      <m:t>+</m:t>
                    </m:r>
                    <m:r>
                      <a:rPr lang="en-US" altLang="zh-CN" sz="2000" i="1">
                        <a:latin typeface="Cambria Math" panose="02040503050406030204" charset="0"/>
                        <a:ea typeface="MS Mincho" charset="0"/>
                        <a:cs typeface="Cambria Math" panose="02040503050406030204" charset="0"/>
                      </a:rPr>
                      <m:t>𝛽</m:t>
                    </m:r>
                    <m:r>
                      <a:rPr lang="en-US" altLang="zh-CN" sz="2000" i="1">
                        <a:latin typeface="Cambria Math" panose="02040503050406030204" charset="0"/>
                        <a:ea typeface="MS Mincho" charset="0"/>
                        <a:cs typeface="Cambria Math" panose="02040503050406030204" charset="0"/>
                      </a:rPr>
                      <m:t>）</m:t>
                    </m:r>
                    <m:r>
                      <a:rPr lang="en-US" altLang="zh-CN" sz="2000" i="1">
                        <a:latin typeface="Cambria Math" panose="02040503050406030204" charset="0"/>
                        <a:ea typeface="MS Mincho" charset="0"/>
                        <a:cs typeface="Cambria Math" panose="02040503050406030204" charset="0"/>
                      </a:rPr>
                      <m:t>𝑁</m:t>
                    </m:r>
                    <m:r>
                      <a:rPr lang="en-US" altLang="zh-CN" sz="2000" i="1">
                        <a:latin typeface="Cambria Math" panose="02040503050406030204" charset="0"/>
                        <a:ea typeface="MS Mincho" charset="0"/>
                        <a:cs typeface="Cambria Math" panose="02040503050406030204" charset="0"/>
                      </a:rPr>
                      <m:t>+</m:t>
                    </m:r>
                    <m:f>
                      <m:fPr>
                        <m:ctrlPr>
                          <a:rPr lang="en-US" altLang="zh-CN" sz="2000" i="1">
                            <a:latin typeface="Cambria Math" panose="02040503050406030204" charset="0"/>
                            <a:ea typeface="MS Mincho" charset="0"/>
                            <a:cs typeface="Cambria Math" panose="02040503050406030204" charset="0"/>
                          </a:rPr>
                        </m:ctrlPr>
                      </m:fPr>
                      <m:num>
                        <m:r>
                          <a:rPr lang="en-US" altLang="zh-CN" sz="2000" i="1">
                            <a:latin typeface="Cambria Math" panose="02040503050406030204" charset="0"/>
                            <a:ea typeface="MS Mincho" charset="0"/>
                            <a:cs typeface="Cambria Math" panose="02040503050406030204" charset="0"/>
                          </a:rPr>
                          <m:t>𝑙</m:t>
                        </m:r>
                      </m:num>
                      <m:den>
                        <m:r>
                          <a:rPr lang="en-US" altLang="zh-CN" sz="2000" i="1">
                            <a:latin typeface="Cambria Math" panose="02040503050406030204" charset="0"/>
                            <a:ea typeface="MS Mincho" charset="0"/>
                            <a:cs typeface="Cambria Math" panose="02040503050406030204" charset="0"/>
                          </a:rPr>
                          <m:t>2</m:t>
                        </m:r>
                      </m:den>
                    </m:f>
                    <m:r>
                      <a:rPr lang="en-US" altLang="zh-CN" sz="2000" i="1">
                        <a:latin typeface="Cambria Math" panose="02040503050406030204" charset="0"/>
                        <a:ea typeface="MS Mincho" charset="0"/>
                        <a:cs typeface="Cambria Math" panose="02040503050406030204" charset="0"/>
                      </a:rPr>
                      <m:t>𝑠𝑖𝑛</m:t>
                    </m:r>
                    <m:r>
                      <a:rPr lang="en-US" altLang="zh-CN" sz="2000" i="1">
                        <a:latin typeface="Cambria Math" panose="02040503050406030204" charset="0"/>
                        <a:ea typeface="MS Mincho" charset="0"/>
                        <a:cs typeface="Cambria Math" panose="02040503050406030204" charset="0"/>
                      </a:rPr>
                      <m:t>(</m:t>
                    </m:r>
                    <m:r>
                      <a:rPr lang="en-US" altLang="zh-CN" sz="2000" i="1">
                        <a:latin typeface="Cambria Math" panose="02040503050406030204" charset="0"/>
                        <a:ea typeface="MS Mincho" charset="0"/>
                        <a:cs typeface="Cambria Math" panose="02040503050406030204" charset="0"/>
                      </a:rPr>
                      <m:t>𝛼</m:t>
                    </m:r>
                    <m:r>
                      <a:rPr lang="en-US" altLang="zh-CN" sz="2000" i="1">
                        <a:latin typeface="Cambria Math" panose="02040503050406030204" charset="0"/>
                        <a:ea typeface="MS Mincho" charset="0"/>
                        <a:cs typeface="Cambria Math" panose="02040503050406030204" charset="0"/>
                      </a:rPr>
                      <m:t>+</m:t>
                    </m:r>
                    <m:r>
                      <a:rPr lang="en-US" altLang="zh-CN" sz="2000" i="1">
                        <a:latin typeface="Cambria Math" panose="02040503050406030204" charset="0"/>
                        <a:ea typeface="MS Mincho" charset="0"/>
                        <a:cs typeface="Cambria Math" panose="02040503050406030204" charset="0"/>
                      </a:rPr>
                      <m:t>𝛽</m:t>
                    </m:r>
                    <m:r>
                      <a:rPr lang="en-US" altLang="zh-CN" sz="2000" i="1">
                        <a:latin typeface="Cambria Math" panose="02040503050406030204" charset="0"/>
                        <a:ea typeface="MS Mincho" charset="0"/>
                        <a:cs typeface="Cambria Math" panose="02040503050406030204" charset="0"/>
                      </a:rPr>
                      <m:t>）</m:t>
                    </m:r>
                    <m:r>
                      <a:rPr lang="en-US" altLang="zh-CN" sz="2000" i="1">
                        <a:latin typeface="Cambria Math" panose="02040503050406030204" charset="0"/>
                        <a:ea typeface="MS Mincho" charset="0"/>
                        <a:cs typeface="Cambria Math" panose="02040503050406030204" charset="0"/>
                      </a:rPr>
                      <m:t>𝑁</m:t>
                    </m:r>
                    <m:r>
                      <a:rPr lang="en-US" altLang="zh-CN" sz="2000" i="1">
                        <a:latin typeface="Cambria Math" panose="02040503050406030204" charset="0"/>
                        <a:ea typeface="MS Mincho" charset="0"/>
                        <a:cs typeface="Cambria Math" panose="02040503050406030204" charset="0"/>
                      </a:rPr>
                      <m:t>∗</m:t>
                    </m:r>
                    <m:sSub>
                      <m:sSubPr>
                        <m:ctrlPr>
                          <a:rPr lang="en-US" altLang="zh-CN" sz="2000" i="1">
                            <a:latin typeface="Cambria Math" panose="02040503050406030204" charset="0"/>
                            <a:ea typeface="MS Mincho" charset="0"/>
                            <a:cs typeface="Cambria Math" panose="02040503050406030204" charset="0"/>
                          </a:rPr>
                        </m:ctrlPr>
                      </m:sSubPr>
                      <m:e>
                        <m:r>
                          <a:rPr lang="en-US" altLang="zh-CN" sz="2000" i="1">
                            <a:latin typeface="Cambria Math" panose="02040503050406030204" charset="0"/>
                            <a:ea typeface="MS Mincho" charset="0"/>
                            <a:cs typeface="Cambria Math" panose="02040503050406030204" charset="0"/>
                          </a:rPr>
                          <m:t>𝜇</m:t>
                        </m:r>
                      </m:e>
                      <m:sub>
                        <m:r>
                          <a:rPr lang="en-US" altLang="zh-CN" sz="2000" i="1">
                            <a:latin typeface="Cambria Math" panose="02040503050406030204" charset="0"/>
                            <a:ea typeface="MS Mincho" charset="0"/>
                            <a:cs typeface="Cambria Math" panose="02040503050406030204" charset="0"/>
                          </a:rPr>
                          <m:t>𝑓</m:t>
                        </m:r>
                      </m:sub>
                    </m:sSub>
                    <m:r>
                      <a:rPr lang="en-US" altLang="zh-CN" sz="2000" i="1">
                        <a:latin typeface="Cambria Math" panose="02040503050406030204" charset="0"/>
                        <a:ea typeface="MS Mincho" charset="0"/>
                        <a:cs typeface="Cambria Math" panose="02040503050406030204" charset="0"/>
                      </a:rPr>
                      <m:t>+</m:t>
                    </m:r>
                    <m:r>
                      <a:rPr lang="en-US" altLang="zh-CN" sz="2000" i="1">
                        <a:latin typeface="Cambria Math" panose="02040503050406030204" charset="0"/>
                        <a:ea typeface="MS Mincho" charset="0"/>
                        <a:cs typeface="Cambria Math" panose="02040503050406030204" charset="0"/>
                      </a:rPr>
                      <m:t>𝛥</m:t>
                    </m:r>
                    <m:r>
                      <a:rPr lang="en-US" altLang="zh-CN" sz="2000" i="1">
                        <a:latin typeface="Cambria Math" panose="02040503050406030204" charset="0"/>
                        <a:ea typeface="MS Mincho" charset="0"/>
                        <a:cs typeface="Cambria Math" panose="02040503050406030204" charset="0"/>
                      </a:rPr>
                      <m:t>𝑃</m:t>
                    </m:r>
                    <m:r>
                      <a:rPr lang="en-US" altLang="zh-CN" sz="2000" i="1">
                        <a:latin typeface="Cambria Math" panose="02040503050406030204" charset="0"/>
                        <a:ea typeface="MS Mincho" charset="0"/>
                        <a:cs typeface="Cambria Math" panose="02040503050406030204" charset="0"/>
                      </a:rPr>
                      <m:t>∗</m:t>
                    </m:r>
                    <m:f>
                      <m:fPr>
                        <m:ctrlPr>
                          <a:rPr lang="en-US" altLang="zh-CN" sz="2000" i="1">
                            <a:latin typeface="Cambria Math" panose="02040503050406030204" charset="0"/>
                            <a:ea typeface="MS Mincho" charset="0"/>
                            <a:cs typeface="Cambria Math" panose="02040503050406030204" charset="0"/>
                          </a:rPr>
                        </m:ctrlPr>
                      </m:fPr>
                      <m:num>
                        <m:r>
                          <a:rPr lang="en-US" altLang="zh-CN" sz="2000" i="1">
                            <a:latin typeface="Cambria Math" panose="02040503050406030204" charset="0"/>
                            <a:ea typeface="MS Mincho" charset="0"/>
                            <a:cs typeface="Cambria Math" panose="02040503050406030204" charset="0"/>
                          </a:rPr>
                          <m:t>𝑙</m:t>
                        </m:r>
                      </m:num>
                      <m:den>
                        <m:r>
                          <a:rPr lang="en-US" altLang="zh-CN" sz="2000" i="1">
                            <a:latin typeface="Cambria Math" panose="02040503050406030204" charset="0"/>
                            <a:ea typeface="MS Mincho" charset="0"/>
                            <a:cs typeface="Cambria Math" panose="02040503050406030204" charset="0"/>
                          </a:rPr>
                          <m:t>2</m:t>
                        </m:r>
                      </m:den>
                    </m:f>
                    <m:r>
                      <a:rPr lang="en-US" altLang="zh-CN" sz="2000" i="1">
                        <a:latin typeface="Cambria Math" panose="02040503050406030204" charset="0"/>
                        <a:ea typeface="MS Mincho" charset="0"/>
                        <a:cs typeface="Cambria Math" panose="02040503050406030204" charset="0"/>
                      </a:rPr>
                      <m:t>∗</m:t>
                    </m:r>
                    <m:sSub>
                      <m:sSubPr>
                        <m:ctrlPr>
                          <a:rPr lang="en-US" altLang="zh-CN" sz="2000" i="1">
                            <a:latin typeface="Cambria Math" panose="02040503050406030204" charset="0"/>
                            <a:ea typeface="MS Mincho" charset="0"/>
                            <a:cs typeface="Cambria Math" panose="02040503050406030204" charset="0"/>
                          </a:rPr>
                        </m:ctrlPr>
                      </m:sSubPr>
                      <m:e>
                        <m:r>
                          <a:rPr lang="en-US" altLang="zh-CN" sz="2000" i="1">
                            <a:latin typeface="Cambria Math" panose="02040503050406030204" charset="0"/>
                            <a:ea typeface="MS Mincho" charset="0"/>
                            <a:cs typeface="Cambria Math" panose="02040503050406030204" charset="0"/>
                          </a:rPr>
                          <m:t>𝑤</m:t>
                        </m:r>
                      </m:e>
                      <m:sub>
                        <m:r>
                          <a:rPr lang="zh-CN" altLang="en-US" sz="2000" i="1">
                            <a:latin typeface="Cambria Math" panose="02040503050406030204" charset="0"/>
                            <a:ea typeface="MS Mincho" charset="0"/>
                            <a:cs typeface="Cambria Math" panose="02040503050406030204" charset="0"/>
                          </a:rPr>
                          <m:t>宽</m:t>
                        </m:r>
                      </m:sub>
                    </m:sSub>
                    <m:r>
                      <a:rPr lang="en-US" altLang="zh-CN" sz="2000" i="1">
                        <a:latin typeface="Cambria Math" panose="02040503050406030204" charset="0"/>
                        <a:ea typeface="MS Mincho" charset="0"/>
                        <a:cs typeface="Cambria Math" panose="02040503050406030204" charset="0"/>
                      </a:rPr>
                      <m:t>∗</m:t>
                    </m:r>
                    <m:f>
                      <m:fPr>
                        <m:ctrlPr>
                          <a:rPr lang="en-US" altLang="zh-CN" sz="2000" i="1">
                            <a:latin typeface="Cambria Math" panose="02040503050406030204" charset="0"/>
                            <a:ea typeface="MS Mincho" charset="0"/>
                            <a:cs typeface="Cambria Math" panose="02040503050406030204" charset="0"/>
                          </a:rPr>
                        </m:ctrlPr>
                      </m:fPr>
                      <m:num>
                        <m:r>
                          <a:rPr lang="en-US" altLang="zh-CN" sz="2000" i="1">
                            <a:latin typeface="Cambria Math" panose="02040503050406030204" charset="0"/>
                            <a:ea typeface="MS Mincho" charset="0"/>
                            <a:cs typeface="Cambria Math" panose="02040503050406030204" charset="0"/>
                          </a:rPr>
                          <m:t>𝑙</m:t>
                        </m:r>
                      </m:num>
                      <m:den>
                        <m:r>
                          <a:rPr lang="en-US" altLang="zh-CN" sz="2000" i="1">
                            <a:latin typeface="Cambria Math" panose="02040503050406030204" charset="0"/>
                            <a:ea typeface="MS Mincho" charset="0"/>
                            <a:cs typeface="Cambria Math" panose="02040503050406030204" charset="0"/>
                          </a:rPr>
                          <m:t>4</m:t>
                        </m:r>
                      </m:den>
                    </m:f>
                  </m:oMath>
                </a14:m>
                <a:endParaRPr lang="en-US" altLang="zh-CN" sz="2000" i="1">
                  <a:latin typeface="Cambria Math" panose="02040503050406030204" charset="0"/>
                  <a:ea typeface="MS Mincho" charset="0"/>
                  <a:cs typeface="Cambria Math" panose="02040503050406030204" charset="0"/>
                </a:endParaRPr>
              </a:p>
              <a:p>
                <a:endParaRPr lang="en-US" altLang="zh-CN" sz="2000" i="1">
                  <a:latin typeface="Cambria Math" panose="02040503050406030204" charset="0"/>
                  <a:ea typeface="MS Mincho" charset="0"/>
                  <a:cs typeface="Cambria Math" panose="02040503050406030204" charset="0"/>
                </a:endParaRPr>
              </a:p>
              <a:p>
                <a:r>
                  <a:rPr lang="zh-CN" altLang="en-US" sz="2000">
                    <a:latin typeface="Cambria Math" panose="02040503050406030204" charset="0"/>
                    <a:ea typeface="MS Mincho" charset="0"/>
                    <a:cs typeface="Cambria Math" panose="02040503050406030204" charset="0"/>
                  </a:rPr>
                  <a:t>其中</a:t>
                </a:r>
                <a:r>
                  <a:rPr lang="en-US" altLang="zh-CN" sz="2000">
                    <a:latin typeface="Cambria Math" panose="02040503050406030204" charset="0"/>
                    <a:ea typeface="MS Mincho" charset="0"/>
                    <a:cs typeface="Cambria Math" panose="02040503050406030204" charset="0"/>
                  </a:rPr>
                  <a:t>l</a:t>
                </a:r>
                <a:r>
                  <a:rPr lang="zh-CN" altLang="en-US" sz="2000">
                    <a:latin typeface="Cambria Math" panose="02040503050406030204" charset="0"/>
                    <a:ea typeface="MS Mincho" charset="0"/>
                    <a:cs typeface="Cambria Math" panose="02040503050406030204" charset="0"/>
                  </a:rPr>
                  <a:t>是尺子的长度，</a:t>
                </a:r>
                <a:r>
                  <a:rPr lang="en-US" altLang="zh-CN" sz="2000">
                    <a:latin typeface="Cambria Math" panose="02040503050406030204" charset="0"/>
                    <a:ea typeface="MS Mincho" charset="0"/>
                    <a:cs typeface="Cambria Math" panose="02040503050406030204" charset="0"/>
                  </a:rPr>
                  <a:t>ΔP</a:t>
                </a:r>
                <a:r>
                  <a:rPr lang="zh-CN" altLang="en-US" sz="2000">
                    <a:latin typeface="Cambria Math" panose="02040503050406030204" charset="0"/>
                    <a:ea typeface="MS Mincho" charset="0"/>
                    <a:cs typeface="Cambria Math" panose="02040503050406030204" charset="0"/>
                  </a:rPr>
                  <a:t>为上面计算的大气压与标准大气压之差，</a:t>
                </a:r>
                <a14:m>
                  <m:oMath xmlns:m="http://schemas.openxmlformats.org/officeDocument/2006/math">
                    <m:sSub>
                      <m:sSubPr>
                        <m:ctrlPr>
                          <a:rPr lang="en-US" altLang="zh-CN" sz="2000" i="1">
                            <a:latin typeface="Cambria Math" panose="02040503050406030204" charset="0"/>
                            <a:ea typeface="MS Mincho" charset="0"/>
                            <a:cs typeface="Cambria Math" panose="02040503050406030204" charset="0"/>
                          </a:rPr>
                        </m:ctrlPr>
                      </m:sSubPr>
                      <m:e>
                        <m:r>
                          <a:rPr lang="en-US" altLang="zh-CN" sz="2000" i="1">
                            <a:latin typeface="Cambria Math" panose="02040503050406030204" charset="0"/>
                            <a:ea typeface="MS Mincho" charset="0"/>
                            <a:cs typeface="Cambria Math" panose="02040503050406030204" charset="0"/>
                          </a:rPr>
                          <m:t>𝑤</m:t>
                        </m:r>
                      </m:e>
                      <m:sub>
                        <m:r>
                          <a:rPr lang="zh-CN" altLang="en-US" sz="2000" i="1">
                            <a:latin typeface="Cambria Math" panose="02040503050406030204" charset="0"/>
                            <a:ea typeface="MS Mincho" charset="0"/>
                            <a:cs typeface="Cambria Math" panose="02040503050406030204" charset="0"/>
                          </a:rPr>
                          <m:t>宽</m:t>
                        </m:r>
                      </m:sub>
                    </m:sSub>
                    <m:r>
                      <a:rPr lang="zh-CN" altLang="en-US" sz="2000" i="1">
                        <a:latin typeface="Cambria Math" panose="02040503050406030204" charset="0"/>
                        <a:ea typeface="MS Mincho" charset="0"/>
                        <a:cs typeface="Cambria Math" panose="02040503050406030204" charset="0"/>
                      </a:rPr>
                      <m:t>为</m:t>
                    </m:r>
                  </m:oMath>
                </a14:m>
                <a:r>
                  <a:rPr lang="zh-CN" altLang="en-US" sz="2000">
                    <a:latin typeface="Cambria Math" panose="02040503050406030204" charset="0"/>
                    <a:ea typeface="MS Mincho" charset="0"/>
                    <a:cs typeface="Cambria Math" panose="02040503050406030204" charset="0"/>
                  </a:rPr>
                  <a:t>尺子的宽度，</a:t>
                </a:r>
                <a:r>
                  <a:rPr lang="en-US" altLang="zh-CN" sz="2000">
                    <a:latin typeface="Cambria Math" panose="02040503050406030204" charset="0"/>
                    <a:ea typeface="MS Mincho" charset="0"/>
                    <a:cs typeface="Cambria Math" panose="02040503050406030204" charset="0"/>
                  </a:rPr>
                  <a:t>N</a:t>
                </a:r>
                <a:r>
                  <a:rPr lang="zh-CN" altLang="en-US" sz="2000">
                    <a:latin typeface="Cambria Math" panose="02040503050406030204" charset="0"/>
                    <a:ea typeface="MS Mincho" charset="0"/>
                    <a:cs typeface="Cambria Math" panose="02040503050406030204" charset="0"/>
                  </a:rPr>
                  <a:t>可以由纸面绕右侧与桌面接触点的定轴转动求解。</a:t>
                </a:r>
                <a:endParaRPr lang="zh-CN" altLang="en-US" sz="2000">
                  <a:latin typeface="Cambria Math" panose="02040503050406030204" charset="0"/>
                  <a:ea typeface="MS Mincho" charset="0"/>
                  <a:cs typeface="Cambria Math" panose="02040503050406030204" charset="0"/>
                </a:endParaRPr>
              </a:p>
              <a:p>
                <a:endParaRPr lang="zh-CN" altLang="en-US" sz="2000">
                  <a:latin typeface="Cambria Math" panose="02040503050406030204" charset="0"/>
                  <a:ea typeface="MS Mincho" charset="0"/>
                  <a:cs typeface="Cambria Math" panose="02040503050406030204" charset="0"/>
                </a:endParaRPr>
              </a:p>
              <a:p>
                <a:r>
                  <a:rPr lang="en-US" altLang="zh-CN" sz="2000" i="1">
                    <a:latin typeface="Cambria Math" panose="02040503050406030204" charset="0"/>
                    <a:ea typeface="MS Mincho" charset="0"/>
                    <a:cs typeface="Cambria Math" panose="02040503050406030204" charset="0"/>
                  </a:rPr>
                  <a:t>N  * </a:t>
                </a:r>
                <a14:m>
                  <m:oMath xmlns:m="http://schemas.openxmlformats.org/officeDocument/2006/math">
                    <m:r>
                      <a:rPr lang="en-US" altLang="zh-CN" sz="2000" i="1">
                        <a:latin typeface="Cambria Math" panose="02040503050406030204" charset="0"/>
                        <a:ea typeface="MS Mincho" charset="0"/>
                        <a:cs typeface="Cambria Math" panose="02040503050406030204" charset="0"/>
                      </a:rPr>
                      <m:t>(</m:t>
                    </m:r>
                    <m:sSub>
                      <m:sSubPr>
                        <m:ctrlPr>
                          <a:rPr lang="en-US" altLang="zh-CN" sz="2000" i="1">
                            <a:latin typeface="Cambria Math" panose="02040503050406030204" charset="0"/>
                            <a:ea typeface="MS Mincho" charset="0"/>
                            <a:cs typeface="Cambria Math" panose="02040503050406030204" charset="0"/>
                          </a:rPr>
                        </m:ctrlPr>
                      </m:sSubPr>
                      <m:e>
                        <m:r>
                          <a:rPr lang="en-US" altLang="zh-CN" sz="2000" i="1">
                            <a:latin typeface="Cambria Math" panose="02040503050406030204" charset="0"/>
                            <a:ea typeface="MS Mincho" charset="0"/>
                            <a:cs typeface="Cambria Math" panose="02040503050406030204" charset="0"/>
                          </a:rPr>
                          <m:t>𝑤</m:t>
                        </m:r>
                      </m:e>
                      <m:sub>
                        <m:r>
                          <a:rPr lang="zh-CN" altLang="en-US" sz="2000" i="1">
                            <a:latin typeface="Cambria Math" panose="02040503050406030204" charset="0"/>
                            <a:ea typeface="MS Mincho" charset="0"/>
                            <a:cs typeface="Cambria Math" panose="02040503050406030204" charset="0"/>
                          </a:rPr>
                          <m:t>纸宽</m:t>
                        </m:r>
                      </m:sub>
                    </m:sSub>
                    <m:r>
                      <a:rPr lang="en-US" altLang="zh-CN" sz="2000" i="1">
                        <a:latin typeface="Cambria Math" panose="02040503050406030204" charset="0"/>
                        <a:ea typeface="MS Mincho" charset="0"/>
                        <a:cs typeface="Cambria Math" panose="02040503050406030204" charset="0"/>
                      </a:rPr>
                      <m:t>−</m:t>
                    </m:r>
                    <m:f>
                      <m:fPr>
                        <m:ctrlPr>
                          <a:rPr lang="en-US" altLang="zh-CN" sz="2000" i="1">
                            <a:latin typeface="Cambria Math" panose="02040503050406030204" charset="0"/>
                            <a:ea typeface="MS Mincho" charset="0"/>
                            <a:cs typeface="Cambria Math" panose="02040503050406030204" charset="0"/>
                          </a:rPr>
                        </m:ctrlPr>
                      </m:fPr>
                      <m:num>
                        <m:r>
                          <a:rPr lang="en-US" altLang="zh-CN" sz="2000" i="1">
                            <a:latin typeface="Cambria Math" panose="02040503050406030204" charset="0"/>
                            <a:ea typeface="MS Mincho" charset="0"/>
                            <a:cs typeface="Cambria Math" panose="02040503050406030204" charset="0"/>
                          </a:rPr>
                          <m:t>𝑙</m:t>
                        </m:r>
                      </m:num>
                      <m:den>
                        <m:r>
                          <a:rPr lang="en-US" altLang="zh-CN" sz="2000" i="1">
                            <a:latin typeface="Cambria Math" panose="02040503050406030204" charset="0"/>
                            <a:ea typeface="MS Mincho" charset="0"/>
                            <a:cs typeface="Cambria Math" panose="02040503050406030204" charset="0"/>
                          </a:rPr>
                          <m:t>2</m:t>
                        </m:r>
                      </m:den>
                    </m:f>
                    <m:r>
                      <a:rPr lang="en-US" altLang="zh-CN" sz="2000" i="1">
                        <a:latin typeface="Cambria Math" panose="02040503050406030204" charset="0"/>
                        <a:ea typeface="MS Mincho" charset="0"/>
                        <a:cs typeface="Cambria Math" panose="02040503050406030204" charset="0"/>
                      </a:rPr>
                      <m:t>)</m:t>
                    </m:r>
                    <m:r>
                      <a:rPr lang="en-US" altLang="zh-CN" sz="2000" i="1">
                        <a:latin typeface="Cambria Math" panose="02040503050406030204" charset="0"/>
                        <a:ea typeface="MS Mincho" charset="0"/>
                        <a:cs typeface="Cambria Math" panose="02040503050406030204" charset="0"/>
                      </a:rPr>
                      <m:t>−</m:t>
                    </m:r>
                    <m:sSub>
                      <m:sSubPr>
                        <m:ctrlPr>
                          <a:rPr lang="en-US" altLang="zh-CN" sz="2000" i="1">
                            <a:latin typeface="Cambria Math" panose="02040503050406030204" charset="0"/>
                            <a:ea typeface="MS Mincho" charset="0"/>
                            <a:cs typeface="Cambria Math" panose="02040503050406030204" charset="0"/>
                          </a:rPr>
                        </m:ctrlPr>
                      </m:sSubPr>
                      <m:e>
                        <m:r>
                          <a:rPr lang="en-US" altLang="zh-CN" sz="2000" i="1">
                            <a:latin typeface="Cambria Math" panose="02040503050406030204" charset="0"/>
                            <a:ea typeface="MS Mincho" charset="0"/>
                            <a:cs typeface="Cambria Math" panose="02040503050406030204" charset="0"/>
                          </a:rPr>
                          <m:t>𝑚</m:t>
                        </m:r>
                      </m:e>
                      <m:sub>
                        <m:r>
                          <a:rPr lang="zh-CN" altLang="en-US" sz="2000" i="1">
                            <a:latin typeface="Cambria Math" panose="02040503050406030204" charset="0"/>
                            <a:ea typeface="MS Mincho" charset="0"/>
                            <a:cs typeface="Cambria Math" panose="02040503050406030204" charset="0"/>
                          </a:rPr>
                          <m:t>纸</m:t>
                        </m:r>
                      </m:sub>
                    </m:sSub>
                    <m:r>
                      <a:rPr lang="en-US" altLang="zh-CN" sz="2000" i="1">
                        <a:latin typeface="Cambria Math" panose="02040503050406030204" charset="0"/>
                        <a:ea typeface="MS Mincho" charset="0"/>
                        <a:cs typeface="Cambria Math" panose="02040503050406030204" charset="0"/>
                      </a:rPr>
                      <m:t>𝑔</m:t>
                    </m:r>
                    <m:r>
                      <a:rPr lang="en-US" altLang="zh-CN" sz="2000" i="1">
                        <a:latin typeface="Cambria Math" panose="02040503050406030204" charset="0"/>
                        <a:ea typeface="MS Mincho" charset="0"/>
                        <a:cs typeface="Cambria Math" panose="02040503050406030204" charset="0"/>
                      </a:rPr>
                      <m:t>∗</m:t>
                    </m:r>
                    <m:f>
                      <m:fPr>
                        <m:ctrlPr>
                          <a:rPr lang="en-US" altLang="zh-CN" sz="2000" i="1">
                            <a:latin typeface="Cambria Math" panose="02040503050406030204" charset="0"/>
                            <a:ea typeface="MS Mincho" charset="0"/>
                            <a:cs typeface="Cambria Math" panose="02040503050406030204" charset="0"/>
                          </a:rPr>
                        </m:ctrlPr>
                      </m:fPr>
                      <m:num>
                        <m:sSub>
                          <m:sSubPr>
                            <m:ctrlPr>
                              <a:rPr lang="en-US" altLang="zh-CN" sz="2000" i="1">
                                <a:latin typeface="Cambria Math" panose="02040503050406030204" charset="0"/>
                                <a:ea typeface="MS Mincho" charset="0"/>
                                <a:cs typeface="Cambria Math" panose="02040503050406030204" charset="0"/>
                              </a:rPr>
                            </m:ctrlPr>
                          </m:sSubPr>
                          <m:e>
                            <m:r>
                              <a:rPr lang="en-US" altLang="zh-CN" sz="2000" i="1">
                                <a:latin typeface="Cambria Math" panose="02040503050406030204" charset="0"/>
                                <a:ea typeface="MS Mincho" charset="0"/>
                                <a:cs typeface="Cambria Math" panose="02040503050406030204" charset="0"/>
                              </a:rPr>
                              <m:t>𝑤</m:t>
                            </m:r>
                          </m:e>
                          <m:sub>
                            <m:r>
                              <a:rPr lang="zh-CN" altLang="en-US" sz="2000" i="1">
                                <a:latin typeface="Cambria Math" panose="02040503050406030204" charset="0"/>
                                <a:ea typeface="MS Mincho" charset="0"/>
                                <a:cs typeface="Cambria Math" panose="02040503050406030204" charset="0"/>
                              </a:rPr>
                              <m:t>纸宽</m:t>
                            </m:r>
                          </m:sub>
                        </m:sSub>
                      </m:num>
                      <m:den>
                        <m:r>
                          <a:rPr lang="en-US" altLang="zh-CN" sz="2000" i="1">
                            <a:latin typeface="Cambria Math" panose="02040503050406030204" charset="0"/>
                            <a:ea typeface="MS Mincho" charset="0"/>
                            <a:cs typeface="Cambria Math" panose="02040503050406030204" charset="0"/>
                          </a:rPr>
                          <m:t>2</m:t>
                        </m:r>
                      </m:den>
                    </m:f>
                    <m:r>
                      <a:rPr lang="en-US" altLang="zh-CN" sz="2000" i="1">
                        <a:latin typeface="Cambria Math" panose="02040503050406030204" charset="0"/>
                        <a:ea typeface="MS Mincho" charset="0"/>
                        <a:cs typeface="Cambria Math" panose="02040503050406030204" charset="0"/>
                      </a:rPr>
                      <m:t>𝑐𝑜𝑠</m:t>
                    </m:r>
                    <m:r>
                      <a:rPr lang="en-US" altLang="zh-CN" sz="2000" i="1">
                        <a:latin typeface="Cambria Math" panose="02040503050406030204" charset="0"/>
                        <a:ea typeface="MS Mincho" charset="0"/>
                        <a:cs typeface="Cambria Math" panose="02040503050406030204" charset="0"/>
                      </a:rPr>
                      <m:t>𝛽</m:t>
                    </m:r>
                    <m:r>
                      <a:rPr lang="en-US" altLang="zh-CN" sz="2000" i="1">
                        <a:latin typeface="Cambria Math" panose="02040503050406030204" charset="0"/>
                        <a:ea typeface="MS Mincho" charset="0"/>
                        <a:cs typeface="Cambria Math" panose="02040503050406030204" charset="0"/>
                      </a:rPr>
                      <m:t>=</m:t>
                    </m:r>
                    <m:f>
                      <m:fPr>
                        <m:ctrlPr>
                          <a:rPr lang="en-US" altLang="zh-CN" sz="2000" i="1">
                            <a:latin typeface="Cambria Math" panose="02040503050406030204" charset="0"/>
                            <a:ea typeface="MS Mincho" charset="0"/>
                            <a:cs typeface="Cambria Math" panose="02040503050406030204" charset="0"/>
                          </a:rPr>
                        </m:ctrlPr>
                      </m:fPr>
                      <m:num>
                        <m:r>
                          <a:rPr lang="en-US" altLang="zh-CN" sz="2000" i="1">
                            <a:latin typeface="Cambria Math" panose="02040503050406030204" charset="0"/>
                            <a:ea typeface="MS Mincho" charset="0"/>
                            <a:cs typeface="Cambria Math" panose="02040503050406030204" charset="0"/>
                          </a:rPr>
                          <m:t>1</m:t>
                        </m:r>
                      </m:num>
                      <m:den>
                        <m:r>
                          <a:rPr lang="en-US" altLang="zh-CN" sz="2000" i="1">
                            <a:latin typeface="Cambria Math" panose="02040503050406030204" charset="0"/>
                            <a:ea typeface="MS Mincho" charset="0"/>
                            <a:cs typeface="Cambria Math" panose="02040503050406030204" charset="0"/>
                          </a:rPr>
                          <m:t>3</m:t>
                        </m:r>
                      </m:den>
                    </m:f>
                    <m:sSub>
                      <m:sSubPr>
                        <m:ctrlPr>
                          <a:rPr lang="en-US" altLang="zh-CN" sz="2000" i="1">
                            <a:latin typeface="Cambria Math" panose="02040503050406030204" charset="0"/>
                            <a:ea typeface="MS Mincho" charset="0"/>
                            <a:cs typeface="Cambria Math" panose="02040503050406030204" charset="0"/>
                          </a:rPr>
                        </m:ctrlPr>
                      </m:sSubPr>
                      <m:e>
                        <m:r>
                          <a:rPr lang="en-US" altLang="zh-CN" sz="2000" i="1">
                            <a:latin typeface="Cambria Math" panose="02040503050406030204" charset="0"/>
                            <a:ea typeface="MS Mincho" charset="0"/>
                            <a:cs typeface="Cambria Math" panose="02040503050406030204" charset="0"/>
                          </a:rPr>
                          <m:t>𝑚</m:t>
                        </m:r>
                      </m:e>
                      <m:sub>
                        <m:r>
                          <a:rPr lang="zh-CN" altLang="en-US" sz="2000" i="1">
                            <a:latin typeface="Cambria Math" panose="02040503050406030204" charset="0"/>
                            <a:ea typeface="MS Mincho" charset="0"/>
                            <a:cs typeface="Cambria Math" panose="02040503050406030204" charset="0"/>
                          </a:rPr>
                          <m:t>纸</m:t>
                        </m:r>
                      </m:sub>
                    </m:sSub>
                    <m:sSup>
                      <m:sSupPr>
                        <m:ctrlPr>
                          <a:rPr lang="en-US" altLang="zh-CN" sz="2000" i="1">
                            <a:latin typeface="Cambria Math" panose="02040503050406030204" charset="0"/>
                            <a:ea typeface="MS Mincho" charset="0"/>
                            <a:cs typeface="Cambria Math" panose="02040503050406030204" charset="0"/>
                          </a:rPr>
                        </m:ctrlPr>
                      </m:sSupPr>
                      <m:e>
                        <m:sSub>
                          <m:sSubPr>
                            <m:ctrlPr>
                              <a:rPr lang="en-US" altLang="zh-CN" sz="2000" i="1">
                                <a:latin typeface="Cambria Math" panose="02040503050406030204" charset="0"/>
                                <a:ea typeface="MS Mincho" charset="0"/>
                                <a:cs typeface="Cambria Math" panose="02040503050406030204" charset="0"/>
                              </a:rPr>
                            </m:ctrlPr>
                          </m:sSubPr>
                          <m:e>
                            <m:r>
                              <a:rPr lang="en-US" altLang="zh-CN" sz="2000" i="1">
                                <a:latin typeface="Cambria Math" panose="02040503050406030204" charset="0"/>
                                <a:ea typeface="MS Mincho" charset="0"/>
                                <a:cs typeface="Cambria Math" panose="02040503050406030204" charset="0"/>
                              </a:rPr>
                              <m:t>𝑤</m:t>
                            </m:r>
                          </m:e>
                          <m:sub>
                            <m:r>
                              <a:rPr lang="zh-CN" altLang="en-US" sz="2000" i="1">
                                <a:latin typeface="Cambria Math" panose="02040503050406030204" charset="0"/>
                                <a:ea typeface="MS Mincho" charset="0"/>
                                <a:cs typeface="Cambria Math" panose="02040503050406030204" charset="0"/>
                              </a:rPr>
                              <m:t>纸宽</m:t>
                            </m:r>
                          </m:sub>
                        </m:sSub>
                      </m:e>
                      <m:sup>
                        <m:r>
                          <a:rPr lang="en-US" altLang="zh-CN" sz="2000" i="1">
                            <a:latin typeface="Cambria Math" panose="02040503050406030204" charset="0"/>
                            <a:ea typeface="MS Mincho" charset="0"/>
                            <a:cs typeface="Cambria Math" panose="02040503050406030204" charset="0"/>
                          </a:rPr>
                          <m:t>2</m:t>
                        </m:r>
                      </m:sup>
                    </m:sSup>
                    <m:acc>
                      <m:accPr>
                        <m:chr m:val="̈"/>
                        <m:ctrlPr>
                          <a:rPr lang="en-US" altLang="zh-CN" sz="2000" i="1">
                            <a:latin typeface="Cambria Math" panose="02040503050406030204" charset="0"/>
                            <a:ea typeface="MS Mincho" charset="0"/>
                            <a:cs typeface="Cambria Math" panose="02040503050406030204" charset="0"/>
                          </a:rPr>
                        </m:ctrlPr>
                      </m:accPr>
                      <m:e>
                        <m:r>
                          <a:rPr lang="en-US" altLang="zh-CN" sz="2000" i="1">
                            <a:latin typeface="Cambria Math" panose="02040503050406030204" charset="0"/>
                            <a:ea typeface="MS Mincho" charset="0"/>
                            <a:cs typeface="Cambria Math" panose="02040503050406030204" charset="0"/>
                          </a:rPr>
                          <m:t>𝛽</m:t>
                        </m:r>
                      </m:e>
                    </m:acc>
                  </m:oMath>
                </a14:m>
                <a:endParaRPr lang="en-US" altLang="zh-CN" sz="2000" i="1">
                  <a:latin typeface="Cambria Math" panose="02040503050406030204" charset="0"/>
                  <a:ea typeface="MS Mincho" charset="0"/>
                  <a:cs typeface="Cambria Math" panose="02040503050406030204" charset="0"/>
                </a:endParaRPr>
              </a:p>
              <a:p>
                <a:endParaRPr lang="en-US" altLang="zh-CN" sz="2000" i="1">
                  <a:latin typeface="Cambria Math" panose="02040503050406030204" charset="0"/>
                  <a:ea typeface="MS Mincho" charset="0"/>
                  <a:cs typeface="Cambria Math" panose="02040503050406030204" charset="0"/>
                </a:endParaRPr>
              </a:p>
              <a:p>
                <a:r>
                  <a:rPr lang="en-US" altLang="zh-CN" sz="2000">
                    <a:latin typeface="Cambria Math" panose="02040503050406030204" charset="0"/>
                    <a:ea typeface="MS Mincho" charset="0"/>
                    <a:cs typeface="Cambria Math" panose="02040503050406030204" charset="0"/>
                  </a:rPr>
                  <a:t>β</a:t>
                </a:r>
                <a:r>
                  <a:rPr lang="zh-CN" altLang="en-US" sz="2000">
                    <a:latin typeface="Cambria Math" panose="02040503050406030204" charset="0"/>
                    <a:ea typeface="MS Mincho" charset="0"/>
                    <a:cs typeface="Cambria Math" panose="02040503050406030204" charset="0"/>
                  </a:rPr>
                  <a:t>的二阶导数的初值可以用</a:t>
                </a:r>
                <a14:m>
                  <m:oMath xmlns:m="http://schemas.openxmlformats.org/officeDocument/2006/math">
                    <m:sSub>
                      <m:sSubPr>
                        <m:ctrlPr>
                          <a:rPr lang="en-US" altLang="zh-CN" sz="2000" i="1">
                            <a:latin typeface="Cambria Math" panose="02040503050406030204" charset="0"/>
                            <a:ea typeface="MS Mincho" charset="0"/>
                            <a:cs typeface="Cambria Math" panose="02040503050406030204" charset="0"/>
                          </a:rPr>
                        </m:ctrlPr>
                      </m:sSubPr>
                      <m:e>
                        <m:r>
                          <a:rPr lang="en-US" altLang="zh-CN" sz="2000" i="1">
                            <a:latin typeface="Cambria Math" panose="02040503050406030204" charset="0"/>
                            <a:ea typeface="MS Mincho" charset="0"/>
                            <a:cs typeface="Cambria Math" panose="02040503050406030204" charset="0"/>
                          </a:rPr>
                          <m:t>𝜔</m:t>
                        </m:r>
                      </m:e>
                      <m:sub>
                        <m:r>
                          <a:rPr lang="en-US" altLang="zh-CN" sz="2000" i="1">
                            <a:latin typeface="Cambria Math" panose="02040503050406030204" charset="0"/>
                            <a:ea typeface="MS Mincho" charset="0"/>
                            <a:cs typeface="Cambria Math" panose="02040503050406030204" charset="0"/>
                          </a:rPr>
                          <m:t>0</m:t>
                        </m:r>
                      </m:sub>
                    </m:sSub>
                    <m:r>
                      <a:rPr lang="en-US" altLang="zh-CN" sz="2000" i="1">
                        <a:latin typeface="Cambria Math" panose="02040503050406030204" charset="0"/>
                        <a:ea typeface="MS Mincho" charset="0"/>
                        <a:cs typeface="Cambria Math" panose="02040503050406030204" charset="0"/>
                      </a:rPr>
                      <m:t>/</m:t>
                    </m:r>
                    <m:r>
                      <a:rPr lang="en-US" altLang="zh-CN" sz="2000" i="1">
                        <a:latin typeface="Cambria Math" panose="02040503050406030204" charset="0"/>
                        <a:ea typeface="MS Mincho" charset="0"/>
                        <a:cs typeface="Cambria Math" panose="02040503050406030204" charset="0"/>
                      </a:rPr>
                      <m:t>𝑡</m:t>
                    </m:r>
                  </m:oMath>
                </a14:m>
                <a:r>
                  <a:rPr lang="zh-CN" altLang="en-US" sz="2000">
                    <a:latin typeface="Cambria Math" panose="02040503050406030204" charset="0"/>
                    <a:ea typeface="MS Mincho" charset="0"/>
                    <a:cs typeface="Cambria Math" panose="02040503050406030204" charset="0"/>
                  </a:rPr>
                  <a:t>计算。</a:t>
                </a:r>
                <a:endParaRPr lang="en-US" altLang="zh-CN" sz="2000" u="sng">
                  <a:latin typeface="Cambria Math" panose="02040503050406030204" charset="0"/>
                  <a:ea typeface="MS Mincho" charset="0"/>
                  <a:cs typeface="Cambria Math" panose="02040503050406030204" charset="0"/>
                </a:endParaRPr>
              </a:p>
              <a:p>
                <a:endParaRPr lang="en-US" altLang="zh-CN" sz="2000" u="sng">
                  <a:latin typeface="Cambria Math" panose="02040503050406030204" charset="0"/>
                  <a:ea typeface="MS Mincho" charset="0"/>
                  <a:cs typeface="Cambria Math" panose="02040503050406030204" charset="0"/>
                </a:endParaRPr>
              </a:p>
            </p:txBody>
          </p:sp>
        </mc:Choice>
        <mc:Fallback>
          <p:sp>
            <p:nvSpPr>
              <p:cNvPr id="21" name="文本框 20"/>
              <p:cNvSpPr txBox="1">
                <a:spLocks noRot="1" noChangeAspect="1" noMove="1" noResize="1" noEditPoints="1" noAdjustHandles="1" noChangeArrowheads="1" noChangeShapeType="1" noTextEdit="1"/>
              </p:cNvSpPr>
              <p:nvPr/>
            </p:nvSpPr>
            <p:spPr>
              <a:xfrm>
                <a:off x="4749800" y="1287145"/>
                <a:ext cx="6892290" cy="4785360"/>
              </a:xfrm>
              <a:prstGeom prst="rect">
                <a:avLst/>
              </a:prstGeom>
              <a:blipFill rotWithShape="1">
                <a:blip r:embed="rId1"/>
                <a:stretch>
                  <a:fillRect/>
                </a:stretch>
              </a:blipFill>
            </p:spPr>
            <p:txBody>
              <a:bodyPr/>
              <a:lstStyle/>
              <a:p>
                <a:r>
                  <a:rPr lang="zh-CN" altLang="en-US">
                    <a:noFill/>
                  </a:rPr>
                  <a:t> </a:t>
                </a:r>
              </a:p>
            </p:txBody>
          </p:sp>
        </mc:Fallback>
      </mc:AlternateContent>
      <p:pic>
        <p:nvPicPr>
          <p:cNvPr id="6" name="图片 5"/>
          <p:cNvPicPr>
            <a:picLocks noChangeAspect="1"/>
          </p:cNvPicPr>
          <p:nvPr>
            <p:custDataLst>
              <p:tags r:id="rId2"/>
            </p:custDataLst>
          </p:nvPr>
        </p:nvPicPr>
        <p:blipFill>
          <a:blip r:embed="rId3"/>
          <a:stretch>
            <a:fillRect/>
          </a:stretch>
        </p:blipFill>
        <p:spPr>
          <a:xfrm rot="16200000">
            <a:off x="925195" y="1219835"/>
            <a:ext cx="3200400" cy="464947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MH" val="20160508132213"/>
  <p:tag name="MH_LIBRARY" val="GRAPHIC"/>
  <p:tag name="MH_TYPE" val="Other"/>
  <p:tag name="MH_ORDER" val="1"/>
</p:tagLst>
</file>

<file path=ppt/tags/tag18.xml><?xml version="1.0" encoding="utf-8"?>
<p:tagLst xmlns:p="http://schemas.openxmlformats.org/presentationml/2006/main">
  <p:tag name="MH" val="20160508132213"/>
  <p:tag name="MH_LIBRARY" val="GRAPHIC"/>
  <p:tag name="MH_TYPE" val="SubTitle"/>
  <p:tag name="MH_ORDER" val="1"/>
</p:tagLst>
</file>

<file path=ppt/tags/tag19.xml><?xml version="1.0" encoding="utf-8"?>
<p:tagLst xmlns:p="http://schemas.openxmlformats.org/presentationml/2006/main">
  <p:tag name="MH" val="20160508132213"/>
  <p:tag name="MH_LIBRARY" val="GRAPHIC"/>
  <p:tag name="MH_TYPE" val="Other"/>
  <p:tag name="MH_ORDER" val="2"/>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MH" val="20160508132213"/>
  <p:tag name="MH_LIBRARY" val="GRAPHIC"/>
  <p:tag name="MH_TYPE" val="Other"/>
  <p:tag name="MH_ORDER" val="3"/>
</p:tagLst>
</file>

<file path=ppt/tags/tag21.xml><?xml version="1.0" encoding="utf-8"?>
<p:tagLst xmlns:p="http://schemas.openxmlformats.org/presentationml/2006/main">
  <p:tag name="MH" val="20160508132213"/>
  <p:tag name="MH_LIBRARY" val="GRAPHIC"/>
  <p:tag name="MH_TYPE" val="SubTitle"/>
  <p:tag name="MH_ORDER" val="2"/>
</p:tagLst>
</file>

<file path=ppt/tags/tag22.xml><?xml version="1.0" encoding="utf-8"?>
<p:tagLst xmlns:p="http://schemas.openxmlformats.org/presentationml/2006/main">
  <p:tag name="MH" val="20160508132213"/>
  <p:tag name="MH_LIBRARY" val="GRAPHIC"/>
  <p:tag name="MH_TYPE" val="Other"/>
  <p:tag name="MH_ORDER" val="4"/>
</p:tagLst>
</file>

<file path=ppt/tags/tag23.xml><?xml version="1.0" encoding="utf-8"?>
<p:tagLst xmlns:p="http://schemas.openxmlformats.org/presentationml/2006/main">
  <p:tag name="MH" val="20160508132213"/>
  <p:tag name="MH_LIBRARY" val="GRAPHIC"/>
  <p:tag name="MH_TYPE" val="Other"/>
  <p:tag name="MH_ORDER" val="5"/>
</p:tagLst>
</file>

<file path=ppt/tags/tag24.xml><?xml version="1.0" encoding="utf-8"?>
<p:tagLst xmlns:p="http://schemas.openxmlformats.org/presentationml/2006/main">
  <p:tag name="MH" val="20160508132213"/>
  <p:tag name="MH_LIBRARY" val="GRAPHIC"/>
  <p:tag name="MH_TYPE" val="SubTitle"/>
  <p:tag name="MH_ORDER" val="3"/>
</p:tagLst>
</file>

<file path=ppt/tags/tag25.xml><?xml version="1.0" encoding="utf-8"?>
<p:tagLst xmlns:p="http://schemas.openxmlformats.org/presentationml/2006/main">
  <p:tag name="MH" val="20160508132213"/>
  <p:tag name="MH_LIBRARY" val="GRAPHIC"/>
  <p:tag name="MH_TYPE" val="Other"/>
  <p:tag name="MH_ORDER" val="6"/>
</p:tagLst>
</file>

<file path=ppt/tags/tag26.xml><?xml version="1.0" encoding="utf-8"?>
<p:tagLst xmlns:p="http://schemas.openxmlformats.org/presentationml/2006/main">
  <p:tag name="MH" val="20160508132213"/>
  <p:tag name="MH_LIBRARY" val="GRAPHIC"/>
  <p:tag name="MH_TYPE" val="Other"/>
  <p:tag name="MH_ORDER" val="7"/>
</p:tagLst>
</file>

<file path=ppt/tags/tag27.xml><?xml version="1.0" encoding="utf-8"?>
<p:tagLst xmlns:p="http://schemas.openxmlformats.org/presentationml/2006/main">
  <p:tag name="MH" val="20160508132213"/>
  <p:tag name="MH_LIBRARY" val="GRAPHIC"/>
  <p:tag name="MH_TYPE" val="Other"/>
  <p:tag name="MH_ORDER" val="8"/>
</p:tagLst>
</file>

<file path=ppt/tags/tag28.xml><?xml version="1.0" encoding="utf-8"?>
<p:tagLst xmlns:p="http://schemas.openxmlformats.org/presentationml/2006/main">
  <p:tag name="MH" val="20160508132213"/>
  <p:tag name="MH_LIBRARY" val="GRAPHIC"/>
  <p:tag name="MH_TYPE" val="SubTitle"/>
  <p:tag name="MH_ORDER" val="4"/>
</p:tagLst>
</file>

<file path=ppt/tags/tag29.xml><?xml version="1.0" encoding="utf-8"?>
<p:tagLst xmlns:p="http://schemas.openxmlformats.org/presentationml/2006/main">
  <p:tag name="MH" val="20160508132213"/>
  <p:tag name="MH_LIBRARY" val="GRAPHIC"/>
  <p:tag name="MH_TYPE" val="Other"/>
  <p:tag name="MH_ORDER" val="9"/>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MH" val="20160508132213"/>
  <p:tag name="MH_LIBRARY" val="GRAPHIC"/>
  <p:tag name="MH_TYPE" val="Other"/>
  <p:tag name="MH_ORDER" val="10"/>
</p:tagLst>
</file>

<file path=ppt/tags/tag31.xml><?xml version="1.0" encoding="utf-8"?>
<p:tagLst xmlns:p="http://schemas.openxmlformats.org/presentationml/2006/main">
  <p:tag name="MH" val="20160508132213"/>
  <p:tag name="MH_LIBRARY" val="GRAPHIC"/>
  <p:tag name="MH_TYPE" val="Other"/>
  <p:tag name="MH_ORDER" val="11"/>
</p:tagLst>
</file>

<file path=ppt/tags/tag32.xml><?xml version="1.0" encoding="utf-8"?>
<p:tagLst xmlns:p="http://schemas.openxmlformats.org/presentationml/2006/main">
  <p:tag name="MH" val="20160508132213"/>
  <p:tag name="MH_LIBRARY" val="GRAPHIC"/>
  <p:tag name="MH_TYPE" val="Other"/>
  <p:tag name="MH_ORDER" val="12"/>
</p:tagLst>
</file>

<file path=ppt/tags/tag33.xml><?xml version="1.0" encoding="utf-8"?>
<p:tagLst xmlns:p="http://schemas.openxmlformats.org/presentationml/2006/main">
  <p:tag name="MH" val="20160508132213"/>
  <p:tag name="MH_LIBRARY" val="GRAPHIC"/>
  <p:tag name="MH_TYPE" val="Other"/>
  <p:tag name="MH_ORDER" val="13"/>
</p:tagLst>
</file>

<file path=ppt/tags/tag34.xml><?xml version="1.0" encoding="utf-8"?>
<p:tagLst xmlns:p="http://schemas.openxmlformats.org/presentationml/2006/main">
  <p:tag name="MH" val="20160508133540"/>
  <p:tag name="MH_LIBRARY" val="GRAPHIC"/>
  <p:tag name="MH_ORDER" val="矩形 4"/>
</p:tagLst>
</file>

<file path=ppt/tags/tag35.xml><?xml version="1.0" encoding="utf-8"?>
<p:tagLst xmlns:p="http://schemas.openxmlformats.org/presentationml/2006/main">
  <p:tag name="MH" val="20160508133540"/>
  <p:tag name="MH_LIBRARY" val="GRAPHIC"/>
  <p:tag name="MH_ORDER" val="直接连接符 6"/>
</p:tagLst>
</file>

<file path=ppt/tags/tag36.xml><?xml version="1.0" encoding="utf-8"?>
<p:tagLst xmlns:p="http://schemas.openxmlformats.org/presentationml/2006/main">
  <p:tag name="commondata" val="eyJoZGlkIjoiMGIzNWY1ZDBhMDZjY2NlNjYxMjRmYWQxNjc2YzlhZGI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1_WPS">
  <a:themeElements>
    <a:clrScheme name="WPS">
      <a:dk1>
        <a:srgbClr val="000000"/>
      </a:dk1>
      <a:lt1>
        <a:srgbClr val="FFFFFF"/>
      </a:lt1>
      <a:dk2>
        <a:srgbClr val="0F1423"/>
      </a:dk2>
      <a:lt2>
        <a:srgbClr val="FFFFFF"/>
      </a:lt2>
      <a:accent1>
        <a:srgbClr val="4874CB"/>
      </a:accent1>
      <a:accent2>
        <a:srgbClr val="E6724B"/>
      </a:accent2>
      <a:accent3>
        <a:srgbClr val="EFBB1F"/>
      </a:accent3>
      <a:accent4>
        <a:srgbClr val="75BD42"/>
      </a:accent4>
      <a:accent5>
        <a:srgbClr val="30C0B4"/>
      </a:accent5>
      <a:accent6>
        <a:srgbClr val="E05269"/>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
      <a:dk1>
        <a:srgbClr val="20517C"/>
      </a:dk1>
      <a:lt1>
        <a:srgbClr val="FFFFFF"/>
      </a:lt1>
      <a:dk2>
        <a:srgbClr val="20517C"/>
      </a:dk2>
      <a:lt2>
        <a:srgbClr val="FFFFFF"/>
      </a:lt2>
      <a:accent1>
        <a:srgbClr val="20517C"/>
      </a:accent1>
      <a:accent2>
        <a:srgbClr val="FFFFFF"/>
      </a:accent2>
      <a:accent3>
        <a:srgbClr val="A5A5A5"/>
      </a:accent3>
      <a:accent4>
        <a:srgbClr val="FFC000"/>
      </a:accent4>
      <a:accent5>
        <a:srgbClr val="4472C4"/>
      </a:accent5>
      <a:accent6>
        <a:srgbClr val="70AD47"/>
      </a:accent6>
      <a:hlink>
        <a:srgbClr val="0563C1"/>
      </a:hlink>
      <a:folHlink>
        <a:srgbClr val="954F72"/>
      </a:folHlink>
    </a:clrScheme>
    <a:fontScheme name="论文答辩主题字体">
      <a:majorFont>
        <a:latin typeface="华文细黑"/>
        <a:ea typeface="微软雅黑"/>
        <a:cs typeface=""/>
      </a:majorFont>
      <a:minorFont>
        <a:latin typeface="华文细黑"/>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2198</Words>
  <Application>WPS 演示</Application>
  <PresentationFormat>宽屏</PresentationFormat>
  <Paragraphs>208</Paragraphs>
  <Slides>19</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19</vt:i4>
      </vt:variant>
    </vt:vector>
  </HeadingPairs>
  <TitlesOfParts>
    <vt:vector size="33" baseType="lpstr">
      <vt:lpstr>Arial</vt:lpstr>
      <vt:lpstr>宋体</vt:lpstr>
      <vt:lpstr>Wingdings</vt:lpstr>
      <vt:lpstr>Calibri</vt:lpstr>
      <vt:lpstr>微软雅黑</vt:lpstr>
      <vt:lpstr>华文细黑</vt:lpstr>
      <vt:lpstr>Cambria Math</vt:lpstr>
      <vt:lpstr>MS Mincho</vt:lpstr>
      <vt:lpstr>Segoe Print</vt:lpstr>
      <vt:lpstr>等线</vt:lpstr>
      <vt:lpstr>Arial Narrow</vt:lpstr>
      <vt:lpstr>Arial Unicode MS</vt:lpstr>
      <vt:lpstr>1_WPS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干优</dc:creator>
  <cp:lastModifiedBy>立身行道</cp:lastModifiedBy>
  <cp:revision>16</cp:revision>
  <dcterms:created xsi:type="dcterms:W3CDTF">2023-10-14T14:36:00Z</dcterms:created>
  <dcterms:modified xsi:type="dcterms:W3CDTF">2023-12-15T13:48:54Z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238598C09B23430C8DBE93FE715922B8_12</vt:lpwstr>
  </property>
  <property fmtid="{D5CDD505-2E9C-101B-9397-08002B2CF9AE}" pid="3" name="KSOProductBuildVer">
    <vt:lpwstr>2052-12.1.0.16120</vt:lpwstr>
  </property>
</Properties>
</file>