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04" r:id="rId2"/>
    <p:sldId id="505" r:id="rId3"/>
    <p:sldId id="506" r:id="rId4"/>
    <p:sldId id="50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15" r:id="rId14"/>
    <p:sldId id="516" r:id="rId15"/>
    <p:sldId id="466" r:id="rId16"/>
    <p:sldId id="468" r:id="rId17"/>
    <p:sldId id="469" r:id="rId18"/>
    <p:sldId id="470" r:id="rId19"/>
    <p:sldId id="526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FFFF00"/>
    <a:srgbClr val="00FF00"/>
    <a:srgbClr val="800000"/>
    <a:srgbClr val="FFCC99"/>
    <a:srgbClr val="CC6600"/>
    <a:srgbClr val="FFFF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61" autoAdjust="0"/>
    <p:restoredTop sz="94830" autoAdjust="0"/>
  </p:normalViewPr>
  <p:slideViewPr>
    <p:cSldViewPr>
      <p:cViewPr varScale="1">
        <p:scale>
          <a:sx n="74" d="100"/>
          <a:sy n="74" d="100"/>
        </p:scale>
        <p:origin x="1566" y="72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image" Target="../media/image110.emf"/><Relationship Id="rId3" Type="http://schemas.openxmlformats.org/officeDocument/2006/relationships/image" Target="../media/image100.emf"/><Relationship Id="rId7" Type="http://schemas.openxmlformats.org/officeDocument/2006/relationships/image" Target="../media/image104.emf"/><Relationship Id="rId12" Type="http://schemas.openxmlformats.org/officeDocument/2006/relationships/image" Target="../media/image109.emf"/><Relationship Id="rId2" Type="http://schemas.openxmlformats.org/officeDocument/2006/relationships/image" Target="../media/image99.emf"/><Relationship Id="rId16" Type="http://schemas.openxmlformats.org/officeDocument/2006/relationships/image" Target="../media/image113.emf"/><Relationship Id="rId1" Type="http://schemas.openxmlformats.org/officeDocument/2006/relationships/image" Target="../media/image98.emf"/><Relationship Id="rId6" Type="http://schemas.openxmlformats.org/officeDocument/2006/relationships/image" Target="../media/image103.emf"/><Relationship Id="rId11" Type="http://schemas.openxmlformats.org/officeDocument/2006/relationships/image" Target="../media/image108.emf"/><Relationship Id="rId5" Type="http://schemas.openxmlformats.org/officeDocument/2006/relationships/image" Target="../media/image102.emf"/><Relationship Id="rId15" Type="http://schemas.openxmlformats.org/officeDocument/2006/relationships/image" Target="../media/image112.emf"/><Relationship Id="rId10" Type="http://schemas.openxmlformats.org/officeDocument/2006/relationships/image" Target="../media/image107.emf"/><Relationship Id="rId4" Type="http://schemas.openxmlformats.org/officeDocument/2006/relationships/image" Target="../media/image101.emf"/><Relationship Id="rId9" Type="http://schemas.openxmlformats.org/officeDocument/2006/relationships/image" Target="../media/image106.emf"/><Relationship Id="rId14" Type="http://schemas.openxmlformats.org/officeDocument/2006/relationships/image" Target="../media/image11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7" Type="http://schemas.openxmlformats.org/officeDocument/2006/relationships/image" Target="../media/image120.w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Relationship Id="rId6" Type="http://schemas.openxmlformats.org/officeDocument/2006/relationships/image" Target="../media/image119.emf"/><Relationship Id="rId5" Type="http://schemas.openxmlformats.org/officeDocument/2006/relationships/image" Target="../media/image118.emf"/><Relationship Id="rId4" Type="http://schemas.openxmlformats.org/officeDocument/2006/relationships/image" Target="../media/image117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3" Type="http://schemas.openxmlformats.org/officeDocument/2006/relationships/image" Target="../media/image124.emf"/><Relationship Id="rId7" Type="http://schemas.openxmlformats.org/officeDocument/2006/relationships/image" Target="../media/image128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6" Type="http://schemas.openxmlformats.org/officeDocument/2006/relationships/image" Target="../media/image127.e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3" Type="http://schemas.openxmlformats.org/officeDocument/2006/relationships/image" Target="../media/image132.emf"/><Relationship Id="rId7" Type="http://schemas.openxmlformats.org/officeDocument/2006/relationships/image" Target="../media/image136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6" Type="http://schemas.openxmlformats.org/officeDocument/2006/relationships/image" Target="../media/image135.emf"/><Relationship Id="rId5" Type="http://schemas.openxmlformats.org/officeDocument/2006/relationships/image" Target="../media/image134.emf"/><Relationship Id="rId10" Type="http://schemas.openxmlformats.org/officeDocument/2006/relationships/image" Target="../media/image139.emf"/><Relationship Id="rId4" Type="http://schemas.openxmlformats.org/officeDocument/2006/relationships/image" Target="../media/image133.emf"/><Relationship Id="rId9" Type="http://schemas.openxmlformats.org/officeDocument/2006/relationships/image" Target="../media/image13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5" Type="http://schemas.openxmlformats.org/officeDocument/2006/relationships/image" Target="../media/image144.emf"/><Relationship Id="rId4" Type="http://schemas.openxmlformats.org/officeDocument/2006/relationships/image" Target="../media/image14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11" Type="http://schemas.openxmlformats.org/officeDocument/2006/relationships/image" Target="../media/image17.wmf"/><Relationship Id="rId5" Type="http://schemas.openxmlformats.org/officeDocument/2006/relationships/image" Target="../media/image11.emf"/><Relationship Id="rId15" Type="http://schemas.openxmlformats.org/officeDocument/2006/relationships/image" Target="../media/image2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Relationship Id="rId14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image" Target="../media/image37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12" Type="http://schemas.openxmlformats.org/officeDocument/2006/relationships/image" Target="../media/image36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11" Type="http://schemas.openxmlformats.org/officeDocument/2006/relationships/image" Target="../media/image35.emf"/><Relationship Id="rId5" Type="http://schemas.openxmlformats.org/officeDocument/2006/relationships/image" Target="../media/image29.emf"/><Relationship Id="rId10" Type="http://schemas.openxmlformats.org/officeDocument/2006/relationships/image" Target="../media/image34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Relationship Id="rId1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11" Type="http://schemas.openxmlformats.org/officeDocument/2006/relationships/image" Target="../media/image49.wmf"/><Relationship Id="rId5" Type="http://schemas.openxmlformats.org/officeDocument/2006/relationships/image" Target="../media/image43.emf"/><Relationship Id="rId10" Type="http://schemas.openxmlformats.org/officeDocument/2006/relationships/image" Target="../media/image48.emf"/><Relationship Id="rId4" Type="http://schemas.openxmlformats.org/officeDocument/2006/relationships/image" Target="../media/image42.emf"/><Relationship Id="rId9" Type="http://schemas.openxmlformats.org/officeDocument/2006/relationships/image" Target="../media/image4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9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12" Type="http://schemas.openxmlformats.org/officeDocument/2006/relationships/image" Target="../media/image8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11" Type="http://schemas.openxmlformats.org/officeDocument/2006/relationships/image" Target="../media/image65.wmf"/><Relationship Id="rId5" Type="http://schemas.openxmlformats.org/officeDocument/2006/relationships/image" Target="../media/image59.emf"/><Relationship Id="rId10" Type="http://schemas.openxmlformats.org/officeDocument/2006/relationships/image" Target="../media/image64.wmf"/><Relationship Id="rId4" Type="http://schemas.openxmlformats.org/officeDocument/2006/relationships/image" Target="../media/image58.emf"/><Relationship Id="rId9" Type="http://schemas.openxmlformats.org/officeDocument/2006/relationships/image" Target="../media/image63.emf"/><Relationship Id="rId14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66.emf"/><Relationship Id="rId6" Type="http://schemas.openxmlformats.org/officeDocument/2006/relationships/image" Target="../media/image64.wmf"/><Relationship Id="rId5" Type="http://schemas.openxmlformats.org/officeDocument/2006/relationships/image" Target="../media/image63.emf"/><Relationship Id="rId4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emf"/><Relationship Id="rId3" Type="http://schemas.openxmlformats.org/officeDocument/2006/relationships/image" Target="../media/image9.emf"/><Relationship Id="rId7" Type="http://schemas.openxmlformats.org/officeDocument/2006/relationships/image" Target="../media/image70.emf"/><Relationship Id="rId12" Type="http://schemas.openxmlformats.org/officeDocument/2006/relationships/image" Target="../media/image75.emf"/><Relationship Id="rId17" Type="http://schemas.openxmlformats.org/officeDocument/2006/relationships/image" Target="../media/image80.emf"/><Relationship Id="rId2" Type="http://schemas.openxmlformats.org/officeDocument/2006/relationships/image" Target="../media/image8.emf"/><Relationship Id="rId16" Type="http://schemas.openxmlformats.org/officeDocument/2006/relationships/image" Target="../media/image79.emf"/><Relationship Id="rId1" Type="http://schemas.openxmlformats.org/officeDocument/2006/relationships/image" Target="../media/image67.wmf"/><Relationship Id="rId6" Type="http://schemas.openxmlformats.org/officeDocument/2006/relationships/image" Target="../media/image69.emf"/><Relationship Id="rId11" Type="http://schemas.openxmlformats.org/officeDocument/2006/relationships/image" Target="../media/image74.emf"/><Relationship Id="rId5" Type="http://schemas.openxmlformats.org/officeDocument/2006/relationships/image" Target="../media/image68.emf"/><Relationship Id="rId15" Type="http://schemas.openxmlformats.org/officeDocument/2006/relationships/image" Target="../media/image78.emf"/><Relationship Id="rId10" Type="http://schemas.openxmlformats.org/officeDocument/2006/relationships/image" Target="../media/image73.emf"/><Relationship Id="rId4" Type="http://schemas.openxmlformats.org/officeDocument/2006/relationships/image" Target="../media/image10.emf"/><Relationship Id="rId9" Type="http://schemas.openxmlformats.org/officeDocument/2006/relationships/image" Target="../media/image72.emf"/><Relationship Id="rId14" Type="http://schemas.openxmlformats.org/officeDocument/2006/relationships/image" Target="../media/image7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DA2288A-D2F8-4484-9980-70DE5F96F8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676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7550DB6-803D-4137-980C-2A70AD6E75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659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6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5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13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9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821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9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2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9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03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960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1115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/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9.bin"/><Relationship Id="rId18" Type="http://schemas.openxmlformats.org/officeDocument/2006/relationships/oleObject" Target="../embeddings/oleObject81.bin"/><Relationship Id="rId26" Type="http://schemas.openxmlformats.org/officeDocument/2006/relationships/image" Target="../media/image73.emf"/><Relationship Id="rId39" Type="http://schemas.openxmlformats.org/officeDocument/2006/relationships/oleObject" Target="../embeddings/oleObject90.bin"/><Relationship Id="rId21" Type="http://schemas.openxmlformats.org/officeDocument/2006/relationships/image" Target="../media/image72.emf"/><Relationship Id="rId34" Type="http://schemas.openxmlformats.org/officeDocument/2006/relationships/image" Target="../media/image77.emf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68.emf"/><Relationship Id="rId17" Type="http://schemas.openxmlformats.org/officeDocument/2006/relationships/image" Target="../media/image81.png"/><Relationship Id="rId25" Type="http://schemas.openxmlformats.org/officeDocument/2006/relationships/oleObject" Target="../embeddings/oleObject83.bin"/><Relationship Id="rId33" Type="http://schemas.openxmlformats.org/officeDocument/2006/relationships/oleObject" Target="../embeddings/oleObject87.bin"/><Relationship Id="rId38" Type="http://schemas.openxmlformats.org/officeDocument/2006/relationships/image" Target="../media/image7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emf"/><Relationship Id="rId20" Type="http://schemas.openxmlformats.org/officeDocument/2006/relationships/oleObject" Target="../embeddings/oleObject82.bin"/><Relationship Id="rId29" Type="http://schemas.openxmlformats.org/officeDocument/2006/relationships/oleObject" Target="../embeddings/oleObject85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78.bin"/><Relationship Id="rId24" Type="http://schemas.openxmlformats.org/officeDocument/2006/relationships/hyperlink" Target="../&#35282;&#21160;&#37327;&#23432;&#24658;.avi" TargetMode="External"/><Relationship Id="rId32" Type="http://schemas.openxmlformats.org/officeDocument/2006/relationships/image" Target="../media/image76.emf"/><Relationship Id="rId37" Type="http://schemas.openxmlformats.org/officeDocument/2006/relationships/oleObject" Target="../embeddings/oleObject89.bin"/><Relationship Id="rId40" Type="http://schemas.openxmlformats.org/officeDocument/2006/relationships/image" Target="../media/image80.e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hyperlink" Target="../../&#32032;&#26448;/&#35282;&#21160;&#37327;&#23432;&#24658;.avi" TargetMode="External"/><Relationship Id="rId28" Type="http://schemas.openxmlformats.org/officeDocument/2006/relationships/image" Target="../media/image74.emf"/><Relationship Id="rId36" Type="http://schemas.openxmlformats.org/officeDocument/2006/relationships/image" Target="../media/image78.emf"/><Relationship Id="rId10" Type="http://schemas.openxmlformats.org/officeDocument/2006/relationships/image" Target="../media/image10.emf"/><Relationship Id="rId19" Type="http://schemas.openxmlformats.org/officeDocument/2006/relationships/image" Target="../media/image71.wmf"/><Relationship Id="rId31" Type="http://schemas.openxmlformats.org/officeDocument/2006/relationships/oleObject" Target="../embeddings/oleObject86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69.emf"/><Relationship Id="rId22" Type="http://schemas.openxmlformats.org/officeDocument/2006/relationships/image" Target="../media/image82.jpeg"/><Relationship Id="rId27" Type="http://schemas.openxmlformats.org/officeDocument/2006/relationships/oleObject" Target="../embeddings/oleObject84.bin"/><Relationship Id="rId30" Type="http://schemas.openxmlformats.org/officeDocument/2006/relationships/image" Target="../media/image75.emf"/><Relationship Id="rId35" Type="http://schemas.openxmlformats.org/officeDocument/2006/relationships/oleObject" Target="../embeddings/oleObject88.bin"/><Relationship Id="rId8" Type="http://schemas.openxmlformats.org/officeDocument/2006/relationships/image" Target="../media/image9.emf"/><Relationship Id="rId3" Type="http://schemas.openxmlformats.org/officeDocument/2006/relationships/oleObject" Target="../embeddings/oleObject7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8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87.emf"/><Relationship Id="rId4" Type="http://schemas.openxmlformats.org/officeDocument/2006/relationships/image" Target="../media/image84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8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97.e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94.emf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6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93.emf"/><Relationship Id="rId4" Type="http://schemas.openxmlformats.org/officeDocument/2006/relationships/image" Target="../media/image90.e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95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05.emf"/><Relationship Id="rId26" Type="http://schemas.openxmlformats.org/officeDocument/2006/relationships/image" Target="../media/image109.emf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14.bin"/><Relationship Id="rId34" Type="http://schemas.openxmlformats.org/officeDocument/2006/relationships/image" Target="../media/image113.emf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2.emf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3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4.emf"/><Relationship Id="rId20" Type="http://schemas.openxmlformats.org/officeDocument/2006/relationships/image" Target="../media/image106.emf"/><Relationship Id="rId29" Type="http://schemas.openxmlformats.org/officeDocument/2006/relationships/oleObject" Target="../embeddings/oleObject118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08.emf"/><Relationship Id="rId32" Type="http://schemas.openxmlformats.org/officeDocument/2006/relationships/image" Target="../media/image112.emf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28" Type="http://schemas.openxmlformats.org/officeDocument/2006/relationships/image" Target="../media/image110.emf"/><Relationship Id="rId10" Type="http://schemas.openxmlformats.org/officeDocument/2006/relationships/image" Target="../media/image101.emf"/><Relationship Id="rId19" Type="http://schemas.openxmlformats.org/officeDocument/2006/relationships/oleObject" Target="../embeddings/oleObject113.bin"/><Relationship Id="rId31" Type="http://schemas.openxmlformats.org/officeDocument/2006/relationships/oleObject" Target="../embeddings/oleObject119.bin"/><Relationship Id="rId4" Type="http://schemas.openxmlformats.org/officeDocument/2006/relationships/image" Target="../media/image98.e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3.emf"/><Relationship Id="rId22" Type="http://schemas.openxmlformats.org/officeDocument/2006/relationships/image" Target="../media/image107.emf"/><Relationship Id="rId27" Type="http://schemas.openxmlformats.org/officeDocument/2006/relationships/oleObject" Target="../embeddings/oleObject117.bin"/><Relationship Id="rId30" Type="http://schemas.openxmlformats.org/officeDocument/2006/relationships/image" Target="../media/image111.emf"/><Relationship Id="rId8" Type="http://schemas.openxmlformats.org/officeDocument/2006/relationships/image" Target="../media/image10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image" Target="../media/image121.png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18.emf"/><Relationship Id="rId17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7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5.e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image" Target="../media/image119.emf"/><Relationship Id="rId10" Type="http://schemas.openxmlformats.org/officeDocument/2006/relationships/image" Target="../media/image117.emf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124.bin"/><Relationship Id="rId14" Type="http://schemas.openxmlformats.org/officeDocument/2006/relationships/oleObject" Target="../embeddings/oleObject12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29.e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6.e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8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25.emf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2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37.e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4.emf"/><Relationship Id="rId17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emf"/><Relationship Id="rId20" Type="http://schemas.openxmlformats.org/officeDocument/2006/relationships/image" Target="../media/image138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33.e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5.emf"/><Relationship Id="rId22" Type="http://schemas.openxmlformats.org/officeDocument/2006/relationships/image" Target="../media/image13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oleObject" Target="../embeddings/oleObject151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4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43.emf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4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emf"/><Relationship Id="rId26" Type="http://schemas.openxmlformats.org/officeDocument/2006/relationships/image" Target="../media/image18.e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emf"/><Relationship Id="rId20" Type="http://schemas.openxmlformats.org/officeDocument/2006/relationships/image" Target="../media/image15.emf"/><Relationship Id="rId29" Type="http://schemas.openxmlformats.org/officeDocument/2006/relationships/oleObject" Target="../embeddings/oleObject1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7.wmf"/><Relationship Id="rId32" Type="http://schemas.openxmlformats.org/officeDocument/2006/relationships/image" Target="../media/image21.e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19.emf"/><Relationship Id="rId10" Type="http://schemas.openxmlformats.org/officeDocument/2006/relationships/image" Target="../media/image10.emf"/><Relationship Id="rId19" Type="http://schemas.openxmlformats.org/officeDocument/2006/relationships/oleObject" Target="../embeddings/oleObject14.bin"/><Relationship Id="rId31" Type="http://schemas.openxmlformats.org/officeDocument/2006/relationships/oleObject" Target="../embeddings/oleObject20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emf"/><Relationship Id="rId22" Type="http://schemas.openxmlformats.org/officeDocument/2006/relationships/image" Target="../media/image16.emf"/><Relationship Id="rId27" Type="http://schemas.openxmlformats.org/officeDocument/2006/relationships/oleObject" Target="../embeddings/oleObject18.bin"/><Relationship Id="rId30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2.emf"/><Relationship Id="rId26" Type="http://schemas.openxmlformats.org/officeDocument/2006/relationships/image" Target="../media/image36.e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emf"/><Relationship Id="rId20" Type="http://schemas.openxmlformats.org/officeDocument/2006/relationships/image" Target="../media/image33.emf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5.e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37.emf"/><Relationship Id="rId10" Type="http://schemas.openxmlformats.org/officeDocument/2006/relationships/image" Target="../media/image28.e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emf"/><Relationship Id="rId22" Type="http://schemas.openxmlformats.org/officeDocument/2006/relationships/image" Target="../media/image34.e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3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6.e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3.e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emf"/><Relationship Id="rId20" Type="http://schemas.openxmlformats.org/officeDocument/2006/relationships/image" Target="../media/image47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49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10" Type="http://schemas.openxmlformats.org/officeDocument/2006/relationships/image" Target="../media/image42.e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39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4.emf"/><Relationship Id="rId22" Type="http://schemas.openxmlformats.org/officeDocument/2006/relationships/image" Target="../media/image4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3.e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5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2.wmf"/><Relationship Id="rId26" Type="http://schemas.openxmlformats.org/officeDocument/2006/relationships/image" Target="../media/image8.e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9.e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emf"/><Relationship Id="rId20" Type="http://schemas.openxmlformats.org/officeDocument/2006/relationships/image" Target="../media/image63.emf"/><Relationship Id="rId29" Type="http://schemas.openxmlformats.org/officeDocument/2006/relationships/oleObject" Target="../embeddings/oleObject67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65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28" Type="http://schemas.openxmlformats.org/officeDocument/2006/relationships/image" Target="../media/image9.emf"/><Relationship Id="rId10" Type="http://schemas.openxmlformats.org/officeDocument/2006/relationships/image" Target="../media/image58.e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0.emf"/><Relationship Id="rId22" Type="http://schemas.openxmlformats.org/officeDocument/2006/relationships/image" Target="../media/image64.wmf"/><Relationship Id="rId27" Type="http://schemas.openxmlformats.org/officeDocument/2006/relationships/oleObject" Target="../embeddings/oleObject66.bin"/><Relationship Id="rId30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2.w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6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611188" y="5589588"/>
            <a:ext cx="7921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猫习惯于在阳台上睡觉，因而从阳台上掉下来的事情时有发生。长期的观察表明猫从高层楼房的阳台掉到楼外的人行道上时，受伤的程度将随高度的增加而减少，为什么会这样呢？</a:t>
            </a:r>
          </a:p>
        </p:txBody>
      </p:sp>
      <p:pic>
        <p:nvPicPr>
          <p:cNvPr id="15363" name="Picture 8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46225"/>
            <a:ext cx="3760787" cy="3981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9026" name="Rectangle 2"/>
          <p:cNvSpPr>
            <a:spLocks noChangeArrowheads="1"/>
          </p:cNvSpPr>
          <p:nvPr/>
        </p:nvSpPr>
        <p:spPr bwMode="auto">
          <a:xfrm>
            <a:off x="323850" y="173038"/>
            <a:ext cx="8496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mudger LET" pitchFamily="2" charset="0"/>
                <a:ea typeface="隶书" panose="02010509060101010101" pitchFamily="49" charset="-122"/>
                <a:cs typeface="Times New Roman" panose="02020603050405020304" pitchFamily="18" charset="0"/>
              </a:rPr>
              <a:t>Chapter </a:t>
            </a:r>
            <a:r>
              <a:rPr lang="en-US" altLang="zh-CN" sz="400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ighlight LET" pitchFamily="2" charset="0"/>
                <a:ea typeface="隶书" panose="02010509060101010101" pitchFamily="49" charset="-122"/>
                <a:cs typeface="Times New Roman" panose="02020603050405020304" pitchFamily="18" charset="0"/>
              </a:rPr>
              <a:t>6</a:t>
            </a:r>
          </a:p>
          <a:p>
            <a:pPr eaLnBrk="1" hangingPunct="1">
              <a:defRPr/>
            </a:pPr>
            <a:r>
              <a:rPr lang="en-US" altLang="zh-CN" sz="400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ighlight LET" pitchFamily="2" charset="0"/>
                <a:cs typeface="Times New Roman" panose="02020603050405020304" pitchFamily="18" charset="0"/>
              </a:rPr>
              <a:t>ROTATIONAL DYNAMICS</a:t>
            </a:r>
            <a:r>
              <a:rPr lang="en-US" altLang="zh-CN" sz="4000" smtClean="0">
                <a:solidFill>
                  <a:srgbClr val="00FFFF"/>
                </a:solidFill>
                <a:cs typeface="Times New Roman" panose="02020603050405020304" pitchFamily="18" charset="0"/>
              </a:rPr>
              <a:t> </a:t>
            </a:r>
            <a:endParaRPr lang="en-US" altLang="zh-CN" sz="4000" smtClean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mudger LET" pitchFamily="2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6876256" y="2154353"/>
            <a:ext cx="1871663" cy="3330575"/>
            <a:chOff x="6876256" y="219406"/>
            <a:chExt cx="1871663" cy="3330575"/>
          </a:xfrm>
        </p:grpSpPr>
        <p:grpSp>
          <p:nvGrpSpPr>
            <p:cNvPr id="40" name="Group 11"/>
            <p:cNvGrpSpPr>
              <a:grpSpLocks/>
            </p:cNvGrpSpPr>
            <p:nvPr/>
          </p:nvGrpSpPr>
          <p:grpSpPr bwMode="auto">
            <a:xfrm>
              <a:off x="6876256" y="273381"/>
              <a:ext cx="1871663" cy="3276600"/>
              <a:chOff x="4267" y="983"/>
              <a:chExt cx="1289" cy="2064"/>
            </a:xfrm>
          </p:grpSpPr>
          <p:sp>
            <p:nvSpPr>
              <p:cNvPr id="50" name="Freeform 12"/>
              <p:cNvSpPr>
                <a:spLocks/>
              </p:cNvSpPr>
              <p:nvPr/>
            </p:nvSpPr>
            <p:spPr bwMode="auto">
              <a:xfrm>
                <a:off x="4267" y="1463"/>
                <a:ext cx="1289" cy="1267"/>
              </a:xfrm>
              <a:custGeom>
                <a:avLst/>
                <a:gdLst>
                  <a:gd name="T0" fmla="*/ 1022 w 1289"/>
                  <a:gd name="T1" fmla="*/ 268 h 1267"/>
                  <a:gd name="T2" fmla="*/ 965 w 1289"/>
                  <a:gd name="T3" fmla="*/ 190 h 1267"/>
                  <a:gd name="T4" fmla="*/ 909 w 1289"/>
                  <a:gd name="T5" fmla="*/ 120 h 1267"/>
                  <a:gd name="T6" fmla="*/ 824 w 1289"/>
                  <a:gd name="T7" fmla="*/ 57 h 1267"/>
                  <a:gd name="T8" fmla="*/ 782 w 1289"/>
                  <a:gd name="T9" fmla="*/ 28 h 1267"/>
                  <a:gd name="T10" fmla="*/ 726 w 1289"/>
                  <a:gd name="T11" fmla="*/ 14 h 1267"/>
                  <a:gd name="T12" fmla="*/ 684 w 1289"/>
                  <a:gd name="T13" fmla="*/ 0 h 1267"/>
                  <a:gd name="T14" fmla="*/ 641 w 1289"/>
                  <a:gd name="T15" fmla="*/ 0 h 1267"/>
                  <a:gd name="T16" fmla="*/ 599 w 1289"/>
                  <a:gd name="T17" fmla="*/ 0 h 1267"/>
                  <a:gd name="T18" fmla="*/ 557 w 1289"/>
                  <a:gd name="T19" fmla="*/ 14 h 1267"/>
                  <a:gd name="T20" fmla="*/ 500 w 1289"/>
                  <a:gd name="T21" fmla="*/ 28 h 1267"/>
                  <a:gd name="T22" fmla="*/ 458 w 1289"/>
                  <a:gd name="T23" fmla="*/ 57 h 1267"/>
                  <a:gd name="T24" fmla="*/ 381 w 1289"/>
                  <a:gd name="T25" fmla="*/ 120 h 1267"/>
                  <a:gd name="T26" fmla="*/ 317 w 1289"/>
                  <a:gd name="T27" fmla="*/ 190 h 1267"/>
                  <a:gd name="T28" fmla="*/ 268 w 1289"/>
                  <a:gd name="T29" fmla="*/ 268 h 1267"/>
                  <a:gd name="T30" fmla="*/ 233 w 1289"/>
                  <a:gd name="T31" fmla="*/ 310 h 1267"/>
                  <a:gd name="T32" fmla="*/ 190 w 1289"/>
                  <a:gd name="T33" fmla="*/ 359 h 1267"/>
                  <a:gd name="T34" fmla="*/ 106 w 1289"/>
                  <a:gd name="T35" fmla="*/ 451 h 1267"/>
                  <a:gd name="T36" fmla="*/ 64 w 1289"/>
                  <a:gd name="T37" fmla="*/ 500 h 1267"/>
                  <a:gd name="T38" fmla="*/ 28 w 1289"/>
                  <a:gd name="T39" fmla="*/ 549 h 1267"/>
                  <a:gd name="T40" fmla="*/ 7 w 1289"/>
                  <a:gd name="T41" fmla="*/ 598 h 1267"/>
                  <a:gd name="T42" fmla="*/ 0 w 1289"/>
                  <a:gd name="T43" fmla="*/ 648 h 1267"/>
                  <a:gd name="T44" fmla="*/ 0 w 1289"/>
                  <a:gd name="T45" fmla="*/ 683 h 1267"/>
                  <a:gd name="T46" fmla="*/ 14 w 1289"/>
                  <a:gd name="T47" fmla="*/ 725 h 1267"/>
                  <a:gd name="T48" fmla="*/ 35 w 1289"/>
                  <a:gd name="T49" fmla="*/ 753 h 1267"/>
                  <a:gd name="T50" fmla="*/ 56 w 1289"/>
                  <a:gd name="T51" fmla="*/ 788 h 1267"/>
                  <a:gd name="T52" fmla="*/ 120 w 1289"/>
                  <a:gd name="T53" fmla="*/ 852 h 1267"/>
                  <a:gd name="T54" fmla="*/ 183 w 1289"/>
                  <a:gd name="T55" fmla="*/ 908 h 1267"/>
                  <a:gd name="T56" fmla="*/ 247 w 1289"/>
                  <a:gd name="T57" fmla="*/ 971 h 1267"/>
                  <a:gd name="T58" fmla="*/ 303 w 1289"/>
                  <a:gd name="T59" fmla="*/ 1042 h 1267"/>
                  <a:gd name="T60" fmla="*/ 359 w 1289"/>
                  <a:gd name="T61" fmla="*/ 1105 h 1267"/>
                  <a:gd name="T62" fmla="*/ 416 w 1289"/>
                  <a:gd name="T63" fmla="*/ 1168 h 1267"/>
                  <a:gd name="T64" fmla="*/ 465 w 1289"/>
                  <a:gd name="T65" fmla="*/ 1210 h 1267"/>
                  <a:gd name="T66" fmla="*/ 514 w 1289"/>
                  <a:gd name="T67" fmla="*/ 1239 h 1267"/>
                  <a:gd name="T68" fmla="*/ 578 w 1289"/>
                  <a:gd name="T69" fmla="*/ 1260 h 1267"/>
                  <a:gd name="T70" fmla="*/ 641 w 1289"/>
                  <a:gd name="T71" fmla="*/ 1267 h 1267"/>
                  <a:gd name="T72" fmla="*/ 705 w 1289"/>
                  <a:gd name="T73" fmla="*/ 1260 h 1267"/>
                  <a:gd name="T74" fmla="*/ 768 w 1289"/>
                  <a:gd name="T75" fmla="*/ 1239 h 1267"/>
                  <a:gd name="T76" fmla="*/ 817 w 1289"/>
                  <a:gd name="T77" fmla="*/ 1210 h 1267"/>
                  <a:gd name="T78" fmla="*/ 867 w 1289"/>
                  <a:gd name="T79" fmla="*/ 1168 h 1267"/>
                  <a:gd name="T80" fmla="*/ 930 w 1289"/>
                  <a:gd name="T81" fmla="*/ 1105 h 1267"/>
                  <a:gd name="T82" fmla="*/ 987 w 1289"/>
                  <a:gd name="T83" fmla="*/ 1042 h 1267"/>
                  <a:gd name="T84" fmla="*/ 1036 w 1289"/>
                  <a:gd name="T85" fmla="*/ 971 h 1267"/>
                  <a:gd name="T86" fmla="*/ 1099 w 1289"/>
                  <a:gd name="T87" fmla="*/ 908 h 1267"/>
                  <a:gd name="T88" fmla="*/ 1170 w 1289"/>
                  <a:gd name="T89" fmla="*/ 852 h 1267"/>
                  <a:gd name="T90" fmla="*/ 1226 w 1289"/>
                  <a:gd name="T91" fmla="*/ 788 h 1267"/>
                  <a:gd name="T92" fmla="*/ 1275 w 1289"/>
                  <a:gd name="T93" fmla="*/ 725 h 1267"/>
                  <a:gd name="T94" fmla="*/ 1282 w 1289"/>
                  <a:gd name="T95" fmla="*/ 683 h 1267"/>
                  <a:gd name="T96" fmla="*/ 1289 w 1289"/>
                  <a:gd name="T97" fmla="*/ 648 h 1267"/>
                  <a:gd name="T98" fmla="*/ 1282 w 1289"/>
                  <a:gd name="T99" fmla="*/ 598 h 1267"/>
                  <a:gd name="T100" fmla="*/ 1254 w 1289"/>
                  <a:gd name="T101" fmla="*/ 549 h 1267"/>
                  <a:gd name="T102" fmla="*/ 1219 w 1289"/>
                  <a:gd name="T103" fmla="*/ 500 h 1267"/>
                  <a:gd name="T104" fmla="*/ 1184 w 1289"/>
                  <a:gd name="T105" fmla="*/ 451 h 1267"/>
                  <a:gd name="T106" fmla="*/ 1092 w 1289"/>
                  <a:gd name="T107" fmla="*/ 359 h 1267"/>
                  <a:gd name="T108" fmla="*/ 1057 w 1289"/>
                  <a:gd name="T109" fmla="*/ 310 h 1267"/>
                  <a:gd name="T110" fmla="*/ 1022 w 1289"/>
                  <a:gd name="T111" fmla="*/ 268 h 1267"/>
                  <a:gd name="T112" fmla="*/ 1022 w 1289"/>
                  <a:gd name="T113" fmla="*/ 268 h 126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289"/>
                  <a:gd name="T172" fmla="*/ 0 h 1267"/>
                  <a:gd name="T173" fmla="*/ 1289 w 1289"/>
                  <a:gd name="T174" fmla="*/ 1267 h 126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289" h="1267">
                    <a:moveTo>
                      <a:pt x="1022" y="268"/>
                    </a:moveTo>
                    <a:lnTo>
                      <a:pt x="965" y="190"/>
                    </a:lnTo>
                    <a:lnTo>
                      <a:pt x="909" y="120"/>
                    </a:lnTo>
                    <a:lnTo>
                      <a:pt x="824" y="57"/>
                    </a:lnTo>
                    <a:lnTo>
                      <a:pt x="782" y="28"/>
                    </a:lnTo>
                    <a:lnTo>
                      <a:pt x="726" y="14"/>
                    </a:lnTo>
                    <a:lnTo>
                      <a:pt x="684" y="0"/>
                    </a:lnTo>
                    <a:lnTo>
                      <a:pt x="641" y="0"/>
                    </a:lnTo>
                    <a:lnTo>
                      <a:pt x="599" y="0"/>
                    </a:lnTo>
                    <a:lnTo>
                      <a:pt x="557" y="14"/>
                    </a:lnTo>
                    <a:lnTo>
                      <a:pt x="500" y="28"/>
                    </a:lnTo>
                    <a:lnTo>
                      <a:pt x="458" y="57"/>
                    </a:lnTo>
                    <a:lnTo>
                      <a:pt x="381" y="120"/>
                    </a:lnTo>
                    <a:lnTo>
                      <a:pt x="317" y="190"/>
                    </a:lnTo>
                    <a:lnTo>
                      <a:pt x="268" y="268"/>
                    </a:lnTo>
                    <a:lnTo>
                      <a:pt x="233" y="310"/>
                    </a:lnTo>
                    <a:lnTo>
                      <a:pt x="190" y="359"/>
                    </a:lnTo>
                    <a:lnTo>
                      <a:pt x="106" y="451"/>
                    </a:lnTo>
                    <a:lnTo>
                      <a:pt x="64" y="500"/>
                    </a:lnTo>
                    <a:lnTo>
                      <a:pt x="28" y="549"/>
                    </a:lnTo>
                    <a:lnTo>
                      <a:pt x="7" y="598"/>
                    </a:lnTo>
                    <a:lnTo>
                      <a:pt x="0" y="648"/>
                    </a:lnTo>
                    <a:lnTo>
                      <a:pt x="0" y="683"/>
                    </a:lnTo>
                    <a:lnTo>
                      <a:pt x="14" y="725"/>
                    </a:lnTo>
                    <a:lnTo>
                      <a:pt x="35" y="753"/>
                    </a:lnTo>
                    <a:lnTo>
                      <a:pt x="56" y="788"/>
                    </a:lnTo>
                    <a:lnTo>
                      <a:pt x="120" y="852"/>
                    </a:lnTo>
                    <a:lnTo>
                      <a:pt x="183" y="908"/>
                    </a:lnTo>
                    <a:lnTo>
                      <a:pt x="247" y="971"/>
                    </a:lnTo>
                    <a:lnTo>
                      <a:pt x="303" y="1042"/>
                    </a:lnTo>
                    <a:lnTo>
                      <a:pt x="359" y="1105"/>
                    </a:lnTo>
                    <a:lnTo>
                      <a:pt x="416" y="1168"/>
                    </a:lnTo>
                    <a:lnTo>
                      <a:pt x="465" y="1210"/>
                    </a:lnTo>
                    <a:lnTo>
                      <a:pt x="514" y="1239"/>
                    </a:lnTo>
                    <a:lnTo>
                      <a:pt x="578" y="1260"/>
                    </a:lnTo>
                    <a:lnTo>
                      <a:pt x="641" y="1267"/>
                    </a:lnTo>
                    <a:lnTo>
                      <a:pt x="705" y="1260"/>
                    </a:lnTo>
                    <a:lnTo>
                      <a:pt x="768" y="1239"/>
                    </a:lnTo>
                    <a:lnTo>
                      <a:pt x="817" y="1210"/>
                    </a:lnTo>
                    <a:lnTo>
                      <a:pt x="867" y="1168"/>
                    </a:lnTo>
                    <a:lnTo>
                      <a:pt x="930" y="1105"/>
                    </a:lnTo>
                    <a:lnTo>
                      <a:pt x="987" y="1042"/>
                    </a:lnTo>
                    <a:lnTo>
                      <a:pt x="1036" y="971"/>
                    </a:lnTo>
                    <a:lnTo>
                      <a:pt x="1099" y="908"/>
                    </a:lnTo>
                    <a:lnTo>
                      <a:pt x="1170" y="852"/>
                    </a:lnTo>
                    <a:lnTo>
                      <a:pt x="1226" y="788"/>
                    </a:lnTo>
                    <a:lnTo>
                      <a:pt x="1275" y="725"/>
                    </a:lnTo>
                    <a:lnTo>
                      <a:pt x="1282" y="683"/>
                    </a:lnTo>
                    <a:lnTo>
                      <a:pt x="1289" y="648"/>
                    </a:lnTo>
                    <a:lnTo>
                      <a:pt x="1282" y="598"/>
                    </a:lnTo>
                    <a:lnTo>
                      <a:pt x="1254" y="549"/>
                    </a:lnTo>
                    <a:lnTo>
                      <a:pt x="1219" y="500"/>
                    </a:lnTo>
                    <a:lnTo>
                      <a:pt x="1184" y="451"/>
                    </a:lnTo>
                    <a:lnTo>
                      <a:pt x="1092" y="359"/>
                    </a:lnTo>
                    <a:lnTo>
                      <a:pt x="1057" y="310"/>
                    </a:lnTo>
                    <a:lnTo>
                      <a:pt x="1022" y="26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scene3d>
                <a:camera prst="legacyPerspectiveTop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</p:spPr>
            <p:txBody>
              <a:bodyPr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5289" y="1724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7 w 7"/>
                  <a:gd name="T3" fmla="*/ 0 h 7"/>
                  <a:gd name="T4" fmla="*/ 7 w 7"/>
                  <a:gd name="T5" fmla="*/ 0 h 7"/>
                  <a:gd name="T6" fmla="*/ 0 w 7"/>
                  <a:gd name="T7" fmla="*/ 7 h 7"/>
                  <a:gd name="T8" fmla="*/ 7 w 7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7"/>
                  <a:gd name="T17" fmla="*/ 7 w 7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14"/>
              <p:cNvSpPr>
                <a:spLocks noChangeShapeType="1"/>
              </p:cNvSpPr>
              <p:nvPr/>
            </p:nvSpPr>
            <p:spPr bwMode="auto">
              <a:xfrm flipV="1">
                <a:off x="4939" y="1415"/>
                <a:ext cx="0" cy="1344"/>
              </a:xfrm>
              <a:prstGeom prst="line">
                <a:avLst/>
              </a:prstGeom>
              <a:noFill/>
              <a:ln w="57150">
                <a:solidFill>
                  <a:srgbClr val="FFFF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3" name="Group 15"/>
              <p:cNvGrpSpPr>
                <a:grpSpLocks/>
              </p:cNvGrpSpPr>
              <p:nvPr/>
            </p:nvGrpSpPr>
            <p:grpSpPr bwMode="auto">
              <a:xfrm>
                <a:off x="4699" y="2903"/>
                <a:ext cx="480" cy="144"/>
                <a:chOff x="4176" y="2496"/>
                <a:chExt cx="480" cy="144"/>
              </a:xfrm>
            </p:grpSpPr>
            <p:sp>
              <p:nvSpPr>
                <p:cNvPr id="59" name="Line 16"/>
                <p:cNvSpPr>
                  <a:spLocks noChangeShapeType="1"/>
                </p:cNvSpPr>
                <p:nvPr/>
              </p:nvSpPr>
              <p:spPr bwMode="auto">
                <a:xfrm>
                  <a:off x="4320" y="2496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17"/>
                <p:cNvSpPr>
                  <a:spLocks noChangeShapeType="1"/>
                </p:cNvSpPr>
                <p:nvPr/>
              </p:nvSpPr>
              <p:spPr bwMode="auto">
                <a:xfrm>
                  <a:off x="4176" y="2640"/>
                  <a:ext cx="480" cy="0"/>
                </a:xfrm>
                <a:prstGeom prst="line">
                  <a:avLst/>
                </a:prstGeom>
                <a:noFill/>
                <a:ln w="76200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18"/>
                <p:cNvSpPr>
                  <a:spLocks noChangeShapeType="1"/>
                </p:cNvSpPr>
                <p:nvPr/>
              </p:nvSpPr>
              <p:spPr bwMode="auto">
                <a:xfrm>
                  <a:off x="4512" y="2496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4" name="Line 19"/>
              <p:cNvSpPr>
                <a:spLocks noChangeShapeType="1"/>
              </p:cNvSpPr>
              <p:nvPr/>
            </p:nvSpPr>
            <p:spPr bwMode="auto">
              <a:xfrm flipV="1">
                <a:off x="4939" y="983"/>
                <a:ext cx="0" cy="480"/>
              </a:xfrm>
              <a:prstGeom prst="line">
                <a:avLst/>
              </a:prstGeom>
              <a:noFill/>
              <a:ln w="57150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20"/>
              <p:cNvSpPr>
                <a:spLocks noChangeShapeType="1"/>
              </p:cNvSpPr>
              <p:nvPr/>
            </p:nvSpPr>
            <p:spPr bwMode="auto">
              <a:xfrm flipV="1">
                <a:off x="4939" y="2711"/>
                <a:ext cx="0" cy="336"/>
              </a:xfrm>
              <a:prstGeom prst="line">
                <a:avLst/>
              </a:prstGeom>
              <a:noFill/>
              <a:ln w="57150">
                <a:solidFill>
                  <a:srgbClr val="00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6" name="Group 21"/>
              <p:cNvGrpSpPr>
                <a:grpSpLocks/>
              </p:cNvGrpSpPr>
              <p:nvPr/>
            </p:nvGrpSpPr>
            <p:grpSpPr bwMode="auto">
              <a:xfrm>
                <a:off x="4843" y="1127"/>
                <a:ext cx="192" cy="288"/>
                <a:chOff x="4320" y="720"/>
                <a:chExt cx="192" cy="288"/>
              </a:xfrm>
            </p:grpSpPr>
            <p:sp>
              <p:nvSpPr>
                <p:cNvPr id="57" name="Line 22"/>
                <p:cNvSpPr>
                  <a:spLocks noChangeShapeType="1"/>
                </p:cNvSpPr>
                <p:nvPr/>
              </p:nvSpPr>
              <p:spPr bwMode="auto">
                <a:xfrm>
                  <a:off x="4320" y="720"/>
                  <a:ext cx="0" cy="288"/>
                </a:xfrm>
                <a:prstGeom prst="line">
                  <a:avLst/>
                </a:prstGeom>
                <a:noFill/>
                <a:ln w="76200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23"/>
                <p:cNvSpPr>
                  <a:spLocks noChangeShapeType="1"/>
                </p:cNvSpPr>
                <p:nvPr/>
              </p:nvSpPr>
              <p:spPr bwMode="auto">
                <a:xfrm>
                  <a:off x="4512" y="720"/>
                  <a:ext cx="0" cy="288"/>
                </a:xfrm>
                <a:prstGeom prst="line">
                  <a:avLst/>
                </a:prstGeom>
                <a:noFill/>
                <a:ln w="76200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7006431" y="1797381"/>
              <a:ext cx="1524000" cy="53340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Line 25"/>
            <p:cNvSpPr>
              <a:spLocks noChangeShapeType="1"/>
            </p:cNvSpPr>
            <p:nvPr/>
          </p:nvSpPr>
          <p:spPr bwMode="auto">
            <a:xfrm flipV="1">
              <a:off x="8197056" y="2125993"/>
              <a:ext cx="457200" cy="15240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7997031" y="2025981"/>
              <a:ext cx="325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FF00"/>
                  </a:solidFill>
                  <a:sym typeface="Symbol" panose="05050102010706020507" pitchFamily="18" charset="2"/>
                </a:rPr>
                <a:t>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44" name="Object 2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65576544"/>
                </p:ext>
              </p:extLst>
            </p:nvPr>
          </p:nvGraphicFramePr>
          <p:xfrm>
            <a:off x="8010281" y="2258669"/>
            <a:ext cx="347113" cy="4300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41" name="Equation" r:id="rId3" imgW="177480" imgH="228600" progId="Equation.DSMT4">
                    <p:embed/>
                  </p:oleObj>
                </mc:Choice>
                <mc:Fallback>
                  <p:oleObj name="Equation" r:id="rId3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0281" y="2258669"/>
                          <a:ext cx="347113" cy="4300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2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49043456"/>
                </p:ext>
              </p:extLst>
            </p:nvPr>
          </p:nvGraphicFramePr>
          <p:xfrm>
            <a:off x="7989094" y="1832306"/>
            <a:ext cx="158750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42" name="公式" r:id="rId5" imgW="114185" imgH="323920" progId="Equation.3">
                    <p:embed/>
                  </p:oleObj>
                </mc:Choice>
                <mc:Fallback>
                  <p:oleObj name="公式" r:id="rId5" imgW="114185" imgH="32392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9094" y="1832306"/>
                          <a:ext cx="158750" cy="344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2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04875937"/>
                </p:ext>
              </p:extLst>
            </p:nvPr>
          </p:nvGraphicFramePr>
          <p:xfrm>
            <a:off x="8460581" y="1637043"/>
            <a:ext cx="280988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43" name="公式" r:id="rId7" imgW="171412" imgH="323920" progId="Equation.3">
                    <p:embed/>
                  </p:oleObj>
                </mc:Choice>
                <mc:Fallback>
                  <p:oleObj name="公式" r:id="rId7" imgW="171412" imgH="32392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0581" y="1637043"/>
                          <a:ext cx="280988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Text Box 30"/>
            <p:cNvSpPr txBox="1">
              <a:spLocks noChangeArrowheads="1"/>
            </p:cNvSpPr>
            <p:nvPr/>
          </p:nvSpPr>
          <p:spPr bwMode="auto">
            <a:xfrm>
              <a:off x="7420769" y="186088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00FFFF"/>
                  </a:solidFill>
                </a:rPr>
                <a:t>O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48" name="Object 3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6812905"/>
                </p:ext>
              </p:extLst>
            </p:nvPr>
          </p:nvGraphicFramePr>
          <p:xfrm>
            <a:off x="7933531" y="219406"/>
            <a:ext cx="223838" cy="233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44" name="公式" r:id="rId9" imgW="171412" imgH="190573" progId="Equation.3">
                    <p:embed/>
                  </p:oleObj>
                </mc:Choice>
                <mc:Fallback>
                  <p:oleObj name="公式" r:id="rId9" imgW="171412" imgH="190573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3531" y="219406"/>
                          <a:ext cx="223838" cy="233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Line 32"/>
            <p:cNvSpPr>
              <a:spLocks noChangeShapeType="1"/>
            </p:cNvSpPr>
            <p:nvPr/>
          </p:nvSpPr>
          <p:spPr bwMode="auto">
            <a:xfrm>
              <a:off x="7847806" y="2081543"/>
              <a:ext cx="314325" cy="200025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2610" name="Text Box 2"/>
          <p:cNvSpPr txBox="1">
            <a:spLocks noChangeArrowheads="1"/>
          </p:cNvSpPr>
          <p:nvPr/>
        </p:nvSpPr>
        <p:spPr bwMode="auto">
          <a:xfrm>
            <a:off x="107950" y="260350"/>
            <a:ext cx="5759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66FFFF"/>
                </a:solidFill>
              </a:rPr>
              <a:t>2. </a:t>
            </a:r>
            <a:r>
              <a:rPr lang="zh-CN" altLang="en-US" dirty="0">
                <a:solidFill>
                  <a:srgbClr val="66FFFF"/>
                </a:solidFill>
              </a:rPr>
              <a:t>刚体定轴转动的动量矩守恒定律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452611" name="Object 2"/>
          <p:cNvGraphicFramePr>
            <a:graphicFrameLocks/>
          </p:cNvGraphicFramePr>
          <p:nvPr>
            <p:extLst/>
          </p:nvPr>
        </p:nvGraphicFramePr>
        <p:xfrm>
          <a:off x="3348038" y="1045444"/>
          <a:ext cx="92551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5" name="公式" r:id="rId11" imgW="933456" imgH="314203" progId="Equation.3">
                  <p:embed/>
                </p:oleObj>
              </mc:Choice>
              <mc:Fallback>
                <p:oleObj name="公式" r:id="rId11" imgW="933456" imgH="31420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045444"/>
                        <a:ext cx="925512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2" name="Object 3"/>
          <p:cNvGraphicFramePr>
            <a:graphicFrameLocks/>
          </p:cNvGraphicFramePr>
          <p:nvPr>
            <p:extLst/>
          </p:nvPr>
        </p:nvGraphicFramePr>
        <p:xfrm>
          <a:off x="4859338" y="980356"/>
          <a:ext cx="12239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6" name="公式" r:id="rId13" imgW="400052" imgH="114182" progId="Equation.3">
                  <p:embed/>
                </p:oleObj>
              </mc:Choice>
              <mc:Fallback>
                <p:oleObj name="公式" r:id="rId13" imgW="400052" imgH="1141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980356"/>
                        <a:ext cx="12239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3" name="AutoShape 5"/>
          <p:cNvSpPr>
            <a:spLocks noChangeArrowheads="1"/>
          </p:cNvSpPr>
          <p:nvPr/>
        </p:nvSpPr>
        <p:spPr bwMode="auto">
          <a:xfrm>
            <a:off x="4356100" y="1124819"/>
            <a:ext cx="431800" cy="284162"/>
          </a:xfrm>
          <a:prstGeom prst="rightArrow">
            <a:avLst>
              <a:gd name="adj1" fmla="val 50000"/>
              <a:gd name="adj2" fmla="val 37989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52614" name="Object 4"/>
          <p:cNvGraphicFramePr>
            <a:graphicFrameLocks/>
          </p:cNvGraphicFramePr>
          <p:nvPr>
            <p:extLst/>
          </p:nvPr>
        </p:nvGraphicFramePr>
        <p:xfrm>
          <a:off x="4787900" y="332656"/>
          <a:ext cx="13160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7" name="公式" r:id="rId15" imgW="1390735" imgH="238081" progId="Equation.3">
                  <p:embed/>
                </p:oleObj>
              </mc:Choice>
              <mc:Fallback>
                <p:oleObj name="公式" r:id="rId15" imgW="1390735" imgH="23808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32656"/>
                        <a:ext cx="1316038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5" name="Text Box 7"/>
          <p:cNvSpPr txBox="1">
            <a:spLocks noChangeArrowheads="1"/>
          </p:cNvSpPr>
          <p:nvPr/>
        </p:nvSpPr>
        <p:spPr bwMode="auto">
          <a:xfrm>
            <a:off x="323850" y="1677988"/>
            <a:ext cx="59039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Blip>
                <a:blip r:embed="rId17"/>
              </a:buBlip>
            </a:pPr>
            <a:r>
              <a:rPr lang="zh-CN" altLang="en-US" dirty="0" smtClean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变形体</a:t>
            </a:r>
            <a:r>
              <a:rPr lang="zh-CN" altLang="en-US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dirty="0" smtClean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质点系</a:t>
            </a:r>
            <a:r>
              <a:rPr lang="zh-CN" altLang="en-US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）绕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某轴</a:t>
            </a: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转动时，若其上各点</a:t>
            </a:r>
            <a:r>
              <a:rPr lang="en-US" altLang="zh-CN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质元</a:t>
            </a:r>
            <a:r>
              <a:rPr lang="en-US" altLang="zh-CN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转动的角速度相同，则变形体对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该轴</a:t>
            </a: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的动量矩</a:t>
            </a:r>
          </a:p>
        </p:txBody>
      </p:sp>
      <p:graphicFrame>
        <p:nvGraphicFramePr>
          <p:cNvPr id="45261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918533"/>
              </p:ext>
            </p:extLst>
          </p:nvPr>
        </p:nvGraphicFramePr>
        <p:xfrm>
          <a:off x="1961207" y="2957366"/>
          <a:ext cx="2198985" cy="536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8" name="Equation" r:id="rId18" imgW="1155600" imgH="253800" progId="Equation.DSMT4">
                  <p:embed/>
                </p:oleObj>
              </mc:Choice>
              <mc:Fallback>
                <p:oleObj name="Equation" r:id="rId18" imgW="1155600" imgH="253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207" y="2957366"/>
                        <a:ext cx="2198985" cy="536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7" name="Rectangle 9"/>
          <p:cNvSpPr>
            <a:spLocks noChangeArrowheads="1"/>
          </p:cNvSpPr>
          <p:nvPr/>
        </p:nvSpPr>
        <p:spPr bwMode="auto">
          <a:xfrm>
            <a:off x="611188" y="3555702"/>
            <a:ext cx="4248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若作用于</a:t>
            </a:r>
            <a:r>
              <a:rPr lang="zh-CN" altLang="zh-CN" dirty="0">
                <a:solidFill>
                  <a:srgbClr val="FFFFFF"/>
                </a:solidFill>
                <a:ea typeface="楷体_GB2312" pitchFamily="49" charset="-122"/>
              </a:rPr>
              <a:t>变形体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的外力矩为零</a:t>
            </a:r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则其动量矩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守恒（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质点系动量矩守恒定律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）</a:t>
            </a:r>
            <a:endParaRPr lang="zh-CN" altLang="en-US" dirty="0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452618" name="Object 6"/>
          <p:cNvGraphicFramePr>
            <a:graphicFrameLocks/>
          </p:cNvGraphicFramePr>
          <p:nvPr>
            <p:extLst/>
          </p:nvPr>
        </p:nvGraphicFramePr>
        <p:xfrm>
          <a:off x="841867" y="4823920"/>
          <a:ext cx="2511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9" name="公式" r:id="rId20" imgW="2409762" imgH="304755" progId="Equation.3">
                  <p:embed/>
                </p:oleObj>
              </mc:Choice>
              <mc:Fallback>
                <p:oleObj name="公式" r:id="rId20" imgW="2409762" imgH="30475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867" y="4823920"/>
                        <a:ext cx="25114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2619" name="Picture 11" descr="溜冰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19"/>
          <a:stretch>
            <a:fillRect/>
          </a:stretch>
        </p:blipFill>
        <p:spPr bwMode="auto">
          <a:xfrm>
            <a:off x="7237413" y="3115990"/>
            <a:ext cx="1655762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357394" y="5830323"/>
            <a:ext cx="431800" cy="292100"/>
            <a:chOff x="5012" y="3612"/>
            <a:chExt cx="272" cy="184"/>
          </a:xfrm>
        </p:grpSpPr>
        <p:grpSp>
          <p:nvGrpSpPr>
            <p:cNvPr id="22556" name="Group 13"/>
            <p:cNvGrpSpPr>
              <a:grpSpLocks/>
            </p:cNvGrpSpPr>
            <p:nvPr/>
          </p:nvGrpSpPr>
          <p:grpSpPr bwMode="auto">
            <a:xfrm>
              <a:off x="5030" y="3621"/>
              <a:ext cx="248" cy="175"/>
              <a:chOff x="4958" y="1120"/>
              <a:chExt cx="248" cy="175"/>
            </a:xfrm>
          </p:grpSpPr>
          <p:sp>
            <p:nvSpPr>
              <p:cNvPr id="22558" name="AutoShape 14">
                <a:hlinkClick r:id="rId23" action="ppaction://hlinkfile"/>
              </p:cNvPr>
              <p:cNvSpPr>
                <a:spLocks noChangeArrowheads="1"/>
              </p:cNvSpPr>
              <p:nvPr/>
            </p:nvSpPr>
            <p:spPr bwMode="auto">
              <a:xfrm>
                <a:off x="4958" y="1120"/>
                <a:ext cx="248" cy="175"/>
              </a:xfrm>
              <a:prstGeom prst="roundRect">
                <a:avLst>
                  <a:gd name="adj" fmla="val 19116"/>
                </a:avLst>
              </a:prstGeom>
              <a:solidFill>
                <a:srgbClr val="33CCCC">
                  <a:alpha val="39999"/>
                </a:srgbClr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559" name="AutoShape 15"/>
              <p:cNvSpPr>
                <a:spLocks noChangeArrowheads="1"/>
              </p:cNvSpPr>
              <p:nvPr/>
            </p:nvSpPr>
            <p:spPr bwMode="auto">
              <a:xfrm>
                <a:off x="4991" y="1154"/>
                <a:ext cx="179" cy="104"/>
              </a:xfrm>
              <a:prstGeom prst="roundRect">
                <a:avLst>
                  <a:gd name="adj" fmla="val 22079"/>
                </a:avLst>
              </a:prstGeom>
              <a:solidFill>
                <a:srgbClr val="33CCCC">
                  <a:alpha val="50195"/>
                </a:srgbClr>
              </a:solidFill>
              <a:ln w="3175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560" name="AutoShape 16"/>
              <p:cNvSpPr>
                <a:spLocks noChangeArrowheads="1"/>
              </p:cNvSpPr>
              <p:nvPr/>
            </p:nvSpPr>
            <p:spPr bwMode="auto">
              <a:xfrm rot="5400000">
                <a:off x="5054" y="1174"/>
                <a:ext cx="66" cy="66"/>
              </a:xfrm>
              <a:prstGeom prst="triangle">
                <a:avLst>
                  <a:gd name="adj" fmla="val 50000"/>
                </a:avLst>
              </a:prstGeom>
              <a:solidFill>
                <a:srgbClr val="006666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561" name="Line 17"/>
              <p:cNvSpPr>
                <a:spLocks noChangeShapeType="1"/>
              </p:cNvSpPr>
              <p:nvPr/>
            </p:nvSpPr>
            <p:spPr bwMode="auto">
              <a:xfrm>
                <a:off x="4985" y="1177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33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557" name="Rectangle 18">
              <a:hlinkClick r:id="rId24" action="ppaction://hlinkfile"/>
            </p:cNvPr>
            <p:cNvSpPr>
              <a:spLocks noChangeArrowheads="1"/>
            </p:cNvSpPr>
            <p:nvPr/>
          </p:nvSpPr>
          <p:spPr bwMode="auto">
            <a:xfrm>
              <a:off x="5012" y="3612"/>
              <a:ext cx="272" cy="181"/>
            </a:xfrm>
            <a:prstGeom prst="rect">
              <a:avLst/>
            </a:prstGeom>
            <a:solidFill>
              <a:srgbClr val="00CC99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52627" name="AutoShape 19"/>
          <p:cNvSpPr>
            <a:spLocks noChangeArrowheads="1"/>
          </p:cNvSpPr>
          <p:nvPr/>
        </p:nvSpPr>
        <p:spPr bwMode="auto">
          <a:xfrm flipV="1">
            <a:off x="1258888" y="5284242"/>
            <a:ext cx="814387" cy="88106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452628" name="Object 7"/>
          <p:cNvGraphicFramePr>
            <a:graphicFrameLocks/>
          </p:cNvGraphicFramePr>
          <p:nvPr>
            <p:extLst/>
          </p:nvPr>
        </p:nvGraphicFramePr>
        <p:xfrm>
          <a:off x="2124075" y="5716042"/>
          <a:ext cx="773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0" name="公式" r:id="rId25" imgW="666754" imgH="304755" progId="Equation.3">
                  <p:embed/>
                </p:oleObj>
              </mc:Choice>
              <mc:Fallback>
                <p:oleObj name="公式" r:id="rId25" imgW="666754" imgH="30475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716042"/>
                        <a:ext cx="7731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29" name="Line 21"/>
          <p:cNvSpPr>
            <a:spLocks noChangeShapeType="1"/>
          </p:cNvSpPr>
          <p:nvPr/>
        </p:nvSpPr>
        <p:spPr bwMode="auto">
          <a:xfrm flipV="1">
            <a:off x="2921000" y="5758904"/>
            <a:ext cx="282575" cy="322263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452630" name="Object 8"/>
          <p:cNvGraphicFramePr>
            <a:graphicFrameLocks/>
          </p:cNvGraphicFramePr>
          <p:nvPr>
            <p:extLst/>
          </p:nvPr>
        </p:nvGraphicFramePr>
        <p:xfrm>
          <a:off x="3302000" y="5779542"/>
          <a:ext cx="406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1" name="公式" r:id="rId27" imgW="304763" imgH="171408" progId="Equation.3">
                  <p:embed/>
                </p:oleObj>
              </mc:Choice>
              <mc:Fallback>
                <p:oleObj name="公式" r:id="rId27" imgW="304763" imgH="17140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5779542"/>
                        <a:ext cx="406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31" name="Line 23"/>
          <p:cNvSpPr>
            <a:spLocks noChangeShapeType="1"/>
          </p:cNvSpPr>
          <p:nvPr/>
        </p:nvSpPr>
        <p:spPr bwMode="auto">
          <a:xfrm>
            <a:off x="3779838" y="5811292"/>
            <a:ext cx="295275" cy="2952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452632" name="Object 9"/>
          <p:cNvGraphicFramePr>
            <a:graphicFrameLocks/>
          </p:cNvGraphicFramePr>
          <p:nvPr>
            <p:extLst/>
          </p:nvPr>
        </p:nvGraphicFramePr>
        <p:xfrm>
          <a:off x="4591050" y="5716042"/>
          <a:ext cx="773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2" name="公式" r:id="rId29" imgW="666754" imgH="304755" progId="Equation.3">
                  <p:embed/>
                </p:oleObj>
              </mc:Choice>
              <mc:Fallback>
                <p:oleObj name="公式" r:id="rId29" imgW="666754" imgH="30475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5716042"/>
                        <a:ext cx="7731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33" name="Line 25"/>
          <p:cNvSpPr>
            <a:spLocks noChangeShapeType="1"/>
          </p:cNvSpPr>
          <p:nvPr/>
        </p:nvSpPr>
        <p:spPr bwMode="auto">
          <a:xfrm>
            <a:off x="5364163" y="5811292"/>
            <a:ext cx="295275" cy="2952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52634" name="Line 26"/>
          <p:cNvSpPr>
            <a:spLocks noChangeShapeType="1"/>
          </p:cNvSpPr>
          <p:nvPr/>
        </p:nvSpPr>
        <p:spPr bwMode="auto">
          <a:xfrm flipV="1">
            <a:off x="6156325" y="5758904"/>
            <a:ext cx="282575" cy="322263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452635" name="Object 10"/>
          <p:cNvGraphicFramePr>
            <a:graphicFrameLocks/>
          </p:cNvGraphicFramePr>
          <p:nvPr>
            <p:extLst/>
          </p:nvPr>
        </p:nvGraphicFramePr>
        <p:xfrm>
          <a:off x="5724525" y="5779542"/>
          <a:ext cx="406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3" name="公式" r:id="rId31" imgW="304763" imgH="171408" progId="Equation.3">
                  <p:embed/>
                </p:oleObj>
              </mc:Choice>
              <mc:Fallback>
                <p:oleObj name="公式" r:id="rId31" imgW="304763" imgH="17140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779542"/>
                        <a:ext cx="406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36" name="Object 11"/>
          <p:cNvGraphicFramePr>
            <a:graphicFrameLocks noChangeAspect="1"/>
          </p:cNvGraphicFramePr>
          <p:nvPr>
            <p:extLst/>
          </p:nvPr>
        </p:nvGraphicFramePr>
        <p:xfrm>
          <a:off x="6443663" y="188640"/>
          <a:ext cx="2117725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4" name="CorelDRAW" r:id="rId33" imgW="1188218" imgH="1534471" progId="CorelDRAW.Graphic.11">
                  <p:embed/>
                </p:oleObj>
              </mc:Choice>
              <mc:Fallback>
                <p:oleObj name="CorelDRAW" r:id="rId33" imgW="1188218" imgH="1534471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88640"/>
                        <a:ext cx="2117725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37" name="Object 12"/>
          <p:cNvGraphicFramePr>
            <a:graphicFrameLocks noChangeAspect="1"/>
          </p:cNvGraphicFramePr>
          <p:nvPr>
            <p:extLst/>
          </p:nvPr>
        </p:nvGraphicFramePr>
        <p:xfrm>
          <a:off x="5003800" y="3069952"/>
          <a:ext cx="2160588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5" name="CorelDRAW" r:id="rId35" imgW="1257641" imgH="1418001" progId="CorelDRAW.Graphic.11">
                  <p:embed/>
                </p:oleObj>
              </mc:Choice>
              <mc:Fallback>
                <p:oleObj name="CorelDRAW" r:id="rId35" imgW="1257641" imgH="1418001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069952"/>
                        <a:ext cx="2160588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4" name="Object 4"/>
          <p:cNvGraphicFramePr>
            <a:graphicFrameLocks noChangeAspect="1"/>
          </p:cNvGraphicFramePr>
          <p:nvPr>
            <p:extLst/>
          </p:nvPr>
        </p:nvGraphicFramePr>
        <p:xfrm>
          <a:off x="323850" y="648569"/>
          <a:ext cx="7048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6" name="Equation" r:id="rId37" imgW="219192" imgH="314203" progId="Equation.3">
                  <p:embed/>
                </p:oleObj>
              </mc:Choice>
              <mc:Fallback>
                <p:oleObj name="Equation" r:id="rId37" imgW="219192" imgH="3142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648569"/>
                        <a:ext cx="70485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3" name="Object 23"/>
          <p:cNvGraphicFramePr>
            <a:graphicFrameLocks noChangeAspect="1"/>
          </p:cNvGraphicFramePr>
          <p:nvPr>
            <p:extLst/>
          </p:nvPr>
        </p:nvGraphicFramePr>
        <p:xfrm>
          <a:off x="971550" y="908919"/>
          <a:ext cx="18383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7" name="Equation" r:id="rId39" imgW="685920" imgH="142795" progId="Equation.3">
                  <p:embed/>
                </p:oleObj>
              </mc:Choice>
              <mc:Fallback>
                <p:oleObj name="Equation" r:id="rId39" imgW="685920" imgH="1427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08919"/>
                        <a:ext cx="183832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2844800" y="1051794"/>
            <a:ext cx="431800" cy="284162"/>
          </a:xfrm>
          <a:prstGeom prst="rightArrow">
            <a:avLst>
              <a:gd name="adj1" fmla="val 50000"/>
              <a:gd name="adj2" fmla="val 37989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16200000">
            <a:off x="5290344" y="765250"/>
            <a:ext cx="431800" cy="284162"/>
          </a:xfrm>
          <a:prstGeom prst="rightArrow">
            <a:avLst>
              <a:gd name="adj1" fmla="val 50000"/>
              <a:gd name="adj2" fmla="val 37989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236538" y="6311082"/>
            <a:ext cx="1676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i="1" dirty="0">
                <a:solidFill>
                  <a:srgbClr val="FFFF99"/>
                </a:solidFill>
                <a:ea typeface="楷体_GB2312" pitchFamily="49" charset="-122"/>
              </a:rPr>
              <a:t>内力矩</a:t>
            </a:r>
            <a:endParaRPr lang="zh-CN" altLang="en-US" sz="2200" b="0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1912938" y="6311082"/>
            <a:ext cx="419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i="1">
                <a:solidFill>
                  <a:srgbClr val="66FF33"/>
                </a:solidFill>
                <a:ea typeface="楷体_GB2312" pitchFamily="49" charset="-122"/>
              </a:rPr>
              <a:t>改变系统内各部分动量矩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6003926" y="6311082"/>
            <a:ext cx="31480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i="1">
                <a:solidFill>
                  <a:srgbClr val="CCCCFF"/>
                </a:solidFill>
                <a:ea typeface="楷体_GB2312" pitchFamily="49" charset="-122"/>
              </a:rPr>
              <a:t>不改变系统总动量矩</a:t>
            </a:r>
          </a:p>
        </p:txBody>
      </p:sp>
      <p:sp>
        <p:nvSpPr>
          <p:cNvPr id="37" name="AutoShape 21"/>
          <p:cNvSpPr>
            <a:spLocks noChangeArrowheads="1"/>
          </p:cNvSpPr>
          <p:nvPr/>
        </p:nvSpPr>
        <p:spPr bwMode="auto">
          <a:xfrm>
            <a:off x="1455738" y="6387282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200">
              <a:solidFill>
                <a:srgbClr val="000000"/>
              </a:solidFill>
            </a:endParaRPr>
          </a:p>
        </p:txBody>
      </p:sp>
      <p:sp>
        <p:nvSpPr>
          <p:cNvPr id="38" name="AutoShape 22"/>
          <p:cNvSpPr>
            <a:spLocks noChangeArrowheads="1"/>
          </p:cNvSpPr>
          <p:nvPr/>
        </p:nvSpPr>
        <p:spPr bwMode="auto">
          <a:xfrm>
            <a:off x="5570538" y="6387282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200">
              <a:solidFill>
                <a:srgbClr val="000000"/>
              </a:solidFill>
            </a:endParaRP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6789737" y="5767389"/>
            <a:ext cx="14882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演示实验</a:t>
            </a:r>
            <a:endParaRPr lang="zh-CN" altLang="en-US" dirty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1214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2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2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5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5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5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5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5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5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5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0" grpId="0" autoUpdateAnimBg="0"/>
      <p:bldP spid="452613" grpId="0" animBg="1"/>
      <p:bldP spid="452615" grpId="0" autoUpdateAnimBg="0"/>
      <p:bldP spid="452617" grpId="0"/>
      <p:bldP spid="452627" grpId="0" animBg="1"/>
      <p:bldP spid="452629" grpId="0" animBg="1"/>
      <p:bldP spid="452631" grpId="0" animBg="1"/>
      <p:bldP spid="452633" grpId="0" animBg="1"/>
      <p:bldP spid="452634" grpId="0" animBg="1"/>
      <p:bldP spid="3" grpId="0" animBg="1"/>
      <p:bldP spid="4" grpId="0" animBg="1"/>
      <p:bldP spid="34" grpId="0" build="p" autoUpdateAnimBg="0"/>
      <p:bldP spid="35" grpId="0" autoUpdateAnimBg="0"/>
      <p:bldP spid="36" grpId="0" build="p" autoUpdateAnimBg="0"/>
      <p:bldP spid="37" grpId="0" animBg="1"/>
      <p:bldP spid="38" grpId="0" animBg="1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8680"/>
            <a:ext cx="7366165" cy="5040560"/>
          </a:xfrm>
          <a:prstGeom prst="rect">
            <a:avLst/>
          </a:prstGeom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907704" y="5733256"/>
            <a:ext cx="6192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思考：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直升机为什么要安装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尾部螺旋桨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？</a:t>
            </a:r>
            <a:endParaRPr lang="zh-CN" altLang="en-US" dirty="0">
              <a:solidFill>
                <a:srgbClr val="FFFF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7324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Text Box 2"/>
          <p:cNvSpPr txBox="1">
            <a:spLocks noChangeArrowheads="1"/>
          </p:cNvSpPr>
          <p:nvPr/>
        </p:nvSpPr>
        <p:spPr bwMode="auto">
          <a:xfrm>
            <a:off x="755650" y="188913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有一转台，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5824538" y="1970088"/>
            <a:ext cx="2684462" cy="996950"/>
            <a:chOff x="2222" y="2001"/>
            <a:chExt cx="2110" cy="872"/>
          </a:xfrm>
        </p:grpSpPr>
        <p:sp>
          <p:nvSpPr>
            <p:cNvPr id="26663" name="Oval 4"/>
            <p:cNvSpPr>
              <a:spLocks noChangeAspect="1" noChangeArrowheads="1"/>
            </p:cNvSpPr>
            <p:nvPr/>
          </p:nvSpPr>
          <p:spPr bwMode="auto">
            <a:xfrm rot="-5400000">
              <a:off x="2898" y="1439"/>
              <a:ext cx="758" cy="2110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2F7618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64" name="Oval 5"/>
            <p:cNvSpPr>
              <a:spLocks noChangeAspect="1" noChangeArrowheads="1"/>
            </p:cNvSpPr>
            <p:nvPr/>
          </p:nvSpPr>
          <p:spPr bwMode="auto">
            <a:xfrm rot="-5400000">
              <a:off x="2898" y="1325"/>
              <a:ext cx="758" cy="2110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2F7618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65" name="Line 6"/>
            <p:cNvSpPr>
              <a:spLocks noChangeAspect="1" noChangeShapeType="1"/>
            </p:cNvSpPr>
            <p:nvPr/>
          </p:nvSpPr>
          <p:spPr bwMode="auto">
            <a:xfrm rot="-5400000">
              <a:off x="4265" y="2454"/>
              <a:ext cx="13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666" name="Line 7"/>
            <p:cNvSpPr>
              <a:spLocks noChangeAspect="1" noChangeShapeType="1"/>
            </p:cNvSpPr>
            <p:nvPr/>
          </p:nvSpPr>
          <p:spPr bwMode="auto">
            <a:xfrm rot="-5400000">
              <a:off x="2168" y="2441"/>
              <a:ext cx="108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56712" name="Line 8"/>
          <p:cNvSpPr>
            <a:spLocks noChangeShapeType="1"/>
          </p:cNvSpPr>
          <p:nvPr/>
        </p:nvSpPr>
        <p:spPr bwMode="auto">
          <a:xfrm flipV="1">
            <a:off x="7140575" y="1168400"/>
            <a:ext cx="0" cy="12969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56713" name="Line 9"/>
          <p:cNvSpPr>
            <a:spLocks noChangeShapeType="1"/>
          </p:cNvSpPr>
          <p:nvPr/>
        </p:nvSpPr>
        <p:spPr bwMode="auto">
          <a:xfrm>
            <a:off x="7140575" y="2967038"/>
            <a:ext cx="0" cy="36036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56714" name="AutoShape 10"/>
          <p:cNvSpPr>
            <a:spLocks noChangeArrowheads="1"/>
          </p:cNvSpPr>
          <p:nvPr/>
        </p:nvSpPr>
        <p:spPr bwMode="auto">
          <a:xfrm>
            <a:off x="6853238" y="1125538"/>
            <a:ext cx="576262" cy="474662"/>
          </a:xfrm>
          <a:prstGeom prst="curvedRightArrow">
            <a:avLst>
              <a:gd name="adj1" fmla="val 20000"/>
              <a:gd name="adj2" fmla="val 40000"/>
              <a:gd name="adj3" fmla="val 40468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6715" name="Line 11"/>
          <p:cNvSpPr>
            <a:spLocks noChangeShapeType="1"/>
          </p:cNvSpPr>
          <p:nvPr/>
        </p:nvSpPr>
        <p:spPr bwMode="auto">
          <a:xfrm flipV="1">
            <a:off x="7140575" y="909638"/>
            <a:ext cx="0" cy="431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56716" name="Text Box 12"/>
          <p:cNvSpPr txBox="1">
            <a:spLocks noChangeArrowheads="1"/>
          </p:cNvSpPr>
          <p:nvPr/>
        </p:nvSpPr>
        <p:spPr bwMode="auto">
          <a:xfrm>
            <a:off x="8077200" y="1673225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66FFFF"/>
                </a:solidFill>
              </a:rPr>
              <a:t>M</a:t>
            </a:r>
          </a:p>
        </p:txBody>
      </p:sp>
      <p:sp>
        <p:nvSpPr>
          <p:cNvPr id="456717" name="Line 13"/>
          <p:cNvSpPr>
            <a:spLocks noChangeShapeType="1"/>
          </p:cNvSpPr>
          <p:nvPr/>
        </p:nvSpPr>
        <p:spPr bwMode="auto">
          <a:xfrm>
            <a:off x="7140575" y="2465388"/>
            <a:ext cx="936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56718" name="Text Box 14"/>
          <p:cNvSpPr txBox="1">
            <a:spLocks noChangeArrowheads="1"/>
          </p:cNvSpPr>
          <p:nvPr/>
        </p:nvSpPr>
        <p:spPr bwMode="auto">
          <a:xfrm>
            <a:off x="7500938" y="20335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456719" name="Text Box 15"/>
          <p:cNvSpPr txBox="1">
            <a:spLocks noChangeArrowheads="1"/>
          </p:cNvSpPr>
          <p:nvPr/>
        </p:nvSpPr>
        <p:spPr bwMode="auto">
          <a:xfrm>
            <a:off x="7356475" y="10715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66FFFF"/>
                </a:solidFill>
              </a:rPr>
              <a:t>ω</a:t>
            </a:r>
          </a:p>
        </p:txBody>
      </p:sp>
      <p:sp>
        <p:nvSpPr>
          <p:cNvPr id="456720" name="Text Box 16"/>
          <p:cNvSpPr txBox="1">
            <a:spLocks noChangeArrowheads="1"/>
          </p:cNvSpPr>
          <p:nvPr/>
        </p:nvSpPr>
        <p:spPr bwMode="auto">
          <a:xfrm>
            <a:off x="2268538" y="188913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初始的角速度为</a:t>
            </a:r>
            <a:r>
              <a:rPr lang="en-US" altLang="zh-CN" i="1">
                <a:solidFill>
                  <a:srgbClr val="66FFFF"/>
                </a:solidFill>
              </a:rPr>
              <a:t>ω</a:t>
            </a:r>
            <a:r>
              <a:rPr lang="en-US" altLang="zh-CN" baseline="-25000">
                <a:solidFill>
                  <a:srgbClr val="66FFFF"/>
                </a:solidFill>
              </a:rPr>
              <a:t>0</a:t>
            </a:r>
            <a:endParaRPr lang="en-US" altLang="zh-CN">
              <a:solidFill>
                <a:srgbClr val="66FFFF"/>
              </a:solidFill>
            </a:endParaRPr>
          </a:p>
        </p:txBody>
      </p:sp>
      <p:sp>
        <p:nvSpPr>
          <p:cNvPr id="456721" name="Text Box 17"/>
          <p:cNvSpPr txBox="1">
            <a:spLocks noChangeArrowheads="1"/>
          </p:cNvSpPr>
          <p:nvPr/>
        </p:nvSpPr>
        <p:spPr bwMode="auto">
          <a:xfrm>
            <a:off x="4787900" y="188913"/>
            <a:ext cx="397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有一个人站在转台的中心，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564313" y="1960563"/>
            <a:ext cx="215900" cy="504825"/>
            <a:chOff x="4014" y="2069"/>
            <a:chExt cx="136" cy="318"/>
          </a:xfrm>
        </p:grpSpPr>
        <p:sp>
          <p:nvSpPr>
            <p:cNvPr id="26658" name="Oval 19"/>
            <p:cNvSpPr>
              <a:spLocks noChangeArrowheads="1"/>
            </p:cNvSpPr>
            <p:nvPr/>
          </p:nvSpPr>
          <p:spPr bwMode="auto">
            <a:xfrm>
              <a:off x="4059" y="2069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59" name="AutoShape 20"/>
            <p:cNvSpPr>
              <a:spLocks noChangeArrowheads="1"/>
            </p:cNvSpPr>
            <p:nvPr/>
          </p:nvSpPr>
          <p:spPr bwMode="auto">
            <a:xfrm>
              <a:off x="4059" y="2160"/>
              <a:ext cx="90" cy="91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60" name="Line 21"/>
            <p:cNvSpPr>
              <a:spLocks noChangeShapeType="1"/>
            </p:cNvSpPr>
            <p:nvPr/>
          </p:nvSpPr>
          <p:spPr bwMode="auto">
            <a:xfrm flipH="1">
              <a:off x="4059" y="2251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661" name="Line 22"/>
            <p:cNvSpPr>
              <a:spLocks noChangeShapeType="1"/>
            </p:cNvSpPr>
            <p:nvPr/>
          </p:nvSpPr>
          <p:spPr bwMode="auto">
            <a:xfrm>
              <a:off x="4105" y="2251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662" name="Line 23"/>
            <p:cNvSpPr>
              <a:spLocks noChangeShapeType="1"/>
            </p:cNvSpPr>
            <p:nvPr/>
          </p:nvSpPr>
          <p:spPr bwMode="auto">
            <a:xfrm flipH="1" flipV="1">
              <a:off x="4014" y="2114"/>
              <a:ext cx="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6492875" y="2392363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456729" name="Line 25"/>
          <p:cNvSpPr>
            <a:spLocks noChangeShapeType="1"/>
          </p:cNvSpPr>
          <p:nvPr/>
        </p:nvSpPr>
        <p:spPr bwMode="auto">
          <a:xfrm flipH="1">
            <a:off x="6203950" y="1817688"/>
            <a:ext cx="431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56730" name="Text Box 26"/>
          <p:cNvSpPr txBox="1">
            <a:spLocks noChangeArrowheads="1"/>
          </p:cNvSpPr>
          <p:nvPr/>
        </p:nvSpPr>
        <p:spPr bwMode="auto">
          <a:xfrm>
            <a:off x="5843588" y="152876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FF"/>
                </a:solidFill>
              </a:rPr>
              <a:t>u</a:t>
            </a:r>
          </a:p>
        </p:txBody>
      </p:sp>
      <p:sp>
        <p:nvSpPr>
          <p:cNvPr id="456731" name="Text Box 27"/>
          <p:cNvSpPr txBox="1">
            <a:spLocks noChangeArrowheads="1"/>
          </p:cNvSpPr>
          <p:nvPr/>
        </p:nvSpPr>
        <p:spPr bwMode="auto">
          <a:xfrm>
            <a:off x="755650" y="692150"/>
            <a:ext cx="727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以相对于转台的恒定速度</a:t>
            </a:r>
            <a:r>
              <a:rPr lang="en-US" altLang="zh-CN" i="1">
                <a:solidFill>
                  <a:srgbClr val="66FFFF"/>
                </a:solidFill>
              </a:rPr>
              <a:t>u</a:t>
            </a:r>
            <a:r>
              <a:rPr lang="zh-CN" altLang="en-US">
                <a:solidFill>
                  <a:srgbClr val="FFFFFF"/>
                </a:solidFill>
              </a:rPr>
              <a:t>沿半径向边缘走去，</a:t>
            </a:r>
          </a:p>
        </p:txBody>
      </p:sp>
      <p:sp>
        <p:nvSpPr>
          <p:cNvPr id="456732" name="Text Box 28"/>
          <p:cNvSpPr txBox="1">
            <a:spLocks noChangeArrowheads="1"/>
          </p:cNvSpPr>
          <p:nvPr/>
        </p:nvSpPr>
        <p:spPr bwMode="auto">
          <a:xfrm>
            <a:off x="755650" y="1243013"/>
            <a:ext cx="568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人走了</a:t>
            </a:r>
            <a:r>
              <a:rPr lang="en-US" altLang="zh-CN" i="1">
                <a:solidFill>
                  <a:srgbClr val="66FFFF"/>
                </a:solidFill>
              </a:rPr>
              <a:t>t </a:t>
            </a:r>
            <a:r>
              <a:rPr lang="zh-CN" altLang="en-US">
                <a:solidFill>
                  <a:srgbClr val="FFFFFF"/>
                </a:solidFill>
              </a:rPr>
              <a:t>时间后，转台转过的角度</a:t>
            </a:r>
          </a:p>
        </p:txBody>
      </p:sp>
      <p:sp>
        <p:nvSpPr>
          <p:cNvPr id="456733" name="Text Box 29"/>
          <p:cNvSpPr txBox="1">
            <a:spLocks noChangeArrowheads="1"/>
          </p:cNvSpPr>
          <p:nvPr/>
        </p:nvSpPr>
        <p:spPr bwMode="auto">
          <a:xfrm>
            <a:off x="250825" y="188913"/>
            <a:ext cx="64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en-US" altLang="zh-CN">
                <a:solidFill>
                  <a:srgbClr val="FFFF00"/>
                </a:solidFill>
              </a:rPr>
              <a:t>3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56734" name="Text Box 30"/>
          <p:cNvSpPr txBox="1">
            <a:spLocks noChangeArrowheads="1"/>
          </p:cNvSpPr>
          <p:nvPr/>
        </p:nvSpPr>
        <p:spPr bwMode="auto">
          <a:xfrm>
            <a:off x="269080" y="1757363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456735" name="Rectangle 31"/>
          <p:cNvSpPr>
            <a:spLocks noChangeArrowheads="1"/>
          </p:cNvSpPr>
          <p:nvPr/>
        </p:nvSpPr>
        <p:spPr bwMode="auto">
          <a:xfrm>
            <a:off x="250825" y="12430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求</a:t>
            </a:r>
          </a:p>
        </p:txBody>
      </p:sp>
      <p:sp>
        <p:nvSpPr>
          <p:cNvPr id="456736" name="Text Box 32"/>
          <p:cNvSpPr txBox="1">
            <a:spLocks noChangeArrowheads="1"/>
          </p:cNvSpPr>
          <p:nvPr/>
        </p:nvSpPr>
        <p:spPr bwMode="auto">
          <a:xfrm>
            <a:off x="755650" y="1773238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选</a:t>
            </a:r>
            <a:r>
              <a:rPr lang="en-US" altLang="zh-CN">
                <a:solidFill>
                  <a:srgbClr val="FFFFFF"/>
                </a:solidFill>
              </a:rPr>
              <a:t>(</a:t>
            </a:r>
            <a:r>
              <a:rPr lang="zh-CN" altLang="en-US">
                <a:solidFill>
                  <a:srgbClr val="66FFFF"/>
                </a:solidFill>
              </a:rPr>
              <a:t>人和转台</a:t>
            </a:r>
            <a:r>
              <a:rPr lang="en-US" altLang="zh-CN">
                <a:solidFill>
                  <a:srgbClr val="FFFFFF"/>
                </a:solidFill>
              </a:rPr>
              <a:t>)</a:t>
            </a:r>
            <a:r>
              <a:rPr lang="zh-CN" altLang="en-US">
                <a:solidFill>
                  <a:srgbClr val="FFFFFF"/>
                </a:solidFill>
              </a:rPr>
              <a:t>为系统</a:t>
            </a:r>
          </a:p>
        </p:txBody>
      </p:sp>
      <p:sp>
        <p:nvSpPr>
          <p:cNvPr id="456737" name="Text Box 33"/>
          <p:cNvSpPr txBox="1">
            <a:spLocks noChangeArrowheads="1"/>
          </p:cNvSpPr>
          <p:nvPr/>
        </p:nvSpPr>
        <p:spPr bwMode="auto">
          <a:xfrm>
            <a:off x="755650" y="3116263"/>
            <a:ext cx="467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系统对</a:t>
            </a:r>
            <a:r>
              <a:rPr lang="zh-CN" altLang="en-US">
                <a:solidFill>
                  <a:srgbClr val="66FFFF"/>
                </a:solidFill>
              </a:rPr>
              <a:t>竖直轴</a:t>
            </a:r>
            <a:r>
              <a:rPr lang="zh-CN" altLang="en-US">
                <a:solidFill>
                  <a:srgbClr val="FFFFFF"/>
                </a:solidFill>
              </a:rPr>
              <a:t>的动量矩守恒</a:t>
            </a:r>
          </a:p>
        </p:txBody>
      </p:sp>
      <p:graphicFrame>
        <p:nvGraphicFramePr>
          <p:cNvPr id="456738" name="Object 2"/>
          <p:cNvGraphicFramePr>
            <a:graphicFrameLocks noChangeAspect="1"/>
          </p:cNvGraphicFramePr>
          <p:nvPr/>
        </p:nvGraphicFramePr>
        <p:xfrm>
          <a:off x="2916238" y="4308475"/>
          <a:ext cx="10795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2" name="公式" r:id="rId3" imgW="733429" imgH="161960" progId="Equation.3">
                  <p:embed/>
                </p:oleObj>
              </mc:Choice>
              <mc:Fallback>
                <p:oleObj name="公式" r:id="rId3" imgW="733429" imgH="16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308475"/>
                        <a:ext cx="10795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39" name="Object 3"/>
          <p:cNvGraphicFramePr>
            <a:graphicFrameLocks noChangeAspect="1"/>
          </p:cNvGraphicFramePr>
          <p:nvPr/>
        </p:nvGraphicFramePr>
        <p:xfrm>
          <a:off x="684213" y="3573463"/>
          <a:ext cx="41243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3" name="公式" r:id="rId5" imgW="4038585" imgH="380876" progId="Equation.3">
                  <p:embed/>
                </p:oleObj>
              </mc:Choice>
              <mc:Fallback>
                <p:oleObj name="公式" r:id="rId5" imgW="4038585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73463"/>
                        <a:ext cx="41243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40" name="Object 4"/>
          <p:cNvGraphicFramePr>
            <a:graphicFrameLocks noChangeAspect="1"/>
          </p:cNvGraphicFramePr>
          <p:nvPr/>
        </p:nvGraphicFramePr>
        <p:xfrm>
          <a:off x="4643438" y="4365625"/>
          <a:ext cx="226377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4" name="公式" r:id="rId7" imgW="2171674" imgH="1200125" progId="Equation.3">
                  <p:embed/>
                </p:oleObj>
              </mc:Choice>
              <mc:Fallback>
                <p:oleObj name="公式" r:id="rId7" imgW="2171674" imgH="1200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365625"/>
                        <a:ext cx="2263775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41" name="Object 5"/>
          <p:cNvGraphicFramePr>
            <a:graphicFrameLocks noChangeAspect="1"/>
          </p:cNvGraphicFramePr>
          <p:nvPr/>
        </p:nvGraphicFramePr>
        <p:xfrm>
          <a:off x="755650" y="5729288"/>
          <a:ext cx="12017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5" name="公式" r:id="rId9" imgW="1104868" imgH="723962" progId="Equation.3">
                  <p:embed/>
                </p:oleObj>
              </mc:Choice>
              <mc:Fallback>
                <p:oleObj name="公式" r:id="rId9" imgW="1104868" imgH="7239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729288"/>
                        <a:ext cx="120173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42" name="Object 6"/>
          <p:cNvGraphicFramePr>
            <a:graphicFrameLocks noChangeAspect="1"/>
          </p:cNvGraphicFramePr>
          <p:nvPr>
            <p:extLst/>
          </p:nvPr>
        </p:nvGraphicFramePr>
        <p:xfrm>
          <a:off x="2383631" y="5673725"/>
          <a:ext cx="17208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6" name="公式" r:id="rId11" imgW="1619375" imgH="933430" progId="Equation.3">
                  <p:embed/>
                </p:oleObj>
              </mc:Choice>
              <mc:Fallback>
                <p:oleObj name="公式" r:id="rId11" imgW="1619375" imgH="9334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631" y="5673725"/>
                        <a:ext cx="172085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43" name="Object 7"/>
          <p:cNvGraphicFramePr>
            <a:graphicFrameLocks noChangeAspect="1"/>
          </p:cNvGraphicFramePr>
          <p:nvPr/>
        </p:nvGraphicFramePr>
        <p:xfrm>
          <a:off x="4500563" y="5694363"/>
          <a:ext cx="431958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7" name="公式" r:id="rId13" imgW="1876359" imgH="380876" progId="Equation.3">
                  <p:embed/>
                </p:oleObj>
              </mc:Choice>
              <mc:Fallback>
                <p:oleObj name="公式" r:id="rId13" imgW="1876359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694363"/>
                        <a:ext cx="431958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44" name="Line 40"/>
          <p:cNvSpPr>
            <a:spLocks noChangeShapeType="1"/>
          </p:cNvSpPr>
          <p:nvPr/>
        </p:nvSpPr>
        <p:spPr bwMode="auto">
          <a:xfrm>
            <a:off x="5840413" y="2465388"/>
            <a:ext cx="13033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56745" name="AutoShape 41"/>
          <p:cNvSpPr>
            <a:spLocks noChangeArrowheads="1"/>
          </p:cNvSpPr>
          <p:nvPr/>
        </p:nvSpPr>
        <p:spPr bwMode="auto">
          <a:xfrm flipV="1">
            <a:off x="2268538" y="4149725"/>
            <a:ext cx="2159000" cy="11525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314 h 21600"/>
              <a:gd name="T14" fmla="*/ 20463 w 21600"/>
              <a:gd name="T15" fmla="*/ 784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7685" y="0"/>
                </a:lnTo>
                <a:lnTo>
                  <a:pt x="17685" y="4314"/>
                </a:lnTo>
                <a:lnTo>
                  <a:pt x="12427" y="4314"/>
                </a:lnTo>
                <a:cubicBezTo>
                  <a:pt x="5564" y="4314"/>
                  <a:pt x="0" y="7826"/>
                  <a:pt x="0" y="12158"/>
                </a:cubicBezTo>
                <a:lnTo>
                  <a:pt x="0" y="21600"/>
                </a:lnTo>
                <a:lnTo>
                  <a:pt x="3608" y="21600"/>
                </a:lnTo>
                <a:lnTo>
                  <a:pt x="3608" y="12158"/>
                </a:lnTo>
                <a:cubicBezTo>
                  <a:pt x="3608" y="9775"/>
                  <a:pt x="7556" y="7844"/>
                  <a:pt x="12427" y="7844"/>
                </a:cubicBezTo>
                <a:lnTo>
                  <a:pt x="17685" y="7844"/>
                </a:lnTo>
                <a:lnTo>
                  <a:pt x="17685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742950" y="2282825"/>
            <a:ext cx="4248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人和转台组成的系统不受</a:t>
            </a:r>
          </a:p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对</a:t>
            </a:r>
            <a:r>
              <a:rPr lang="zh-CN" altLang="en-US">
                <a:solidFill>
                  <a:srgbClr val="66FFFF"/>
                </a:solidFill>
              </a:rPr>
              <a:t>竖直轴</a:t>
            </a:r>
            <a:r>
              <a:rPr lang="zh-CN" altLang="en-US">
                <a:solidFill>
                  <a:srgbClr val="FFFFFF"/>
                </a:solidFill>
              </a:rPr>
              <a:t>的外力矩</a:t>
            </a:r>
          </a:p>
        </p:txBody>
      </p:sp>
    </p:spTree>
    <p:extLst>
      <p:ext uri="{BB962C8B-B14F-4D97-AF65-F5344CB8AC3E}">
        <p14:creationId xmlns:p14="http://schemas.microsoft.com/office/powerpoint/2010/main" val="32438692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5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5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5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456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45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5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5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5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5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000"/>
                                        <p:tgtEl>
                                          <p:spTgt spid="45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5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000"/>
                                        <p:tgtEl>
                                          <p:spTgt spid="45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000"/>
                                        <p:tgtEl>
                                          <p:spTgt spid="45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2000"/>
                                        <p:tgtEl>
                                          <p:spTgt spid="45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000"/>
                                        <p:tgtEl>
                                          <p:spTgt spid="45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5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2000"/>
                                        <p:tgtEl>
                                          <p:spTgt spid="45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2000"/>
                                        <p:tgtEl>
                                          <p:spTgt spid="45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5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5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45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6" grpId="0"/>
      <p:bldP spid="456712" grpId="0" animBg="1"/>
      <p:bldP spid="456713" grpId="0" animBg="1"/>
      <p:bldP spid="456714" grpId="0" animBg="1"/>
      <p:bldP spid="456715" grpId="0" animBg="1"/>
      <p:bldP spid="456716" grpId="0"/>
      <p:bldP spid="456717" grpId="0" animBg="1"/>
      <p:bldP spid="456718" grpId="0"/>
      <p:bldP spid="456719" grpId="0"/>
      <p:bldP spid="456720" grpId="0"/>
      <p:bldP spid="456721" grpId="0"/>
      <p:bldP spid="456728" grpId="0"/>
      <p:bldP spid="456729" grpId="0" animBg="1"/>
      <p:bldP spid="456730" grpId="0"/>
      <p:bldP spid="456731" grpId="0"/>
      <p:bldP spid="456732" grpId="0"/>
      <p:bldP spid="456733" grpId="0"/>
      <p:bldP spid="456734" grpId="0"/>
      <p:bldP spid="456735" grpId="0"/>
      <p:bldP spid="456736" grpId="0"/>
      <p:bldP spid="456737" grpId="0"/>
      <p:bldP spid="456744" grpId="0" animBg="1"/>
      <p:bldP spid="456745" grpId="0" animBg="1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4" name="Rectangle 2"/>
          <p:cNvSpPr>
            <a:spLocks noChangeArrowheads="1"/>
          </p:cNvSpPr>
          <p:nvPr/>
        </p:nvSpPr>
        <p:spPr bwMode="auto">
          <a:xfrm>
            <a:off x="228600" y="404813"/>
            <a:ext cx="59277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solidFill>
                  <a:srgbClr val="99CCFF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一均质棒，长度为 </a:t>
            </a:r>
            <a:r>
              <a:rPr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，质量为</a:t>
            </a:r>
            <a:r>
              <a:rPr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，现有一子弹在距轴为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处水平射入细棒，子弹的质量为 </a:t>
            </a:r>
            <a:r>
              <a:rPr lang="en-US" altLang="zh-CN" sz="24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速度为 </a:t>
            </a:r>
            <a:r>
              <a:rPr lang="en-US" altLang="zh-CN" sz="2400" b="1" i="1" dirty="0">
                <a:solidFill>
                  <a:srgbClr val="FF9900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sz="2400" b="1" i="1" baseline="-25000" dirty="0">
                <a:solidFill>
                  <a:srgbClr val="FF9900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zh-CN" sz="2400" b="1" i="1" dirty="0">
                <a:solidFill>
                  <a:srgbClr val="FF9900"/>
                </a:solidFill>
                <a:latin typeface="Bookman Old Style" panose="02050604050505020204" pitchFamily="18" charset="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41995" name="Rectangle 3"/>
          <p:cNvSpPr>
            <a:spLocks noChangeArrowheads="1"/>
          </p:cNvSpPr>
          <p:nvPr/>
        </p:nvSpPr>
        <p:spPr bwMode="auto">
          <a:xfrm>
            <a:off x="250825" y="1963738"/>
            <a:ext cx="5654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FF66"/>
                </a:solidFill>
                <a:latin typeface="Times New Roman" panose="02020603050405020304" pitchFamily="18" charset="0"/>
              </a:rPr>
              <a:t>求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碰完瞬间子弹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细棒共同的角速度 </a:t>
            </a:r>
            <a:r>
              <a: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41996" name="Rectangle 4"/>
          <p:cNvSpPr>
            <a:spLocks noChangeArrowheads="1"/>
          </p:cNvSpPr>
          <p:nvPr/>
        </p:nvSpPr>
        <p:spPr bwMode="auto">
          <a:xfrm>
            <a:off x="276225" y="25431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910341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8135483"/>
              </p:ext>
            </p:extLst>
          </p:nvPr>
        </p:nvGraphicFramePr>
        <p:xfrm>
          <a:off x="3530601" y="3489325"/>
          <a:ext cx="9223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4" name="公式" r:id="rId3" imgW="825480" imgH="431640" progId="Equation.3">
                  <p:embed/>
                </p:oleObj>
              </mc:Choice>
              <mc:Fallback>
                <p:oleObj name="公式" r:id="rId3" imgW="8254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1" y="3489325"/>
                        <a:ext cx="9223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0342" name="Rectangle 6"/>
          <p:cNvSpPr>
            <a:spLocks noChangeArrowheads="1"/>
          </p:cNvSpPr>
          <p:nvPr/>
        </p:nvSpPr>
        <p:spPr bwMode="auto">
          <a:xfrm>
            <a:off x="744538" y="4148138"/>
            <a:ext cx="2459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其中</a:t>
            </a:r>
            <a:endParaRPr lang="zh-CN" altLang="en-US" sz="2400" b="1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1998" name="Group 7"/>
          <p:cNvGrpSpPr>
            <a:grpSpLocks/>
          </p:cNvGrpSpPr>
          <p:nvPr/>
        </p:nvGrpSpPr>
        <p:grpSpPr bwMode="auto">
          <a:xfrm>
            <a:off x="6516688" y="549275"/>
            <a:ext cx="1828800" cy="2743200"/>
            <a:chOff x="4320" y="336"/>
            <a:chExt cx="1152" cy="1728"/>
          </a:xfrm>
        </p:grpSpPr>
        <p:sp>
          <p:nvSpPr>
            <p:cNvPr id="42024" name="Line 8"/>
            <p:cNvSpPr>
              <a:spLocks noChangeShapeType="1"/>
            </p:cNvSpPr>
            <p:nvPr/>
          </p:nvSpPr>
          <p:spPr bwMode="auto">
            <a:xfrm>
              <a:off x="4320" y="336"/>
              <a:ext cx="1152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5" name="Rectangle 9"/>
            <p:cNvSpPr>
              <a:spLocks noChangeArrowheads="1"/>
            </p:cNvSpPr>
            <p:nvPr/>
          </p:nvSpPr>
          <p:spPr bwMode="auto">
            <a:xfrm>
              <a:off x="4800" y="480"/>
              <a:ext cx="144" cy="15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26" name="AutoShape 10"/>
            <p:cNvSpPr>
              <a:spLocks noChangeArrowheads="1"/>
            </p:cNvSpPr>
            <p:nvPr/>
          </p:nvSpPr>
          <p:spPr bwMode="auto">
            <a:xfrm rot="10688603">
              <a:off x="4800" y="336"/>
              <a:ext cx="144" cy="24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354888" y="854075"/>
            <a:ext cx="1138237" cy="487363"/>
            <a:chOff x="4633" y="538"/>
            <a:chExt cx="717" cy="307"/>
          </a:xfrm>
        </p:grpSpPr>
        <p:sp>
          <p:nvSpPr>
            <p:cNvPr id="42023" name="Line 12"/>
            <p:cNvSpPr>
              <a:spLocks noChangeShapeType="1"/>
            </p:cNvSpPr>
            <p:nvPr/>
          </p:nvSpPr>
          <p:spPr bwMode="auto">
            <a:xfrm>
              <a:off x="4633" y="538"/>
              <a:ext cx="480" cy="0"/>
            </a:xfrm>
            <a:prstGeom prst="line">
              <a:avLst/>
            </a:prstGeom>
            <a:noFill/>
            <a:ln w="57150">
              <a:solidFill>
                <a:srgbClr val="FF66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993" name="Object 13"/>
            <p:cNvGraphicFramePr>
              <a:graphicFrameLocks noChangeAspect="1"/>
            </p:cNvGraphicFramePr>
            <p:nvPr/>
          </p:nvGraphicFramePr>
          <p:xfrm>
            <a:off x="5017" y="538"/>
            <a:ext cx="33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15" name="Equation" r:id="rId5" imgW="215640" imgH="228600" progId="Equation.3">
                    <p:embed/>
                  </p:oleObj>
                </mc:Choice>
                <mc:Fallback>
                  <p:oleObj name="Equation" r:id="rId5" imgW="215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7" y="538"/>
                          <a:ext cx="333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00" name="Line 14"/>
          <p:cNvSpPr>
            <a:spLocks noChangeShapeType="1"/>
          </p:cNvSpPr>
          <p:nvPr/>
        </p:nvSpPr>
        <p:spPr bwMode="auto">
          <a:xfrm>
            <a:off x="6732588" y="2851150"/>
            <a:ext cx="479425" cy="0"/>
          </a:xfrm>
          <a:prstGeom prst="line">
            <a:avLst/>
          </a:prstGeom>
          <a:noFill/>
          <a:ln w="50800">
            <a:solidFill>
              <a:srgbClr val="FF66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1" name="Line 15"/>
          <p:cNvSpPr>
            <a:spLocks noChangeShapeType="1"/>
          </p:cNvSpPr>
          <p:nvPr/>
        </p:nvSpPr>
        <p:spPr bwMode="auto">
          <a:xfrm>
            <a:off x="6516688" y="854075"/>
            <a:ext cx="914400" cy="0"/>
          </a:xfrm>
          <a:prstGeom prst="line">
            <a:avLst/>
          </a:prstGeom>
          <a:noFill/>
          <a:ln w="222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2" name="Line 16"/>
          <p:cNvSpPr>
            <a:spLocks noChangeShapeType="1"/>
          </p:cNvSpPr>
          <p:nvPr/>
        </p:nvSpPr>
        <p:spPr bwMode="auto">
          <a:xfrm>
            <a:off x="7019925" y="854075"/>
            <a:ext cx="0" cy="19812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987" name="Object 17"/>
          <p:cNvGraphicFramePr>
            <a:graphicFrameLocks noChangeAspect="1"/>
          </p:cNvGraphicFramePr>
          <p:nvPr/>
        </p:nvGraphicFramePr>
        <p:xfrm>
          <a:off x="6694488" y="1566863"/>
          <a:ext cx="25400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6" name="公式" r:id="rId7" imgW="241200" imgH="304560" progId="Equation.3">
                  <p:embed/>
                </p:oleObj>
              </mc:Choice>
              <mc:Fallback>
                <p:oleObj name="公式" r:id="rId7" imgW="2412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1566863"/>
                        <a:ext cx="254000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18"/>
          <p:cNvGraphicFramePr>
            <a:graphicFrameLocks noChangeAspect="1"/>
          </p:cNvGraphicFramePr>
          <p:nvPr/>
        </p:nvGraphicFramePr>
        <p:xfrm>
          <a:off x="6650038" y="2419350"/>
          <a:ext cx="22701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7" name="公式" r:id="rId9" imgW="317160" imgH="431640" progId="Equation.3">
                  <p:embed/>
                </p:oleObj>
              </mc:Choice>
              <mc:Fallback>
                <p:oleObj name="公式" r:id="rId9" imgW="317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2419350"/>
                        <a:ext cx="227012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3" name="Oval 19"/>
          <p:cNvSpPr>
            <a:spLocks noChangeArrowheads="1"/>
          </p:cNvSpPr>
          <p:nvPr/>
        </p:nvSpPr>
        <p:spPr bwMode="auto">
          <a:xfrm>
            <a:off x="7308850" y="765175"/>
            <a:ext cx="152400" cy="1524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229350" y="2779713"/>
            <a:ext cx="503238" cy="144462"/>
            <a:chOff x="3606" y="2296"/>
            <a:chExt cx="408" cy="137"/>
          </a:xfrm>
        </p:grpSpPr>
        <p:sp>
          <p:nvSpPr>
            <p:cNvPr id="42021" name="AutoShape 21"/>
            <p:cNvSpPr>
              <a:spLocks noChangeArrowheads="1"/>
            </p:cNvSpPr>
            <p:nvPr/>
          </p:nvSpPr>
          <p:spPr bwMode="auto">
            <a:xfrm rot="5400000" flipH="1">
              <a:off x="3855" y="2274"/>
              <a:ext cx="137" cy="18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966"/>
                </a:gs>
                <a:gs pos="50000">
                  <a:srgbClr val="FFFF00"/>
                </a:gs>
                <a:gs pos="100000">
                  <a:srgbClr val="FF99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22" name="Rectangle 22"/>
            <p:cNvSpPr>
              <a:spLocks noChangeArrowheads="1"/>
            </p:cNvSpPr>
            <p:nvPr/>
          </p:nvSpPr>
          <p:spPr bwMode="auto">
            <a:xfrm>
              <a:off x="3606" y="2296"/>
              <a:ext cx="227" cy="136"/>
            </a:xfrm>
            <a:prstGeom prst="rect">
              <a:avLst/>
            </a:prstGeom>
            <a:gradFill rotWithShape="1">
              <a:gsLst>
                <a:gs pos="0">
                  <a:srgbClr val="FF9966"/>
                </a:gs>
                <a:gs pos="50000">
                  <a:srgbClr val="FFFF00"/>
                </a:gs>
                <a:gs pos="100000">
                  <a:srgbClr val="FF99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2005" name="Text Box 23"/>
          <p:cNvSpPr txBox="1">
            <a:spLocks noChangeArrowheads="1"/>
          </p:cNvSpPr>
          <p:nvPr/>
        </p:nvSpPr>
        <p:spPr bwMode="auto">
          <a:xfrm>
            <a:off x="6757988" y="290195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i="1">
                <a:solidFill>
                  <a:srgbClr val="FFFF66"/>
                </a:solidFill>
                <a:latin typeface="Times New Roman" panose="02020603050405020304" pitchFamily="18" charset="0"/>
              </a:rPr>
              <a:t>m</a:t>
            </a:r>
          </a:p>
        </p:txBody>
      </p:sp>
      <p:graphicFrame>
        <p:nvGraphicFramePr>
          <p:cNvPr id="910360" name="Object 24"/>
          <p:cNvGraphicFramePr>
            <a:graphicFrameLocks/>
          </p:cNvGraphicFramePr>
          <p:nvPr/>
        </p:nvGraphicFramePr>
        <p:xfrm>
          <a:off x="1547813" y="3975100"/>
          <a:ext cx="39052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8" name="公式" r:id="rId11" imgW="3911400" imgH="825480" progId="Equation.3">
                  <p:embed/>
                </p:oleObj>
              </mc:Choice>
              <mc:Fallback>
                <p:oleObj name="公式" r:id="rId11" imgW="391140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975100"/>
                        <a:ext cx="390525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0361" name="Object 25"/>
          <p:cNvGraphicFramePr>
            <a:graphicFrameLocks/>
          </p:cNvGraphicFramePr>
          <p:nvPr/>
        </p:nvGraphicFramePr>
        <p:xfrm>
          <a:off x="5992813" y="4003675"/>
          <a:ext cx="30257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9" name="公式" r:id="rId13" imgW="2705040" imgH="1269720" progId="Equation.3">
                  <p:embed/>
                </p:oleObj>
              </mc:Choice>
              <mc:Fallback>
                <p:oleObj name="公式" r:id="rId13" imgW="2705040" imgH="1269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813" y="4003675"/>
                        <a:ext cx="302577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0362" name="Text Box 26"/>
          <p:cNvSpPr txBox="1">
            <a:spLocks noChangeArrowheads="1"/>
          </p:cNvSpPr>
          <p:nvPr/>
        </p:nvSpPr>
        <p:spPr bwMode="auto">
          <a:xfrm>
            <a:off x="100013" y="5419725"/>
            <a:ext cx="4040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66"/>
                </a:solidFill>
                <a:latin typeface="Times New Roman" panose="02020603050405020304" pitchFamily="18" charset="0"/>
              </a:rPr>
              <a:t>讨论   </a:t>
            </a:r>
            <a:r>
              <a:rPr kumimoji="1" lang="zh-CN" altLang="en-US" sz="2400" b="1" dirty="0" smtClean="0">
                <a:solidFill>
                  <a:srgbClr val="FFFF66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 smtClean="0">
                <a:solidFill>
                  <a:srgbClr val="66FF33"/>
                </a:solidFill>
                <a:latin typeface="Times New Roman" panose="02020603050405020304" pitchFamily="18" charset="0"/>
              </a:rPr>
              <a:t>水平方向</a:t>
            </a:r>
            <a:r>
              <a:rPr lang="zh-CN" altLang="en-US" sz="24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动量守恒</a:t>
            </a:r>
          </a:p>
        </p:txBody>
      </p:sp>
      <p:sp>
        <p:nvSpPr>
          <p:cNvPr id="910363" name="Rectangle 27"/>
          <p:cNvSpPr>
            <a:spLocks noChangeArrowheads="1"/>
          </p:cNvSpPr>
          <p:nvPr/>
        </p:nvSpPr>
        <p:spPr bwMode="auto">
          <a:xfrm>
            <a:off x="731838" y="2565400"/>
            <a:ext cx="51837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子弹、细棒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系统所受合外力对转轴的力矩为零（</a:t>
            </a:r>
            <a:r>
              <a:rPr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所有外力均通过转轴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0364" name="WordArt 28">
            <a:hlinkClick r:id="" action="ppaction://noaction"/>
          </p:cNvPr>
          <p:cNvSpPr>
            <a:spLocks noChangeArrowheads="1" noChangeShapeType="1" noTextEdit="1"/>
          </p:cNvSpPr>
          <p:nvPr/>
        </p:nvSpPr>
        <p:spPr bwMode="auto">
          <a:xfrm>
            <a:off x="3995738" y="5229225"/>
            <a:ext cx="457200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9525">
                  <a:solidFill>
                    <a:srgbClr val="66FFFF"/>
                  </a:solidFill>
                  <a:round/>
                  <a:headEnd/>
                  <a:tailEnd/>
                </a:ln>
                <a:solidFill>
                  <a:srgbClr val="66FFFF"/>
                </a:solidFill>
                <a:latin typeface="宋体" panose="02010600030101010101" pitchFamily="2" charset="-122"/>
              </a:rPr>
              <a:t>？</a:t>
            </a:r>
          </a:p>
        </p:txBody>
      </p:sp>
      <p:sp>
        <p:nvSpPr>
          <p:cNvPr id="910365" name="WordArt 29"/>
          <p:cNvSpPr>
            <a:spLocks noChangeArrowheads="1" noChangeShapeType="1" noTextEdit="1"/>
          </p:cNvSpPr>
          <p:nvPr/>
        </p:nvSpPr>
        <p:spPr bwMode="auto">
          <a:xfrm>
            <a:off x="7023100" y="5445125"/>
            <a:ext cx="215900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9525">
                  <a:solidFill>
                    <a:srgbClr val="FF0066"/>
                  </a:solidFill>
                  <a:round/>
                  <a:headEnd/>
                  <a:tailEnd/>
                </a:ln>
                <a:solidFill>
                  <a:srgbClr val="FF9966"/>
                </a:solidFill>
                <a:latin typeface="宋体" panose="02010600030101010101" pitchFamily="2" charset="-122"/>
              </a:rPr>
              <a:t>？</a:t>
            </a:r>
          </a:p>
        </p:txBody>
      </p:sp>
      <p:sp>
        <p:nvSpPr>
          <p:cNvPr id="910366" name="Line 30"/>
          <p:cNvSpPr>
            <a:spLocks noChangeShapeType="1"/>
          </p:cNvSpPr>
          <p:nvPr/>
        </p:nvSpPr>
        <p:spPr bwMode="auto">
          <a:xfrm flipH="1">
            <a:off x="4645025" y="5661025"/>
            <a:ext cx="115093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6227763" y="5372100"/>
            <a:ext cx="1658937" cy="519113"/>
            <a:chOff x="3831" y="3067"/>
            <a:chExt cx="1045" cy="327"/>
          </a:xfrm>
        </p:grpSpPr>
        <p:graphicFrame>
          <p:nvGraphicFramePr>
            <p:cNvPr id="41992" name="Object 32"/>
            <p:cNvGraphicFramePr>
              <a:graphicFrameLocks noChangeAspect="1"/>
            </p:cNvGraphicFramePr>
            <p:nvPr/>
          </p:nvGraphicFramePr>
          <p:xfrm>
            <a:off x="3831" y="3108"/>
            <a:ext cx="318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20" name="公式" r:id="rId15" imgW="419040" imgH="431640" progId="Equation.3">
                    <p:embed/>
                  </p:oleObj>
                </mc:Choice>
                <mc:Fallback>
                  <p:oleObj name="公式" r:id="rId15" imgW="4190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1" y="3108"/>
                          <a:ext cx="318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017" name="Group 33"/>
            <p:cNvGrpSpPr>
              <a:grpSpLocks/>
            </p:cNvGrpSpPr>
            <p:nvPr/>
          </p:nvGrpSpPr>
          <p:grpSpPr bwMode="auto">
            <a:xfrm>
              <a:off x="4240" y="3213"/>
              <a:ext cx="317" cy="91"/>
              <a:chOff x="1202" y="3793"/>
              <a:chExt cx="317" cy="91"/>
            </a:xfrm>
          </p:grpSpPr>
          <p:sp>
            <p:nvSpPr>
              <p:cNvPr id="42019" name="Line 34"/>
              <p:cNvSpPr>
                <a:spLocks noChangeShapeType="1"/>
              </p:cNvSpPr>
              <p:nvPr/>
            </p:nvSpPr>
            <p:spPr bwMode="auto">
              <a:xfrm>
                <a:off x="1202" y="3793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0" name="Line 35"/>
              <p:cNvSpPr>
                <a:spLocks noChangeShapeType="1"/>
              </p:cNvSpPr>
              <p:nvPr/>
            </p:nvSpPr>
            <p:spPr bwMode="auto">
              <a:xfrm>
                <a:off x="1202" y="3884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18" name="Text Box 36"/>
            <p:cNvSpPr txBox="1">
              <a:spLocks noChangeArrowheads="1"/>
            </p:cNvSpPr>
            <p:nvPr/>
          </p:nvSpPr>
          <p:spPr bwMode="auto">
            <a:xfrm>
              <a:off x="4648" y="306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rgbClr val="FFFF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7740650" y="2781300"/>
            <a:ext cx="830263" cy="457200"/>
            <a:chOff x="4876" y="1752"/>
            <a:chExt cx="523" cy="288"/>
          </a:xfrm>
        </p:grpSpPr>
        <p:grpSp>
          <p:nvGrpSpPr>
            <p:cNvPr id="42013" name="Group 38"/>
            <p:cNvGrpSpPr>
              <a:grpSpLocks/>
            </p:cNvGrpSpPr>
            <p:nvPr/>
          </p:nvGrpSpPr>
          <p:grpSpPr bwMode="auto">
            <a:xfrm>
              <a:off x="4876" y="1797"/>
              <a:ext cx="272" cy="182"/>
              <a:chOff x="4876" y="1797"/>
              <a:chExt cx="272" cy="182"/>
            </a:xfrm>
          </p:grpSpPr>
          <p:sp>
            <p:nvSpPr>
              <p:cNvPr id="42015" name="Freeform 39"/>
              <p:cNvSpPr>
                <a:spLocks/>
              </p:cNvSpPr>
              <p:nvPr/>
            </p:nvSpPr>
            <p:spPr bwMode="auto">
              <a:xfrm>
                <a:off x="4876" y="1842"/>
                <a:ext cx="227" cy="137"/>
              </a:xfrm>
              <a:custGeom>
                <a:avLst/>
                <a:gdLst>
                  <a:gd name="T0" fmla="*/ 0 w 363"/>
                  <a:gd name="T1" fmla="*/ 137 h 137"/>
                  <a:gd name="T2" fmla="*/ 142 w 363"/>
                  <a:gd name="T3" fmla="*/ 91 h 137"/>
                  <a:gd name="T4" fmla="*/ 227 w 363"/>
                  <a:gd name="T5" fmla="*/ 0 h 137"/>
                  <a:gd name="T6" fmla="*/ 0 60000 65536"/>
                  <a:gd name="T7" fmla="*/ 0 60000 65536"/>
                  <a:gd name="T8" fmla="*/ 0 60000 65536"/>
                  <a:gd name="T9" fmla="*/ 0 w 363"/>
                  <a:gd name="T10" fmla="*/ 0 h 137"/>
                  <a:gd name="T11" fmla="*/ 363 w 363"/>
                  <a:gd name="T12" fmla="*/ 137 h 1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3" h="137">
                    <a:moveTo>
                      <a:pt x="0" y="137"/>
                    </a:moveTo>
                    <a:cubicBezTo>
                      <a:pt x="83" y="125"/>
                      <a:pt x="166" y="114"/>
                      <a:pt x="227" y="91"/>
                    </a:cubicBezTo>
                    <a:cubicBezTo>
                      <a:pt x="288" y="68"/>
                      <a:pt x="340" y="15"/>
                      <a:pt x="363" y="0"/>
                    </a:cubicBezTo>
                  </a:path>
                </a:pathLst>
              </a:cu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016" name="Line 40"/>
              <p:cNvSpPr>
                <a:spLocks noChangeShapeType="1"/>
              </p:cNvSpPr>
              <p:nvPr/>
            </p:nvSpPr>
            <p:spPr bwMode="auto">
              <a:xfrm flipV="1">
                <a:off x="5057" y="1797"/>
                <a:ext cx="91" cy="9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14" name="Rectangle 41"/>
            <p:cNvSpPr>
              <a:spLocks noChangeArrowheads="1"/>
            </p:cNvSpPr>
            <p:nvPr/>
          </p:nvSpPr>
          <p:spPr bwMode="auto">
            <a:xfrm>
              <a:off x="5103" y="1752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66FF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</a:p>
          </p:txBody>
        </p:sp>
      </p:grpSp>
      <p:graphicFrame>
        <p:nvGraphicFramePr>
          <p:cNvPr id="910378" name="Objec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12557"/>
              </p:ext>
            </p:extLst>
          </p:nvPr>
        </p:nvGraphicFramePr>
        <p:xfrm>
          <a:off x="4549776" y="3502025"/>
          <a:ext cx="852487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21" name="公式" r:id="rId17" imgW="761760" imgH="304560" progId="Equation.3">
                  <p:embed/>
                </p:oleObj>
              </mc:Choice>
              <mc:Fallback>
                <p:oleObj name="公式" r:id="rId17" imgW="761760" imgH="3045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6" y="3502025"/>
                        <a:ext cx="852487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27"/>
          <p:cNvSpPr>
            <a:spLocks noChangeArrowheads="1"/>
          </p:cNvSpPr>
          <p:nvPr/>
        </p:nvSpPr>
        <p:spPr bwMode="auto">
          <a:xfrm>
            <a:off x="664023" y="3451523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系统的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动量矩守恒</a:t>
            </a:r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456970" y="6196198"/>
            <a:ext cx="8185611" cy="461665"/>
          </a:xfrm>
          <a:prstGeom prst="rect">
            <a:avLst/>
          </a:prstGeom>
          <a:solidFill>
            <a:srgbClr val="0099CC">
              <a:alpha val="43921"/>
            </a:srgbClr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rgbClr val="66FFFF"/>
                </a:solidFill>
                <a:ea typeface="楷体_GB2312" pitchFamily="49" charset="-122"/>
              </a:rPr>
              <a:t>思考题：碰撞后棒与子弹系统能上升的最大摆角？</a:t>
            </a:r>
            <a:endParaRPr lang="zh-CN" altLang="en-US" dirty="0">
              <a:solidFill>
                <a:srgbClr val="66FF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3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51194E-6 L 0.10643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1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1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1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1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1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0" fill="hold"/>
                                        <p:tgtEl>
                                          <p:spTgt spid="910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0" fill="hold"/>
                                        <p:tgtEl>
                                          <p:spTgt spid="910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1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91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42" grpId="0" autoUpdateAnimBg="0"/>
      <p:bldP spid="910362" grpId="0"/>
      <p:bldP spid="910363" grpId="0"/>
      <p:bldP spid="910364" grpId="0" animBg="1"/>
      <p:bldP spid="910365" grpId="0" animBg="1"/>
      <p:bldP spid="910366" grpId="0" animBg="1"/>
      <p:bldP spid="43" grpId="0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28600" y="132056"/>
            <a:ext cx="61762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例题回顾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846229" y="406919"/>
            <a:ext cx="73928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一个刚体系统，如图所示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，已知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，转动惯量</a:t>
            </a: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757238" y="836613"/>
          <a:ext cx="160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94" name="Equation" r:id="rId3" imgW="580913" imgH="323920" progId="Equation.3">
                  <p:embed/>
                </p:oleObj>
              </mc:Choice>
              <mc:Fallback>
                <p:oleObj name="Equation" r:id="rId3" imgW="580913" imgH="32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836613"/>
                        <a:ext cx="1600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000250" y="1054100"/>
            <a:ext cx="479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，现有一水平力作用于距轴为</a:t>
            </a:r>
            <a:r>
              <a:rPr lang="zh-CN" altLang="en-US">
                <a:solidFill>
                  <a:schemeClr val="hlink"/>
                </a:solidFill>
                <a:ea typeface="仿宋_GB2312" pitchFamily="49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l'</a:t>
            </a:r>
            <a:r>
              <a:rPr lang="en-US" altLang="zh-CN" i="1">
                <a:solidFill>
                  <a:srgbClr val="FFFF00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处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66700" y="1747838"/>
            <a:ext cx="5907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求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  此时轴对棒的作用力（也称轴反力）。</a:t>
            </a:r>
          </a:p>
        </p:txBody>
      </p:sp>
      <p:sp>
        <p:nvSpPr>
          <p:cNvPr id="449543" name="Rectangle 7"/>
          <p:cNvSpPr>
            <a:spLocks noChangeArrowheads="1"/>
          </p:cNvSpPr>
          <p:nvPr/>
        </p:nvSpPr>
        <p:spPr bwMode="auto">
          <a:xfrm>
            <a:off x="276225" y="22764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449544" name="Rectangle 8"/>
          <p:cNvSpPr>
            <a:spLocks noChangeArrowheads="1"/>
          </p:cNvSpPr>
          <p:nvPr/>
        </p:nvSpPr>
        <p:spPr bwMode="auto">
          <a:xfrm>
            <a:off x="720725" y="2276475"/>
            <a:ext cx="323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设轴对棒的作用力为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N</a:t>
            </a:r>
            <a:endParaRPr lang="en-US" altLang="zh-CN" i="1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449545" name="AutoShape 9"/>
          <p:cNvSpPr>
            <a:spLocks noChangeArrowheads="1"/>
          </p:cNvSpPr>
          <p:nvPr/>
        </p:nvSpPr>
        <p:spPr bwMode="auto">
          <a:xfrm>
            <a:off x="4140200" y="237331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49546" name="Object 3"/>
          <p:cNvGraphicFramePr>
            <a:graphicFrameLocks/>
          </p:cNvGraphicFramePr>
          <p:nvPr/>
        </p:nvGraphicFramePr>
        <p:xfrm>
          <a:off x="5003800" y="2397125"/>
          <a:ext cx="8794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95" name="公式" r:id="rId5" imgW="914290" imgH="400042" progId="Equation.3">
                  <p:embed/>
                </p:oleObj>
              </mc:Choice>
              <mc:Fallback>
                <p:oleObj name="公式" r:id="rId5" imgW="914290" imgH="40004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397125"/>
                        <a:ext cx="8794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7" name="Object 4"/>
          <p:cNvGraphicFramePr>
            <a:graphicFrameLocks/>
          </p:cNvGraphicFramePr>
          <p:nvPr/>
        </p:nvGraphicFramePr>
        <p:xfrm>
          <a:off x="2852738" y="2963863"/>
          <a:ext cx="106203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96" name="Equation" r:id="rId7" imgW="1114316" imgH="323920" progId="Equation.3">
                  <p:embed/>
                </p:oleObj>
              </mc:Choice>
              <mc:Fallback>
                <p:oleObj name="Equation" r:id="rId7" imgW="1114316" imgH="32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2963863"/>
                        <a:ext cx="1062037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48" name="Rectangle 12"/>
          <p:cNvSpPr>
            <a:spLocks noChangeArrowheads="1"/>
          </p:cNvSpPr>
          <p:nvPr/>
        </p:nvSpPr>
        <p:spPr bwMode="auto">
          <a:xfrm>
            <a:off x="744538" y="3614738"/>
            <a:ext cx="152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由质心运动定理</a:t>
            </a:r>
            <a:endParaRPr lang="zh-CN" altLang="en-US" i="1">
              <a:solidFill>
                <a:schemeClr val="bg1"/>
              </a:solidFill>
              <a:ea typeface="仿宋_GB2312" pitchFamily="49" charset="-122"/>
            </a:endParaRPr>
          </a:p>
        </p:txBody>
      </p:sp>
      <p:graphicFrame>
        <p:nvGraphicFramePr>
          <p:cNvPr id="449549" name="Object 5"/>
          <p:cNvGraphicFramePr>
            <a:graphicFrameLocks/>
          </p:cNvGraphicFramePr>
          <p:nvPr/>
        </p:nvGraphicFramePr>
        <p:xfrm>
          <a:off x="2401888" y="3327400"/>
          <a:ext cx="291306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97" name="Equation" r:id="rId9" imgW="3171805" imgH="762022" progId="Equation.3">
                  <p:embed/>
                </p:oleObj>
              </mc:Choice>
              <mc:Fallback>
                <p:oleObj name="Equation" r:id="rId9" imgW="3171805" imgH="76202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3327400"/>
                        <a:ext cx="291306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0" name="Object 6"/>
          <p:cNvGraphicFramePr>
            <a:graphicFrameLocks/>
          </p:cNvGraphicFramePr>
          <p:nvPr/>
        </p:nvGraphicFramePr>
        <p:xfrm>
          <a:off x="2371725" y="4214813"/>
          <a:ext cx="37131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98" name="Equation" r:id="rId11" imgW="4057751" imgH="762022" progId="Equation.3">
                  <p:embed/>
                </p:oleObj>
              </mc:Choice>
              <mc:Fallback>
                <p:oleObj name="Equation" r:id="rId11" imgW="4057751" imgH="76202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4214813"/>
                        <a:ext cx="37131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51" name="AutoShape 15"/>
          <p:cNvSpPr>
            <a:spLocks/>
          </p:cNvSpPr>
          <p:nvPr/>
        </p:nvSpPr>
        <p:spPr bwMode="auto">
          <a:xfrm>
            <a:off x="2195513" y="3716338"/>
            <a:ext cx="117475" cy="863600"/>
          </a:xfrm>
          <a:prstGeom prst="leftBrace">
            <a:avLst>
              <a:gd name="adj1" fmla="val 61261"/>
              <a:gd name="adj2" fmla="val 50000"/>
            </a:avLst>
          </a:prstGeom>
          <a:noFill/>
          <a:ln w="1905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49552" name="Object 7"/>
          <p:cNvGraphicFramePr>
            <a:graphicFrameLocks/>
          </p:cNvGraphicFramePr>
          <p:nvPr/>
        </p:nvGraphicFramePr>
        <p:xfrm>
          <a:off x="1293813" y="5157788"/>
          <a:ext cx="35655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99" name="Equation" r:id="rId13" imgW="3895787" imgH="762022" progId="Equation.3">
                  <p:embed/>
                </p:oleObj>
              </mc:Choice>
              <mc:Fallback>
                <p:oleObj name="Equation" r:id="rId13" imgW="3895787" imgH="76202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5157788"/>
                        <a:ext cx="35655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3" name="Object 8"/>
          <p:cNvGraphicFramePr>
            <a:graphicFrameLocks/>
          </p:cNvGraphicFramePr>
          <p:nvPr/>
        </p:nvGraphicFramePr>
        <p:xfrm>
          <a:off x="1335088" y="6084888"/>
          <a:ext cx="11652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00" name="Equation" r:id="rId15" imgW="1228771" imgH="400042" progId="Equation.3">
                  <p:embed/>
                </p:oleObj>
              </mc:Choice>
              <mc:Fallback>
                <p:oleObj name="Equation" r:id="rId15" imgW="1228771" imgH="40004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6084888"/>
                        <a:ext cx="11652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54" name="AutoShape 18"/>
          <p:cNvSpPr>
            <a:spLocks/>
          </p:cNvSpPr>
          <p:nvPr/>
        </p:nvSpPr>
        <p:spPr bwMode="auto">
          <a:xfrm>
            <a:off x="969963" y="5499100"/>
            <a:ext cx="287337" cy="846138"/>
          </a:xfrm>
          <a:prstGeom prst="leftBrace">
            <a:avLst>
              <a:gd name="adj1" fmla="val 24540"/>
              <a:gd name="adj2" fmla="val 50000"/>
            </a:avLst>
          </a:prstGeom>
          <a:noFill/>
          <a:ln w="1905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9555" name="AutoShape 19"/>
          <p:cNvSpPr>
            <a:spLocks noChangeArrowheads="1"/>
          </p:cNvSpPr>
          <p:nvPr/>
        </p:nvSpPr>
        <p:spPr bwMode="auto">
          <a:xfrm>
            <a:off x="5119688" y="5381625"/>
            <a:ext cx="863600" cy="338138"/>
          </a:xfrm>
          <a:prstGeom prst="rightArrow">
            <a:avLst>
              <a:gd name="adj1" fmla="val 50000"/>
              <a:gd name="adj2" fmla="val 6385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49556" name="Object 9"/>
          <p:cNvGraphicFramePr>
            <a:graphicFrameLocks/>
          </p:cNvGraphicFramePr>
          <p:nvPr/>
        </p:nvGraphicFramePr>
        <p:xfrm>
          <a:off x="6262688" y="5203825"/>
          <a:ext cx="8001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01" name="公式" r:id="rId17" imgW="819271" imgH="762022" progId="Equation.3">
                  <p:embed/>
                </p:oleObj>
              </mc:Choice>
              <mc:Fallback>
                <p:oleObj name="公式" r:id="rId17" imgW="819271" imgH="76202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5203825"/>
                        <a:ext cx="8001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8" name="Object 10"/>
          <p:cNvGraphicFramePr>
            <a:graphicFrameLocks/>
          </p:cNvGraphicFramePr>
          <p:nvPr/>
        </p:nvGraphicFramePr>
        <p:xfrm>
          <a:off x="7308850" y="5426075"/>
          <a:ext cx="89058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02" name="Equation" r:id="rId19" imgW="924008" imgH="361981" progId="Equation.3">
                  <p:embed/>
                </p:oleObj>
              </mc:Choice>
              <mc:Fallback>
                <p:oleObj name="Equation" r:id="rId19" imgW="924008" imgH="36198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5426075"/>
                        <a:ext cx="89058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59" name="AutoShape 23"/>
          <p:cNvSpPr>
            <a:spLocks noChangeArrowheads="1"/>
          </p:cNvSpPr>
          <p:nvPr/>
        </p:nvSpPr>
        <p:spPr bwMode="auto">
          <a:xfrm>
            <a:off x="7296150" y="4581525"/>
            <a:ext cx="1308100" cy="460375"/>
          </a:xfrm>
          <a:prstGeom prst="wedgeRectCallout">
            <a:avLst>
              <a:gd name="adj1" fmla="val -78398"/>
              <a:gd name="adj2" fmla="val 77241"/>
            </a:avLst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打击中心</a:t>
            </a:r>
          </a:p>
        </p:txBody>
      </p:sp>
      <p:sp>
        <p:nvSpPr>
          <p:cNvPr id="449560" name="Text Box 24"/>
          <p:cNvSpPr txBox="1">
            <a:spLocks noChangeArrowheads="1"/>
          </p:cNvSpPr>
          <p:nvPr/>
        </p:nvSpPr>
        <p:spPr bwMode="auto">
          <a:xfrm>
            <a:off x="3129424" y="6042094"/>
            <a:ext cx="5156200" cy="707886"/>
          </a:xfrm>
          <a:prstGeom prst="rect">
            <a:avLst/>
          </a:prstGeom>
          <a:solidFill>
            <a:srgbClr val="0099CC">
              <a:alpha val="43921"/>
            </a:srgbClr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66FFFF"/>
                </a:solidFill>
                <a:ea typeface="楷体_GB2312" pitchFamily="49" charset="-122"/>
              </a:rPr>
              <a:t>注意：在求悬挂点的受力时，一定要采用质</a:t>
            </a:r>
            <a:r>
              <a:rPr lang="zh-CN" altLang="en-US" sz="2000" dirty="0">
                <a:solidFill>
                  <a:srgbClr val="66FFFF"/>
                </a:solidFill>
                <a:ea typeface="楷体_GB2312" pitchFamily="49" charset="-122"/>
              </a:rPr>
              <a:t>心运动定理与转动定律联用</a:t>
            </a:r>
          </a:p>
        </p:txBody>
      </p:sp>
      <p:grpSp>
        <p:nvGrpSpPr>
          <p:cNvPr id="31768" name="Group 25"/>
          <p:cNvGrpSpPr>
            <a:grpSpLocks/>
          </p:cNvGrpSpPr>
          <p:nvPr/>
        </p:nvGrpSpPr>
        <p:grpSpPr bwMode="auto">
          <a:xfrm>
            <a:off x="6916738" y="1066800"/>
            <a:ext cx="1828800" cy="2743200"/>
            <a:chOff x="4320" y="336"/>
            <a:chExt cx="1152" cy="1728"/>
          </a:xfrm>
        </p:grpSpPr>
        <p:sp>
          <p:nvSpPr>
            <p:cNvPr id="31787" name="Line 26"/>
            <p:cNvSpPr>
              <a:spLocks noChangeShapeType="1"/>
            </p:cNvSpPr>
            <p:nvPr/>
          </p:nvSpPr>
          <p:spPr bwMode="auto">
            <a:xfrm>
              <a:off x="4320" y="336"/>
              <a:ext cx="1152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8" name="Rectangle 27"/>
            <p:cNvSpPr>
              <a:spLocks noChangeArrowheads="1"/>
            </p:cNvSpPr>
            <p:nvPr/>
          </p:nvSpPr>
          <p:spPr bwMode="auto">
            <a:xfrm>
              <a:off x="4800" y="480"/>
              <a:ext cx="144" cy="15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789" name="AutoShape 28"/>
            <p:cNvSpPr>
              <a:spLocks noChangeArrowheads="1"/>
            </p:cNvSpPr>
            <p:nvPr/>
          </p:nvSpPr>
          <p:spPr bwMode="auto">
            <a:xfrm rot="10688603">
              <a:off x="4800" y="336"/>
              <a:ext cx="144" cy="240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449565" name="Line 29"/>
          <p:cNvSpPr>
            <a:spLocks noChangeShapeType="1"/>
          </p:cNvSpPr>
          <p:nvPr/>
        </p:nvSpPr>
        <p:spPr bwMode="auto">
          <a:xfrm>
            <a:off x="7797800" y="2514600"/>
            <a:ext cx="0" cy="762000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66" name="Line 30"/>
          <p:cNvSpPr>
            <a:spLocks noChangeShapeType="1"/>
          </p:cNvSpPr>
          <p:nvPr/>
        </p:nvSpPr>
        <p:spPr bwMode="auto">
          <a:xfrm>
            <a:off x="7754938" y="1371600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67" name="Line 31"/>
          <p:cNvSpPr>
            <a:spLocks noChangeShapeType="1"/>
          </p:cNvSpPr>
          <p:nvPr/>
        </p:nvSpPr>
        <p:spPr bwMode="auto">
          <a:xfrm flipV="1">
            <a:off x="7797800" y="533400"/>
            <a:ext cx="0" cy="8382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9568" name="Object 11"/>
          <p:cNvGraphicFramePr>
            <a:graphicFrameLocks/>
          </p:cNvGraphicFramePr>
          <p:nvPr/>
        </p:nvGraphicFramePr>
        <p:xfrm>
          <a:off x="8258175" y="1484313"/>
          <a:ext cx="417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03" name="公式" r:id="rId21" imgW="352543" imgH="361981" progId="Equation.3">
                  <p:embed/>
                </p:oleObj>
              </mc:Choice>
              <mc:Fallback>
                <p:oleObj name="公式" r:id="rId21" imgW="352543" imgH="36198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8175" y="1484313"/>
                        <a:ext cx="4175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69" name="Object 12"/>
          <p:cNvGraphicFramePr>
            <a:graphicFrameLocks/>
          </p:cNvGraphicFramePr>
          <p:nvPr/>
        </p:nvGraphicFramePr>
        <p:xfrm>
          <a:off x="7793038" y="436563"/>
          <a:ext cx="4460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04" name="公式" r:id="rId23" imgW="380887" imgH="400042" progId="Equation.3">
                  <p:embed/>
                </p:oleObj>
              </mc:Choice>
              <mc:Fallback>
                <p:oleObj name="公式" r:id="rId23" imgW="380887" imgH="40004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038" y="436563"/>
                        <a:ext cx="4460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13"/>
          <p:cNvGraphicFramePr>
            <a:graphicFrameLocks/>
          </p:cNvGraphicFramePr>
          <p:nvPr/>
        </p:nvGraphicFramePr>
        <p:xfrm>
          <a:off x="7375525" y="1052513"/>
          <a:ext cx="2921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05" name="公式" r:id="rId25" imgW="228640" imgH="247529" progId="Equation.3">
                  <p:embed/>
                </p:oleObj>
              </mc:Choice>
              <mc:Fallback>
                <p:oleObj name="公式" r:id="rId25" imgW="228640" imgH="24752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1052513"/>
                        <a:ext cx="2921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71" name="Object 14"/>
          <p:cNvGraphicFramePr>
            <a:graphicFrameLocks noChangeAspect="1"/>
          </p:cNvGraphicFramePr>
          <p:nvPr/>
        </p:nvGraphicFramePr>
        <p:xfrm>
          <a:off x="8027988" y="2246313"/>
          <a:ext cx="32543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06" name="公式" r:id="rId27" imgW="85841" imgH="114182" progId="Equation.3">
                  <p:embed/>
                </p:oleObj>
              </mc:Choice>
              <mc:Fallback>
                <p:oleObj name="公式" r:id="rId27" imgW="85841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2246313"/>
                        <a:ext cx="325437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72" name="Object 15"/>
          <p:cNvGraphicFramePr>
            <a:graphicFrameLocks noChangeAspect="1"/>
          </p:cNvGraphicFramePr>
          <p:nvPr/>
        </p:nvGraphicFramePr>
        <p:xfrm>
          <a:off x="8083550" y="3028950"/>
          <a:ext cx="5159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07" name="公式" r:id="rId29" imgW="171412" imgH="133347" progId="Equation.3">
                  <p:embed/>
                </p:oleObj>
              </mc:Choice>
              <mc:Fallback>
                <p:oleObj name="公式" r:id="rId29" imgW="171412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550" y="3028950"/>
                        <a:ext cx="5159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7" name="Line 37"/>
          <p:cNvSpPr>
            <a:spLocks noChangeShapeType="1"/>
          </p:cNvSpPr>
          <p:nvPr/>
        </p:nvSpPr>
        <p:spPr bwMode="auto">
          <a:xfrm>
            <a:off x="6840538" y="3352800"/>
            <a:ext cx="8382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8" name="Line 38"/>
          <p:cNvSpPr>
            <a:spLocks noChangeShapeType="1"/>
          </p:cNvSpPr>
          <p:nvPr/>
        </p:nvSpPr>
        <p:spPr bwMode="auto">
          <a:xfrm>
            <a:off x="6916738" y="1371600"/>
            <a:ext cx="914400" cy="0"/>
          </a:xfrm>
          <a:prstGeom prst="line">
            <a:avLst/>
          </a:prstGeom>
          <a:noFill/>
          <a:ln w="222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9" name="Line 39"/>
          <p:cNvSpPr>
            <a:spLocks noChangeShapeType="1"/>
          </p:cNvSpPr>
          <p:nvPr/>
        </p:nvSpPr>
        <p:spPr bwMode="auto">
          <a:xfrm>
            <a:off x="6992938" y="1371600"/>
            <a:ext cx="0" cy="19812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80" name="Object 16"/>
          <p:cNvGraphicFramePr>
            <a:graphicFrameLocks/>
          </p:cNvGraphicFramePr>
          <p:nvPr/>
        </p:nvGraphicFramePr>
        <p:xfrm>
          <a:off x="7092950" y="2176463"/>
          <a:ext cx="2159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08" name="公式" r:id="rId31" imgW="152517" imgH="247529" progId="Equation.3">
                  <p:embed/>
                </p:oleObj>
              </mc:Choice>
              <mc:Fallback>
                <p:oleObj name="公式" r:id="rId31" imgW="152517" imgH="24752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176463"/>
                        <a:ext cx="2159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1" name="Object 17"/>
          <p:cNvGraphicFramePr>
            <a:graphicFrameLocks/>
          </p:cNvGraphicFramePr>
          <p:nvPr/>
        </p:nvGraphicFramePr>
        <p:xfrm>
          <a:off x="7078663" y="2781300"/>
          <a:ext cx="3016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09" name="公式" r:id="rId33" imgW="238088" imgH="304755" progId="Equation.3">
                  <p:embed/>
                </p:oleObj>
              </mc:Choice>
              <mc:Fallback>
                <p:oleObj name="公式" r:id="rId33" imgW="238088" imgH="30475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8663" y="2781300"/>
                        <a:ext cx="3016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78" name="Text Box 42"/>
          <p:cNvSpPr txBox="1">
            <a:spLocks noChangeArrowheads="1"/>
          </p:cNvSpPr>
          <p:nvPr/>
        </p:nvSpPr>
        <p:spPr bwMode="auto">
          <a:xfrm>
            <a:off x="7856538" y="3998913"/>
            <a:ext cx="1108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99FF66"/>
                </a:solidFill>
                <a:ea typeface="楷体_GB2312" pitchFamily="49" charset="-122"/>
              </a:rPr>
              <a:t>质点系</a:t>
            </a:r>
          </a:p>
        </p:txBody>
      </p:sp>
      <p:sp>
        <p:nvSpPr>
          <p:cNvPr id="449579" name="Line 43"/>
          <p:cNvSpPr>
            <a:spLocks noChangeShapeType="1"/>
          </p:cNvSpPr>
          <p:nvPr/>
        </p:nvSpPr>
        <p:spPr bwMode="auto">
          <a:xfrm flipH="1" flipV="1">
            <a:off x="7820025" y="3451225"/>
            <a:ext cx="468313" cy="587375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80" name="Oval 44"/>
          <p:cNvSpPr>
            <a:spLocks noChangeArrowheads="1"/>
          </p:cNvSpPr>
          <p:nvPr/>
        </p:nvSpPr>
        <p:spPr bwMode="auto">
          <a:xfrm>
            <a:off x="7721600" y="23622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9581" name="Text Box 45"/>
          <p:cNvSpPr txBox="1">
            <a:spLocks noChangeArrowheads="1"/>
          </p:cNvSpPr>
          <p:nvPr/>
        </p:nvSpPr>
        <p:spPr bwMode="auto">
          <a:xfrm>
            <a:off x="717550" y="2827338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由转动定律</a:t>
            </a:r>
          </a:p>
        </p:txBody>
      </p:sp>
      <p:sp>
        <p:nvSpPr>
          <p:cNvPr id="449582" name="Oval 46"/>
          <p:cNvSpPr>
            <a:spLocks noChangeArrowheads="1"/>
          </p:cNvSpPr>
          <p:nvPr/>
        </p:nvSpPr>
        <p:spPr bwMode="auto">
          <a:xfrm>
            <a:off x="7724775" y="2816225"/>
            <a:ext cx="152400" cy="1524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9161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5887" y="116632"/>
            <a:ext cx="6529833" cy="2496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dirty="0" smtClean="0">
                <a:solidFill>
                  <a:srgbClr val="99FF33"/>
                </a:solidFill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solidFill>
                  <a:srgbClr val="99FF33"/>
                </a:solidFill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solidFill>
                  <a:srgbClr val="99FF33"/>
                </a:solidFill>
              </a:rPr>
              <a:t> 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长为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l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、质量为 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M</a:t>
            </a:r>
            <a:r>
              <a:rPr lang="en-US" altLang="zh-CN" i="1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的均质杆，一端悬挂，可绕通过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O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点垂直于纸面的轴转动。今让杆自水平位置无初速地落下，在铅垂位置与质量为 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m</a:t>
            </a:r>
            <a:r>
              <a:rPr lang="en-US" altLang="zh-CN" i="1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的物体 </a:t>
            </a:r>
            <a:r>
              <a:rPr lang="en-US" altLang="zh-CN" dirty="0" smtClean="0">
                <a:solidFill>
                  <a:srgbClr val="66FFFF"/>
                </a:solidFill>
                <a:ea typeface="仿宋_GB2312" pitchFamily="49" charset="-122"/>
              </a:rPr>
              <a:t>A</a:t>
            </a:r>
            <a:r>
              <a:rPr lang="zh-CN" altLang="en-US" dirty="0" smtClean="0">
                <a:solidFill>
                  <a:srgbClr val="66FFFF"/>
                </a:solidFill>
                <a:ea typeface="仿宋_GB2312" pitchFamily="49" charset="-122"/>
              </a:rPr>
              <a:t>（大小和形状可忽略）</a:t>
            </a:r>
            <a:r>
              <a:rPr lang="en-US" altLang="zh-CN" i="1" dirty="0" smtClean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作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完全非弹性碰撞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，如图，碰撞后物体沿摩擦系数为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zh-CN" altLang="en-US" i="1" dirty="0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</a:t>
            </a:r>
            <a:r>
              <a:rPr lang="zh-CN" altLang="en-US" i="1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的水平面滑动。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907704" y="2132856"/>
            <a:ext cx="539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99FF33"/>
                </a:solidFill>
              </a:rPr>
              <a:t>求</a:t>
            </a:r>
            <a:r>
              <a:rPr lang="en-US" altLang="zh-CN" dirty="0">
                <a:solidFill>
                  <a:srgbClr val="FFFF99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物体 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A</a:t>
            </a:r>
            <a:r>
              <a:rPr lang="en-US" altLang="zh-CN" i="1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沿水平面滑动的距离</a:t>
            </a:r>
            <a:r>
              <a:rPr lang="zh-CN" altLang="en-US" dirty="0">
                <a:solidFill>
                  <a:srgbClr val="FFFF99"/>
                </a:solidFill>
              </a:rPr>
              <a:t>。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33350" y="2605941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99FF33"/>
                </a:solidFill>
              </a:rPr>
              <a:t>解</a:t>
            </a:r>
          </a:p>
        </p:txBody>
      </p:sp>
      <p:graphicFrame>
        <p:nvGraphicFramePr>
          <p:cNvPr id="423944" name="Object 8"/>
          <p:cNvGraphicFramePr>
            <a:graphicFrameLocks/>
          </p:cNvGraphicFramePr>
          <p:nvPr/>
        </p:nvGraphicFramePr>
        <p:xfrm>
          <a:off x="971550" y="5014913"/>
          <a:ext cx="31686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25" name="公式" r:id="rId3" imgW="3067068" imgH="590615" progId="Equation.3">
                  <p:embed/>
                </p:oleObj>
              </mc:Choice>
              <mc:Fallback>
                <p:oleObj name="公式" r:id="rId3" imgW="3067068" imgH="590615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14913"/>
                        <a:ext cx="31686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45" name="AutoShape 9"/>
          <p:cNvSpPr>
            <a:spLocks/>
          </p:cNvSpPr>
          <p:nvPr/>
        </p:nvSpPr>
        <p:spPr bwMode="auto">
          <a:xfrm>
            <a:off x="468313" y="3717925"/>
            <a:ext cx="431800" cy="1871663"/>
          </a:xfrm>
          <a:prstGeom prst="leftBrace">
            <a:avLst>
              <a:gd name="adj1" fmla="val 36121"/>
              <a:gd name="adj2" fmla="val 51005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23946" name="Object 10"/>
          <p:cNvGraphicFramePr>
            <a:graphicFrameLocks/>
          </p:cNvGraphicFramePr>
          <p:nvPr/>
        </p:nvGraphicFramePr>
        <p:xfrm>
          <a:off x="7235825" y="5927725"/>
          <a:ext cx="14954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26" name="公式" r:id="rId5" imgW="1390735" imgH="590615" progId="Equation.3">
                  <p:embed/>
                </p:oleObj>
              </mc:Choice>
              <mc:Fallback>
                <p:oleObj name="公式" r:id="rId5" imgW="1390735" imgH="590615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927725"/>
                        <a:ext cx="14954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47" name="AutoShape 11"/>
          <p:cNvSpPr>
            <a:spLocks noChangeArrowheads="1"/>
          </p:cNvSpPr>
          <p:nvPr/>
        </p:nvSpPr>
        <p:spPr bwMode="auto">
          <a:xfrm>
            <a:off x="3811588" y="3716338"/>
            <a:ext cx="976312" cy="485775"/>
          </a:xfrm>
          <a:prstGeom prst="rightArrow">
            <a:avLst>
              <a:gd name="adj1" fmla="val 40519"/>
              <a:gd name="adj2" fmla="val 50329"/>
            </a:avLst>
          </a:prstGeom>
          <a:solidFill>
            <a:srgbClr val="FF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23948" name="Object 12"/>
          <p:cNvGraphicFramePr>
            <a:graphicFrameLocks/>
          </p:cNvGraphicFramePr>
          <p:nvPr/>
        </p:nvGraphicFramePr>
        <p:xfrm>
          <a:off x="4932363" y="3530600"/>
          <a:ext cx="11795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27" name="公式" r:id="rId7" imgW="1076254" imgH="657288" progId="Equation.3">
                  <p:embed/>
                </p:oleObj>
              </mc:Choice>
              <mc:Fallback>
                <p:oleObj name="公式" r:id="rId7" imgW="1076254" imgH="657288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530600"/>
                        <a:ext cx="117951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49" name="AutoShape 13"/>
          <p:cNvSpPr>
            <a:spLocks noChangeArrowheads="1"/>
          </p:cNvSpPr>
          <p:nvPr/>
        </p:nvSpPr>
        <p:spPr bwMode="auto">
          <a:xfrm rot="10800000" flipH="1">
            <a:off x="1187450" y="5640388"/>
            <a:ext cx="720725" cy="79216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932 h 21600"/>
              <a:gd name="T14" fmla="*/ 19221 w 21600"/>
              <a:gd name="T15" fmla="*/ 822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865" y="0"/>
                </a:lnTo>
                <a:lnTo>
                  <a:pt x="14865" y="3932"/>
                </a:lnTo>
                <a:lnTo>
                  <a:pt x="12427" y="3932"/>
                </a:lnTo>
                <a:cubicBezTo>
                  <a:pt x="5564" y="3932"/>
                  <a:pt x="0" y="7615"/>
                  <a:pt x="0" y="12158"/>
                </a:cubicBezTo>
                <a:lnTo>
                  <a:pt x="0" y="21600"/>
                </a:lnTo>
                <a:lnTo>
                  <a:pt x="4389" y="21600"/>
                </a:lnTo>
                <a:lnTo>
                  <a:pt x="4389" y="12158"/>
                </a:lnTo>
                <a:cubicBezTo>
                  <a:pt x="4389" y="9986"/>
                  <a:pt x="7988" y="8226"/>
                  <a:pt x="12427" y="8226"/>
                </a:cubicBezTo>
                <a:lnTo>
                  <a:pt x="14865" y="8226"/>
                </a:lnTo>
                <a:lnTo>
                  <a:pt x="14865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3950" name="AutoShape 14"/>
          <p:cNvSpPr>
            <a:spLocks noChangeArrowheads="1"/>
          </p:cNvSpPr>
          <p:nvPr/>
        </p:nvSpPr>
        <p:spPr bwMode="auto">
          <a:xfrm rot="5400000">
            <a:off x="4103687" y="4473576"/>
            <a:ext cx="1439863" cy="165576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571 h 21600"/>
              <a:gd name="T14" fmla="*/ 20085 w 21600"/>
              <a:gd name="T15" fmla="*/ 75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494" y="0"/>
                </a:lnTo>
                <a:lnTo>
                  <a:pt x="15494" y="4571"/>
                </a:lnTo>
                <a:lnTo>
                  <a:pt x="12427" y="4571"/>
                </a:lnTo>
                <a:cubicBezTo>
                  <a:pt x="5564" y="4571"/>
                  <a:pt x="0" y="7968"/>
                  <a:pt x="0" y="12158"/>
                </a:cubicBezTo>
                <a:lnTo>
                  <a:pt x="0" y="21600"/>
                </a:lnTo>
                <a:lnTo>
                  <a:pt x="3083" y="21600"/>
                </a:lnTo>
                <a:lnTo>
                  <a:pt x="3083" y="12158"/>
                </a:lnTo>
                <a:cubicBezTo>
                  <a:pt x="3083" y="9634"/>
                  <a:pt x="7266" y="7587"/>
                  <a:pt x="12427" y="7587"/>
                </a:cubicBezTo>
                <a:lnTo>
                  <a:pt x="15494" y="7587"/>
                </a:lnTo>
                <a:lnTo>
                  <a:pt x="15494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3951" name="Object 15"/>
          <p:cNvGraphicFramePr>
            <a:graphicFrameLocks/>
          </p:cNvGraphicFramePr>
          <p:nvPr/>
        </p:nvGraphicFramePr>
        <p:xfrm>
          <a:off x="4833938" y="5518150"/>
          <a:ext cx="18002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28" name="公式" r:id="rId9" imgW="1695499" imgH="1038165" progId="Equation.3">
                  <p:embed/>
                </p:oleObj>
              </mc:Choice>
              <mc:Fallback>
                <p:oleObj name="公式" r:id="rId9" imgW="1695499" imgH="1038165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5518150"/>
                        <a:ext cx="18002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2" name="Object 16"/>
          <p:cNvGraphicFramePr>
            <a:graphicFrameLocks/>
          </p:cNvGraphicFramePr>
          <p:nvPr/>
        </p:nvGraphicFramePr>
        <p:xfrm>
          <a:off x="1979613" y="5797550"/>
          <a:ext cx="24590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29" name="公式" r:id="rId11" imgW="2362253" imgH="742857" progId="Equation.3">
                  <p:embed/>
                </p:oleObj>
              </mc:Choice>
              <mc:Fallback>
                <p:oleObj name="公式" r:id="rId11" imgW="2362253" imgH="742857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797550"/>
                        <a:ext cx="24590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64" name="图片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721" y="222250"/>
            <a:ext cx="23907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46100" y="2605941"/>
            <a:ext cx="57546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99"/>
                </a:solidFill>
              </a:rPr>
              <a:t>下落过程只有重力矩做功</a:t>
            </a:r>
            <a:r>
              <a:rPr lang="zh-CN" altLang="en-US" dirty="0" smtClean="0">
                <a:solidFill>
                  <a:srgbClr val="FFFF99"/>
                </a:solidFill>
              </a:rPr>
              <a:t>，杆的机械能守恒，取轴所在水平位置为重力势能零点</a:t>
            </a:r>
            <a:endParaRPr lang="zh-CN" altLang="en-US" dirty="0">
              <a:solidFill>
                <a:srgbClr val="FFFF99"/>
              </a:solidFill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399620" y="4237061"/>
            <a:ext cx="36724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99"/>
                </a:solidFill>
              </a:rPr>
              <a:t>碰撞过</a:t>
            </a:r>
            <a:r>
              <a:rPr lang="zh-CN" altLang="en-US" dirty="0" smtClean="0">
                <a:solidFill>
                  <a:srgbClr val="FFFF99"/>
                </a:solidFill>
              </a:rPr>
              <a:t>程内力矩</a:t>
            </a:r>
            <a:r>
              <a:rPr lang="zh-CN" altLang="en-US" dirty="0">
                <a:solidFill>
                  <a:srgbClr val="FFFF99"/>
                </a:solidFill>
              </a:rPr>
              <a:t>远大</a:t>
            </a:r>
            <a:r>
              <a:rPr lang="zh-CN" altLang="en-US" dirty="0" smtClean="0">
                <a:solidFill>
                  <a:srgbClr val="FFFF99"/>
                </a:solidFill>
              </a:rPr>
              <a:t>于外力矩（摩擦力的力矩），</a:t>
            </a:r>
            <a:r>
              <a:rPr lang="zh-CN" altLang="en-US" dirty="0">
                <a:solidFill>
                  <a:srgbClr val="00FFFF"/>
                </a:solidFill>
              </a:rPr>
              <a:t>总角动</a:t>
            </a:r>
            <a:r>
              <a:rPr lang="zh-CN" altLang="en-US" dirty="0" smtClean="0">
                <a:solidFill>
                  <a:srgbClr val="00FFFF"/>
                </a:solidFill>
              </a:rPr>
              <a:t>量近似守</a:t>
            </a:r>
            <a:r>
              <a:rPr lang="zh-CN" altLang="en-US" dirty="0">
                <a:solidFill>
                  <a:srgbClr val="00FFFF"/>
                </a:solidFill>
              </a:rPr>
              <a:t>恒</a:t>
            </a:r>
          </a:p>
        </p:txBody>
      </p:sp>
      <p:graphicFrame>
        <p:nvGraphicFramePr>
          <p:cNvPr id="27668" name="Object 20"/>
          <p:cNvGraphicFramePr>
            <a:graphicFrameLocks noChangeAspect="1"/>
          </p:cNvGraphicFramePr>
          <p:nvPr/>
        </p:nvGraphicFramePr>
        <p:xfrm>
          <a:off x="971550" y="4365625"/>
          <a:ext cx="30257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30" name="Equation" r:id="rId14" imgW="1231560" imgH="241200" progId="Equation.DSMT4">
                  <p:embed/>
                </p:oleObj>
              </mc:Choice>
              <mc:Fallback>
                <p:oleObj name="Equation" r:id="rId14" imgW="1231560" imgH="241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302577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299097" y="5083754"/>
            <a:ext cx="5825146" cy="1200329"/>
          </a:xfrm>
          <a:prstGeom prst="rect">
            <a:avLst/>
          </a:prstGeom>
          <a:solidFill>
            <a:srgbClr val="00FFFF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正确理解刚体与物块发生完全非弹性碰撞，碰撞点具有共同速度，刚体与物块具有共同角速度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372897"/>
              </p:ext>
            </p:extLst>
          </p:nvPr>
        </p:nvGraphicFramePr>
        <p:xfrm>
          <a:off x="1009638" y="3516323"/>
          <a:ext cx="2286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31" name="Equation" r:id="rId16" imgW="1143000" imgH="393480" progId="Equation.DSMT4">
                  <p:embed/>
                </p:oleObj>
              </mc:Choice>
              <mc:Fallback>
                <p:oleObj name="Equation" r:id="rId16" imgW="1143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38" y="3516323"/>
                        <a:ext cx="2286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5" grpId="0" animBg="1"/>
      <p:bldP spid="423947" grpId="0" animBg="1"/>
      <p:bldP spid="423949" grpId="0" animBg="1"/>
      <p:bldP spid="423950" grpId="0" animBg="1"/>
      <p:bldP spid="19" grpId="0"/>
      <p:bldP spid="20" grpId="0"/>
      <p:bldP spid="21" grpId="0" animBg="1"/>
      <p:bldP spid="2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Text Box 2"/>
          <p:cNvSpPr txBox="1">
            <a:spLocks noChangeArrowheads="1"/>
          </p:cNvSpPr>
          <p:nvPr/>
        </p:nvSpPr>
        <p:spPr bwMode="auto">
          <a:xfrm>
            <a:off x="777875" y="404813"/>
            <a:ext cx="803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如图所示，一质量为</a:t>
            </a:r>
            <a:r>
              <a:rPr lang="en-US" altLang="zh-CN" i="1">
                <a:solidFill>
                  <a:srgbClr val="66FFFF"/>
                </a:solidFill>
              </a:rPr>
              <a:t>M</a:t>
            </a:r>
            <a:r>
              <a:rPr lang="zh-CN" altLang="en-US">
                <a:solidFill>
                  <a:schemeClr val="bg1"/>
                </a:solidFill>
              </a:rPr>
              <a:t>的均质方形薄板，其边长为</a:t>
            </a:r>
            <a:r>
              <a:rPr lang="en-US" altLang="zh-CN" i="1">
                <a:solidFill>
                  <a:srgbClr val="66FFFF"/>
                </a:solidFill>
              </a:rPr>
              <a:t>L</a:t>
            </a:r>
            <a:r>
              <a:rPr lang="zh-CN" altLang="en-US">
                <a:solidFill>
                  <a:schemeClr val="bg1"/>
                </a:solidFill>
              </a:rPr>
              <a:t>，铅直</a:t>
            </a:r>
          </a:p>
        </p:txBody>
      </p:sp>
      <p:sp>
        <p:nvSpPr>
          <p:cNvPr id="429059" name="Rectangle 3"/>
          <p:cNvSpPr>
            <a:spLocks noChangeArrowheads="1"/>
          </p:cNvSpPr>
          <p:nvPr/>
        </p:nvSpPr>
        <p:spPr bwMode="auto">
          <a:xfrm>
            <a:off x="755650" y="815975"/>
            <a:ext cx="7562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放置着，它可以自由地绕其一固定边转动，转动惯量为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1949299" y="1311151"/>
            <a:ext cx="70871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。</a:t>
            </a:r>
            <a:r>
              <a:rPr lang="zh-CN" altLang="en-US" dirty="0" smtClean="0">
                <a:solidFill>
                  <a:schemeClr val="bg1"/>
                </a:solidFill>
              </a:rPr>
              <a:t>若</a:t>
            </a:r>
            <a:r>
              <a:rPr lang="zh-CN" altLang="en-US" dirty="0">
                <a:solidFill>
                  <a:schemeClr val="bg1"/>
                </a:solidFill>
              </a:rPr>
              <a:t>有一质量为</a:t>
            </a:r>
            <a:r>
              <a:rPr lang="en-US" altLang="zh-CN" i="1" dirty="0">
                <a:solidFill>
                  <a:srgbClr val="66FFFF"/>
                </a:solidFill>
              </a:rPr>
              <a:t>m</a:t>
            </a:r>
            <a:r>
              <a:rPr lang="zh-CN" altLang="en-US" dirty="0">
                <a:solidFill>
                  <a:schemeClr val="bg1"/>
                </a:solidFill>
              </a:rPr>
              <a:t>，速度为</a:t>
            </a:r>
            <a:r>
              <a:rPr lang="en-US" altLang="zh-CN" i="1" dirty="0">
                <a:solidFill>
                  <a:srgbClr val="66FFFF"/>
                </a:solidFill>
                <a:latin typeface="Bookman Old Style" panose="02050604050505020204" pitchFamily="18" charset="0"/>
              </a:rPr>
              <a:t>v</a:t>
            </a:r>
            <a:r>
              <a:rPr lang="zh-CN" altLang="en-US" dirty="0">
                <a:solidFill>
                  <a:schemeClr val="bg1"/>
                </a:solidFill>
              </a:rPr>
              <a:t>的小球垂直于板面碰在</a:t>
            </a:r>
          </a:p>
        </p:txBody>
      </p:sp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755650" y="1819275"/>
            <a:ext cx="5903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板的边缘上。设碰撞是</a:t>
            </a:r>
            <a:r>
              <a:rPr lang="zh-CN" altLang="en-US">
                <a:solidFill>
                  <a:srgbClr val="00FFFF"/>
                </a:solidFill>
              </a:rPr>
              <a:t>完全弹性</a:t>
            </a:r>
            <a:r>
              <a:rPr lang="zh-CN" altLang="en-US">
                <a:solidFill>
                  <a:schemeClr val="bg1"/>
                </a:solidFill>
              </a:rPr>
              <a:t>的。</a:t>
            </a:r>
          </a:p>
        </p:txBody>
      </p:sp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755650" y="2420888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碰撞后，小球的速度和板转动的角速度</a:t>
            </a:r>
          </a:p>
        </p:txBody>
      </p:sp>
      <p:sp>
        <p:nvSpPr>
          <p:cNvPr id="429063" name="Text Box 7"/>
          <p:cNvSpPr txBox="1">
            <a:spLocks noChangeArrowheads="1"/>
          </p:cNvSpPr>
          <p:nvPr/>
        </p:nvSpPr>
        <p:spPr bwMode="auto">
          <a:xfrm>
            <a:off x="250825" y="404813"/>
            <a:ext cx="64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</a:rPr>
              <a:t>6</a:t>
            </a:r>
            <a:endParaRPr lang="zh-CN" altLang="en-US" dirty="0"/>
          </a:p>
        </p:txBody>
      </p:sp>
      <p:sp>
        <p:nvSpPr>
          <p:cNvPr id="429064" name="Text Box 8"/>
          <p:cNvSpPr txBox="1">
            <a:spLocks noChangeArrowheads="1"/>
          </p:cNvSpPr>
          <p:nvPr/>
        </p:nvSpPr>
        <p:spPr bwMode="auto">
          <a:xfrm>
            <a:off x="250825" y="2924944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429065" name="Rectangle 9"/>
          <p:cNvSpPr>
            <a:spLocks noChangeArrowheads="1"/>
          </p:cNvSpPr>
          <p:nvPr/>
        </p:nvSpPr>
        <p:spPr bwMode="auto">
          <a:xfrm>
            <a:off x="250825" y="242088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求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318375" y="1916113"/>
            <a:ext cx="1214438" cy="1871662"/>
            <a:chOff x="4610" y="1207"/>
            <a:chExt cx="765" cy="1179"/>
          </a:xfrm>
        </p:grpSpPr>
        <p:grpSp>
          <p:nvGrpSpPr>
            <p:cNvPr id="29720" name="Group 11"/>
            <p:cNvGrpSpPr>
              <a:grpSpLocks/>
            </p:cNvGrpSpPr>
            <p:nvPr/>
          </p:nvGrpSpPr>
          <p:grpSpPr bwMode="auto">
            <a:xfrm>
              <a:off x="5255" y="1252"/>
              <a:ext cx="91" cy="136"/>
              <a:chOff x="3923" y="2704"/>
              <a:chExt cx="91" cy="136"/>
            </a:xfrm>
          </p:grpSpPr>
          <p:sp>
            <p:nvSpPr>
              <p:cNvPr id="29747" name="Line 12"/>
              <p:cNvSpPr>
                <a:spLocks noChangeShapeType="1"/>
              </p:cNvSpPr>
              <p:nvPr/>
            </p:nvSpPr>
            <p:spPr bwMode="auto">
              <a:xfrm>
                <a:off x="3923" y="270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748" name="Group 13"/>
              <p:cNvGrpSpPr>
                <a:grpSpLocks/>
              </p:cNvGrpSpPr>
              <p:nvPr/>
            </p:nvGrpSpPr>
            <p:grpSpPr bwMode="auto">
              <a:xfrm>
                <a:off x="3923" y="2704"/>
                <a:ext cx="91" cy="136"/>
                <a:chOff x="3923" y="2704"/>
                <a:chExt cx="91" cy="136"/>
              </a:xfrm>
            </p:grpSpPr>
            <p:sp>
              <p:nvSpPr>
                <p:cNvPr id="29749" name="Line 14"/>
                <p:cNvSpPr>
                  <a:spLocks noChangeShapeType="1"/>
                </p:cNvSpPr>
                <p:nvPr/>
              </p:nvSpPr>
              <p:spPr bwMode="auto">
                <a:xfrm>
                  <a:off x="3923" y="2704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50" name="Line 15"/>
                <p:cNvSpPr>
                  <a:spLocks noChangeShapeType="1"/>
                </p:cNvSpPr>
                <p:nvPr/>
              </p:nvSpPr>
              <p:spPr bwMode="auto">
                <a:xfrm>
                  <a:off x="3923" y="2840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51" name="Line 16"/>
                <p:cNvSpPr>
                  <a:spLocks noChangeShapeType="1"/>
                </p:cNvSpPr>
                <p:nvPr/>
              </p:nvSpPr>
              <p:spPr bwMode="auto">
                <a:xfrm>
                  <a:off x="3923" y="2738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52" name="Line 17"/>
                <p:cNvSpPr>
                  <a:spLocks noChangeShapeType="1"/>
                </p:cNvSpPr>
                <p:nvPr/>
              </p:nvSpPr>
              <p:spPr bwMode="auto">
                <a:xfrm>
                  <a:off x="3923" y="2772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53" name="Line 18"/>
                <p:cNvSpPr>
                  <a:spLocks noChangeShapeType="1"/>
                </p:cNvSpPr>
                <p:nvPr/>
              </p:nvSpPr>
              <p:spPr bwMode="auto">
                <a:xfrm>
                  <a:off x="3923" y="2806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721" name="Line 19"/>
            <p:cNvSpPr>
              <a:spLocks noChangeShapeType="1"/>
            </p:cNvSpPr>
            <p:nvPr/>
          </p:nvSpPr>
          <p:spPr bwMode="auto">
            <a:xfrm>
              <a:off x="5210" y="1207"/>
              <a:ext cx="0" cy="117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22" name="Group 20"/>
            <p:cNvGrpSpPr>
              <a:grpSpLocks/>
            </p:cNvGrpSpPr>
            <p:nvPr/>
          </p:nvGrpSpPr>
          <p:grpSpPr bwMode="auto">
            <a:xfrm flipH="1">
              <a:off x="5074" y="1252"/>
              <a:ext cx="91" cy="136"/>
              <a:chOff x="3923" y="2704"/>
              <a:chExt cx="91" cy="136"/>
            </a:xfrm>
          </p:grpSpPr>
          <p:sp>
            <p:nvSpPr>
              <p:cNvPr id="29740" name="Line 21"/>
              <p:cNvSpPr>
                <a:spLocks noChangeShapeType="1"/>
              </p:cNvSpPr>
              <p:nvPr/>
            </p:nvSpPr>
            <p:spPr bwMode="auto">
              <a:xfrm>
                <a:off x="3923" y="270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741" name="Group 22"/>
              <p:cNvGrpSpPr>
                <a:grpSpLocks/>
              </p:cNvGrpSpPr>
              <p:nvPr/>
            </p:nvGrpSpPr>
            <p:grpSpPr bwMode="auto">
              <a:xfrm>
                <a:off x="3923" y="2704"/>
                <a:ext cx="91" cy="136"/>
                <a:chOff x="3923" y="2704"/>
                <a:chExt cx="91" cy="136"/>
              </a:xfrm>
            </p:grpSpPr>
            <p:sp>
              <p:nvSpPr>
                <p:cNvPr id="29742" name="Line 23"/>
                <p:cNvSpPr>
                  <a:spLocks noChangeShapeType="1"/>
                </p:cNvSpPr>
                <p:nvPr/>
              </p:nvSpPr>
              <p:spPr bwMode="auto">
                <a:xfrm>
                  <a:off x="3923" y="2704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43" name="Line 24"/>
                <p:cNvSpPr>
                  <a:spLocks noChangeShapeType="1"/>
                </p:cNvSpPr>
                <p:nvPr/>
              </p:nvSpPr>
              <p:spPr bwMode="auto">
                <a:xfrm>
                  <a:off x="3923" y="2840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44" name="Line 25"/>
                <p:cNvSpPr>
                  <a:spLocks noChangeShapeType="1"/>
                </p:cNvSpPr>
                <p:nvPr/>
              </p:nvSpPr>
              <p:spPr bwMode="auto">
                <a:xfrm>
                  <a:off x="3923" y="2738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45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923" y="2772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46" name="Line 27"/>
                <p:cNvSpPr>
                  <a:spLocks noChangeShapeType="1"/>
                </p:cNvSpPr>
                <p:nvPr/>
              </p:nvSpPr>
              <p:spPr bwMode="auto">
                <a:xfrm>
                  <a:off x="3923" y="2806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723" name="Group 28"/>
            <p:cNvGrpSpPr>
              <a:grpSpLocks/>
            </p:cNvGrpSpPr>
            <p:nvPr/>
          </p:nvGrpSpPr>
          <p:grpSpPr bwMode="auto">
            <a:xfrm>
              <a:off x="5255" y="2250"/>
              <a:ext cx="91" cy="136"/>
              <a:chOff x="3923" y="2704"/>
              <a:chExt cx="91" cy="136"/>
            </a:xfrm>
          </p:grpSpPr>
          <p:sp>
            <p:nvSpPr>
              <p:cNvPr id="29733" name="Line 29"/>
              <p:cNvSpPr>
                <a:spLocks noChangeShapeType="1"/>
              </p:cNvSpPr>
              <p:nvPr/>
            </p:nvSpPr>
            <p:spPr bwMode="auto">
              <a:xfrm>
                <a:off x="3923" y="270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734" name="Group 30"/>
              <p:cNvGrpSpPr>
                <a:grpSpLocks/>
              </p:cNvGrpSpPr>
              <p:nvPr/>
            </p:nvGrpSpPr>
            <p:grpSpPr bwMode="auto">
              <a:xfrm>
                <a:off x="3923" y="2704"/>
                <a:ext cx="91" cy="136"/>
                <a:chOff x="3923" y="2704"/>
                <a:chExt cx="91" cy="136"/>
              </a:xfrm>
            </p:grpSpPr>
            <p:sp>
              <p:nvSpPr>
                <p:cNvPr id="29735" name="Line 31"/>
                <p:cNvSpPr>
                  <a:spLocks noChangeShapeType="1"/>
                </p:cNvSpPr>
                <p:nvPr/>
              </p:nvSpPr>
              <p:spPr bwMode="auto">
                <a:xfrm>
                  <a:off x="3923" y="2704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36" name="Line 32"/>
                <p:cNvSpPr>
                  <a:spLocks noChangeShapeType="1"/>
                </p:cNvSpPr>
                <p:nvPr/>
              </p:nvSpPr>
              <p:spPr bwMode="auto">
                <a:xfrm>
                  <a:off x="3923" y="2840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37" name="Line 33"/>
                <p:cNvSpPr>
                  <a:spLocks noChangeShapeType="1"/>
                </p:cNvSpPr>
                <p:nvPr/>
              </p:nvSpPr>
              <p:spPr bwMode="auto">
                <a:xfrm>
                  <a:off x="3923" y="2738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38" name="Line 34"/>
                <p:cNvSpPr>
                  <a:spLocks noChangeShapeType="1"/>
                </p:cNvSpPr>
                <p:nvPr/>
              </p:nvSpPr>
              <p:spPr bwMode="auto">
                <a:xfrm>
                  <a:off x="3923" y="2772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39" name="Line 35"/>
                <p:cNvSpPr>
                  <a:spLocks noChangeShapeType="1"/>
                </p:cNvSpPr>
                <p:nvPr/>
              </p:nvSpPr>
              <p:spPr bwMode="auto">
                <a:xfrm>
                  <a:off x="3923" y="2806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724" name="Group 36"/>
            <p:cNvGrpSpPr>
              <a:grpSpLocks/>
            </p:cNvGrpSpPr>
            <p:nvPr/>
          </p:nvGrpSpPr>
          <p:grpSpPr bwMode="auto">
            <a:xfrm flipH="1">
              <a:off x="5074" y="2250"/>
              <a:ext cx="91" cy="136"/>
              <a:chOff x="3923" y="2704"/>
              <a:chExt cx="91" cy="136"/>
            </a:xfrm>
          </p:grpSpPr>
          <p:sp>
            <p:nvSpPr>
              <p:cNvPr id="29726" name="Line 37"/>
              <p:cNvSpPr>
                <a:spLocks noChangeShapeType="1"/>
              </p:cNvSpPr>
              <p:nvPr/>
            </p:nvSpPr>
            <p:spPr bwMode="auto">
              <a:xfrm>
                <a:off x="3923" y="270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727" name="Group 38"/>
              <p:cNvGrpSpPr>
                <a:grpSpLocks/>
              </p:cNvGrpSpPr>
              <p:nvPr/>
            </p:nvGrpSpPr>
            <p:grpSpPr bwMode="auto">
              <a:xfrm>
                <a:off x="3923" y="2704"/>
                <a:ext cx="91" cy="136"/>
                <a:chOff x="3923" y="2704"/>
                <a:chExt cx="91" cy="136"/>
              </a:xfrm>
            </p:grpSpPr>
            <p:sp>
              <p:nvSpPr>
                <p:cNvPr id="29728" name="Line 39"/>
                <p:cNvSpPr>
                  <a:spLocks noChangeShapeType="1"/>
                </p:cNvSpPr>
                <p:nvPr/>
              </p:nvSpPr>
              <p:spPr bwMode="auto">
                <a:xfrm>
                  <a:off x="3923" y="2704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29" name="Line 40"/>
                <p:cNvSpPr>
                  <a:spLocks noChangeShapeType="1"/>
                </p:cNvSpPr>
                <p:nvPr/>
              </p:nvSpPr>
              <p:spPr bwMode="auto">
                <a:xfrm>
                  <a:off x="3923" y="2840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30" name="Line 41"/>
                <p:cNvSpPr>
                  <a:spLocks noChangeShapeType="1"/>
                </p:cNvSpPr>
                <p:nvPr/>
              </p:nvSpPr>
              <p:spPr bwMode="auto">
                <a:xfrm>
                  <a:off x="3923" y="2738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3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3923" y="2772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32" name="Line 43"/>
                <p:cNvSpPr>
                  <a:spLocks noChangeShapeType="1"/>
                </p:cNvSpPr>
                <p:nvPr/>
              </p:nvSpPr>
              <p:spPr bwMode="auto">
                <a:xfrm>
                  <a:off x="3923" y="2806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725" name="AutoShape 44"/>
            <p:cNvSpPr>
              <a:spLocks noChangeArrowheads="1"/>
            </p:cNvSpPr>
            <p:nvPr/>
          </p:nvSpPr>
          <p:spPr bwMode="auto">
            <a:xfrm rot="-1545439">
              <a:off x="4610" y="1597"/>
              <a:ext cx="765" cy="576"/>
            </a:xfrm>
            <a:prstGeom prst="parallelogram">
              <a:avLst>
                <a:gd name="adj" fmla="val 48489"/>
              </a:avLst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429101" name="Line 45"/>
          <p:cNvSpPr>
            <a:spLocks noChangeShapeType="1"/>
          </p:cNvSpPr>
          <p:nvPr/>
        </p:nvSpPr>
        <p:spPr bwMode="auto">
          <a:xfrm>
            <a:off x="6829425" y="3078163"/>
            <a:ext cx="50482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9102" name="Object 46"/>
          <p:cNvGraphicFramePr>
            <a:graphicFrameLocks noChangeAspect="1"/>
          </p:cNvGraphicFramePr>
          <p:nvPr/>
        </p:nvGraphicFramePr>
        <p:xfrm>
          <a:off x="6686550" y="2947988"/>
          <a:ext cx="26352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03" name="Equation" r:id="rId3" imgW="9448" imgH="9448" progId="Equation.3">
                  <p:embed/>
                </p:oleObj>
              </mc:Choice>
              <mc:Fallback>
                <p:oleObj name="Equation" r:id="rId3" imgW="9448" imgH="9448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2947988"/>
                        <a:ext cx="26352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103" name="Object 47"/>
          <p:cNvGraphicFramePr>
            <a:graphicFrameLocks noChangeAspect="1"/>
          </p:cNvGraphicFramePr>
          <p:nvPr/>
        </p:nvGraphicFramePr>
        <p:xfrm>
          <a:off x="7018338" y="2670175"/>
          <a:ext cx="227012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04" name="公式" r:id="rId5" imgW="123903" imgH="133347" progId="Equation.3">
                  <p:embed/>
                </p:oleObj>
              </mc:Choice>
              <mc:Fallback>
                <p:oleObj name="公式" r:id="rId5" imgW="123903" imgH="133347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38" y="2670175"/>
                        <a:ext cx="227012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04" name="Rectangle 48"/>
          <p:cNvSpPr>
            <a:spLocks noChangeArrowheads="1"/>
          </p:cNvSpPr>
          <p:nvPr/>
        </p:nvSpPr>
        <p:spPr bwMode="auto">
          <a:xfrm>
            <a:off x="755650" y="1268413"/>
            <a:ext cx="133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66FFFF"/>
                </a:solidFill>
              </a:rPr>
              <a:t>(1/3)</a:t>
            </a:r>
            <a:r>
              <a:rPr lang="en-US" altLang="zh-CN" i="1" dirty="0">
                <a:solidFill>
                  <a:srgbClr val="66FFFF"/>
                </a:solidFill>
              </a:rPr>
              <a:t>ML</a:t>
            </a:r>
            <a:r>
              <a:rPr lang="en-US" altLang="zh-CN" baseline="30000" dirty="0">
                <a:solidFill>
                  <a:srgbClr val="66FFFF"/>
                </a:solidFill>
              </a:rPr>
              <a:t>2</a:t>
            </a:r>
          </a:p>
        </p:txBody>
      </p:sp>
      <p:sp>
        <p:nvSpPr>
          <p:cNvPr id="429105" name="Rectangle 49"/>
          <p:cNvSpPr>
            <a:spLocks noChangeArrowheads="1"/>
          </p:cNvSpPr>
          <p:nvPr/>
        </p:nvSpPr>
        <p:spPr bwMode="auto">
          <a:xfrm>
            <a:off x="755648" y="2924944"/>
            <a:ext cx="56734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选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rgbClr val="66FFFF"/>
                </a:solidFill>
              </a:rPr>
              <a:t>子弹</a:t>
            </a:r>
            <a:r>
              <a:rPr lang="en-US" altLang="zh-CN" dirty="0">
                <a:solidFill>
                  <a:srgbClr val="66FFFF"/>
                </a:solidFill>
              </a:rPr>
              <a:t>+</a:t>
            </a:r>
            <a:r>
              <a:rPr lang="zh-CN" altLang="en-US" dirty="0">
                <a:solidFill>
                  <a:srgbClr val="66FFFF"/>
                </a:solidFill>
              </a:rPr>
              <a:t>板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为研究对</a:t>
            </a:r>
            <a:r>
              <a:rPr lang="zh-CN" altLang="en-US" dirty="0" smtClean="0">
                <a:solidFill>
                  <a:schemeClr val="bg1"/>
                </a:solidFill>
              </a:rPr>
              <a:t>象，子弹和板的重力对轴的力矩为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9106" name="Text Box 50"/>
          <p:cNvSpPr txBox="1">
            <a:spLocks noChangeArrowheads="1"/>
          </p:cNvSpPr>
          <p:nvPr/>
        </p:nvSpPr>
        <p:spPr bwMode="auto">
          <a:xfrm>
            <a:off x="755650" y="3789363"/>
            <a:ext cx="676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该系统在子弹入射前后对</a:t>
            </a:r>
            <a:r>
              <a:rPr lang="zh-CN" altLang="en-US">
                <a:solidFill>
                  <a:srgbClr val="66FFFF"/>
                </a:solidFill>
              </a:rPr>
              <a:t>轴</a:t>
            </a:r>
            <a:r>
              <a:rPr lang="zh-CN" altLang="en-US">
                <a:solidFill>
                  <a:schemeClr val="bg1"/>
                </a:solidFill>
              </a:rPr>
              <a:t>的角动量守恒</a:t>
            </a:r>
          </a:p>
        </p:txBody>
      </p:sp>
      <p:graphicFrame>
        <p:nvGraphicFramePr>
          <p:cNvPr id="429107" name="Object 51"/>
          <p:cNvGraphicFramePr>
            <a:graphicFrameLocks noChangeAspect="1"/>
          </p:cNvGraphicFramePr>
          <p:nvPr/>
        </p:nvGraphicFramePr>
        <p:xfrm>
          <a:off x="1308100" y="4378325"/>
          <a:ext cx="9128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05" name="公式" r:id="rId7" imgW="809553" imgH="200021" progId="Equation.3">
                  <p:embed/>
                </p:oleObj>
              </mc:Choice>
              <mc:Fallback>
                <p:oleObj name="公式" r:id="rId7" imgW="809553" imgH="200021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4378325"/>
                        <a:ext cx="912813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08" name="Rectangle 52"/>
          <p:cNvSpPr>
            <a:spLocks noChangeArrowheads="1"/>
          </p:cNvSpPr>
          <p:nvPr/>
        </p:nvSpPr>
        <p:spPr bwMode="auto">
          <a:xfrm>
            <a:off x="755650" y="4918075"/>
            <a:ext cx="532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FFFF"/>
                </a:solidFill>
              </a:rPr>
              <a:t>碰撞是完全弹性的</a:t>
            </a:r>
            <a:r>
              <a:rPr lang="zh-CN" altLang="en-US" dirty="0" smtClean="0">
                <a:solidFill>
                  <a:srgbClr val="00FFFF"/>
                </a:solidFill>
              </a:rPr>
              <a:t>，</a:t>
            </a:r>
            <a:endParaRPr lang="zh-CN" altLang="en-US" dirty="0">
              <a:solidFill>
                <a:srgbClr val="00FFFF"/>
              </a:solidFill>
            </a:endParaRPr>
          </a:p>
        </p:txBody>
      </p:sp>
      <p:graphicFrame>
        <p:nvGraphicFramePr>
          <p:cNvPr id="429109" name="Object 53"/>
          <p:cNvGraphicFramePr>
            <a:graphicFrameLocks noChangeAspect="1"/>
          </p:cNvGraphicFramePr>
          <p:nvPr/>
        </p:nvGraphicFramePr>
        <p:xfrm>
          <a:off x="5435600" y="4767263"/>
          <a:ext cx="8747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06" name="公式" r:id="rId9" imgW="771491" imgH="723962" progId="Equation.3">
                  <p:embed/>
                </p:oleObj>
              </mc:Choice>
              <mc:Fallback>
                <p:oleObj name="公式" r:id="rId9" imgW="771491" imgH="723962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767263"/>
                        <a:ext cx="8747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110" name="Object 54"/>
          <p:cNvGraphicFramePr>
            <a:graphicFrameLocks noChangeAspect="1"/>
          </p:cNvGraphicFramePr>
          <p:nvPr/>
        </p:nvGraphicFramePr>
        <p:xfrm>
          <a:off x="1281113" y="5589588"/>
          <a:ext cx="234315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07" name="公式" r:id="rId11" imgW="2247798" imgH="800083" progId="Equation.3">
                  <p:embed/>
                </p:oleObj>
              </mc:Choice>
              <mc:Fallback>
                <p:oleObj name="公式" r:id="rId11" imgW="2247798" imgH="800083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5589588"/>
                        <a:ext cx="234315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111" name="Object 55"/>
          <p:cNvGraphicFramePr>
            <a:graphicFrameLocks noChangeAspect="1"/>
          </p:cNvGraphicFramePr>
          <p:nvPr/>
        </p:nvGraphicFramePr>
        <p:xfrm>
          <a:off x="4514850" y="5629275"/>
          <a:ext cx="221773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08" name="公式" r:id="rId13" imgW="2114447" imgH="800083" progId="Equation.3">
                  <p:embed/>
                </p:oleObj>
              </mc:Choice>
              <mc:Fallback>
                <p:oleObj name="公式" r:id="rId13" imgW="2114447" imgH="800083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5629275"/>
                        <a:ext cx="2217738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112" name="Object 56"/>
          <p:cNvGraphicFramePr>
            <a:graphicFrameLocks noChangeAspect="1"/>
          </p:cNvGraphicFramePr>
          <p:nvPr/>
        </p:nvGraphicFramePr>
        <p:xfrm>
          <a:off x="2244725" y="4365625"/>
          <a:ext cx="203993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09" name="公式" r:id="rId15" imgW="1943034" imgH="228634" progId="Equation.3">
                  <p:embed/>
                </p:oleObj>
              </mc:Choice>
              <mc:Fallback>
                <p:oleObj name="公式" r:id="rId15" imgW="1943034" imgH="228634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4365625"/>
                        <a:ext cx="2039938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113" name="Object 57"/>
          <p:cNvGraphicFramePr>
            <a:graphicFrameLocks noChangeAspect="1"/>
          </p:cNvGraphicFramePr>
          <p:nvPr/>
        </p:nvGraphicFramePr>
        <p:xfrm>
          <a:off x="6300788" y="4724400"/>
          <a:ext cx="23939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0" name="公式" r:id="rId17" imgW="2295577" imgH="723962" progId="Equation.3">
                  <p:embed/>
                </p:oleObj>
              </mc:Choice>
              <mc:Fallback>
                <p:oleObj name="公式" r:id="rId17" imgW="2295577" imgH="723962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724400"/>
                        <a:ext cx="239395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52"/>
          <p:cNvSpPr>
            <a:spLocks noChangeArrowheads="1"/>
          </p:cNvSpPr>
          <p:nvPr/>
        </p:nvSpPr>
        <p:spPr bwMode="auto">
          <a:xfrm>
            <a:off x="1363327" y="4906962"/>
            <a:ext cx="532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FFFF"/>
                </a:solidFill>
              </a:rPr>
              <a:t>                           机械能守恒  </a:t>
            </a:r>
            <a:endParaRPr lang="zh-CN" altLang="en-US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42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4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42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42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42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42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42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42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42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000"/>
                                        <p:tgtEl>
                                          <p:spTgt spid="42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42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/>
      <p:bldP spid="429059" grpId="0"/>
      <p:bldP spid="429060" grpId="0"/>
      <p:bldP spid="429061" grpId="0"/>
      <p:bldP spid="429062" grpId="0"/>
      <p:bldP spid="429063" grpId="0"/>
      <p:bldP spid="429064" grpId="0"/>
      <p:bldP spid="429065" grpId="0"/>
      <p:bldP spid="429101" grpId="0" animBg="1"/>
      <p:bldP spid="429104" grpId="0"/>
      <p:bldP spid="429105" grpId="0"/>
      <p:bldP spid="429106" grpId="0"/>
      <p:bldP spid="429108" grpId="0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Line 2"/>
          <p:cNvSpPr>
            <a:spLocks noChangeShapeType="1"/>
          </p:cNvSpPr>
          <p:nvPr/>
        </p:nvSpPr>
        <p:spPr bwMode="auto">
          <a:xfrm>
            <a:off x="7092950" y="4640560"/>
            <a:ext cx="50482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227" name="Arc 3"/>
          <p:cNvSpPr>
            <a:spLocks/>
          </p:cNvSpPr>
          <p:nvPr/>
        </p:nvSpPr>
        <p:spPr bwMode="auto">
          <a:xfrm rot="8166304">
            <a:off x="7597775" y="2984798"/>
            <a:ext cx="688975" cy="857250"/>
          </a:xfrm>
          <a:custGeom>
            <a:avLst/>
            <a:gdLst>
              <a:gd name="T0" fmla="*/ 2147483646 w 16291"/>
              <a:gd name="T1" fmla="*/ 0 h 20255"/>
              <a:gd name="T2" fmla="*/ 2147483646 w 16291"/>
              <a:gd name="T3" fmla="*/ 2147483646 h 20255"/>
              <a:gd name="T4" fmla="*/ 0 w 16291"/>
              <a:gd name="T5" fmla="*/ 2147483646 h 20255"/>
              <a:gd name="T6" fmla="*/ 0 60000 65536"/>
              <a:gd name="T7" fmla="*/ 0 60000 65536"/>
              <a:gd name="T8" fmla="*/ 0 60000 65536"/>
              <a:gd name="T9" fmla="*/ 0 w 16291"/>
              <a:gd name="T10" fmla="*/ 0 h 20255"/>
              <a:gd name="T11" fmla="*/ 16291 w 16291"/>
              <a:gd name="T12" fmla="*/ 20255 h 20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91" h="20255" fill="none" extrusionOk="0">
                <a:moveTo>
                  <a:pt x="7503" y="0"/>
                </a:moveTo>
                <a:cubicBezTo>
                  <a:pt x="10895" y="1256"/>
                  <a:pt x="13916" y="3344"/>
                  <a:pt x="16291" y="6071"/>
                </a:cubicBezTo>
              </a:path>
              <a:path w="16291" h="20255" stroke="0" extrusionOk="0">
                <a:moveTo>
                  <a:pt x="7503" y="0"/>
                </a:moveTo>
                <a:cubicBezTo>
                  <a:pt x="10895" y="1256"/>
                  <a:pt x="13916" y="3344"/>
                  <a:pt x="16291" y="6071"/>
                </a:cubicBezTo>
                <a:lnTo>
                  <a:pt x="0" y="20255"/>
                </a:lnTo>
                <a:lnTo>
                  <a:pt x="7503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228" name="Rectangle 4"/>
          <p:cNvSpPr>
            <a:spLocks noChangeArrowheads="1"/>
          </p:cNvSpPr>
          <p:nvPr/>
        </p:nvSpPr>
        <p:spPr bwMode="auto">
          <a:xfrm rot="18914334">
            <a:off x="7720013" y="1617960"/>
            <a:ext cx="144462" cy="309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36229" name="Text Box 5"/>
          <p:cNvSpPr txBox="1">
            <a:spLocks noChangeArrowheads="1"/>
          </p:cNvSpPr>
          <p:nvPr/>
        </p:nvSpPr>
        <p:spPr bwMode="auto">
          <a:xfrm>
            <a:off x="755650" y="332085"/>
            <a:ext cx="80645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一质量为</a:t>
            </a:r>
            <a:r>
              <a:rPr lang="en-US" altLang="zh-CN" i="1">
                <a:solidFill>
                  <a:srgbClr val="66FFFF"/>
                </a:solidFill>
              </a:rPr>
              <a:t>M</a:t>
            </a:r>
            <a:r>
              <a:rPr lang="zh-CN" altLang="en-US">
                <a:solidFill>
                  <a:schemeClr val="bg1"/>
                </a:solidFill>
              </a:rPr>
              <a:t>，长为</a:t>
            </a:r>
            <a:r>
              <a:rPr lang="en-US" altLang="zh-CN" i="1">
                <a:solidFill>
                  <a:srgbClr val="66FFFF"/>
                </a:solidFill>
              </a:rPr>
              <a:t>l </a:t>
            </a:r>
            <a:r>
              <a:rPr lang="zh-CN" altLang="en-US">
                <a:solidFill>
                  <a:schemeClr val="bg1"/>
                </a:solidFill>
              </a:rPr>
              <a:t>的均匀细直杆，可绕通过其中心</a:t>
            </a:r>
            <a:r>
              <a:rPr lang="en-US" altLang="zh-CN" i="1">
                <a:solidFill>
                  <a:srgbClr val="66FFFF"/>
                </a:solidFill>
              </a:rPr>
              <a:t>O</a:t>
            </a:r>
            <a:r>
              <a:rPr lang="zh-CN" altLang="en-US">
                <a:solidFill>
                  <a:schemeClr val="bg1"/>
                </a:solidFill>
              </a:rPr>
              <a:t>且与杆垂直的光滑水平固定轴，在竖直平面内转动。质量为</a:t>
            </a:r>
            <a:r>
              <a:rPr lang="en-US" altLang="zh-CN" i="1">
                <a:solidFill>
                  <a:srgbClr val="66FFFF"/>
                </a:solidFill>
              </a:rPr>
              <a:t>m</a:t>
            </a:r>
            <a:r>
              <a:rPr lang="zh-CN" altLang="en-US">
                <a:solidFill>
                  <a:schemeClr val="bg1"/>
                </a:solidFill>
              </a:rPr>
              <a:t>的子弹沿水平方向射入杆的下端且留在杆内，并使杆摆动，若杆摆动的最大偏角为</a:t>
            </a:r>
            <a:r>
              <a:rPr lang="en-US" altLang="zh-CN" i="1">
                <a:solidFill>
                  <a:srgbClr val="66FFFF"/>
                </a:solidFill>
              </a:rPr>
              <a:t>θ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36233" name="Rectangle 9"/>
          <p:cNvSpPr>
            <a:spLocks noChangeArrowheads="1"/>
          </p:cNvSpPr>
          <p:nvPr/>
        </p:nvSpPr>
        <p:spPr bwMode="auto">
          <a:xfrm>
            <a:off x="7696200" y="1556048"/>
            <a:ext cx="144463" cy="309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362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573981"/>
              </p:ext>
            </p:extLst>
          </p:nvPr>
        </p:nvGraphicFramePr>
        <p:xfrm>
          <a:off x="7648575" y="2997498"/>
          <a:ext cx="26352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9" name="Equation" r:id="rId3" imgW="9448" imgH="9448" progId="Equation.3">
                  <p:embed/>
                </p:oleObj>
              </mc:Choice>
              <mc:Fallback>
                <p:oleObj name="Equation" r:id="rId3" imgW="9448" imgH="944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8575" y="2997498"/>
                        <a:ext cx="26352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35" name="Text Box 11"/>
          <p:cNvSpPr txBox="1">
            <a:spLocks noChangeArrowheads="1"/>
          </p:cNvSpPr>
          <p:nvPr/>
        </p:nvSpPr>
        <p:spPr bwMode="auto">
          <a:xfrm>
            <a:off x="7912100" y="270857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O</a:t>
            </a:r>
          </a:p>
        </p:txBody>
      </p:sp>
      <p:graphicFrame>
        <p:nvGraphicFramePr>
          <p:cNvPr id="4362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805537"/>
              </p:ext>
            </p:extLst>
          </p:nvPr>
        </p:nvGraphicFramePr>
        <p:xfrm>
          <a:off x="8029575" y="3921423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0" name="公式" r:id="rId5" imgW="133351" imgH="209468" progId="Equation.3">
                  <p:embed/>
                </p:oleObj>
              </mc:Choice>
              <mc:Fallback>
                <p:oleObj name="公式" r:id="rId5" imgW="133351" imgH="20946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3921423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261014"/>
              </p:ext>
            </p:extLst>
          </p:nvPr>
        </p:nvGraphicFramePr>
        <p:xfrm>
          <a:off x="6950075" y="4510385"/>
          <a:ext cx="26352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1" name="Equation" r:id="rId7" imgW="9448" imgH="9448" progId="Equation.3">
                  <p:embed/>
                </p:oleObj>
              </mc:Choice>
              <mc:Fallback>
                <p:oleObj name="Equation" r:id="rId7" imgW="9448" imgH="944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075" y="4510385"/>
                        <a:ext cx="26352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607003"/>
              </p:ext>
            </p:extLst>
          </p:nvPr>
        </p:nvGraphicFramePr>
        <p:xfrm>
          <a:off x="7237413" y="4137323"/>
          <a:ext cx="31591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2" name="公式" r:id="rId9" imgW="209474" imgH="323920" progId="Equation.3">
                  <p:embed/>
                </p:oleObj>
              </mc:Choice>
              <mc:Fallback>
                <p:oleObj name="公式" r:id="rId9" imgW="209474" imgH="3239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13" y="4137323"/>
                        <a:ext cx="31591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39" name="Text Box 15"/>
          <p:cNvSpPr txBox="1">
            <a:spLocks noChangeArrowheads="1"/>
          </p:cNvSpPr>
          <p:nvPr/>
        </p:nvSpPr>
        <p:spPr bwMode="auto">
          <a:xfrm>
            <a:off x="687388" y="2060873"/>
            <a:ext cx="5540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子弹入射前的速度</a:t>
            </a:r>
            <a:r>
              <a:rPr lang="en-US" altLang="zh-CN" i="1">
                <a:solidFill>
                  <a:srgbClr val="66FFFF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baseline="-25000">
                <a:solidFill>
                  <a:srgbClr val="66FFFF"/>
                </a:solidFill>
              </a:rPr>
              <a:t>0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最大偏角</a:t>
            </a:r>
            <a:r>
              <a:rPr lang="en-US" altLang="zh-CN" i="1">
                <a:solidFill>
                  <a:srgbClr val="66FFFF"/>
                </a:solidFill>
              </a:rPr>
              <a:t>θ</a:t>
            </a:r>
            <a:r>
              <a:rPr lang="zh-CN" altLang="en-US">
                <a:solidFill>
                  <a:schemeClr val="bg1"/>
                </a:solidFill>
              </a:rPr>
              <a:t>时，杆转动的角加速度 </a:t>
            </a:r>
            <a:endParaRPr lang="zh-CN" altLang="en-US" baseline="-25000">
              <a:solidFill>
                <a:srgbClr val="66FFFF"/>
              </a:solidFill>
            </a:endParaRPr>
          </a:p>
        </p:txBody>
      </p:sp>
      <p:sp>
        <p:nvSpPr>
          <p:cNvPr id="436241" name="Text Box 17"/>
          <p:cNvSpPr txBox="1">
            <a:spLocks noChangeArrowheads="1"/>
          </p:cNvSpPr>
          <p:nvPr/>
        </p:nvSpPr>
        <p:spPr bwMode="auto">
          <a:xfrm>
            <a:off x="215900" y="339740"/>
            <a:ext cx="64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</a:rPr>
              <a:t>7</a:t>
            </a:r>
            <a:endParaRPr lang="zh-CN" altLang="en-US" dirty="0"/>
          </a:p>
        </p:txBody>
      </p:sp>
      <p:sp>
        <p:nvSpPr>
          <p:cNvPr id="436242" name="Text Box 18"/>
          <p:cNvSpPr txBox="1">
            <a:spLocks noChangeArrowheads="1"/>
          </p:cNvSpPr>
          <p:nvPr/>
        </p:nvSpPr>
        <p:spPr bwMode="auto">
          <a:xfrm>
            <a:off x="215900" y="3043535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436243" name="Rectangle 19"/>
          <p:cNvSpPr>
            <a:spLocks noChangeArrowheads="1"/>
          </p:cNvSpPr>
          <p:nvPr/>
        </p:nvSpPr>
        <p:spPr bwMode="auto">
          <a:xfrm>
            <a:off x="250825" y="210849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求</a:t>
            </a:r>
          </a:p>
        </p:txBody>
      </p:sp>
      <p:sp>
        <p:nvSpPr>
          <p:cNvPr id="436244" name="Text Box 20"/>
          <p:cNvSpPr txBox="1">
            <a:spLocks noChangeArrowheads="1"/>
          </p:cNvSpPr>
          <p:nvPr/>
        </p:nvSpPr>
        <p:spPr bwMode="auto">
          <a:xfrm>
            <a:off x="1177925" y="3043535"/>
            <a:ext cx="331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选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rgbClr val="66FFFF"/>
                </a:solidFill>
              </a:rPr>
              <a:t>子弹</a:t>
            </a:r>
            <a:r>
              <a:rPr lang="en-US" altLang="zh-CN" dirty="0">
                <a:solidFill>
                  <a:srgbClr val="66FFFF"/>
                </a:solidFill>
              </a:rPr>
              <a:t>+</a:t>
            </a:r>
            <a:r>
              <a:rPr lang="zh-CN" altLang="en-US" dirty="0">
                <a:solidFill>
                  <a:srgbClr val="66FFFF"/>
                </a:solidFill>
              </a:rPr>
              <a:t>杆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为研究对象</a:t>
            </a:r>
          </a:p>
        </p:txBody>
      </p:sp>
      <p:sp>
        <p:nvSpPr>
          <p:cNvPr id="436245" name="Text Box 21"/>
          <p:cNvSpPr txBox="1">
            <a:spLocks noChangeArrowheads="1"/>
          </p:cNvSpPr>
          <p:nvPr/>
        </p:nvSpPr>
        <p:spPr bwMode="auto">
          <a:xfrm>
            <a:off x="971550" y="3572173"/>
            <a:ext cx="65674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系统在</a:t>
            </a:r>
            <a:r>
              <a:rPr lang="zh-CN" altLang="en-US" dirty="0">
                <a:solidFill>
                  <a:srgbClr val="00FFFF"/>
                </a:solidFill>
              </a:rPr>
              <a:t>子弹入射前</a:t>
            </a:r>
            <a:r>
              <a:rPr lang="zh-CN" altLang="en-US" dirty="0" smtClean="0">
                <a:solidFill>
                  <a:srgbClr val="00FFFF"/>
                </a:solidFill>
              </a:rPr>
              <a:t>后</a:t>
            </a:r>
            <a:r>
              <a:rPr lang="zh-CN" altLang="en-US" dirty="0">
                <a:solidFill>
                  <a:srgbClr val="00FFFF"/>
                </a:solidFill>
              </a:rPr>
              <a:t>瞬间</a:t>
            </a:r>
            <a:r>
              <a:rPr lang="zh-CN" altLang="en-US" dirty="0" smtClean="0">
                <a:solidFill>
                  <a:schemeClr val="bg1"/>
                </a:solidFill>
              </a:rPr>
              <a:t>对过</a:t>
            </a:r>
            <a:r>
              <a:rPr lang="en-US" altLang="zh-CN" i="1" dirty="0" smtClean="0">
                <a:solidFill>
                  <a:srgbClr val="66FFFF"/>
                </a:solidFill>
              </a:rPr>
              <a:t>O</a:t>
            </a:r>
            <a:r>
              <a:rPr lang="zh-CN" altLang="en-US" dirty="0">
                <a:solidFill>
                  <a:schemeClr val="bg1"/>
                </a:solidFill>
              </a:rPr>
              <a:t>点</a:t>
            </a:r>
            <a:r>
              <a:rPr lang="zh-CN" altLang="en-US" dirty="0" smtClean="0">
                <a:solidFill>
                  <a:schemeClr val="bg1"/>
                </a:solidFill>
              </a:rPr>
              <a:t>的轴的角</a:t>
            </a:r>
            <a:r>
              <a:rPr lang="zh-CN" altLang="en-US" dirty="0">
                <a:solidFill>
                  <a:schemeClr val="bg1"/>
                </a:solidFill>
              </a:rPr>
              <a:t>动量守恒</a:t>
            </a:r>
          </a:p>
        </p:txBody>
      </p:sp>
      <p:graphicFrame>
        <p:nvGraphicFramePr>
          <p:cNvPr id="4362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86548"/>
              </p:ext>
            </p:extLst>
          </p:nvPr>
        </p:nvGraphicFramePr>
        <p:xfrm>
          <a:off x="1331913" y="4294485"/>
          <a:ext cx="11144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3" name="公式" r:id="rId11" imgW="1009579" imgH="323920" progId="Equation.3">
                  <p:embed/>
                </p:oleObj>
              </mc:Choice>
              <mc:Fallback>
                <p:oleObj name="公式" r:id="rId11" imgW="1009579" imgH="3239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94485"/>
                        <a:ext cx="11144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790074"/>
              </p:ext>
            </p:extLst>
          </p:nvPr>
        </p:nvGraphicFramePr>
        <p:xfrm>
          <a:off x="3851275" y="4076998"/>
          <a:ext cx="252095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4" name="公式" r:id="rId13" imgW="1124034" imgH="285860" progId="Equation.3">
                  <p:embed/>
                </p:oleObj>
              </mc:Choice>
              <mc:Fallback>
                <p:oleObj name="公式" r:id="rId13" imgW="1124034" imgH="2858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076998"/>
                        <a:ext cx="252095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48" name="Text Box 24"/>
          <p:cNvSpPr txBox="1">
            <a:spLocks noChangeArrowheads="1"/>
          </p:cNvSpPr>
          <p:nvPr/>
        </p:nvSpPr>
        <p:spPr bwMode="auto">
          <a:xfrm>
            <a:off x="696913" y="4869160"/>
            <a:ext cx="71151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杆上摆的过程中，仅有重力矩作功，机械能守恒，取最低点为势能零</a:t>
            </a:r>
            <a:r>
              <a:rPr lang="zh-CN" altLang="en-US" dirty="0" smtClean="0">
                <a:solidFill>
                  <a:schemeClr val="bg1"/>
                </a:solidFill>
              </a:rPr>
              <a:t>点，</a:t>
            </a:r>
            <a:r>
              <a:rPr lang="zh-CN" altLang="en-US" dirty="0" smtClean="0">
                <a:solidFill>
                  <a:srgbClr val="FFFF00"/>
                </a:solidFill>
              </a:rPr>
              <a:t>杆转动过程中重力势能不变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43624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337269"/>
              </p:ext>
            </p:extLst>
          </p:nvPr>
        </p:nvGraphicFramePr>
        <p:xfrm>
          <a:off x="1096963" y="6018213"/>
          <a:ext cx="7985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5" name="公式" r:id="rId15" imgW="695368" imgH="380876" progId="Equation.3">
                  <p:embed/>
                </p:oleObj>
              </mc:Choice>
              <mc:Fallback>
                <p:oleObj name="公式" r:id="rId15" imgW="695368" imgH="38087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6018213"/>
                        <a:ext cx="79851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50" name="Rectangle 26"/>
          <p:cNvSpPr>
            <a:spLocks noChangeArrowheads="1"/>
          </p:cNvSpPr>
          <p:nvPr/>
        </p:nvSpPr>
        <p:spPr bwMode="auto">
          <a:xfrm>
            <a:off x="684213" y="304353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</a:t>
            </a:r>
          </a:p>
        </p:txBody>
      </p:sp>
      <p:graphicFrame>
        <p:nvGraphicFramePr>
          <p:cNvPr id="43625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425989"/>
              </p:ext>
            </p:extLst>
          </p:nvPr>
        </p:nvGraphicFramePr>
        <p:xfrm>
          <a:off x="2555875" y="4365923"/>
          <a:ext cx="771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6" name="公式" r:id="rId17" imgW="666754" imgH="200021" progId="Equation.3">
                  <p:embed/>
                </p:oleObj>
              </mc:Choice>
              <mc:Fallback>
                <p:oleObj name="公式" r:id="rId17" imgW="666754" imgH="20002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365923"/>
                        <a:ext cx="771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5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894363"/>
              </p:ext>
            </p:extLst>
          </p:nvPr>
        </p:nvGraphicFramePr>
        <p:xfrm>
          <a:off x="1889125" y="6018145"/>
          <a:ext cx="24336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7" name="公式" r:id="rId19" imgW="2333639" imgH="323920" progId="Equation.3">
                  <p:embed/>
                </p:oleObj>
              </mc:Choice>
              <mc:Fallback>
                <p:oleObj name="公式" r:id="rId19" imgW="2333639" imgH="3239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6018145"/>
                        <a:ext cx="24336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5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874592"/>
              </p:ext>
            </p:extLst>
          </p:nvPr>
        </p:nvGraphicFramePr>
        <p:xfrm>
          <a:off x="4716016" y="5734627"/>
          <a:ext cx="40544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8" name="公式" r:id="rId21" imgW="3962462" imgH="771470" progId="Equation.3">
                  <p:embed/>
                </p:oleObj>
              </mc:Choice>
              <mc:Fallback>
                <p:oleObj name="公式" r:id="rId21" imgW="3962462" imgH="77147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734627"/>
                        <a:ext cx="40544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3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3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43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3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43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43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43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43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43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43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000"/>
                                        <p:tgtEl>
                                          <p:spTgt spid="43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43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000"/>
                                        <p:tgtEl>
                                          <p:spTgt spid="43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6" grpId="0" animBg="1"/>
      <p:bldP spid="436227" grpId="0" animBg="1"/>
      <p:bldP spid="436228" grpId="0" animBg="1"/>
      <p:bldP spid="436229" grpId="0"/>
      <p:bldP spid="436233" grpId="0" animBg="1"/>
      <p:bldP spid="436235" grpId="0"/>
      <p:bldP spid="436239" grpId="0"/>
      <p:bldP spid="436241" grpId="0"/>
      <p:bldP spid="436242" grpId="0"/>
      <p:bldP spid="436243" grpId="0"/>
      <p:bldP spid="436244" grpId="0"/>
      <p:bldP spid="436245" grpId="0"/>
      <p:bldP spid="436248" grpId="0"/>
      <p:bldP spid="4362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755650" y="814388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</a:t>
            </a:r>
          </a:p>
        </p:txBody>
      </p:sp>
      <p:graphicFrame>
        <p:nvGraphicFramePr>
          <p:cNvPr id="437252" name="Object 4"/>
          <p:cNvGraphicFramePr>
            <a:graphicFrameLocks noChangeAspect="1"/>
          </p:cNvGraphicFramePr>
          <p:nvPr/>
        </p:nvGraphicFramePr>
        <p:xfrm>
          <a:off x="1403350" y="914400"/>
          <a:ext cx="11779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0" name="公式" r:id="rId3" imgW="1076254" imgH="285860" progId="Equation.3">
                  <p:embed/>
                </p:oleObj>
              </mc:Choice>
              <mc:Fallback>
                <p:oleObj name="公式" r:id="rId3" imgW="1076254" imgH="2858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914400"/>
                        <a:ext cx="11779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4" name="Object 6"/>
          <p:cNvGraphicFramePr>
            <a:graphicFrameLocks noChangeAspect="1"/>
          </p:cNvGraphicFramePr>
          <p:nvPr/>
        </p:nvGraphicFramePr>
        <p:xfrm>
          <a:off x="5740400" y="1393825"/>
          <a:ext cx="21399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1" name="公式" r:id="rId5" imgW="2038324" imgH="800083" progId="Equation.3">
                  <p:embed/>
                </p:oleObj>
              </mc:Choice>
              <mc:Fallback>
                <p:oleObj name="公式" r:id="rId5" imgW="2038324" imgH="80008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1393825"/>
                        <a:ext cx="21399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57" name="Text Box 9"/>
          <p:cNvSpPr txBox="1">
            <a:spLocks noChangeArrowheads="1"/>
          </p:cNvSpPr>
          <p:nvPr/>
        </p:nvSpPr>
        <p:spPr bwMode="auto">
          <a:xfrm>
            <a:off x="395288" y="2636838"/>
            <a:ext cx="13541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另一种方法</a:t>
            </a:r>
          </a:p>
        </p:txBody>
      </p:sp>
      <p:graphicFrame>
        <p:nvGraphicFramePr>
          <p:cNvPr id="437259" name="Object 11"/>
          <p:cNvGraphicFramePr>
            <a:graphicFrameLocks noChangeAspect="1"/>
          </p:cNvGraphicFramePr>
          <p:nvPr/>
        </p:nvGraphicFramePr>
        <p:xfrm>
          <a:off x="1547813" y="2425700"/>
          <a:ext cx="360045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2" name="公式" r:id="rId7" imgW="1419349" imgH="285860" progId="Equation.3">
                  <p:embed/>
                </p:oleObj>
              </mc:Choice>
              <mc:Fallback>
                <p:oleObj name="公式" r:id="rId7" imgW="1419349" imgH="2858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25700"/>
                        <a:ext cx="360045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60" name="AutoShape 12"/>
          <p:cNvSpPr>
            <a:spLocks noChangeArrowheads="1"/>
          </p:cNvSpPr>
          <p:nvPr/>
        </p:nvSpPr>
        <p:spPr bwMode="auto">
          <a:xfrm>
            <a:off x="755650" y="3860800"/>
            <a:ext cx="976313" cy="485775"/>
          </a:xfrm>
          <a:prstGeom prst="rightArrow">
            <a:avLst>
              <a:gd name="adj1" fmla="val 40519"/>
              <a:gd name="adj2" fmla="val 50329"/>
            </a:avLst>
          </a:prstGeom>
          <a:solidFill>
            <a:srgbClr val="FF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37261" name="Object 13"/>
          <p:cNvGraphicFramePr>
            <a:graphicFrameLocks noChangeAspect="1"/>
          </p:cNvGraphicFramePr>
          <p:nvPr/>
        </p:nvGraphicFramePr>
        <p:xfrm>
          <a:off x="1908175" y="3649663"/>
          <a:ext cx="29400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3" name="公式" r:id="rId9" imgW="1142930" imgH="285860" progId="Equation.3">
                  <p:embed/>
                </p:oleObj>
              </mc:Choice>
              <mc:Fallback>
                <p:oleObj name="公式" r:id="rId9" imgW="1142930" imgH="2858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649663"/>
                        <a:ext cx="294005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3" name="Object 15"/>
          <p:cNvGraphicFramePr>
            <a:graphicFrameLocks noChangeAspect="1"/>
          </p:cNvGraphicFramePr>
          <p:nvPr/>
        </p:nvGraphicFramePr>
        <p:xfrm>
          <a:off x="1763713" y="4868863"/>
          <a:ext cx="395922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4" name="公式" r:id="rId11" imgW="1571596" imgH="314203" progId="Equation.3">
                  <p:embed/>
                </p:oleObj>
              </mc:Choice>
              <mc:Fallback>
                <p:oleObj name="公式" r:id="rId11" imgW="1571596" imgH="31420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868863"/>
                        <a:ext cx="3959225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3"/>
          <p:cNvGraphicFramePr>
            <a:graphicFrameLocks noChangeAspect="1"/>
          </p:cNvGraphicFramePr>
          <p:nvPr/>
        </p:nvGraphicFramePr>
        <p:xfrm>
          <a:off x="3219450" y="641350"/>
          <a:ext cx="25209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5" name="公式" r:id="rId13" imgW="1124034" imgH="285860" progId="Equation.3">
                  <p:embed/>
                </p:oleObj>
              </mc:Choice>
              <mc:Fallback>
                <p:oleObj name="公式" r:id="rId13" imgW="1124034" imgH="2858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641350"/>
                        <a:ext cx="252095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1331913" y="1557338"/>
          <a:ext cx="27908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6" name="Equation" r:id="rId15" imgW="1117440" imgH="228600" progId="Equation.DSMT4">
                  <p:embed/>
                </p:oleObj>
              </mc:Choice>
              <mc:Fallback>
                <p:oleObj name="Equation" r:id="rId15" imgW="111744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557338"/>
                        <a:ext cx="279082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0" y="2349500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4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4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4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3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4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/>
      <p:bldP spid="437257" grpId="0"/>
      <p:bldP spid="43726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3855"/>
            <a:ext cx="6408712" cy="6698301"/>
          </a:xfrm>
          <a:prstGeom prst="rect">
            <a:avLst/>
          </a:prstGeo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520" y="1988840"/>
            <a:ext cx="5760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66FFFF"/>
                </a:solidFill>
                <a:ea typeface="仿宋_GB2312" pitchFamily="49" charset="-122"/>
              </a:rPr>
              <a:t>小 结</a:t>
            </a:r>
            <a:endParaRPr lang="zh-CN" altLang="en-US" dirty="0">
              <a:solidFill>
                <a:srgbClr val="66FFFF"/>
              </a:solidFill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44475" y="784225"/>
            <a:ext cx="6848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7675" indent="-447675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一</a:t>
            </a:r>
            <a:r>
              <a:rPr lang="en-US" altLang="zh-CN" sz="2800" dirty="0">
                <a:solidFill>
                  <a:srgbClr val="FFFF00"/>
                </a:solidFill>
              </a:rPr>
              <a:t>.</a:t>
            </a:r>
            <a:r>
              <a:rPr lang="zh-CN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动量矩</a:t>
            </a:r>
            <a:r>
              <a:rPr lang="en-US" altLang="zh-CN" sz="2800" dirty="0">
                <a:solidFill>
                  <a:srgbClr val="FF9900"/>
                </a:solidFill>
              </a:rPr>
              <a:t>(</a:t>
            </a:r>
            <a:r>
              <a:rPr lang="zh-CN" altLang="en-US" sz="2800" dirty="0">
                <a:solidFill>
                  <a:srgbClr val="FF9900"/>
                </a:solidFill>
              </a:rPr>
              <a:t>角动量 </a:t>
            </a:r>
            <a:r>
              <a:rPr lang="en-US" altLang="zh-CN" i="1" dirty="0">
                <a:solidFill>
                  <a:srgbClr val="FFFFFF"/>
                </a:solidFill>
              </a:rPr>
              <a:t>Angular Momentum</a:t>
            </a:r>
            <a:r>
              <a:rPr lang="en-US" altLang="zh-CN" sz="2800" dirty="0">
                <a:solidFill>
                  <a:srgbClr val="FF9900"/>
                </a:solidFill>
              </a:rPr>
              <a:t>)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77850" y="1316038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1. 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质点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对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O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点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)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的</a:t>
            </a:r>
            <a:r>
              <a:rPr lang="zh-CN" altLang="zh-CN" dirty="0">
                <a:solidFill>
                  <a:srgbClr val="66FFFF"/>
                </a:solidFill>
                <a:ea typeface="仿宋_GB2312" pitchFamily="49" charset="-122"/>
              </a:rPr>
              <a:t>角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动量</a:t>
            </a:r>
          </a:p>
        </p:txBody>
      </p:sp>
      <p:graphicFrame>
        <p:nvGraphicFramePr>
          <p:cNvPr id="18" name="Object 19"/>
          <p:cNvGraphicFramePr>
            <a:graphicFrameLocks/>
          </p:cNvGraphicFramePr>
          <p:nvPr/>
        </p:nvGraphicFramePr>
        <p:xfrm>
          <a:off x="1485900" y="1879600"/>
          <a:ext cx="27987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87" name="公式" r:id="rId3" imgW="2686182" imgH="361981" progId="Equation.3">
                  <p:embed/>
                </p:oleObj>
              </mc:Choice>
              <mc:Fallback>
                <p:oleObj name="公式" r:id="rId3" imgW="2686182" imgH="36198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879600"/>
                        <a:ext cx="27987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552450" y="2378075"/>
            <a:ext cx="277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大小</a:t>
            </a:r>
          </a:p>
        </p:txBody>
      </p:sp>
      <p:graphicFrame>
        <p:nvGraphicFramePr>
          <p:cNvPr id="20" name="Object 21"/>
          <p:cNvGraphicFramePr>
            <a:graphicFrameLocks/>
          </p:cNvGraphicFramePr>
          <p:nvPr/>
        </p:nvGraphicFramePr>
        <p:xfrm>
          <a:off x="1595438" y="2420938"/>
          <a:ext cx="33607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88" name="公式" r:id="rId5" imgW="3257646" imgH="323920" progId="Equation.3">
                  <p:embed/>
                </p:oleObj>
              </mc:Choice>
              <mc:Fallback>
                <p:oleObj name="公式" r:id="rId5" imgW="3257646" imgH="32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2420938"/>
                        <a:ext cx="33607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" name="组合 75"/>
          <p:cNvGrpSpPr/>
          <p:nvPr/>
        </p:nvGrpSpPr>
        <p:grpSpPr>
          <a:xfrm>
            <a:off x="5349875" y="1196752"/>
            <a:ext cx="3744913" cy="2449512"/>
            <a:chOff x="5349875" y="1196752"/>
            <a:chExt cx="3744913" cy="2449512"/>
          </a:xfrm>
        </p:grpSpPr>
        <p:graphicFrame>
          <p:nvGraphicFramePr>
            <p:cNvPr id="4" name="Objec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85225113"/>
                </p:ext>
              </p:extLst>
            </p:nvPr>
          </p:nvGraphicFramePr>
          <p:xfrm>
            <a:off x="8074025" y="1568227"/>
            <a:ext cx="3937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89" name="公式" r:id="rId7" imgW="285867" imgH="361981" progId="Equation.3">
                    <p:embed/>
                  </p:oleObj>
                </mc:Choice>
                <mc:Fallback>
                  <p:oleObj name="公式" r:id="rId7" imgW="285867" imgH="36198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4025" y="1568227"/>
                          <a:ext cx="3937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5349875" y="2354039"/>
              <a:ext cx="3744913" cy="1066800"/>
            </a:xfrm>
            <a:prstGeom prst="parallelogram">
              <a:avLst>
                <a:gd name="adj" fmla="val 82446"/>
              </a:avLst>
            </a:prstGeom>
            <a:solidFill>
              <a:srgbClr val="99FFCC">
                <a:alpha val="25882"/>
              </a:srgbClr>
            </a:solidFill>
            <a:ln w="9525">
              <a:solidFill>
                <a:srgbClr val="000000">
                  <a:alpha val="1803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H="1">
              <a:off x="5864225" y="2887439"/>
              <a:ext cx="838200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8074025" y="2658839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>
                  <a:solidFill>
                    <a:srgbClr val="CC0000"/>
                  </a:solidFill>
                </a:rPr>
                <a:t>O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6091238" y="2793777"/>
              <a:ext cx="5318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i="1">
                  <a:solidFill>
                    <a:srgbClr val="FF9900"/>
                  </a:solidFill>
                  <a:sym typeface="Symbol" panose="05050102010706020507" pitchFamily="18" charset="2"/>
                </a:rPr>
                <a:t></a:t>
              </a:r>
              <a:endParaRPr lang="en-US" altLang="zh-CN" sz="2000" i="1">
                <a:solidFill>
                  <a:srgbClr val="FF9900"/>
                </a:solidFill>
              </a:endParaRPr>
            </a:p>
          </p:txBody>
        </p:sp>
        <p:graphicFrame>
          <p:nvGraphicFramePr>
            <p:cNvPr id="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4108125"/>
                </p:ext>
              </p:extLst>
            </p:nvPr>
          </p:nvGraphicFramePr>
          <p:xfrm>
            <a:off x="7267575" y="2427064"/>
            <a:ext cx="285750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90" name="公式" r:id="rId9" imgW="114185" imgH="190573" progId="Equation.3">
                    <p:embed/>
                  </p:oleObj>
                </mc:Choice>
                <mc:Fallback>
                  <p:oleObj name="公式" r:id="rId9" imgW="114185" imgH="1905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7575" y="2427064"/>
                          <a:ext cx="285750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6702425" y="2887439"/>
              <a:ext cx="137160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6416675" y="2887439"/>
              <a:ext cx="285750" cy="466725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rc 13"/>
            <p:cNvSpPr>
              <a:spLocks/>
            </p:cNvSpPr>
            <p:nvPr/>
          </p:nvSpPr>
          <p:spPr bwMode="auto">
            <a:xfrm rot="10800000">
              <a:off x="6480175" y="2887439"/>
              <a:ext cx="144463" cy="206375"/>
            </a:xfrm>
            <a:custGeom>
              <a:avLst/>
              <a:gdLst>
                <a:gd name="T0" fmla="*/ 2147483646 w 21600"/>
                <a:gd name="T1" fmla="*/ 0 h 20612"/>
                <a:gd name="T2" fmla="*/ 2147483646 w 21600"/>
                <a:gd name="T3" fmla="*/ 2147483646 h 20612"/>
                <a:gd name="T4" fmla="*/ 0 w 21600"/>
                <a:gd name="T5" fmla="*/ 2147483646 h 2061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612"/>
                <a:gd name="T11" fmla="*/ 21600 w 21600"/>
                <a:gd name="T12" fmla="*/ 20612 h 206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612" fill="none" extrusionOk="0">
                  <a:moveTo>
                    <a:pt x="6457" y="0"/>
                  </a:moveTo>
                  <a:cubicBezTo>
                    <a:pt x="15467" y="2822"/>
                    <a:pt x="21600" y="11170"/>
                    <a:pt x="21600" y="20612"/>
                  </a:cubicBezTo>
                </a:path>
                <a:path w="21600" h="20612" stroke="0" extrusionOk="0">
                  <a:moveTo>
                    <a:pt x="6457" y="0"/>
                  </a:moveTo>
                  <a:cubicBezTo>
                    <a:pt x="15467" y="2822"/>
                    <a:pt x="21600" y="11170"/>
                    <a:pt x="21600" y="20612"/>
                  </a:cubicBezTo>
                  <a:lnTo>
                    <a:pt x="0" y="20612"/>
                  </a:lnTo>
                  <a:lnTo>
                    <a:pt x="6457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" name="Object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7572500"/>
                </p:ext>
              </p:extLst>
            </p:nvPr>
          </p:nvGraphicFramePr>
          <p:xfrm>
            <a:off x="6569075" y="3046189"/>
            <a:ext cx="280988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91" name="公式" r:id="rId11" imgW="171412" imgH="266694" progId="Equation.3">
                    <p:embed/>
                  </p:oleObj>
                </mc:Choice>
                <mc:Fallback>
                  <p:oleObj name="公式" r:id="rId11" imgW="171412" imgH="26669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9075" y="3046189"/>
                          <a:ext cx="280988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5602288" y="2998564"/>
              <a:ext cx="354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0000"/>
                  </a:solidFill>
                  <a:sym typeface="Symbol" panose="05050102010706020507" pitchFamily="18" charset="2"/>
                </a:rPr>
                <a:t>S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8059738" y="1893664"/>
              <a:ext cx="0" cy="1000125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6621463" y="2817589"/>
              <a:ext cx="136525" cy="1365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Oval 18"/>
            <p:cNvSpPr>
              <a:spLocks noChangeAspect="1" noChangeArrowheads="1"/>
            </p:cNvSpPr>
            <p:nvPr/>
          </p:nvSpPr>
          <p:spPr bwMode="auto">
            <a:xfrm>
              <a:off x="8018463" y="2852514"/>
              <a:ext cx="71437" cy="714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FFFF99"/>
                </a:solidFill>
              </a:endParaRPr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8051800" y="2822352"/>
              <a:ext cx="6350" cy="82391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 rot="10800000" flipH="1">
              <a:off x="8051800" y="1196752"/>
              <a:ext cx="6350" cy="167640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" name="Group 27"/>
            <p:cNvGrpSpPr>
              <a:grpSpLocks/>
            </p:cNvGrpSpPr>
            <p:nvPr/>
          </p:nvGrpSpPr>
          <p:grpSpPr bwMode="auto">
            <a:xfrm>
              <a:off x="6410325" y="2868389"/>
              <a:ext cx="1657350" cy="461963"/>
              <a:chOff x="3343" y="1790"/>
              <a:chExt cx="1044" cy="291"/>
            </a:xfrm>
          </p:grpSpPr>
          <p:sp>
            <p:nvSpPr>
              <p:cNvPr id="24" name="Line 28"/>
              <p:cNvSpPr>
                <a:spLocks noChangeShapeType="1"/>
              </p:cNvSpPr>
              <p:nvPr/>
            </p:nvSpPr>
            <p:spPr bwMode="auto">
              <a:xfrm>
                <a:off x="3539" y="1807"/>
                <a:ext cx="389" cy="104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9"/>
              <p:cNvSpPr>
                <a:spLocks noChangeShapeType="1"/>
              </p:cNvSpPr>
              <p:nvPr/>
            </p:nvSpPr>
            <p:spPr bwMode="auto">
              <a:xfrm>
                <a:off x="3462" y="1911"/>
                <a:ext cx="252" cy="59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30"/>
              <p:cNvSpPr>
                <a:spLocks noChangeShapeType="1"/>
              </p:cNvSpPr>
              <p:nvPr/>
            </p:nvSpPr>
            <p:spPr bwMode="auto">
              <a:xfrm>
                <a:off x="3443" y="1943"/>
                <a:ext cx="198" cy="50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31"/>
              <p:cNvSpPr>
                <a:spLocks noChangeShapeType="1"/>
              </p:cNvSpPr>
              <p:nvPr/>
            </p:nvSpPr>
            <p:spPr bwMode="auto">
              <a:xfrm>
                <a:off x="3509" y="1843"/>
                <a:ext cx="348" cy="86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32"/>
              <p:cNvSpPr>
                <a:spLocks noChangeShapeType="1"/>
              </p:cNvSpPr>
              <p:nvPr/>
            </p:nvSpPr>
            <p:spPr bwMode="auto">
              <a:xfrm>
                <a:off x="3420" y="1978"/>
                <a:ext cx="148" cy="32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33"/>
              <p:cNvSpPr>
                <a:spLocks noChangeShapeType="1"/>
              </p:cNvSpPr>
              <p:nvPr/>
            </p:nvSpPr>
            <p:spPr bwMode="auto">
              <a:xfrm>
                <a:off x="3383" y="2044"/>
                <a:ext cx="49" cy="12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34"/>
              <p:cNvSpPr>
                <a:spLocks noChangeShapeType="1"/>
              </p:cNvSpPr>
              <p:nvPr/>
            </p:nvSpPr>
            <p:spPr bwMode="auto">
              <a:xfrm>
                <a:off x="3811" y="1802"/>
                <a:ext cx="267" cy="69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35"/>
              <p:cNvSpPr>
                <a:spLocks noChangeShapeType="1"/>
              </p:cNvSpPr>
              <p:nvPr/>
            </p:nvSpPr>
            <p:spPr bwMode="auto">
              <a:xfrm>
                <a:off x="3661" y="1801"/>
                <a:ext cx="344" cy="88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36"/>
              <p:cNvSpPr>
                <a:spLocks noChangeShapeType="1"/>
              </p:cNvSpPr>
              <p:nvPr/>
            </p:nvSpPr>
            <p:spPr bwMode="auto">
              <a:xfrm>
                <a:off x="3922" y="1800"/>
                <a:ext cx="218" cy="53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7"/>
              <p:cNvSpPr>
                <a:spLocks noChangeShapeType="1"/>
              </p:cNvSpPr>
              <p:nvPr/>
            </p:nvSpPr>
            <p:spPr bwMode="auto">
              <a:xfrm>
                <a:off x="4146" y="1800"/>
                <a:ext cx="112" cy="24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8"/>
              <p:cNvSpPr>
                <a:spLocks noChangeShapeType="1"/>
              </p:cNvSpPr>
              <p:nvPr/>
            </p:nvSpPr>
            <p:spPr bwMode="auto">
              <a:xfrm>
                <a:off x="3409" y="2016"/>
                <a:ext cx="78" cy="18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9"/>
              <p:cNvSpPr>
                <a:spLocks noChangeShapeType="1"/>
              </p:cNvSpPr>
              <p:nvPr/>
            </p:nvSpPr>
            <p:spPr bwMode="auto">
              <a:xfrm>
                <a:off x="4244" y="1799"/>
                <a:ext cx="56" cy="11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40"/>
              <p:cNvSpPr>
                <a:spLocks noChangeShapeType="1"/>
              </p:cNvSpPr>
              <p:nvPr/>
            </p:nvSpPr>
            <p:spPr bwMode="auto">
              <a:xfrm>
                <a:off x="4031" y="1800"/>
                <a:ext cx="163" cy="39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41"/>
              <p:cNvSpPr>
                <a:spLocks noChangeShapeType="1"/>
              </p:cNvSpPr>
              <p:nvPr/>
            </p:nvSpPr>
            <p:spPr bwMode="auto">
              <a:xfrm flipV="1">
                <a:off x="3343" y="1790"/>
                <a:ext cx="1044" cy="291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42"/>
              <p:cNvSpPr>
                <a:spLocks noChangeShapeType="1"/>
              </p:cNvSpPr>
              <p:nvPr/>
            </p:nvSpPr>
            <p:spPr bwMode="auto">
              <a:xfrm>
                <a:off x="3483" y="1880"/>
                <a:ext cx="303" cy="71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2" name="Group 46"/>
            <p:cNvGrpSpPr>
              <a:grpSpLocks/>
            </p:cNvGrpSpPr>
            <p:nvPr/>
          </p:nvGrpSpPr>
          <p:grpSpPr bwMode="auto">
            <a:xfrm>
              <a:off x="6792914" y="2565177"/>
              <a:ext cx="695325" cy="342900"/>
              <a:chOff x="3584" y="1599"/>
              <a:chExt cx="438" cy="216"/>
            </a:xfrm>
          </p:grpSpPr>
          <p:sp>
            <p:nvSpPr>
              <p:cNvPr id="43" name="Line 47"/>
              <p:cNvSpPr>
                <a:spLocks noChangeShapeType="1"/>
              </p:cNvSpPr>
              <p:nvPr/>
            </p:nvSpPr>
            <p:spPr bwMode="auto">
              <a:xfrm>
                <a:off x="3584" y="1781"/>
                <a:ext cx="142" cy="3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62"/>
              <p:cNvSpPr>
                <a:spLocks noChangeShapeType="1"/>
              </p:cNvSpPr>
              <p:nvPr/>
            </p:nvSpPr>
            <p:spPr bwMode="auto">
              <a:xfrm>
                <a:off x="3953" y="1599"/>
                <a:ext cx="69" cy="1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7" name="Text Box 23"/>
          <p:cNvSpPr txBox="1">
            <a:spLocks noChangeArrowheads="1"/>
          </p:cNvSpPr>
          <p:nvPr/>
        </p:nvSpPr>
        <p:spPr bwMode="auto">
          <a:xfrm>
            <a:off x="685800" y="3048000"/>
            <a:ext cx="2667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仿宋_GB2312" pitchFamily="49" charset="-122"/>
              </a:rPr>
              <a:t>方向：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仿宋_GB2312" pitchFamily="49" charset="-122"/>
              </a:rPr>
              <a:t>右手法则</a:t>
            </a: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3683100" y="188957"/>
            <a:ext cx="20961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66FFFF"/>
                </a:solidFill>
                <a:ea typeface="仿宋_GB2312" pitchFamily="49" charset="-122"/>
              </a:rPr>
              <a:t>要点回顾</a:t>
            </a:r>
            <a:endParaRPr lang="zh-CN" altLang="en-US" sz="2800" dirty="0">
              <a:solidFill>
                <a:srgbClr val="66FFFF"/>
              </a:solidFill>
              <a:ea typeface="仿宋_GB2312" pitchFamily="49" charset="-122"/>
            </a:endParaRPr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611088" y="5302523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FFFF"/>
                </a:solidFill>
              </a:rPr>
              <a:t>2. 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质点系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对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O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点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)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的动量矩</a:t>
            </a:r>
            <a:endParaRPr lang="zh-CN" altLang="en-US" dirty="0">
              <a:solidFill>
                <a:srgbClr val="66FFFF"/>
              </a:solidFill>
            </a:endParaRPr>
          </a:p>
        </p:txBody>
      </p:sp>
      <p:sp>
        <p:nvSpPr>
          <p:cNvPr id="70" name="Text Box 29"/>
          <p:cNvSpPr txBox="1">
            <a:spLocks noChangeArrowheads="1"/>
          </p:cNvSpPr>
          <p:nvPr/>
        </p:nvSpPr>
        <p:spPr bwMode="auto">
          <a:xfrm>
            <a:off x="685800" y="5662885"/>
            <a:ext cx="7990656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质点系对参考点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O </a:t>
            </a: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的动量矩就是质点系所有质点对同一参考点的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动量矩的矢量和</a:t>
            </a:r>
          </a:p>
        </p:txBody>
      </p:sp>
      <p:sp>
        <p:nvSpPr>
          <p:cNvPr id="52" name="Text Box 71"/>
          <p:cNvSpPr txBox="1">
            <a:spLocks noChangeArrowheads="1"/>
          </p:cNvSpPr>
          <p:nvPr/>
        </p:nvSpPr>
        <p:spPr bwMode="auto">
          <a:xfrm>
            <a:off x="204296" y="3761986"/>
            <a:ext cx="8616324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     质点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对轴的动量矩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：当质点作平面运动时，质点对运动平面内某参考点</a:t>
            </a:r>
            <a:r>
              <a:rPr lang="en-US" altLang="zh-CN" i="1" dirty="0">
                <a:solidFill>
                  <a:srgbClr val="FFFF00"/>
                </a:solidFill>
                <a:ea typeface="楷体_GB2312" pitchFamily="49" charset="-122"/>
              </a:rPr>
              <a:t>O 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（位置矢量在运动平面内）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动量矩也称为质点对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过</a:t>
            </a:r>
            <a:r>
              <a:rPr lang="en-US" altLang="zh-CN" i="1" dirty="0">
                <a:solidFill>
                  <a:srgbClr val="FFFF00"/>
                </a:solidFill>
                <a:ea typeface="楷体_GB2312" pitchFamily="49" charset="-122"/>
              </a:rPr>
              <a:t>O 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垂直于运动平面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的轴的动量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矩</a:t>
            </a:r>
          </a:p>
        </p:txBody>
      </p:sp>
    </p:spTree>
    <p:extLst>
      <p:ext uri="{BB962C8B-B14F-4D97-AF65-F5344CB8AC3E}">
        <p14:creationId xmlns:p14="http://schemas.microsoft.com/office/powerpoint/2010/main" val="15147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19" grpId="0" autoUpdateAnimBg="0"/>
      <p:bldP spid="67" grpId="0" build="p" autoUpdateAnimBg="0"/>
      <p:bldP spid="68" grpId="0" autoUpdateAnimBg="0"/>
      <p:bldP spid="69" grpId="0" autoUpdateAnimBg="0"/>
      <p:bldP spid="70" grpId="0" autoUpdateAnimBg="0"/>
      <p:bldP spid="5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322759" y="2170567"/>
            <a:ext cx="6632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FFFF"/>
                </a:solidFill>
              </a:rPr>
              <a:t>3. 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刚体 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对定轴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z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) 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的动量矩（</a:t>
            </a:r>
            <a:r>
              <a:rPr lang="zh-CN" altLang="zh-CN" dirty="0">
                <a:solidFill>
                  <a:srgbClr val="66FFFF"/>
                </a:solidFill>
                <a:ea typeface="仿宋_GB2312" pitchFamily="49" charset="-122"/>
              </a:rPr>
              <a:t>角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动量）</a:t>
            </a:r>
            <a:endParaRPr lang="zh-CN" altLang="en-US" dirty="0">
              <a:solidFill>
                <a:srgbClr val="66FFFF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876256" y="2154353"/>
            <a:ext cx="1871663" cy="3330575"/>
            <a:chOff x="6876256" y="219406"/>
            <a:chExt cx="1871663" cy="3330575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876256" y="273381"/>
              <a:ext cx="1871663" cy="3276600"/>
              <a:chOff x="4267" y="983"/>
              <a:chExt cx="1289" cy="2064"/>
            </a:xfrm>
          </p:grpSpPr>
          <p:sp>
            <p:nvSpPr>
              <p:cNvPr id="4" name="Freeform 12"/>
              <p:cNvSpPr>
                <a:spLocks/>
              </p:cNvSpPr>
              <p:nvPr/>
            </p:nvSpPr>
            <p:spPr bwMode="auto">
              <a:xfrm>
                <a:off x="4267" y="1463"/>
                <a:ext cx="1289" cy="1267"/>
              </a:xfrm>
              <a:custGeom>
                <a:avLst/>
                <a:gdLst>
                  <a:gd name="T0" fmla="*/ 1022 w 1289"/>
                  <a:gd name="T1" fmla="*/ 268 h 1267"/>
                  <a:gd name="T2" fmla="*/ 965 w 1289"/>
                  <a:gd name="T3" fmla="*/ 190 h 1267"/>
                  <a:gd name="T4" fmla="*/ 909 w 1289"/>
                  <a:gd name="T5" fmla="*/ 120 h 1267"/>
                  <a:gd name="T6" fmla="*/ 824 w 1289"/>
                  <a:gd name="T7" fmla="*/ 57 h 1267"/>
                  <a:gd name="T8" fmla="*/ 782 w 1289"/>
                  <a:gd name="T9" fmla="*/ 28 h 1267"/>
                  <a:gd name="T10" fmla="*/ 726 w 1289"/>
                  <a:gd name="T11" fmla="*/ 14 h 1267"/>
                  <a:gd name="T12" fmla="*/ 684 w 1289"/>
                  <a:gd name="T13" fmla="*/ 0 h 1267"/>
                  <a:gd name="T14" fmla="*/ 641 w 1289"/>
                  <a:gd name="T15" fmla="*/ 0 h 1267"/>
                  <a:gd name="T16" fmla="*/ 599 w 1289"/>
                  <a:gd name="T17" fmla="*/ 0 h 1267"/>
                  <a:gd name="T18" fmla="*/ 557 w 1289"/>
                  <a:gd name="T19" fmla="*/ 14 h 1267"/>
                  <a:gd name="T20" fmla="*/ 500 w 1289"/>
                  <a:gd name="T21" fmla="*/ 28 h 1267"/>
                  <a:gd name="T22" fmla="*/ 458 w 1289"/>
                  <a:gd name="T23" fmla="*/ 57 h 1267"/>
                  <a:gd name="T24" fmla="*/ 381 w 1289"/>
                  <a:gd name="T25" fmla="*/ 120 h 1267"/>
                  <a:gd name="T26" fmla="*/ 317 w 1289"/>
                  <a:gd name="T27" fmla="*/ 190 h 1267"/>
                  <a:gd name="T28" fmla="*/ 268 w 1289"/>
                  <a:gd name="T29" fmla="*/ 268 h 1267"/>
                  <a:gd name="T30" fmla="*/ 233 w 1289"/>
                  <a:gd name="T31" fmla="*/ 310 h 1267"/>
                  <a:gd name="T32" fmla="*/ 190 w 1289"/>
                  <a:gd name="T33" fmla="*/ 359 h 1267"/>
                  <a:gd name="T34" fmla="*/ 106 w 1289"/>
                  <a:gd name="T35" fmla="*/ 451 h 1267"/>
                  <a:gd name="T36" fmla="*/ 64 w 1289"/>
                  <a:gd name="T37" fmla="*/ 500 h 1267"/>
                  <a:gd name="T38" fmla="*/ 28 w 1289"/>
                  <a:gd name="T39" fmla="*/ 549 h 1267"/>
                  <a:gd name="T40" fmla="*/ 7 w 1289"/>
                  <a:gd name="T41" fmla="*/ 598 h 1267"/>
                  <a:gd name="T42" fmla="*/ 0 w 1289"/>
                  <a:gd name="T43" fmla="*/ 648 h 1267"/>
                  <a:gd name="T44" fmla="*/ 0 w 1289"/>
                  <a:gd name="T45" fmla="*/ 683 h 1267"/>
                  <a:gd name="T46" fmla="*/ 14 w 1289"/>
                  <a:gd name="T47" fmla="*/ 725 h 1267"/>
                  <a:gd name="T48" fmla="*/ 35 w 1289"/>
                  <a:gd name="T49" fmla="*/ 753 h 1267"/>
                  <a:gd name="T50" fmla="*/ 56 w 1289"/>
                  <a:gd name="T51" fmla="*/ 788 h 1267"/>
                  <a:gd name="T52" fmla="*/ 120 w 1289"/>
                  <a:gd name="T53" fmla="*/ 852 h 1267"/>
                  <a:gd name="T54" fmla="*/ 183 w 1289"/>
                  <a:gd name="T55" fmla="*/ 908 h 1267"/>
                  <a:gd name="T56" fmla="*/ 247 w 1289"/>
                  <a:gd name="T57" fmla="*/ 971 h 1267"/>
                  <a:gd name="T58" fmla="*/ 303 w 1289"/>
                  <a:gd name="T59" fmla="*/ 1042 h 1267"/>
                  <a:gd name="T60" fmla="*/ 359 w 1289"/>
                  <a:gd name="T61" fmla="*/ 1105 h 1267"/>
                  <a:gd name="T62" fmla="*/ 416 w 1289"/>
                  <a:gd name="T63" fmla="*/ 1168 h 1267"/>
                  <a:gd name="T64" fmla="*/ 465 w 1289"/>
                  <a:gd name="T65" fmla="*/ 1210 h 1267"/>
                  <a:gd name="T66" fmla="*/ 514 w 1289"/>
                  <a:gd name="T67" fmla="*/ 1239 h 1267"/>
                  <a:gd name="T68" fmla="*/ 578 w 1289"/>
                  <a:gd name="T69" fmla="*/ 1260 h 1267"/>
                  <a:gd name="T70" fmla="*/ 641 w 1289"/>
                  <a:gd name="T71" fmla="*/ 1267 h 1267"/>
                  <a:gd name="T72" fmla="*/ 705 w 1289"/>
                  <a:gd name="T73" fmla="*/ 1260 h 1267"/>
                  <a:gd name="T74" fmla="*/ 768 w 1289"/>
                  <a:gd name="T75" fmla="*/ 1239 h 1267"/>
                  <a:gd name="T76" fmla="*/ 817 w 1289"/>
                  <a:gd name="T77" fmla="*/ 1210 h 1267"/>
                  <a:gd name="T78" fmla="*/ 867 w 1289"/>
                  <a:gd name="T79" fmla="*/ 1168 h 1267"/>
                  <a:gd name="T80" fmla="*/ 930 w 1289"/>
                  <a:gd name="T81" fmla="*/ 1105 h 1267"/>
                  <a:gd name="T82" fmla="*/ 987 w 1289"/>
                  <a:gd name="T83" fmla="*/ 1042 h 1267"/>
                  <a:gd name="T84" fmla="*/ 1036 w 1289"/>
                  <a:gd name="T85" fmla="*/ 971 h 1267"/>
                  <a:gd name="T86" fmla="*/ 1099 w 1289"/>
                  <a:gd name="T87" fmla="*/ 908 h 1267"/>
                  <a:gd name="T88" fmla="*/ 1170 w 1289"/>
                  <a:gd name="T89" fmla="*/ 852 h 1267"/>
                  <a:gd name="T90" fmla="*/ 1226 w 1289"/>
                  <a:gd name="T91" fmla="*/ 788 h 1267"/>
                  <a:gd name="T92" fmla="*/ 1275 w 1289"/>
                  <a:gd name="T93" fmla="*/ 725 h 1267"/>
                  <a:gd name="T94" fmla="*/ 1282 w 1289"/>
                  <a:gd name="T95" fmla="*/ 683 h 1267"/>
                  <a:gd name="T96" fmla="*/ 1289 w 1289"/>
                  <a:gd name="T97" fmla="*/ 648 h 1267"/>
                  <a:gd name="T98" fmla="*/ 1282 w 1289"/>
                  <a:gd name="T99" fmla="*/ 598 h 1267"/>
                  <a:gd name="T100" fmla="*/ 1254 w 1289"/>
                  <a:gd name="T101" fmla="*/ 549 h 1267"/>
                  <a:gd name="T102" fmla="*/ 1219 w 1289"/>
                  <a:gd name="T103" fmla="*/ 500 h 1267"/>
                  <a:gd name="T104" fmla="*/ 1184 w 1289"/>
                  <a:gd name="T105" fmla="*/ 451 h 1267"/>
                  <a:gd name="T106" fmla="*/ 1092 w 1289"/>
                  <a:gd name="T107" fmla="*/ 359 h 1267"/>
                  <a:gd name="T108" fmla="*/ 1057 w 1289"/>
                  <a:gd name="T109" fmla="*/ 310 h 1267"/>
                  <a:gd name="T110" fmla="*/ 1022 w 1289"/>
                  <a:gd name="T111" fmla="*/ 268 h 1267"/>
                  <a:gd name="T112" fmla="*/ 1022 w 1289"/>
                  <a:gd name="T113" fmla="*/ 268 h 126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289"/>
                  <a:gd name="T172" fmla="*/ 0 h 1267"/>
                  <a:gd name="T173" fmla="*/ 1289 w 1289"/>
                  <a:gd name="T174" fmla="*/ 1267 h 126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289" h="1267">
                    <a:moveTo>
                      <a:pt x="1022" y="268"/>
                    </a:moveTo>
                    <a:lnTo>
                      <a:pt x="965" y="190"/>
                    </a:lnTo>
                    <a:lnTo>
                      <a:pt x="909" y="120"/>
                    </a:lnTo>
                    <a:lnTo>
                      <a:pt x="824" y="57"/>
                    </a:lnTo>
                    <a:lnTo>
                      <a:pt x="782" y="28"/>
                    </a:lnTo>
                    <a:lnTo>
                      <a:pt x="726" y="14"/>
                    </a:lnTo>
                    <a:lnTo>
                      <a:pt x="684" y="0"/>
                    </a:lnTo>
                    <a:lnTo>
                      <a:pt x="641" y="0"/>
                    </a:lnTo>
                    <a:lnTo>
                      <a:pt x="599" y="0"/>
                    </a:lnTo>
                    <a:lnTo>
                      <a:pt x="557" y="14"/>
                    </a:lnTo>
                    <a:lnTo>
                      <a:pt x="500" y="28"/>
                    </a:lnTo>
                    <a:lnTo>
                      <a:pt x="458" y="57"/>
                    </a:lnTo>
                    <a:lnTo>
                      <a:pt x="381" y="120"/>
                    </a:lnTo>
                    <a:lnTo>
                      <a:pt x="317" y="190"/>
                    </a:lnTo>
                    <a:lnTo>
                      <a:pt x="268" y="268"/>
                    </a:lnTo>
                    <a:lnTo>
                      <a:pt x="233" y="310"/>
                    </a:lnTo>
                    <a:lnTo>
                      <a:pt x="190" y="359"/>
                    </a:lnTo>
                    <a:lnTo>
                      <a:pt x="106" y="451"/>
                    </a:lnTo>
                    <a:lnTo>
                      <a:pt x="64" y="500"/>
                    </a:lnTo>
                    <a:lnTo>
                      <a:pt x="28" y="549"/>
                    </a:lnTo>
                    <a:lnTo>
                      <a:pt x="7" y="598"/>
                    </a:lnTo>
                    <a:lnTo>
                      <a:pt x="0" y="648"/>
                    </a:lnTo>
                    <a:lnTo>
                      <a:pt x="0" y="683"/>
                    </a:lnTo>
                    <a:lnTo>
                      <a:pt x="14" y="725"/>
                    </a:lnTo>
                    <a:lnTo>
                      <a:pt x="35" y="753"/>
                    </a:lnTo>
                    <a:lnTo>
                      <a:pt x="56" y="788"/>
                    </a:lnTo>
                    <a:lnTo>
                      <a:pt x="120" y="852"/>
                    </a:lnTo>
                    <a:lnTo>
                      <a:pt x="183" y="908"/>
                    </a:lnTo>
                    <a:lnTo>
                      <a:pt x="247" y="971"/>
                    </a:lnTo>
                    <a:lnTo>
                      <a:pt x="303" y="1042"/>
                    </a:lnTo>
                    <a:lnTo>
                      <a:pt x="359" y="1105"/>
                    </a:lnTo>
                    <a:lnTo>
                      <a:pt x="416" y="1168"/>
                    </a:lnTo>
                    <a:lnTo>
                      <a:pt x="465" y="1210"/>
                    </a:lnTo>
                    <a:lnTo>
                      <a:pt x="514" y="1239"/>
                    </a:lnTo>
                    <a:lnTo>
                      <a:pt x="578" y="1260"/>
                    </a:lnTo>
                    <a:lnTo>
                      <a:pt x="641" y="1267"/>
                    </a:lnTo>
                    <a:lnTo>
                      <a:pt x="705" y="1260"/>
                    </a:lnTo>
                    <a:lnTo>
                      <a:pt x="768" y="1239"/>
                    </a:lnTo>
                    <a:lnTo>
                      <a:pt x="817" y="1210"/>
                    </a:lnTo>
                    <a:lnTo>
                      <a:pt x="867" y="1168"/>
                    </a:lnTo>
                    <a:lnTo>
                      <a:pt x="930" y="1105"/>
                    </a:lnTo>
                    <a:lnTo>
                      <a:pt x="987" y="1042"/>
                    </a:lnTo>
                    <a:lnTo>
                      <a:pt x="1036" y="971"/>
                    </a:lnTo>
                    <a:lnTo>
                      <a:pt x="1099" y="908"/>
                    </a:lnTo>
                    <a:lnTo>
                      <a:pt x="1170" y="852"/>
                    </a:lnTo>
                    <a:lnTo>
                      <a:pt x="1226" y="788"/>
                    </a:lnTo>
                    <a:lnTo>
                      <a:pt x="1275" y="725"/>
                    </a:lnTo>
                    <a:lnTo>
                      <a:pt x="1282" y="683"/>
                    </a:lnTo>
                    <a:lnTo>
                      <a:pt x="1289" y="648"/>
                    </a:lnTo>
                    <a:lnTo>
                      <a:pt x="1282" y="598"/>
                    </a:lnTo>
                    <a:lnTo>
                      <a:pt x="1254" y="549"/>
                    </a:lnTo>
                    <a:lnTo>
                      <a:pt x="1219" y="500"/>
                    </a:lnTo>
                    <a:lnTo>
                      <a:pt x="1184" y="451"/>
                    </a:lnTo>
                    <a:lnTo>
                      <a:pt x="1092" y="359"/>
                    </a:lnTo>
                    <a:lnTo>
                      <a:pt x="1057" y="310"/>
                    </a:lnTo>
                    <a:lnTo>
                      <a:pt x="1022" y="26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scene3d>
                <a:camera prst="legacyPerspectiveTop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</p:spPr>
            <p:txBody>
              <a:bodyPr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13"/>
              <p:cNvSpPr>
                <a:spLocks/>
              </p:cNvSpPr>
              <p:nvPr/>
            </p:nvSpPr>
            <p:spPr bwMode="auto">
              <a:xfrm>
                <a:off x="5289" y="1724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7 w 7"/>
                  <a:gd name="T3" fmla="*/ 0 h 7"/>
                  <a:gd name="T4" fmla="*/ 7 w 7"/>
                  <a:gd name="T5" fmla="*/ 0 h 7"/>
                  <a:gd name="T6" fmla="*/ 0 w 7"/>
                  <a:gd name="T7" fmla="*/ 7 h 7"/>
                  <a:gd name="T8" fmla="*/ 7 w 7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7"/>
                  <a:gd name="T17" fmla="*/ 7 w 7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Line 14"/>
              <p:cNvSpPr>
                <a:spLocks noChangeShapeType="1"/>
              </p:cNvSpPr>
              <p:nvPr/>
            </p:nvSpPr>
            <p:spPr bwMode="auto">
              <a:xfrm flipV="1">
                <a:off x="4939" y="1415"/>
                <a:ext cx="0" cy="1344"/>
              </a:xfrm>
              <a:prstGeom prst="line">
                <a:avLst/>
              </a:prstGeom>
              <a:noFill/>
              <a:ln w="57150">
                <a:solidFill>
                  <a:srgbClr val="FFFF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4699" y="2903"/>
                <a:ext cx="480" cy="144"/>
                <a:chOff x="4176" y="2496"/>
                <a:chExt cx="480" cy="144"/>
              </a:xfrm>
            </p:grpSpPr>
            <p:sp>
              <p:nvSpPr>
                <p:cNvPr id="13" name="Line 16"/>
                <p:cNvSpPr>
                  <a:spLocks noChangeShapeType="1"/>
                </p:cNvSpPr>
                <p:nvPr/>
              </p:nvSpPr>
              <p:spPr bwMode="auto">
                <a:xfrm>
                  <a:off x="4320" y="2496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Line 17"/>
                <p:cNvSpPr>
                  <a:spLocks noChangeShapeType="1"/>
                </p:cNvSpPr>
                <p:nvPr/>
              </p:nvSpPr>
              <p:spPr bwMode="auto">
                <a:xfrm>
                  <a:off x="4176" y="2640"/>
                  <a:ext cx="480" cy="0"/>
                </a:xfrm>
                <a:prstGeom prst="line">
                  <a:avLst/>
                </a:prstGeom>
                <a:noFill/>
                <a:ln w="76200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Line 18"/>
                <p:cNvSpPr>
                  <a:spLocks noChangeShapeType="1"/>
                </p:cNvSpPr>
                <p:nvPr/>
              </p:nvSpPr>
              <p:spPr bwMode="auto">
                <a:xfrm>
                  <a:off x="4512" y="2496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" name="Line 19"/>
              <p:cNvSpPr>
                <a:spLocks noChangeShapeType="1"/>
              </p:cNvSpPr>
              <p:nvPr/>
            </p:nvSpPr>
            <p:spPr bwMode="auto">
              <a:xfrm flipV="1">
                <a:off x="4939" y="983"/>
                <a:ext cx="0" cy="480"/>
              </a:xfrm>
              <a:prstGeom prst="line">
                <a:avLst/>
              </a:prstGeom>
              <a:noFill/>
              <a:ln w="57150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 flipV="1">
                <a:off x="4939" y="2711"/>
                <a:ext cx="0" cy="336"/>
              </a:xfrm>
              <a:prstGeom prst="line">
                <a:avLst/>
              </a:prstGeom>
              <a:noFill/>
              <a:ln w="57150">
                <a:solidFill>
                  <a:srgbClr val="00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" name="Group 21"/>
              <p:cNvGrpSpPr>
                <a:grpSpLocks/>
              </p:cNvGrpSpPr>
              <p:nvPr/>
            </p:nvGrpSpPr>
            <p:grpSpPr bwMode="auto">
              <a:xfrm>
                <a:off x="4843" y="1127"/>
                <a:ext cx="192" cy="288"/>
                <a:chOff x="4320" y="720"/>
                <a:chExt cx="192" cy="288"/>
              </a:xfrm>
            </p:grpSpPr>
            <p:sp>
              <p:nvSpPr>
                <p:cNvPr id="11" name="Line 22"/>
                <p:cNvSpPr>
                  <a:spLocks noChangeShapeType="1"/>
                </p:cNvSpPr>
                <p:nvPr/>
              </p:nvSpPr>
              <p:spPr bwMode="auto">
                <a:xfrm>
                  <a:off x="4320" y="720"/>
                  <a:ext cx="0" cy="288"/>
                </a:xfrm>
                <a:prstGeom prst="line">
                  <a:avLst/>
                </a:prstGeom>
                <a:noFill/>
                <a:ln w="76200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Line 23"/>
                <p:cNvSpPr>
                  <a:spLocks noChangeShapeType="1"/>
                </p:cNvSpPr>
                <p:nvPr/>
              </p:nvSpPr>
              <p:spPr bwMode="auto">
                <a:xfrm>
                  <a:off x="4512" y="720"/>
                  <a:ext cx="0" cy="288"/>
                </a:xfrm>
                <a:prstGeom prst="line">
                  <a:avLst/>
                </a:prstGeom>
                <a:noFill/>
                <a:ln w="76200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" name="Oval 24"/>
            <p:cNvSpPr>
              <a:spLocks noChangeArrowheads="1"/>
            </p:cNvSpPr>
            <p:nvPr/>
          </p:nvSpPr>
          <p:spPr bwMode="auto">
            <a:xfrm>
              <a:off x="7006431" y="1797381"/>
              <a:ext cx="1524000" cy="53340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V="1">
              <a:off x="8197056" y="2125993"/>
              <a:ext cx="457200" cy="15240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7997031" y="2025981"/>
              <a:ext cx="325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FF00"/>
                  </a:solidFill>
                  <a:sym typeface="Symbol" panose="05050102010706020507" pitchFamily="18" charset="2"/>
                </a:rPr>
                <a:t>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9" name="Object 2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24763745"/>
                </p:ext>
              </p:extLst>
            </p:nvPr>
          </p:nvGraphicFramePr>
          <p:xfrm>
            <a:off x="7960519" y="2327606"/>
            <a:ext cx="5715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3" name="公式" r:id="rId3" imgW="466728" imgH="323920" progId="Equation.3">
                    <p:embed/>
                  </p:oleObj>
                </mc:Choice>
                <mc:Fallback>
                  <p:oleObj name="公式" r:id="rId3" imgW="466728" imgH="32392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0519" y="2327606"/>
                          <a:ext cx="5715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39514637"/>
                </p:ext>
              </p:extLst>
            </p:nvPr>
          </p:nvGraphicFramePr>
          <p:xfrm>
            <a:off x="7989094" y="1832306"/>
            <a:ext cx="158750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4" name="公式" r:id="rId5" imgW="114185" imgH="323920" progId="Equation.3">
                    <p:embed/>
                  </p:oleObj>
                </mc:Choice>
                <mc:Fallback>
                  <p:oleObj name="公式" r:id="rId5" imgW="114185" imgH="32392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9094" y="1832306"/>
                          <a:ext cx="158750" cy="344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68786424"/>
                </p:ext>
              </p:extLst>
            </p:nvPr>
          </p:nvGraphicFramePr>
          <p:xfrm>
            <a:off x="8460581" y="1637043"/>
            <a:ext cx="280988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5" name="公式" r:id="rId7" imgW="171412" imgH="323920" progId="Equation.3">
                    <p:embed/>
                  </p:oleObj>
                </mc:Choice>
                <mc:Fallback>
                  <p:oleObj name="公式" r:id="rId7" imgW="171412" imgH="32392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0581" y="1637043"/>
                          <a:ext cx="280988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7420769" y="186088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00FFFF"/>
                  </a:solidFill>
                </a:rPr>
                <a:t>O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3" name="Object 3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30636710"/>
                </p:ext>
              </p:extLst>
            </p:nvPr>
          </p:nvGraphicFramePr>
          <p:xfrm>
            <a:off x="7933531" y="219406"/>
            <a:ext cx="223838" cy="233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6" name="公式" r:id="rId9" imgW="171412" imgH="190573" progId="Equation.3">
                    <p:embed/>
                  </p:oleObj>
                </mc:Choice>
                <mc:Fallback>
                  <p:oleObj name="公式" r:id="rId9" imgW="171412" imgH="190573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3531" y="219406"/>
                          <a:ext cx="223838" cy="233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7847806" y="2081543"/>
              <a:ext cx="314325" cy="200025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417434"/>
              </p:ext>
            </p:extLst>
          </p:nvPr>
        </p:nvGraphicFramePr>
        <p:xfrm>
          <a:off x="2772272" y="2779596"/>
          <a:ext cx="15859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7" name="公式" r:id="rId11" imgW="1695499" imgH="628675" progId="Equation.3">
                  <p:embed/>
                </p:oleObj>
              </mc:Choice>
              <mc:Fallback>
                <p:oleObj name="公式" r:id="rId11" imgW="1695499" imgH="62867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272" y="2779596"/>
                        <a:ext cx="15859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624550"/>
              </p:ext>
            </p:extLst>
          </p:nvPr>
        </p:nvGraphicFramePr>
        <p:xfrm>
          <a:off x="4428034" y="2827221"/>
          <a:ext cx="8159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8" name="公式" r:id="rId13" imgW="819271" imgH="314203" progId="Equation.3">
                  <p:embed/>
                </p:oleObj>
              </mc:Choice>
              <mc:Fallback>
                <p:oleObj name="公式" r:id="rId13" imgW="819271" imgH="31420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034" y="2827221"/>
                        <a:ext cx="8159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390102"/>
              </p:ext>
            </p:extLst>
          </p:nvPr>
        </p:nvGraphicFramePr>
        <p:xfrm>
          <a:off x="827584" y="2771659"/>
          <a:ext cx="1909763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9" name="公式" r:id="rId15" imgW="2066937" imgH="619228" progId="Equation.3">
                  <p:embed/>
                </p:oleObj>
              </mc:Choice>
              <mc:Fallback>
                <p:oleObj name="公式" r:id="rId15" imgW="2066937" imgH="61922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71659"/>
                        <a:ext cx="1909763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89445" y="3690806"/>
            <a:ext cx="533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7675" indent="-4476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FF00"/>
                </a:solidFill>
              </a:rPr>
              <a:t>二</a:t>
            </a:r>
            <a:r>
              <a:rPr lang="en-US" altLang="zh-CN" sz="2800" dirty="0">
                <a:solidFill>
                  <a:srgbClr val="FFFF00"/>
                </a:solidFill>
              </a:rPr>
              <a:t>.  </a:t>
            </a:r>
            <a:r>
              <a:rPr lang="zh-CN" altLang="en-US" sz="2800" dirty="0">
                <a:solidFill>
                  <a:srgbClr val="FFFF00"/>
                </a:solidFill>
              </a:rPr>
              <a:t>动量矩</a:t>
            </a:r>
            <a:r>
              <a:rPr lang="zh-CN" altLang="zh-CN" sz="2800" dirty="0">
                <a:solidFill>
                  <a:srgbClr val="FFFF00"/>
                </a:solidFill>
              </a:rPr>
              <a:t>定理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362470" y="4340094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1. </a:t>
            </a:r>
            <a:r>
              <a:rPr lang="zh-CN" altLang="en-US">
                <a:solidFill>
                  <a:srgbClr val="66FFFF"/>
                </a:solidFill>
              </a:rPr>
              <a:t>质点的动量矩定理</a:t>
            </a: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703368"/>
              </p:ext>
            </p:extLst>
          </p:nvPr>
        </p:nvGraphicFramePr>
        <p:xfrm>
          <a:off x="2339752" y="5198048"/>
          <a:ext cx="13366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0" name="公式" r:id="rId17" imgW="514237" imgH="114182" progId="Equation.3">
                  <p:embed/>
                </p:oleObj>
              </mc:Choice>
              <mc:Fallback>
                <p:oleObj name="公式" r:id="rId17" imgW="514237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198048"/>
                        <a:ext cx="1336675" cy="463550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4852333" y="5209032"/>
            <a:ext cx="2454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66FFFF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dirty="0" smtClean="0">
                <a:solidFill>
                  <a:srgbClr val="66FFFF"/>
                </a:solidFill>
                <a:ea typeface="楷体_GB2312" pitchFamily="49" charset="-122"/>
              </a:rPr>
              <a:t>微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分形式</a:t>
            </a:r>
            <a:endParaRPr lang="zh-CN" altLang="en-US" sz="2000" dirty="0">
              <a:solidFill>
                <a:srgbClr val="66FFFF"/>
              </a:solidFill>
              <a:ea typeface="楷体_GB2312" pitchFamily="49" charset="-122"/>
            </a:endParaRPr>
          </a:p>
        </p:txBody>
      </p:sp>
      <p:graphicFrame>
        <p:nvGraphicFramePr>
          <p:cNvPr id="3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414678"/>
              </p:ext>
            </p:extLst>
          </p:nvPr>
        </p:nvGraphicFramePr>
        <p:xfrm>
          <a:off x="1862743" y="5810179"/>
          <a:ext cx="242887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1" name="公式" r:id="rId19" imgW="1028745" imgH="247529" progId="Equation.3">
                  <p:embed/>
                </p:oleObj>
              </mc:Choice>
              <mc:Fallback>
                <p:oleObj name="公式" r:id="rId19" imgW="1028745" imgH="247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43" y="5810179"/>
                        <a:ext cx="2428875" cy="763587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4881154" y="6000730"/>
            <a:ext cx="24880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FFFF"/>
                </a:solidFill>
                <a:latin typeface="Arial" panose="020B0604020202020204" pitchFamily="34" charset="0"/>
              </a:rPr>
              <a:t>—— 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积分形式</a:t>
            </a: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539552" y="6021288"/>
            <a:ext cx="1150938" cy="466725"/>
          </a:xfrm>
          <a:prstGeom prst="rect">
            <a:avLst/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冲量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矩</a:t>
            </a: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345950"/>
              </p:ext>
            </p:extLst>
          </p:nvPr>
        </p:nvGraphicFramePr>
        <p:xfrm>
          <a:off x="3889981" y="4078937"/>
          <a:ext cx="30575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2" name="公式" r:id="rId21" imgW="1314342" imgH="285860" progId="Equation.3">
                  <p:embed/>
                </p:oleObj>
              </mc:Choice>
              <mc:Fallback>
                <p:oleObj name="公式" r:id="rId21" imgW="1314342" imgH="2858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981" y="4078937"/>
                        <a:ext cx="30575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AutoShape 13"/>
          <p:cNvSpPr>
            <a:spLocks noChangeArrowheads="1"/>
          </p:cNvSpPr>
          <p:nvPr/>
        </p:nvSpPr>
        <p:spPr bwMode="auto">
          <a:xfrm rot="8341721">
            <a:off x="3578323" y="4835189"/>
            <a:ext cx="818575" cy="345766"/>
          </a:xfrm>
          <a:prstGeom prst="rightArrow">
            <a:avLst>
              <a:gd name="adj1" fmla="val 50000"/>
              <a:gd name="adj2" fmla="val 62569"/>
            </a:avLst>
          </a:prstGeom>
          <a:solidFill>
            <a:srgbClr val="FFCCFF"/>
          </a:solidFill>
          <a:ln w="9525" algn="ctr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256708"/>
              </p:ext>
            </p:extLst>
          </p:nvPr>
        </p:nvGraphicFramePr>
        <p:xfrm>
          <a:off x="3339009" y="3393574"/>
          <a:ext cx="226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3" name="Equation" r:id="rId23" imgW="1130300" imgH="419100" progId="Equation.DSMT4">
                  <p:embed/>
                </p:oleObj>
              </mc:Choice>
              <mc:Fallback>
                <p:oleObj name="Equation" r:id="rId23" imgW="1130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9009" y="3393574"/>
                        <a:ext cx="226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Line 58"/>
          <p:cNvSpPr>
            <a:spLocks noChangeShapeType="1"/>
          </p:cNvSpPr>
          <p:nvPr/>
        </p:nvSpPr>
        <p:spPr bwMode="auto">
          <a:xfrm flipV="1">
            <a:off x="5850443" y="4240186"/>
            <a:ext cx="801687" cy="43656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286875"/>
              </p:ext>
            </p:extLst>
          </p:nvPr>
        </p:nvGraphicFramePr>
        <p:xfrm>
          <a:off x="1445044" y="370737"/>
          <a:ext cx="31162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4" name="公式" r:id="rId25" imgW="3438507" imgH="542836" progId="Equation.3">
                  <p:embed/>
                </p:oleObj>
              </mc:Choice>
              <mc:Fallback>
                <p:oleObj name="公式" r:id="rId25" imgW="3438507" imgH="54283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044" y="370737"/>
                        <a:ext cx="311626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368820" y="935213"/>
            <a:ext cx="5975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质点系的动量矩</a:t>
            </a:r>
            <a:r>
              <a:rPr lang="en-US" altLang="zh-CN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角动量</a:t>
            </a:r>
            <a:r>
              <a:rPr lang="en-US" altLang="zh-CN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可分为两项</a:t>
            </a:r>
          </a:p>
        </p:txBody>
      </p:sp>
      <p:graphicFrame>
        <p:nvGraphicFramePr>
          <p:cNvPr id="6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614293"/>
              </p:ext>
            </p:extLst>
          </p:nvPr>
        </p:nvGraphicFramePr>
        <p:xfrm>
          <a:off x="1448320" y="1654351"/>
          <a:ext cx="20224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5" name="公式" r:id="rId27" imgW="2190840" imgH="390594" progId="Equation.3">
                  <p:embed/>
                </p:oleObj>
              </mc:Choice>
              <mc:Fallback>
                <p:oleObj name="公式" r:id="rId27" imgW="2190840" imgH="39059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320" y="1654351"/>
                        <a:ext cx="20224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680668"/>
              </p:ext>
            </p:extLst>
          </p:nvPr>
        </p:nvGraphicFramePr>
        <p:xfrm>
          <a:off x="4040707" y="1654351"/>
          <a:ext cx="25923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6" name="公式" r:id="rId29" imgW="2838428" imgH="400042" progId="Equation.3">
                  <p:embed/>
                </p:oleObj>
              </mc:Choice>
              <mc:Fallback>
                <p:oleObj name="公式" r:id="rId29" imgW="2838428" imgH="40004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707" y="1654351"/>
                        <a:ext cx="25923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921686"/>
              </p:ext>
            </p:extLst>
          </p:nvPr>
        </p:nvGraphicFramePr>
        <p:xfrm>
          <a:off x="5625032" y="935213"/>
          <a:ext cx="193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7" name="公式" r:id="rId31" imgW="857332" imgH="161960" progId="Equation.3">
                  <p:embed/>
                </p:oleObj>
              </mc:Choice>
              <mc:Fallback>
                <p:oleObj name="公式" r:id="rId31" imgW="857332" imgH="16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5032" y="935213"/>
                        <a:ext cx="1930400" cy="533400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90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29" grpId="0" autoUpdateAnimBg="0"/>
      <p:bldP spid="30" grpId="0" autoUpdateAnimBg="0"/>
      <p:bldP spid="32" grpId="0" autoUpdateAnimBg="0"/>
      <p:bldP spid="34" grpId="0" autoUpdateAnimBg="0"/>
      <p:bldP spid="35" grpId="0" animBg="1" autoUpdateAnimBg="0"/>
      <p:bldP spid="46" grpId="0" animBg="1"/>
      <p:bldP spid="48" grpId="0" animBg="1"/>
      <p:bldP spid="6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978052"/>
              </p:ext>
            </p:extLst>
          </p:nvPr>
        </p:nvGraphicFramePr>
        <p:xfrm>
          <a:off x="3059832" y="1975420"/>
          <a:ext cx="24923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6" name="公式" r:id="rId3" imgW="1142930" imgH="428655" progId="Equation.3">
                  <p:embed/>
                </p:oleObj>
              </mc:Choice>
              <mc:Fallback>
                <p:oleObj name="公式" r:id="rId3" imgW="1142930" imgH="4286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975420"/>
                        <a:ext cx="2492375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827584" y="3043808"/>
            <a:ext cx="491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(2) </a:t>
            </a:r>
            <a:r>
              <a:rPr lang="zh-CN" altLang="en-US" dirty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有心力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的动量矩守恒。</a:t>
            </a:r>
          </a:p>
        </p:txBody>
      </p:sp>
      <p:sp>
        <p:nvSpPr>
          <p:cNvPr id="32" name="Text Box 50"/>
          <p:cNvSpPr txBox="1">
            <a:spLocks noChangeArrowheads="1"/>
          </p:cNvSpPr>
          <p:nvPr/>
        </p:nvSpPr>
        <p:spPr bwMode="auto">
          <a:xfrm>
            <a:off x="755776" y="2262222"/>
            <a:ext cx="237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守恒条件</a:t>
            </a:r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251520" y="295304"/>
            <a:ext cx="7423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7675" indent="-4476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FF00"/>
                </a:solidFill>
              </a:rPr>
              <a:t>三</a:t>
            </a:r>
            <a:r>
              <a:rPr lang="en-US" altLang="zh-CN" sz="2800" dirty="0">
                <a:solidFill>
                  <a:srgbClr val="FFFF00"/>
                </a:solidFill>
              </a:rPr>
              <a:t>.</a:t>
            </a:r>
            <a:r>
              <a:rPr lang="zh-CN" altLang="zh-CN" sz="2800" dirty="0">
                <a:solidFill>
                  <a:srgbClr val="FFFF00"/>
                </a:solidFill>
              </a:rPr>
              <a:t>动量矩</a:t>
            </a:r>
            <a:r>
              <a:rPr lang="zh-CN" altLang="en-US" sz="2800" dirty="0">
                <a:solidFill>
                  <a:srgbClr val="FFFF00"/>
                </a:solidFill>
              </a:rPr>
              <a:t>（</a:t>
            </a:r>
            <a:r>
              <a:rPr lang="zh-CN" altLang="zh-CN" sz="2800" dirty="0">
                <a:solidFill>
                  <a:srgbClr val="FFFF00"/>
                </a:solidFill>
              </a:rPr>
              <a:t>角动量</a:t>
            </a:r>
            <a:r>
              <a:rPr lang="zh-CN" altLang="en-US" sz="2800" dirty="0">
                <a:solidFill>
                  <a:srgbClr val="FFFF00"/>
                </a:solidFill>
              </a:rPr>
              <a:t>）守恒</a:t>
            </a:r>
            <a:r>
              <a:rPr lang="zh-CN" altLang="zh-CN" sz="2800" dirty="0">
                <a:solidFill>
                  <a:srgbClr val="FFFF00"/>
                </a:solidFill>
              </a:rPr>
              <a:t>定</a:t>
            </a:r>
            <a:r>
              <a:rPr lang="zh-CN" altLang="en-US" sz="2800" dirty="0">
                <a:solidFill>
                  <a:srgbClr val="FFFF00"/>
                </a:solidFill>
              </a:rPr>
              <a:t>律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38858" y="918125"/>
            <a:ext cx="417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FFFF"/>
                </a:solidFill>
              </a:rPr>
              <a:t>1. </a:t>
            </a:r>
            <a:r>
              <a:rPr lang="zh-CN" altLang="en-US" dirty="0">
                <a:solidFill>
                  <a:srgbClr val="66FFFF"/>
                </a:solidFill>
              </a:rPr>
              <a:t>质点动量矩守恒定律</a:t>
            </a:r>
          </a:p>
        </p:txBody>
      </p:sp>
      <p:graphicFrame>
        <p:nvGraphicFramePr>
          <p:cNvPr id="3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864696"/>
              </p:ext>
            </p:extLst>
          </p:nvPr>
        </p:nvGraphicFramePr>
        <p:xfrm>
          <a:off x="2942333" y="1534695"/>
          <a:ext cx="40052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7" name="公式" r:id="rId5" imgW="1924139" imgH="114182" progId="Equation.3">
                  <p:embed/>
                </p:oleObj>
              </mc:Choice>
              <mc:Fallback>
                <p:oleObj name="公式" r:id="rId5" imgW="1924139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333" y="1534695"/>
                        <a:ext cx="40052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180413"/>
              </p:ext>
            </p:extLst>
          </p:nvPr>
        </p:nvGraphicFramePr>
        <p:xfrm>
          <a:off x="930970" y="1534695"/>
          <a:ext cx="13366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8" name="公式" r:id="rId7" imgW="514237" imgH="114182" progId="Equation.3">
                  <p:embed/>
                </p:oleObj>
              </mc:Choice>
              <mc:Fallback>
                <p:oleObj name="公式" r:id="rId7" imgW="514237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970" y="1534695"/>
                        <a:ext cx="1336675" cy="463550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AutoShape 54"/>
          <p:cNvSpPr>
            <a:spLocks noChangeArrowheads="1"/>
          </p:cNvSpPr>
          <p:nvPr/>
        </p:nvSpPr>
        <p:spPr bwMode="auto">
          <a:xfrm>
            <a:off x="2410520" y="1686358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2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2" grpId="0" autoUpdateAnimBg="0"/>
      <p:bldP spid="33" grpId="0" autoUpdateAnimBg="0"/>
      <p:bldP spid="34" grpId="0" autoUpdateAnimBg="0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Text Box 2"/>
          <p:cNvSpPr txBox="1">
            <a:spLocks noChangeArrowheads="1"/>
          </p:cNvSpPr>
          <p:nvPr/>
        </p:nvSpPr>
        <p:spPr bwMode="auto">
          <a:xfrm>
            <a:off x="709613" y="1954213"/>
            <a:ext cx="82550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将小球拉至离中心</a:t>
            </a:r>
            <a:r>
              <a:rPr lang="en-US" altLang="zh-CN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r</a:t>
            </a:r>
            <a:r>
              <a:rPr lang="en-US" altLang="zh-CN" baseline="-250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0</a:t>
            </a:r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/2</a:t>
            </a:r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处时，拉力  所作的功。</a:t>
            </a:r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698500" y="257175"/>
            <a:ext cx="825500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质量为</a:t>
            </a:r>
            <a:r>
              <a:rPr lang="en-US" altLang="zh-CN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m</a:t>
            </a:r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的小球系在绳子的一端，绳穿过铅直套管，使小球限制在一光滑水平面上运动。先使小球以角速度</a:t>
            </a:r>
            <a:r>
              <a:rPr lang="zh-CN" altLang="en-US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  <a:sym typeface="Symbol" pitchFamily="18" charset="2"/>
              </a:rPr>
              <a:t></a:t>
            </a:r>
            <a:r>
              <a:rPr lang="en-US" altLang="zh-CN" baseline="-250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0</a:t>
            </a:r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绕管心作半径为</a:t>
            </a:r>
            <a:r>
              <a:rPr lang="en-US" altLang="zh-CN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r</a:t>
            </a:r>
            <a:r>
              <a:rPr lang="en-US" altLang="zh-CN" baseline="-250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0</a:t>
            </a:r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的圆周运动，然后向下拉绳子，使小球运动半径逐渐减小，最后小球运动轨迹成为半径为</a:t>
            </a:r>
            <a:r>
              <a:rPr lang="en-US" altLang="zh-CN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r</a:t>
            </a:r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的圆。</a:t>
            </a:r>
          </a:p>
        </p:txBody>
      </p:sp>
      <p:sp>
        <p:nvSpPr>
          <p:cNvPr id="455684" name="Text Box 4"/>
          <p:cNvSpPr txBox="1">
            <a:spLocks noChangeArrowheads="1"/>
          </p:cNvSpPr>
          <p:nvPr/>
        </p:nvSpPr>
        <p:spPr bwMode="auto">
          <a:xfrm>
            <a:off x="717550" y="5016500"/>
            <a:ext cx="2628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由动能定理，有</a:t>
            </a:r>
          </a:p>
        </p:txBody>
      </p:sp>
      <p:graphicFrame>
        <p:nvGraphicFramePr>
          <p:cNvPr id="45568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853657"/>
              </p:ext>
            </p:extLst>
          </p:nvPr>
        </p:nvGraphicFramePr>
        <p:xfrm>
          <a:off x="2730575" y="3838006"/>
          <a:ext cx="10493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1" name="公式" r:id="rId3" imgW="1000131" imgH="276142" progId="Equation.3">
                  <p:embed/>
                </p:oleObj>
              </mc:Choice>
              <mc:Fallback>
                <p:oleObj name="公式" r:id="rId3" imgW="1000131" imgH="2761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75" y="3838006"/>
                        <a:ext cx="104933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580902"/>
              </p:ext>
            </p:extLst>
          </p:nvPr>
        </p:nvGraphicFramePr>
        <p:xfrm>
          <a:off x="2843808" y="4297497"/>
          <a:ext cx="10493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2" name="公式" r:id="rId5" imgW="1000131" imgH="657288" progId="Equation.3">
                  <p:embed/>
                </p:oleObj>
              </mc:Choice>
              <mc:Fallback>
                <p:oleObj name="公式" r:id="rId5" imgW="1000131" imgH="6572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297497"/>
                        <a:ext cx="104933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8" name="Object 5"/>
          <p:cNvGraphicFramePr>
            <a:graphicFrameLocks noChangeAspect="1"/>
          </p:cNvGraphicFramePr>
          <p:nvPr/>
        </p:nvGraphicFramePr>
        <p:xfrm>
          <a:off x="3313113" y="4938713"/>
          <a:ext cx="219551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3" name="公式" r:id="rId7" imgW="2209736" imgH="619228" progId="Equation.3">
                  <p:embed/>
                </p:oleObj>
              </mc:Choice>
              <mc:Fallback>
                <p:oleObj name="公式" r:id="rId7" imgW="2209736" imgH="6192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4938713"/>
                        <a:ext cx="2195512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9" name="Object 6"/>
          <p:cNvGraphicFramePr>
            <a:graphicFrameLocks noChangeAspect="1"/>
          </p:cNvGraphicFramePr>
          <p:nvPr/>
        </p:nvGraphicFramePr>
        <p:xfrm>
          <a:off x="5608638" y="4875213"/>
          <a:ext cx="21717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4" name="公式" r:id="rId9" imgW="2181122" imgH="762022" progId="Equation.3">
                  <p:embed/>
                </p:oleObj>
              </mc:Choice>
              <mc:Fallback>
                <p:oleObj name="公式" r:id="rId9" imgW="2181122" imgH="7620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638" y="4875213"/>
                        <a:ext cx="21717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90" name="Rectangle 10"/>
          <p:cNvSpPr>
            <a:spLocks noChangeArrowheads="1"/>
          </p:cNvSpPr>
          <p:nvPr/>
        </p:nvSpPr>
        <p:spPr bwMode="auto">
          <a:xfrm>
            <a:off x="189643" y="289939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FF00"/>
                </a:solidFill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</a:rPr>
              <a:t>2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55691" name="Rectangle 11"/>
          <p:cNvSpPr>
            <a:spLocks noChangeArrowheads="1"/>
          </p:cNvSpPr>
          <p:nvPr/>
        </p:nvSpPr>
        <p:spPr bwMode="auto">
          <a:xfrm>
            <a:off x="323850" y="2478088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graphicFrame>
        <p:nvGraphicFramePr>
          <p:cNvPr id="455692" name="Object 7"/>
          <p:cNvGraphicFramePr>
            <a:graphicFrameLocks noChangeAspect="1"/>
          </p:cNvGraphicFramePr>
          <p:nvPr/>
        </p:nvGraphicFramePr>
        <p:xfrm>
          <a:off x="5253038" y="2108200"/>
          <a:ext cx="2746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5" name="公式" r:id="rId11" imgW="200026" imgH="285860" progId="Equation.3">
                  <p:embed/>
                </p:oleObj>
              </mc:Choice>
              <mc:Fallback>
                <p:oleObj name="公式" r:id="rId11" imgW="200026" imgH="2858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2108200"/>
                        <a:ext cx="274637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93" name="Rectangle 13"/>
          <p:cNvSpPr>
            <a:spLocks noChangeArrowheads="1"/>
          </p:cNvSpPr>
          <p:nvPr/>
        </p:nvSpPr>
        <p:spPr bwMode="auto">
          <a:xfrm>
            <a:off x="723900" y="2416175"/>
            <a:ext cx="4770438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小球在</a:t>
            </a:r>
            <a:r>
              <a:rPr lang="zh-CN" altLang="en-US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有心力</a:t>
            </a:r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作用下运动</a:t>
            </a:r>
            <a:r>
              <a:rPr lang="zh-CN" alt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，对</a:t>
            </a:r>
            <a:r>
              <a:rPr lang="en-US" altLang="zh-CN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O</a:t>
            </a:r>
            <a:r>
              <a:rPr lang="zh-CN" alt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点的</a:t>
            </a:r>
            <a:r>
              <a:rPr lang="zh-CN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角动量守恒</a:t>
            </a:r>
            <a:r>
              <a:rPr lang="zh-CN" alt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，有</a:t>
            </a:r>
            <a:endParaRPr lang="zh-CN" altLang="en-U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5694" name="Rectangle 14"/>
          <p:cNvSpPr>
            <a:spLocks noChangeArrowheads="1"/>
          </p:cNvSpPr>
          <p:nvPr/>
        </p:nvSpPr>
        <p:spPr bwMode="auto">
          <a:xfrm>
            <a:off x="2032000" y="3785609"/>
            <a:ext cx="1100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又</a:t>
            </a:r>
          </a:p>
        </p:txBody>
      </p:sp>
      <p:sp>
        <p:nvSpPr>
          <p:cNvPr id="455696" name="Rectangle 16"/>
          <p:cNvSpPr>
            <a:spLocks noChangeArrowheads="1"/>
          </p:cNvSpPr>
          <p:nvPr/>
        </p:nvSpPr>
        <p:spPr bwMode="auto">
          <a:xfrm>
            <a:off x="2032000" y="4462951"/>
            <a:ext cx="1100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得</a:t>
            </a:r>
          </a:p>
        </p:txBody>
      </p:sp>
      <p:sp>
        <p:nvSpPr>
          <p:cNvPr id="455697" name="Text Box 17"/>
          <p:cNvSpPr txBox="1">
            <a:spLocks noChangeArrowheads="1"/>
          </p:cNvSpPr>
          <p:nvPr/>
        </p:nvSpPr>
        <p:spPr bwMode="auto">
          <a:xfrm>
            <a:off x="703263" y="5854700"/>
            <a:ext cx="379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当      时，拉力的功为          </a:t>
            </a:r>
          </a:p>
        </p:txBody>
      </p:sp>
      <p:graphicFrame>
        <p:nvGraphicFramePr>
          <p:cNvPr id="455698" name="Object 9"/>
          <p:cNvGraphicFramePr>
            <a:graphicFrameLocks noChangeAspect="1"/>
          </p:cNvGraphicFramePr>
          <p:nvPr/>
        </p:nvGraphicFramePr>
        <p:xfrm>
          <a:off x="4375150" y="5776913"/>
          <a:ext cx="14954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6" name="公式" r:id="rId13" imgW="1466859" imgH="619228" progId="Equation.3">
                  <p:embed/>
                </p:oleObj>
              </mc:Choice>
              <mc:Fallback>
                <p:oleObj name="公式" r:id="rId13" imgW="1466859" imgH="6192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5776913"/>
                        <a:ext cx="149542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 noChangeAspect="1"/>
          </p:cNvGrpSpPr>
          <p:nvPr/>
        </p:nvGrpSpPr>
        <p:grpSpPr bwMode="auto">
          <a:xfrm>
            <a:off x="5842000" y="2603500"/>
            <a:ext cx="2851150" cy="2159000"/>
            <a:chOff x="1820" y="848"/>
            <a:chExt cx="2430" cy="1840"/>
          </a:xfrm>
        </p:grpSpPr>
        <p:sp>
          <p:nvSpPr>
            <p:cNvPr id="25623" name="Freeform 20"/>
            <p:cNvSpPr>
              <a:spLocks noChangeAspect="1"/>
            </p:cNvSpPr>
            <p:nvPr/>
          </p:nvSpPr>
          <p:spPr bwMode="auto">
            <a:xfrm>
              <a:off x="2954" y="1354"/>
              <a:ext cx="61" cy="578"/>
            </a:xfrm>
            <a:custGeom>
              <a:avLst/>
              <a:gdLst>
                <a:gd name="T0" fmla="*/ 0 w 3"/>
                <a:gd name="T1" fmla="*/ 0 h 24"/>
                <a:gd name="T2" fmla="*/ 0 w 3"/>
                <a:gd name="T3" fmla="*/ 0 h 24"/>
                <a:gd name="T4" fmla="*/ 2147483646 w 3"/>
                <a:gd name="T5" fmla="*/ 2147483646 h 24"/>
                <a:gd name="T6" fmla="*/ 2147483646 w 3"/>
                <a:gd name="T7" fmla="*/ 0 h 24"/>
                <a:gd name="T8" fmla="*/ 2147483646 w 3"/>
                <a:gd name="T9" fmla="*/ 0 h 24"/>
                <a:gd name="T10" fmla="*/ 2147483646 w 3"/>
                <a:gd name="T11" fmla="*/ 2147483646 h 24"/>
                <a:gd name="T12" fmla="*/ 0 w 3"/>
                <a:gd name="T13" fmla="*/ 2147483646 h 24"/>
                <a:gd name="T14" fmla="*/ 0 w 3"/>
                <a:gd name="T15" fmla="*/ 0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"/>
                <a:gd name="T25" fmla="*/ 0 h 24"/>
                <a:gd name="T26" fmla="*/ 3 w 3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" h="24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3" y="1"/>
                    <a:pt x="3" y="0"/>
                  </a:cubicBezTo>
                  <a:lnTo>
                    <a:pt x="3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24" name="Freeform 21"/>
            <p:cNvSpPr>
              <a:spLocks noChangeAspect="1"/>
            </p:cNvSpPr>
            <p:nvPr/>
          </p:nvSpPr>
          <p:spPr bwMode="auto">
            <a:xfrm>
              <a:off x="1820" y="848"/>
              <a:ext cx="2430" cy="1080"/>
            </a:xfrm>
            <a:custGeom>
              <a:avLst/>
              <a:gdLst>
                <a:gd name="T0" fmla="*/ 0 w 120"/>
                <a:gd name="T1" fmla="*/ 2147483646 h 49"/>
                <a:gd name="T2" fmla="*/ 2147483646 w 120"/>
                <a:gd name="T3" fmla="*/ 2147483646 h 49"/>
                <a:gd name="T4" fmla="*/ 2147483646 w 120"/>
                <a:gd name="T5" fmla="*/ 0 h 49"/>
                <a:gd name="T6" fmla="*/ 2147483646 w 120"/>
                <a:gd name="T7" fmla="*/ 0 h 49"/>
                <a:gd name="T8" fmla="*/ 0 w 120"/>
                <a:gd name="T9" fmla="*/ 2147483646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49"/>
                <a:gd name="T17" fmla="*/ 120 w 12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49">
                  <a:moveTo>
                    <a:pt x="0" y="49"/>
                  </a:moveTo>
                  <a:lnTo>
                    <a:pt x="98" y="49"/>
                  </a:lnTo>
                  <a:lnTo>
                    <a:pt x="120" y="0"/>
                  </a:lnTo>
                  <a:lnTo>
                    <a:pt x="22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FFCC">
                <a:alpha val="29019"/>
              </a:srgbClr>
            </a:solidFill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25" name="Oval 22"/>
            <p:cNvSpPr>
              <a:spLocks noChangeAspect="1" noChangeArrowheads="1"/>
            </p:cNvSpPr>
            <p:nvPr/>
          </p:nvSpPr>
          <p:spPr bwMode="auto">
            <a:xfrm>
              <a:off x="2225" y="990"/>
              <a:ext cx="1519" cy="749"/>
            </a:xfrm>
            <a:prstGeom prst="ellipse">
              <a:avLst/>
            </a:prstGeom>
            <a:noFill/>
            <a:ln w="19050">
              <a:solidFill>
                <a:srgbClr val="00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26" name="Oval 23"/>
            <p:cNvSpPr>
              <a:spLocks noChangeAspect="1" noChangeArrowheads="1"/>
            </p:cNvSpPr>
            <p:nvPr/>
          </p:nvSpPr>
          <p:spPr bwMode="auto">
            <a:xfrm>
              <a:off x="2610" y="1172"/>
              <a:ext cx="749" cy="364"/>
            </a:xfrm>
            <a:prstGeom prst="ellipse">
              <a:avLst/>
            </a:prstGeom>
            <a:noFill/>
            <a:ln w="19050">
              <a:solidFill>
                <a:srgbClr val="00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27" name="Oval 24"/>
            <p:cNvSpPr>
              <a:spLocks noChangeAspect="1" noChangeArrowheads="1"/>
            </p:cNvSpPr>
            <p:nvPr/>
          </p:nvSpPr>
          <p:spPr bwMode="auto">
            <a:xfrm>
              <a:off x="2954" y="1334"/>
              <a:ext cx="61" cy="4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28" name="Line 25"/>
            <p:cNvSpPr>
              <a:spLocks noChangeAspect="1" noChangeShapeType="1"/>
            </p:cNvSpPr>
            <p:nvPr/>
          </p:nvSpPr>
          <p:spPr bwMode="auto">
            <a:xfrm>
              <a:off x="2987" y="1928"/>
              <a:ext cx="1" cy="68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29" name="Line 26"/>
            <p:cNvSpPr>
              <a:spLocks noChangeAspect="1" noChangeShapeType="1"/>
            </p:cNvSpPr>
            <p:nvPr/>
          </p:nvSpPr>
          <p:spPr bwMode="auto">
            <a:xfrm>
              <a:off x="2987" y="1356"/>
              <a:ext cx="1" cy="445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30" name="Line 27"/>
            <p:cNvSpPr>
              <a:spLocks noChangeAspect="1" noChangeShapeType="1"/>
            </p:cNvSpPr>
            <p:nvPr/>
          </p:nvSpPr>
          <p:spPr bwMode="auto">
            <a:xfrm flipV="1">
              <a:off x="2981" y="1217"/>
              <a:ext cx="239" cy="1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31" name="Line 28"/>
            <p:cNvSpPr>
              <a:spLocks noChangeAspect="1" noChangeShapeType="1"/>
            </p:cNvSpPr>
            <p:nvPr/>
          </p:nvSpPr>
          <p:spPr bwMode="auto">
            <a:xfrm flipH="1">
              <a:off x="2387" y="1354"/>
              <a:ext cx="597" cy="20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32" name="Line 29"/>
            <p:cNvSpPr>
              <a:spLocks noChangeAspect="1" noChangeShapeType="1"/>
            </p:cNvSpPr>
            <p:nvPr/>
          </p:nvSpPr>
          <p:spPr bwMode="auto">
            <a:xfrm>
              <a:off x="2387" y="1597"/>
              <a:ext cx="295" cy="21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33" name="Line 30"/>
            <p:cNvSpPr>
              <a:spLocks noChangeAspect="1" noChangeShapeType="1"/>
            </p:cNvSpPr>
            <p:nvPr/>
          </p:nvSpPr>
          <p:spPr bwMode="auto">
            <a:xfrm flipV="1">
              <a:off x="2954" y="1928"/>
              <a:ext cx="1" cy="445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34" name="Line 31"/>
            <p:cNvSpPr>
              <a:spLocks noChangeAspect="1" noChangeShapeType="1"/>
            </p:cNvSpPr>
            <p:nvPr/>
          </p:nvSpPr>
          <p:spPr bwMode="auto">
            <a:xfrm>
              <a:off x="3015" y="1928"/>
              <a:ext cx="1" cy="445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35" name="Freeform 32"/>
            <p:cNvSpPr>
              <a:spLocks noChangeAspect="1"/>
            </p:cNvSpPr>
            <p:nvPr/>
          </p:nvSpPr>
          <p:spPr bwMode="auto">
            <a:xfrm>
              <a:off x="2954" y="2373"/>
              <a:ext cx="61" cy="21"/>
            </a:xfrm>
            <a:custGeom>
              <a:avLst/>
              <a:gdLst>
                <a:gd name="T0" fmla="*/ 2147483646 w 3"/>
                <a:gd name="T1" fmla="*/ 0 h 1"/>
                <a:gd name="T2" fmla="*/ 2147483646 w 3"/>
                <a:gd name="T3" fmla="*/ 2147483646 h 1"/>
                <a:gd name="T4" fmla="*/ 0 w 3"/>
                <a:gd name="T5" fmla="*/ 0 h 1"/>
                <a:gd name="T6" fmla="*/ 0 60000 65536"/>
                <a:gd name="T7" fmla="*/ 0 60000 65536"/>
                <a:gd name="T8" fmla="*/ 0 60000 65536"/>
                <a:gd name="T9" fmla="*/ 0 w 3"/>
                <a:gd name="T10" fmla="*/ 0 h 1"/>
                <a:gd name="T11" fmla="*/ 3 w 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1">
                  <a:moveTo>
                    <a:pt x="3" y="0"/>
                  </a:moveTo>
                  <a:cubicBezTo>
                    <a:pt x="3" y="1"/>
                    <a:pt x="2" y="1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36" name="Oval 33"/>
            <p:cNvSpPr>
              <a:spLocks noChangeAspect="1" noChangeArrowheads="1"/>
            </p:cNvSpPr>
            <p:nvPr/>
          </p:nvSpPr>
          <p:spPr bwMode="auto">
            <a:xfrm>
              <a:off x="2306" y="1516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5637" name="Object 11"/>
            <p:cNvGraphicFramePr>
              <a:graphicFrameLocks noChangeAspect="1"/>
            </p:cNvGraphicFramePr>
            <p:nvPr/>
          </p:nvGraphicFramePr>
          <p:xfrm>
            <a:off x="2332" y="1640"/>
            <a:ext cx="2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97" name="公式" r:id="rId15" imgW="238088" imgH="352533" progId="Equation.3">
                    <p:embed/>
                  </p:oleObj>
                </mc:Choice>
                <mc:Fallback>
                  <p:oleObj name="公式" r:id="rId15" imgW="238088" imgH="35253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2" y="1640"/>
                          <a:ext cx="2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8" name="Object 12"/>
            <p:cNvGraphicFramePr>
              <a:graphicFrameLocks noChangeAspect="1"/>
            </p:cNvGraphicFramePr>
            <p:nvPr/>
          </p:nvGraphicFramePr>
          <p:xfrm>
            <a:off x="2044" y="1456"/>
            <a:ext cx="24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98" name="公式" r:id="rId17" imgW="285867" imgH="352533" progId="Equation.3">
                    <p:embed/>
                  </p:oleObj>
                </mc:Choice>
                <mc:Fallback>
                  <p:oleObj name="公式" r:id="rId17" imgW="285867" imgH="35253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" y="1456"/>
                          <a:ext cx="24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9" name="Object 13"/>
            <p:cNvGraphicFramePr>
              <a:graphicFrameLocks noChangeAspect="1"/>
            </p:cNvGraphicFramePr>
            <p:nvPr/>
          </p:nvGraphicFramePr>
          <p:xfrm>
            <a:off x="2420" y="1192"/>
            <a:ext cx="16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99" name="公式" r:id="rId19" imgW="161965" imgH="352533" progId="Equation.3">
                    <p:embed/>
                  </p:oleObj>
                </mc:Choice>
                <mc:Fallback>
                  <p:oleObj name="公式" r:id="rId19" imgW="161965" imgH="35253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" y="1192"/>
                          <a:ext cx="16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0" name="Object 14"/>
            <p:cNvGraphicFramePr>
              <a:graphicFrameLocks noChangeAspect="1"/>
            </p:cNvGraphicFramePr>
            <p:nvPr/>
          </p:nvGraphicFramePr>
          <p:xfrm>
            <a:off x="3080" y="1296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00" name="公式" r:id="rId21" imgW="95289" imgH="123900" progId="Equation.3">
                    <p:embed/>
                  </p:oleObj>
                </mc:Choice>
                <mc:Fallback>
                  <p:oleObj name="公式" r:id="rId21" imgW="95289" imgH="123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0" y="1296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1" name="Object 15"/>
            <p:cNvGraphicFramePr>
              <a:graphicFrameLocks noChangeAspect="1"/>
            </p:cNvGraphicFramePr>
            <p:nvPr/>
          </p:nvGraphicFramePr>
          <p:xfrm>
            <a:off x="2836" y="1184"/>
            <a:ext cx="14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01" name="公式" r:id="rId23" imgW="200026" imgH="228634" progId="Equation.3">
                    <p:embed/>
                  </p:oleObj>
                </mc:Choice>
                <mc:Fallback>
                  <p:oleObj name="公式" r:id="rId23" imgW="200026" imgH="2286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6" y="1184"/>
                          <a:ext cx="14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2" name="Object 16"/>
            <p:cNvGraphicFramePr>
              <a:graphicFrameLocks noChangeAspect="1"/>
            </p:cNvGraphicFramePr>
            <p:nvPr/>
          </p:nvGraphicFramePr>
          <p:xfrm>
            <a:off x="3044" y="2400"/>
            <a:ext cx="2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02" name="公式" r:id="rId25" imgW="266702" imgH="352533" progId="Equation.3">
                    <p:embed/>
                  </p:oleObj>
                </mc:Choice>
                <mc:Fallback>
                  <p:oleObj name="公式" r:id="rId25" imgW="266702" imgH="35253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4" y="2400"/>
                          <a:ext cx="23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5720" name="Object 10"/>
          <p:cNvGraphicFramePr>
            <a:graphicFrameLocks noChangeAspect="1"/>
          </p:cNvGraphicFramePr>
          <p:nvPr/>
        </p:nvGraphicFramePr>
        <p:xfrm>
          <a:off x="1184275" y="5768975"/>
          <a:ext cx="68738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3" name="公式" r:id="rId27" imgW="619244" imgH="619228" progId="Equation.3">
                  <p:embed/>
                </p:oleObj>
              </mc:Choice>
              <mc:Fallback>
                <p:oleObj name="公式" r:id="rId27" imgW="619244" imgH="6192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5768975"/>
                        <a:ext cx="68738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721" name="Rectangle 41"/>
          <p:cNvSpPr>
            <a:spLocks noChangeArrowheads="1"/>
          </p:cNvSpPr>
          <p:nvPr/>
        </p:nvSpPr>
        <p:spPr bwMode="auto">
          <a:xfrm>
            <a:off x="296863" y="1978025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580226"/>
              </p:ext>
            </p:extLst>
          </p:nvPr>
        </p:nvGraphicFramePr>
        <p:xfrm>
          <a:off x="2231006" y="3290286"/>
          <a:ext cx="16684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4" name="Equation" r:id="rId29" imgW="825480" imgH="241200" progId="Equation.DSMT4">
                  <p:embed/>
                </p:oleObj>
              </mc:Choice>
              <mc:Fallback>
                <p:oleObj name="Equation" r:id="rId29" imgW="825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231006" y="3290286"/>
                        <a:ext cx="1668463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3756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5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2" grpId="0"/>
      <p:bldP spid="455683" grpId="0"/>
      <p:bldP spid="455684" grpId="0"/>
      <p:bldP spid="455690" grpId="0"/>
      <p:bldP spid="455691" grpId="0"/>
      <p:bldP spid="455693" grpId="0"/>
      <p:bldP spid="455694" grpId="0"/>
      <p:bldP spid="455696" grpId="0"/>
      <p:bldP spid="455697" grpId="0"/>
      <p:bldP spid="4557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915" name="Object 3"/>
          <p:cNvGraphicFramePr>
            <a:graphicFrameLocks noChangeAspect="1"/>
          </p:cNvGraphicFramePr>
          <p:nvPr>
            <p:extLst/>
          </p:nvPr>
        </p:nvGraphicFramePr>
        <p:xfrm>
          <a:off x="683568" y="1718330"/>
          <a:ext cx="1981200" cy="628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3" name="公式" r:id="rId3" imgW="562017" imgH="180855" progId="Equation.3">
                  <p:embed/>
                </p:oleObj>
              </mc:Choice>
              <mc:Fallback>
                <p:oleObj name="公式" r:id="rId3" imgW="562017" imgH="1808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718330"/>
                        <a:ext cx="1981200" cy="628446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381000" y="1172517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CCCCFF"/>
                </a:solidFill>
                <a:ea typeface="楷体_GB2312" pitchFamily="49" charset="-122"/>
              </a:rPr>
              <a:t>• </a:t>
            </a:r>
            <a:r>
              <a:rPr lang="zh-CN" altLang="en-US" sz="2200" i="1">
                <a:solidFill>
                  <a:srgbClr val="CCCCFF"/>
                </a:solidFill>
                <a:ea typeface="楷体_GB2312" pitchFamily="49" charset="-122"/>
              </a:rPr>
              <a:t>质点的动量矩</a:t>
            </a:r>
            <a:endParaRPr lang="zh-CN" altLang="en-US" sz="2200" b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294917" name="AutoShape 5"/>
          <p:cNvSpPr>
            <a:spLocks noChangeArrowheads="1"/>
          </p:cNvSpPr>
          <p:nvPr/>
        </p:nvSpPr>
        <p:spPr bwMode="auto">
          <a:xfrm>
            <a:off x="3048000" y="178316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94918" name="Text Box 6"/>
          <p:cNvSpPr txBox="1">
            <a:spLocks noChangeArrowheads="1"/>
          </p:cNvSpPr>
          <p:nvPr/>
        </p:nvSpPr>
        <p:spPr bwMode="auto">
          <a:xfrm>
            <a:off x="4040188" y="1172517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CCCCFF"/>
                </a:solidFill>
                <a:ea typeface="楷体_GB2312" pitchFamily="49" charset="-122"/>
              </a:rPr>
              <a:t>• </a:t>
            </a:r>
            <a:r>
              <a:rPr lang="zh-CN" altLang="en-US" sz="2200" i="1">
                <a:solidFill>
                  <a:srgbClr val="CCCCFF"/>
                </a:solidFill>
                <a:ea typeface="楷体_GB2312" pitchFamily="49" charset="-122"/>
              </a:rPr>
              <a:t>质点系的动量矩</a:t>
            </a:r>
            <a:endParaRPr lang="zh-CN" altLang="en-US" sz="2200" b="0">
              <a:solidFill>
                <a:srgbClr val="FFFF99"/>
              </a:solidFill>
              <a:ea typeface="楷体_GB2312" pitchFamily="49" charset="-122"/>
            </a:endParaRPr>
          </a:p>
        </p:txBody>
      </p:sp>
      <p:graphicFrame>
        <p:nvGraphicFramePr>
          <p:cNvPr id="294919" name="Object 7"/>
          <p:cNvGraphicFramePr>
            <a:graphicFrameLocks noChangeAspect="1"/>
          </p:cNvGraphicFramePr>
          <p:nvPr>
            <p:extLst/>
          </p:nvPr>
        </p:nvGraphicFramePr>
        <p:xfrm>
          <a:off x="4382294" y="1724804"/>
          <a:ext cx="3887787" cy="624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4" name="公式" r:id="rId5" imgW="1190709" imgH="190573" progId="Equation.3">
                  <p:embed/>
                </p:oleObj>
              </mc:Choice>
              <mc:Fallback>
                <p:oleObj name="公式" r:id="rId5" imgW="1190709" imgH="1905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2294" y="1724804"/>
                        <a:ext cx="3887787" cy="624076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6248400" y="1172517"/>
            <a:ext cx="2590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>
                <a:solidFill>
                  <a:srgbClr val="FFFF00"/>
                </a:solidFill>
                <a:ea typeface="楷体_GB2312" pitchFamily="49" charset="-122"/>
              </a:rPr>
              <a:t>—— </a:t>
            </a:r>
            <a:r>
              <a:rPr lang="zh-CN" altLang="en-US" sz="2200" i="1">
                <a:solidFill>
                  <a:srgbClr val="FFFF00"/>
                </a:solidFill>
                <a:ea typeface="楷体_GB2312" pitchFamily="49" charset="-122"/>
              </a:rPr>
              <a:t>定义式</a:t>
            </a:r>
            <a:endParaRPr lang="zh-CN" altLang="en-US" sz="2200" b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294921" name="Oval 9"/>
          <p:cNvSpPr>
            <a:spLocks noChangeArrowheads="1"/>
          </p:cNvSpPr>
          <p:nvPr/>
        </p:nvSpPr>
        <p:spPr bwMode="auto">
          <a:xfrm>
            <a:off x="7458075" y="47585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94922" name="Oval 10"/>
          <p:cNvSpPr>
            <a:spLocks noChangeArrowheads="1"/>
          </p:cNvSpPr>
          <p:nvPr/>
        </p:nvSpPr>
        <p:spPr bwMode="auto">
          <a:xfrm>
            <a:off x="6619875" y="28535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94923" name="Oval 11"/>
          <p:cNvSpPr>
            <a:spLocks noChangeArrowheads="1"/>
          </p:cNvSpPr>
          <p:nvPr/>
        </p:nvSpPr>
        <p:spPr bwMode="auto">
          <a:xfrm>
            <a:off x="8448675" y="32345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94924" name="Oval 12"/>
          <p:cNvSpPr>
            <a:spLocks noChangeArrowheads="1"/>
          </p:cNvSpPr>
          <p:nvPr/>
        </p:nvSpPr>
        <p:spPr bwMode="auto">
          <a:xfrm>
            <a:off x="7305675" y="38441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94925" name="Oval 13"/>
          <p:cNvSpPr>
            <a:spLocks noChangeArrowheads="1"/>
          </p:cNvSpPr>
          <p:nvPr/>
        </p:nvSpPr>
        <p:spPr bwMode="auto">
          <a:xfrm>
            <a:off x="6086475" y="39203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94926" name="Oval 14"/>
          <p:cNvSpPr>
            <a:spLocks noChangeArrowheads="1"/>
          </p:cNvSpPr>
          <p:nvPr/>
        </p:nvSpPr>
        <p:spPr bwMode="auto">
          <a:xfrm>
            <a:off x="6543675" y="38441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94927" name="Oval 15"/>
          <p:cNvSpPr>
            <a:spLocks noChangeArrowheads="1"/>
          </p:cNvSpPr>
          <p:nvPr/>
        </p:nvSpPr>
        <p:spPr bwMode="auto">
          <a:xfrm>
            <a:off x="5857875" y="28535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94928" name="Oval 16"/>
          <p:cNvSpPr>
            <a:spLocks noChangeArrowheads="1"/>
          </p:cNvSpPr>
          <p:nvPr/>
        </p:nvSpPr>
        <p:spPr bwMode="auto">
          <a:xfrm>
            <a:off x="7839075" y="43775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94929" name="Freeform 17"/>
          <p:cNvSpPr>
            <a:spLocks/>
          </p:cNvSpPr>
          <p:nvPr/>
        </p:nvSpPr>
        <p:spPr bwMode="auto">
          <a:xfrm>
            <a:off x="5715000" y="2548780"/>
            <a:ext cx="3248025" cy="2590800"/>
          </a:xfrm>
          <a:custGeom>
            <a:avLst/>
            <a:gdLst>
              <a:gd name="T0" fmla="*/ 2147483646 w 2238"/>
              <a:gd name="T1" fmla="*/ 2147483646 h 1898"/>
              <a:gd name="T2" fmla="*/ 2147483646 w 2238"/>
              <a:gd name="T3" fmla="*/ 2147483646 h 1898"/>
              <a:gd name="T4" fmla="*/ 2147483646 w 2238"/>
              <a:gd name="T5" fmla="*/ 2147483646 h 1898"/>
              <a:gd name="T6" fmla="*/ 0 w 2238"/>
              <a:gd name="T7" fmla="*/ 2147483646 h 1898"/>
              <a:gd name="T8" fmla="*/ 2147483646 w 2238"/>
              <a:gd name="T9" fmla="*/ 2147483646 h 1898"/>
              <a:gd name="T10" fmla="*/ 2147483646 w 2238"/>
              <a:gd name="T11" fmla="*/ 2147483646 h 1898"/>
              <a:gd name="T12" fmla="*/ 2147483646 w 2238"/>
              <a:gd name="T13" fmla="*/ 2147483646 h 1898"/>
              <a:gd name="T14" fmla="*/ 2147483646 w 2238"/>
              <a:gd name="T15" fmla="*/ 2147483646 h 1898"/>
              <a:gd name="T16" fmla="*/ 2147483646 w 2238"/>
              <a:gd name="T17" fmla="*/ 2147483646 h 1898"/>
              <a:gd name="T18" fmla="*/ 2147483646 w 2238"/>
              <a:gd name="T19" fmla="*/ 2147483646 h 1898"/>
              <a:gd name="T20" fmla="*/ 2147483646 w 2238"/>
              <a:gd name="T21" fmla="*/ 2147483646 h 1898"/>
              <a:gd name="T22" fmla="*/ 2147483646 w 2238"/>
              <a:gd name="T23" fmla="*/ 2147483646 h 1898"/>
              <a:gd name="T24" fmla="*/ 2147483646 w 2238"/>
              <a:gd name="T25" fmla="*/ 2147483646 h 1898"/>
              <a:gd name="T26" fmla="*/ 2147483646 w 2238"/>
              <a:gd name="T27" fmla="*/ 2147483646 h 1898"/>
              <a:gd name="T28" fmla="*/ 2147483646 w 2238"/>
              <a:gd name="T29" fmla="*/ 2147483646 h 1898"/>
              <a:gd name="T30" fmla="*/ 2147483646 w 2238"/>
              <a:gd name="T31" fmla="*/ 2147483646 h 1898"/>
              <a:gd name="T32" fmla="*/ 2147483646 w 2238"/>
              <a:gd name="T33" fmla="*/ 2147483646 h 1898"/>
              <a:gd name="T34" fmla="*/ 2147483646 w 2238"/>
              <a:gd name="T35" fmla="*/ 2147483646 h 1898"/>
              <a:gd name="T36" fmla="*/ 2147483646 w 2238"/>
              <a:gd name="T37" fmla="*/ 2147483646 h 1898"/>
              <a:gd name="T38" fmla="*/ 2147483646 w 2238"/>
              <a:gd name="T39" fmla="*/ 2147483646 h 1898"/>
              <a:gd name="T40" fmla="*/ 2147483646 w 2238"/>
              <a:gd name="T41" fmla="*/ 2147483646 h 1898"/>
              <a:gd name="T42" fmla="*/ 2147483646 w 2238"/>
              <a:gd name="T43" fmla="*/ 2147483646 h 1898"/>
              <a:gd name="T44" fmla="*/ 2147483646 w 2238"/>
              <a:gd name="T45" fmla="*/ 2147483646 h 1898"/>
              <a:gd name="T46" fmla="*/ 2147483646 w 2238"/>
              <a:gd name="T47" fmla="*/ 2147483646 h 1898"/>
              <a:gd name="T48" fmla="*/ 2147483646 w 2238"/>
              <a:gd name="T49" fmla="*/ 2147483646 h 1898"/>
              <a:gd name="T50" fmla="*/ 2147483646 w 2238"/>
              <a:gd name="T51" fmla="*/ 2147483646 h 1898"/>
              <a:gd name="T52" fmla="*/ 2147483646 w 2238"/>
              <a:gd name="T53" fmla="*/ 2147483646 h 1898"/>
              <a:gd name="T54" fmla="*/ 2147483646 w 2238"/>
              <a:gd name="T55" fmla="*/ 2147483646 h 1898"/>
              <a:gd name="T56" fmla="*/ 2147483646 w 2238"/>
              <a:gd name="T57" fmla="*/ 2147483646 h 1898"/>
              <a:gd name="T58" fmla="*/ 2147483646 w 2238"/>
              <a:gd name="T59" fmla="*/ 2147483646 h 1898"/>
              <a:gd name="T60" fmla="*/ 2147483646 w 2238"/>
              <a:gd name="T61" fmla="*/ 2147483646 h 1898"/>
              <a:gd name="T62" fmla="*/ 2147483646 w 2238"/>
              <a:gd name="T63" fmla="*/ 2147483646 h 1898"/>
              <a:gd name="T64" fmla="*/ 2147483646 w 2238"/>
              <a:gd name="T65" fmla="*/ 2147483646 h 1898"/>
              <a:gd name="T66" fmla="*/ 2147483646 w 2238"/>
              <a:gd name="T67" fmla="*/ 2147483646 h 1898"/>
              <a:gd name="T68" fmla="*/ 2147483646 w 2238"/>
              <a:gd name="T69" fmla="*/ 2147483646 h 1898"/>
              <a:gd name="T70" fmla="*/ 2147483646 w 2238"/>
              <a:gd name="T71" fmla="*/ 0 h 1898"/>
              <a:gd name="T72" fmla="*/ 2147483646 w 2238"/>
              <a:gd name="T73" fmla="*/ 2147483646 h 1898"/>
              <a:gd name="T74" fmla="*/ 2147483646 w 2238"/>
              <a:gd name="T75" fmla="*/ 2147483646 h 189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238"/>
              <a:gd name="T115" fmla="*/ 0 h 1898"/>
              <a:gd name="T116" fmla="*/ 2238 w 2238"/>
              <a:gd name="T117" fmla="*/ 1898 h 189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238" h="1898">
                <a:moveTo>
                  <a:pt x="723" y="33"/>
                </a:moveTo>
                <a:cubicBezTo>
                  <a:pt x="500" y="10"/>
                  <a:pt x="280" y="5"/>
                  <a:pt x="65" y="74"/>
                </a:cubicBezTo>
                <a:cubicBezTo>
                  <a:pt x="17" y="124"/>
                  <a:pt x="19" y="179"/>
                  <a:pt x="8" y="247"/>
                </a:cubicBezTo>
                <a:cubicBezTo>
                  <a:pt x="5" y="263"/>
                  <a:pt x="0" y="296"/>
                  <a:pt x="0" y="296"/>
                </a:cubicBezTo>
                <a:cubicBezTo>
                  <a:pt x="5" y="389"/>
                  <a:pt x="5" y="483"/>
                  <a:pt x="16" y="575"/>
                </a:cubicBezTo>
                <a:cubicBezTo>
                  <a:pt x="25" y="652"/>
                  <a:pt x="52" y="743"/>
                  <a:pt x="65" y="822"/>
                </a:cubicBezTo>
                <a:cubicBezTo>
                  <a:pt x="60" y="898"/>
                  <a:pt x="51" y="969"/>
                  <a:pt x="41" y="1044"/>
                </a:cubicBezTo>
                <a:cubicBezTo>
                  <a:pt x="50" y="1114"/>
                  <a:pt x="43" y="1144"/>
                  <a:pt x="107" y="1175"/>
                </a:cubicBezTo>
                <a:cubicBezTo>
                  <a:pt x="139" y="1209"/>
                  <a:pt x="158" y="1216"/>
                  <a:pt x="205" y="1225"/>
                </a:cubicBezTo>
                <a:cubicBezTo>
                  <a:pt x="213" y="1233"/>
                  <a:pt x="220" y="1244"/>
                  <a:pt x="230" y="1249"/>
                </a:cubicBezTo>
                <a:cubicBezTo>
                  <a:pt x="261" y="1263"/>
                  <a:pt x="328" y="1282"/>
                  <a:pt x="328" y="1282"/>
                </a:cubicBezTo>
                <a:cubicBezTo>
                  <a:pt x="380" y="1333"/>
                  <a:pt x="423" y="1374"/>
                  <a:pt x="493" y="1397"/>
                </a:cubicBezTo>
                <a:cubicBezTo>
                  <a:pt x="553" y="1457"/>
                  <a:pt x="602" y="1515"/>
                  <a:pt x="657" y="1578"/>
                </a:cubicBezTo>
                <a:cubicBezTo>
                  <a:pt x="798" y="1740"/>
                  <a:pt x="675" y="1581"/>
                  <a:pt x="748" y="1677"/>
                </a:cubicBezTo>
                <a:cubicBezTo>
                  <a:pt x="762" y="1764"/>
                  <a:pt x="787" y="1778"/>
                  <a:pt x="863" y="1792"/>
                </a:cubicBezTo>
                <a:cubicBezTo>
                  <a:pt x="907" y="1835"/>
                  <a:pt x="951" y="1841"/>
                  <a:pt x="1011" y="1849"/>
                </a:cubicBezTo>
                <a:cubicBezTo>
                  <a:pt x="1120" y="1864"/>
                  <a:pt x="1229" y="1874"/>
                  <a:pt x="1339" y="1882"/>
                </a:cubicBezTo>
                <a:cubicBezTo>
                  <a:pt x="1439" y="1898"/>
                  <a:pt x="1552" y="1879"/>
                  <a:pt x="1652" y="1874"/>
                </a:cubicBezTo>
                <a:cubicBezTo>
                  <a:pt x="1699" y="1824"/>
                  <a:pt x="1729" y="1691"/>
                  <a:pt x="1750" y="1627"/>
                </a:cubicBezTo>
                <a:cubicBezTo>
                  <a:pt x="1756" y="1610"/>
                  <a:pt x="1783" y="1616"/>
                  <a:pt x="1800" y="1611"/>
                </a:cubicBezTo>
                <a:cubicBezTo>
                  <a:pt x="1815" y="1565"/>
                  <a:pt x="1847" y="1496"/>
                  <a:pt x="1882" y="1463"/>
                </a:cubicBezTo>
                <a:cubicBezTo>
                  <a:pt x="1916" y="1359"/>
                  <a:pt x="1929" y="1254"/>
                  <a:pt x="1964" y="1151"/>
                </a:cubicBezTo>
                <a:cubicBezTo>
                  <a:pt x="1974" y="1122"/>
                  <a:pt x="2008" y="1107"/>
                  <a:pt x="2030" y="1085"/>
                </a:cubicBezTo>
                <a:cubicBezTo>
                  <a:pt x="2120" y="995"/>
                  <a:pt x="2034" y="1034"/>
                  <a:pt x="2128" y="1003"/>
                </a:cubicBezTo>
                <a:cubicBezTo>
                  <a:pt x="2173" y="829"/>
                  <a:pt x="2107" y="1040"/>
                  <a:pt x="2194" y="888"/>
                </a:cubicBezTo>
                <a:cubicBezTo>
                  <a:pt x="2202" y="873"/>
                  <a:pt x="2198" y="854"/>
                  <a:pt x="2202" y="838"/>
                </a:cubicBezTo>
                <a:cubicBezTo>
                  <a:pt x="2207" y="816"/>
                  <a:pt x="2213" y="795"/>
                  <a:pt x="2219" y="773"/>
                </a:cubicBezTo>
                <a:cubicBezTo>
                  <a:pt x="2238" y="616"/>
                  <a:pt x="2232" y="699"/>
                  <a:pt x="2211" y="411"/>
                </a:cubicBezTo>
                <a:cubicBezTo>
                  <a:pt x="2209" y="382"/>
                  <a:pt x="2192" y="316"/>
                  <a:pt x="2178" y="296"/>
                </a:cubicBezTo>
                <a:cubicBezTo>
                  <a:pt x="2160" y="270"/>
                  <a:pt x="2134" y="252"/>
                  <a:pt x="2112" y="230"/>
                </a:cubicBezTo>
                <a:cubicBezTo>
                  <a:pt x="2081" y="199"/>
                  <a:pt x="1932" y="174"/>
                  <a:pt x="1882" y="164"/>
                </a:cubicBezTo>
                <a:cubicBezTo>
                  <a:pt x="1849" y="157"/>
                  <a:pt x="1783" y="148"/>
                  <a:pt x="1783" y="148"/>
                </a:cubicBezTo>
                <a:cubicBezTo>
                  <a:pt x="1726" y="120"/>
                  <a:pt x="1665" y="115"/>
                  <a:pt x="1602" y="107"/>
                </a:cubicBezTo>
                <a:cubicBezTo>
                  <a:pt x="1582" y="100"/>
                  <a:pt x="1565" y="88"/>
                  <a:pt x="1545" y="82"/>
                </a:cubicBezTo>
                <a:cubicBezTo>
                  <a:pt x="1474" y="60"/>
                  <a:pt x="1389" y="59"/>
                  <a:pt x="1315" y="49"/>
                </a:cubicBezTo>
                <a:cubicBezTo>
                  <a:pt x="1200" y="12"/>
                  <a:pt x="1079" y="14"/>
                  <a:pt x="961" y="0"/>
                </a:cubicBezTo>
                <a:cubicBezTo>
                  <a:pt x="884" y="13"/>
                  <a:pt x="817" y="27"/>
                  <a:pt x="739" y="33"/>
                </a:cubicBezTo>
                <a:cubicBezTo>
                  <a:pt x="711" y="42"/>
                  <a:pt x="709" y="47"/>
                  <a:pt x="723" y="33"/>
                </a:cubicBezTo>
                <a:close/>
              </a:path>
            </a:pathLst>
          </a:custGeom>
          <a:noFill/>
          <a:ln w="19050">
            <a:solidFill>
              <a:srgbClr val="FFFF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4930" name="Line 18"/>
          <p:cNvSpPr>
            <a:spLocks noChangeShapeType="1"/>
          </p:cNvSpPr>
          <p:nvPr/>
        </p:nvSpPr>
        <p:spPr bwMode="auto">
          <a:xfrm flipV="1">
            <a:off x="5715000" y="3920380"/>
            <a:ext cx="1676400" cy="1066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4931" name="Line 19"/>
          <p:cNvSpPr>
            <a:spLocks noChangeShapeType="1"/>
          </p:cNvSpPr>
          <p:nvPr/>
        </p:nvSpPr>
        <p:spPr bwMode="auto">
          <a:xfrm flipV="1">
            <a:off x="7381875" y="2929780"/>
            <a:ext cx="609600" cy="914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4932" name="Line 20"/>
          <p:cNvSpPr>
            <a:spLocks noChangeShapeType="1"/>
          </p:cNvSpPr>
          <p:nvPr/>
        </p:nvSpPr>
        <p:spPr bwMode="auto">
          <a:xfrm flipH="1" flipV="1">
            <a:off x="6772275" y="3463180"/>
            <a:ext cx="609600" cy="457200"/>
          </a:xfrm>
          <a:prstGeom prst="line">
            <a:avLst/>
          </a:prstGeom>
          <a:noFill/>
          <a:ln w="3492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4933" name="Text Box 21"/>
          <p:cNvSpPr txBox="1">
            <a:spLocks noChangeArrowheads="1"/>
          </p:cNvSpPr>
          <p:nvPr/>
        </p:nvSpPr>
        <p:spPr bwMode="auto">
          <a:xfrm>
            <a:off x="7229475" y="2624980"/>
            <a:ext cx="574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rgbClr val="FFFF99"/>
                </a:solidFill>
                <a:ea typeface="楷体_GB2312" pitchFamily="49" charset="-122"/>
              </a:rPr>
              <a:t>F</a:t>
            </a:r>
            <a:r>
              <a:rPr lang="en-US" altLang="zh-CN" sz="2000" i="1">
                <a:solidFill>
                  <a:srgbClr val="FFFF99"/>
                </a:solidFill>
                <a:ea typeface="楷体_GB2312" pitchFamily="49" charset="-122"/>
              </a:rPr>
              <a:t>i</a:t>
            </a:r>
            <a:endParaRPr lang="en-US" altLang="zh-CN" b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294934" name="Text Box 22"/>
          <p:cNvSpPr txBox="1">
            <a:spLocks noChangeArrowheads="1"/>
          </p:cNvSpPr>
          <p:nvPr/>
        </p:nvSpPr>
        <p:spPr bwMode="auto">
          <a:xfrm>
            <a:off x="5257800" y="475858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99"/>
                </a:solidFill>
                <a:ea typeface="楷体_GB2312" pitchFamily="49" charset="-122"/>
              </a:rPr>
              <a:t>O</a:t>
            </a:r>
            <a:endParaRPr lang="en-US" altLang="zh-CN" b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294936" name="Text Box 24"/>
          <p:cNvSpPr txBox="1">
            <a:spLocks noChangeArrowheads="1"/>
          </p:cNvSpPr>
          <p:nvPr/>
        </p:nvSpPr>
        <p:spPr bwMode="auto">
          <a:xfrm>
            <a:off x="7467600" y="3615580"/>
            <a:ext cx="752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rgbClr val="FFFF99"/>
                </a:solidFill>
                <a:ea typeface="楷体_GB2312" pitchFamily="49" charset="-122"/>
              </a:rPr>
              <a:t>m </a:t>
            </a:r>
            <a:r>
              <a:rPr lang="en-US" altLang="zh-CN" sz="2000" i="1">
                <a:solidFill>
                  <a:srgbClr val="FFFF99"/>
                </a:solidFill>
                <a:ea typeface="楷体_GB2312" pitchFamily="49" charset="-122"/>
              </a:rPr>
              <a:t>i</a:t>
            </a:r>
            <a:endParaRPr lang="en-US" altLang="zh-CN" b="0">
              <a:solidFill>
                <a:srgbClr val="FFFF99"/>
              </a:solidFill>
              <a:ea typeface="楷体_GB2312" pitchFamily="49" charset="-122"/>
            </a:endParaRPr>
          </a:p>
        </p:txBody>
      </p:sp>
      <p:graphicFrame>
        <p:nvGraphicFramePr>
          <p:cNvPr id="294937" name="Object 25"/>
          <p:cNvGraphicFramePr>
            <a:graphicFrameLocks noChangeAspect="1"/>
          </p:cNvGraphicFramePr>
          <p:nvPr>
            <p:extLst/>
          </p:nvPr>
        </p:nvGraphicFramePr>
        <p:xfrm>
          <a:off x="1115616" y="2833615"/>
          <a:ext cx="3616722" cy="97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5" name="公式" r:id="rId7" imgW="1266833" imgH="342816" progId="Equation.3">
                  <p:embed/>
                </p:oleObj>
              </mc:Choice>
              <mc:Fallback>
                <p:oleObj name="公式" r:id="rId7" imgW="1266833" imgH="3428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833615"/>
                        <a:ext cx="3616722" cy="975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38" name="Text Box 26"/>
          <p:cNvSpPr txBox="1">
            <a:spLocks noChangeArrowheads="1"/>
          </p:cNvSpPr>
          <p:nvPr/>
        </p:nvSpPr>
        <p:spPr bwMode="auto">
          <a:xfrm>
            <a:off x="381000" y="2395736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rgbClr val="CCCCFF"/>
                </a:solidFill>
                <a:ea typeface="楷体_GB2312" pitchFamily="49" charset="-122"/>
              </a:rPr>
              <a:t>• </a:t>
            </a:r>
            <a:r>
              <a:rPr lang="zh-CN" altLang="en-US" sz="2200" i="1" dirty="0">
                <a:solidFill>
                  <a:srgbClr val="CCCCFF"/>
                </a:solidFill>
                <a:ea typeface="楷体_GB2312" pitchFamily="49" charset="-122"/>
              </a:rPr>
              <a:t>任一质元</a:t>
            </a:r>
            <a:endParaRPr lang="zh-CN" altLang="en-US" sz="2200" b="0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294939" name="Text Box 27"/>
          <p:cNvSpPr txBox="1">
            <a:spLocks noChangeArrowheads="1"/>
          </p:cNvSpPr>
          <p:nvPr/>
        </p:nvSpPr>
        <p:spPr bwMode="auto">
          <a:xfrm>
            <a:off x="1835150" y="2395736"/>
            <a:ext cx="3657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 dirty="0">
                <a:solidFill>
                  <a:srgbClr val="CCCCFF"/>
                </a:solidFill>
                <a:ea typeface="楷体_GB2312" pitchFamily="49" charset="-122"/>
              </a:rPr>
              <a:t>—— </a:t>
            </a:r>
            <a:r>
              <a:rPr lang="zh-CN" altLang="en-US" sz="2200" i="1" dirty="0">
                <a:solidFill>
                  <a:srgbClr val="CCCCFF"/>
                </a:solidFill>
                <a:ea typeface="楷体_GB2312" pitchFamily="49" charset="-122"/>
              </a:rPr>
              <a:t>质点的动量矩定理</a:t>
            </a:r>
            <a:endParaRPr lang="zh-CN" altLang="en-US" sz="2200" b="0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294940" name="Text Box 28"/>
          <p:cNvSpPr txBox="1">
            <a:spLocks noChangeArrowheads="1"/>
          </p:cNvSpPr>
          <p:nvPr/>
        </p:nvSpPr>
        <p:spPr bwMode="auto">
          <a:xfrm>
            <a:off x="381000" y="384418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99"/>
                </a:solidFill>
                <a:ea typeface="楷体_GB2312" pitchFamily="49" charset="-122"/>
              </a:rPr>
              <a:t>•  </a:t>
            </a:r>
            <a:r>
              <a:rPr lang="zh-CN" altLang="en-US" sz="2200">
                <a:solidFill>
                  <a:srgbClr val="FFFF99"/>
                </a:solidFill>
                <a:ea typeface="楷体_GB2312" pitchFamily="49" charset="-122"/>
              </a:rPr>
              <a:t>推广到质点系：</a:t>
            </a:r>
          </a:p>
        </p:txBody>
      </p:sp>
      <p:graphicFrame>
        <p:nvGraphicFramePr>
          <p:cNvPr id="294941" name="Object 29"/>
          <p:cNvGraphicFramePr>
            <a:graphicFrameLocks noChangeAspect="1"/>
          </p:cNvGraphicFramePr>
          <p:nvPr>
            <p:extLst/>
          </p:nvPr>
        </p:nvGraphicFramePr>
        <p:xfrm>
          <a:off x="971550" y="5339605"/>
          <a:ext cx="36210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6" name="公式" r:id="rId9" imgW="1419349" imgH="190573" progId="Equation.3">
                  <p:embed/>
                </p:oleObj>
              </mc:Choice>
              <mc:Fallback>
                <p:oleObj name="公式" r:id="rId9" imgW="1419349" imgH="1905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39605"/>
                        <a:ext cx="362108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42" name="Object 30"/>
          <p:cNvGraphicFramePr>
            <a:graphicFrameLocks noChangeAspect="1"/>
          </p:cNvGraphicFramePr>
          <p:nvPr>
            <p:extLst/>
          </p:nvPr>
        </p:nvGraphicFramePr>
        <p:xfrm>
          <a:off x="796925" y="4331543"/>
          <a:ext cx="30194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7" name="公式" r:id="rId11" imgW="1019297" imgH="342816" progId="Equation.3">
                  <p:embed/>
                </p:oleObj>
              </mc:Choice>
              <mc:Fallback>
                <p:oleObj name="公式" r:id="rId11" imgW="1019297" imgH="3428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4331543"/>
                        <a:ext cx="301942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43" name="AutoShape 31"/>
          <p:cNvSpPr>
            <a:spLocks noChangeArrowheads="1"/>
          </p:cNvSpPr>
          <p:nvPr/>
        </p:nvSpPr>
        <p:spPr bwMode="auto">
          <a:xfrm>
            <a:off x="3657600" y="3844180"/>
            <a:ext cx="1524000" cy="685800"/>
          </a:xfrm>
          <a:prstGeom prst="wedgeRectCallout">
            <a:avLst>
              <a:gd name="adj1" fmla="val -52815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0">
              <a:solidFill>
                <a:srgbClr val="FFFF99"/>
              </a:solidFill>
              <a:ea typeface="楷体_GB2312" pitchFamily="49" charset="-122"/>
            </a:endParaRPr>
          </a:p>
        </p:txBody>
      </p:sp>
      <p:graphicFrame>
        <p:nvGraphicFramePr>
          <p:cNvPr id="294944" name="Object 32"/>
          <p:cNvGraphicFramePr>
            <a:graphicFrameLocks noChangeAspect="1"/>
          </p:cNvGraphicFramePr>
          <p:nvPr>
            <p:extLst/>
          </p:nvPr>
        </p:nvGraphicFramePr>
        <p:xfrm>
          <a:off x="3635375" y="3899743"/>
          <a:ext cx="14938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8" name="公式" r:id="rId13" imgW="542851" imgH="190573" progId="Equation.3">
                  <p:embed/>
                </p:oleObj>
              </mc:Choice>
              <mc:Fallback>
                <p:oleObj name="公式" r:id="rId13" imgW="542851" imgH="1905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899743"/>
                        <a:ext cx="14938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45" name="AutoShape 33"/>
          <p:cNvSpPr>
            <a:spLocks noChangeArrowheads="1"/>
          </p:cNvSpPr>
          <p:nvPr/>
        </p:nvSpPr>
        <p:spPr bwMode="auto">
          <a:xfrm>
            <a:off x="525463" y="6130180"/>
            <a:ext cx="1743075" cy="609600"/>
          </a:xfrm>
          <a:prstGeom prst="wedgeRectCallout">
            <a:avLst>
              <a:gd name="adj1" fmla="val 53005"/>
              <a:gd name="adj2" fmla="val -895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000000"/>
                </a:solidFill>
                <a:ea typeface="楷体_GB2312" pitchFamily="49" charset="-122"/>
              </a:rPr>
              <a:t>合外力矩</a:t>
            </a:r>
          </a:p>
        </p:txBody>
      </p:sp>
      <p:sp>
        <p:nvSpPr>
          <p:cNvPr id="294946" name="AutoShape 34"/>
          <p:cNvSpPr>
            <a:spLocks noChangeArrowheads="1"/>
          </p:cNvSpPr>
          <p:nvPr/>
        </p:nvSpPr>
        <p:spPr bwMode="auto">
          <a:xfrm>
            <a:off x="2967038" y="6131768"/>
            <a:ext cx="2181225" cy="609600"/>
          </a:xfrm>
          <a:prstGeom prst="wedgeRectCallout">
            <a:avLst>
              <a:gd name="adj1" fmla="val 7278"/>
              <a:gd name="adj2" fmla="val -838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000000"/>
                </a:solidFill>
                <a:ea typeface="楷体_GB2312" pitchFamily="49" charset="-122"/>
              </a:rPr>
              <a:t>合内力矩为零</a:t>
            </a:r>
          </a:p>
        </p:txBody>
      </p:sp>
      <p:graphicFrame>
        <p:nvGraphicFramePr>
          <p:cNvPr id="294947" name="Object 35"/>
          <p:cNvGraphicFramePr>
            <a:graphicFrameLocks noChangeAspect="1"/>
          </p:cNvGraphicFramePr>
          <p:nvPr>
            <p:extLst/>
          </p:nvPr>
        </p:nvGraphicFramePr>
        <p:xfrm>
          <a:off x="4603750" y="5430093"/>
          <a:ext cx="9620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9" name="公式" r:id="rId15" imgW="238088" imgH="123900" progId="Equation.3">
                  <p:embed/>
                </p:oleObj>
              </mc:Choice>
              <mc:Fallback>
                <p:oleObj name="公式" r:id="rId15" imgW="238088" imgH="1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5430093"/>
                        <a:ext cx="96202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48" name="AutoShape 36"/>
          <p:cNvSpPr>
            <a:spLocks noChangeArrowheads="1"/>
          </p:cNvSpPr>
          <p:nvPr/>
        </p:nvSpPr>
        <p:spPr bwMode="auto">
          <a:xfrm>
            <a:off x="6638925" y="5453905"/>
            <a:ext cx="3810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294949" name="Object 37"/>
          <p:cNvGraphicFramePr>
            <a:graphicFrameLocks noChangeAspect="1"/>
          </p:cNvGraphicFramePr>
          <p:nvPr>
            <p:extLst/>
          </p:nvPr>
        </p:nvGraphicFramePr>
        <p:xfrm>
          <a:off x="6848475" y="4148980"/>
          <a:ext cx="4079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0" name="Equation" r:id="rId17" imgW="47510" imgH="152512" progId="Equation.3">
                  <p:embed/>
                </p:oleObj>
              </mc:Choice>
              <mc:Fallback>
                <p:oleObj name="Equation" r:id="rId17" imgW="47510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75" y="4148980"/>
                        <a:ext cx="4079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50" name="Object 38"/>
          <p:cNvGraphicFramePr>
            <a:graphicFrameLocks noChangeAspect="1"/>
          </p:cNvGraphicFramePr>
          <p:nvPr>
            <p:extLst/>
          </p:nvPr>
        </p:nvGraphicFramePr>
        <p:xfrm>
          <a:off x="5435600" y="5195143"/>
          <a:ext cx="1169988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1" name="公式" r:id="rId19" imgW="276150" imgH="342816" progId="Equation.3">
                  <p:embed/>
                </p:oleObj>
              </mc:Choice>
              <mc:Fallback>
                <p:oleObj name="公式" r:id="rId19" imgW="276150" imgH="3428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195143"/>
                        <a:ext cx="1169988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52" name="Object 40"/>
          <p:cNvGraphicFramePr>
            <a:graphicFrameLocks noChangeAspect="1"/>
          </p:cNvGraphicFramePr>
          <p:nvPr>
            <p:extLst/>
          </p:nvPr>
        </p:nvGraphicFramePr>
        <p:xfrm>
          <a:off x="7045325" y="5384055"/>
          <a:ext cx="17160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2" name="公式" r:id="rId21" imgW="542851" imgH="142795" progId="Equation.3">
                  <p:embed/>
                </p:oleObj>
              </mc:Choice>
              <mc:Fallback>
                <p:oleObj name="公式" r:id="rId21" imgW="542851" imgH="1427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325" y="5384055"/>
                        <a:ext cx="17160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51" name="Rectangle 39"/>
          <p:cNvSpPr>
            <a:spLocks noChangeArrowheads="1"/>
          </p:cNvSpPr>
          <p:nvPr/>
        </p:nvSpPr>
        <p:spPr bwMode="auto">
          <a:xfrm>
            <a:off x="5651500" y="6276230"/>
            <a:ext cx="29527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i="1">
                <a:solidFill>
                  <a:srgbClr val="CCCCFF"/>
                </a:solidFill>
                <a:ea typeface="楷体_GB2312" pitchFamily="49" charset="-122"/>
              </a:rPr>
              <a:t>质点系的动量矩定理</a:t>
            </a: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381000" y="750134"/>
            <a:ext cx="453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solidFill>
                  <a:srgbClr val="66FFFF"/>
                </a:solidFill>
              </a:rPr>
              <a:t>1. </a:t>
            </a:r>
            <a:r>
              <a:rPr lang="zh-CN" altLang="en-US" dirty="0">
                <a:solidFill>
                  <a:srgbClr val="66FFFF"/>
                </a:solidFill>
              </a:rPr>
              <a:t>质点系的动量矩定理</a:t>
            </a:r>
          </a:p>
        </p:txBody>
      </p:sp>
      <p:sp>
        <p:nvSpPr>
          <p:cNvPr id="458810" name="Line 58"/>
          <p:cNvSpPr>
            <a:spLocks noChangeShapeType="1"/>
          </p:cNvSpPr>
          <p:nvPr/>
        </p:nvSpPr>
        <p:spPr bwMode="auto">
          <a:xfrm flipV="1">
            <a:off x="3419475" y="5411043"/>
            <a:ext cx="801688" cy="436562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" name="Text Box 2"/>
          <p:cNvSpPr txBox="1">
            <a:spLocks noChangeArrowheads="1"/>
          </p:cNvSpPr>
          <p:nvPr/>
        </p:nvSpPr>
        <p:spPr bwMode="auto">
          <a:xfrm>
            <a:off x="339144" y="204788"/>
            <a:ext cx="76329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7675" indent="-4476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rgbClr val="FFFF00"/>
                </a:solidFill>
              </a:rPr>
              <a:t>三</a:t>
            </a:r>
            <a:r>
              <a:rPr lang="en-US" altLang="zh-CN" sz="2800" dirty="0" smtClean="0">
                <a:solidFill>
                  <a:srgbClr val="FFFF00"/>
                </a:solidFill>
              </a:rPr>
              <a:t>.  </a:t>
            </a:r>
            <a:r>
              <a:rPr lang="zh-CN" altLang="en-US" sz="2800" dirty="0" smtClean="0">
                <a:solidFill>
                  <a:srgbClr val="FFFF00"/>
                </a:solidFill>
              </a:rPr>
              <a:t>质点系的动量矩</a:t>
            </a:r>
            <a:r>
              <a:rPr lang="zh-CN" altLang="zh-CN" sz="2800" dirty="0" smtClean="0">
                <a:solidFill>
                  <a:srgbClr val="FFFF00"/>
                </a:solidFill>
              </a:rPr>
              <a:t>定理</a:t>
            </a:r>
            <a:r>
              <a:rPr lang="zh-CN" altLang="en-US" sz="2800" dirty="0" smtClean="0">
                <a:solidFill>
                  <a:srgbClr val="FFFF00"/>
                </a:solidFill>
              </a:rPr>
              <a:t>及动量矩守恒定律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137523"/>
              </p:ext>
            </p:extLst>
          </p:nvPr>
        </p:nvGraphicFramePr>
        <p:xfrm>
          <a:off x="5985342" y="3044041"/>
          <a:ext cx="817229" cy="619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3" name="Equation" r:id="rId23" imgW="368280" imgH="279360" progId="Equation.DSMT4">
                  <p:embed/>
                </p:oleObj>
              </mc:Choice>
              <mc:Fallback>
                <p:oleObj name="Equation" r:id="rId23" imgW="368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985342" y="3044041"/>
                        <a:ext cx="817229" cy="6199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08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3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4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9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300"/>
                                        <p:tgtEl>
                                          <p:spTgt spid="29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300"/>
                                        <p:tgtEl>
                                          <p:spTgt spid="29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4" dur="500"/>
                                        <p:tgtEl>
                                          <p:spTgt spid="29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9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300"/>
                                        <p:tgtEl>
                                          <p:spTgt spid="29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300"/>
                                        <p:tgtEl>
                                          <p:spTgt spid="29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45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94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94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29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5" dur="300"/>
                                        <p:tgtEl>
                                          <p:spTgt spid="2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6" grpId="0" autoUpdateAnimBg="0"/>
      <p:bldP spid="294917" grpId="0" animBg="1"/>
      <p:bldP spid="294918" grpId="0" build="p" autoUpdateAnimBg="0"/>
      <p:bldP spid="294920" grpId="0" build="p" autoUpdateAnimBg="0"/>
      <p:bldP spid="294921" grpId="0" animBg="1"/>
      <p:bldP spid="294922" grpId="0" animBg="1"/>
      <p:bldP spid="294923" grpId="0" animBg="1"/>
      <p:bldP spid="294924" grpId="0" animBg="1"/>
      <p:bldP spid="294925" grpId="0" animBg="1"/>
      <p:bldP spid="294926" grpId="0" animBg="1"/>
      <p:bldP spid="294927" grpId="0" animBg="1"/>
      <p:bldP spid="294928" grpId="0" animBg="1"/>
      <p:bldP spid="294929" grpId="0" animBg="1"/>
      <p:bldP spid="294930" grpId="0" animBg="1"/>
      <p:bldP spid="294931" grpId="0" animBg="1"/>
      <p:bldP spid="294932" grpId="0" animBg="1"/>
      <p:bldP spid="294933" grpId="0" build="p" autoUpdateAnimBg="0" advAuto="0"/>
      <p:bldP spid="294934" grpId="0" build="p" autoUpdateAnimBg="0"/>
      <p:bldP spid="294936" grpId="0" build="p" autoUpdateAnimBg="0"/>
      <p:bldP spid="294938" grpId="0" build="p" autoUpdateAnimBg="0"/>
      <p:bldP spid="294939" grpId="0" autoUpdateAnimBg="0"/>
      <p:bldP spid="294940" grpId="0" autoUpdateAnimBg="0"/>
      <p:bldP spid="294943" grpId="0" animBg="1" autoUpdateAnimBg="0"/>
      <p:bldP spid="294945" grpId="0" animBg="1" autoUpdateAnimBg="0"/>
      <p:bldP spid="294946" grpId="0" animBg="1" autoUpdateAnimBg="0"/>
      <p:bldP spid="294948" grpId="0" animBg="1"/>
      <p:bldP spid="294951" grpId="0" autoUpdateAnimBg="0"/>
      <p:bldP spid="41" grpId="0" autoUpdateAnimBg="0"/>
      <p:bldP spid="458810" grpId="0" animBg="1"/>
      <p:bldP spid="4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611188" y="2276475"/>
            <a:ext cx="8281987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结论：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质点系所受的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合外力矩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等于该质点系的动量矩对时间的变化率</a:t>
            </a:r>
            <a:endParaRPr lang="zh-CN" altLang="en-US" b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295939" name="AutoShape 3"/>
          <p:cNvSpPr>
            <a:spLocks noChangeArrowheads="1"/>
          </p:cNvSpPr>
          <p:nvPr/>
        </p:nvSpPr>
        <p:spPr bwMode="auto">
          <a:xfrm>
            <a:off x="250825" y="2420938"/>
            <a:ext cx="457200" cy="3810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zh-CN" sz="2200" smtClean="0">
              <a:solidFill>
                <a:srgbClr val="000000"/>
              </a:solidFill>
            </a:endParaRP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381000" y="4940300"/>
            <a:ext cx="7504113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200" i="1" dirty="0">
                <a:solidFill>
                  <a:srgbClr val="CCCCFF"/>
                </a:solidFill>
                <a:ea typeface="楷体_GB2312" pitchFamily="49" charset="-122"/>
              </a:rPr>
              <a:t> •  </a:t>
            </a:r>
            <a:r>
              <a:rPr lang="zh-CN" altLang="en-US" i="1" dirty="0">
                <a:solidFill>
                  <a:srgbClr val="CCCCFF"/>
                </a:solidFill>
                <a:ea typeface="楷体_GB2312" pitchFamily="49" charset="-122"/>
              </a:rPr>
              <a:t>当质点系相对某一定</a:t>
            </a:r>
            <a:r>
              <a:rPr lang="zh-CN" altLang="en-US" i="1" dirty="0" smtClean="0">
                <a:solidFill>
                  <a:srgbClr val="CCCCFF"/>
                </a:solidFill>
                <a:ea typeface="楷体_GB2312" pitchFamily="49" charset="-122"/>
              </a:rPr>
              <a:t>点（</a:t>
            </a:r>
            <a:r>
              <a:rPr lang="zh-CN" altLang="en-US" i="1" dirty="0" smtClean="0">
                <a:solidFill>
                  <a:srgbClr val="00FFFF"/>
                </a:solidFill>
                <a:ea typeface="楷体_GB2312" pitchFamily="49" charset="-122"/>
              </a:rPr>
              <a:t>定轴</a:t>
            </a:r>
            <a:r>
              <a:rPr lang="zh-CN" altLang="en-US" i="1" dirty="0" smtClean="0">
                <a:solidFill>
                  <a:srgbClr val="CCCCFF"/>
                </a:solidFill>
                <a:ea typeface="楷体_GB2312" pitchFamily="49" charset="-122"/>
              </a:rPr>
              <a:t>）所</a:t>
            </a:r>
            <a:r>
              <a:rPr lang="zh-CN" altLang="en-US" i="1" dirty="0">
                <a:solidFill>
                  <a:srgbClr val="CCCCFF"/>
                </a:solidFill>
                <a:ea typeface="楷体_GB2312" pitchFamily="49" charset="-122"/>
              </a:rPr>
              <a:t>受的合外力矩为零时，该</a:t>
            </a:r>
            <a:r>
              <a:rPr lang="zh-CN" altLang="en-US" i="1" dirty="0" smtClean="0">
                <a:solidFill>
                  <a:srgbClr val="CCCCFF"/>
                </a:solidFill>
                <a:ea typeface="楷体_GB2312" pitchFamily="49" charset="-122"/>
              </a:rPr>
              <a:t>质点系</a:t>
            </a:r>
            <a:r>
              <a:rPr lang="zh-CN" altLang="en-US" i="1" dirty="0">
                <a:solidFill>
                  <a:srgbClr val="CCCCFF"/>
                </a:solidFill>
                <a:ea typeface="楷体_GB2312" pitchFamily="49" charset="-122"/>
              </a:rPr>
              <a:t>相对于该</a:t>
            </a:r>
            <a:r>
              <a:rPr lang="zh-CN" altLang="en-US" i="1" dirty="0" smtClean="0">
                <a:solidFill>
                  <a:srgbClr val="CCCCFF"/>
                </a:solidFill>
                <a:ea typeface="楷体_GB2312" pitchFamily="49" charset="-122"/>
              </a:rPr>
              <a:t>定点（</a:t>
            </a:r>
            <a:r>
              <a:rPr lang="zh-CN" altLang="en-US" i="1" dirty="0" smtClean="0">
                <a:solidFill>
                  <a:srgbClr val="00FFFF"/>
                </a:solidFill>
                <a:ea typeface="楷体_GB2312" pitchFamily="49" charset="-122"/>
              </a:rPr>
              <a:t>定轴</a:t>
            </a:r>
            <a:r>
              <a:rPr lang="zh-CN" altLang="en-US" i="1" dirty="0" smtClean="0">
                <a:solidFill>
                  <a:srgbClr val="CCCCFF"/>
                </a:solidFill>
                <a:ea typeface="楷体_GB2312" pitchFamily="49" charset="-122"/>
              </a:rPr>
              <a:t>）的</a:t>
            </a:r>
            <a:r>
              <a:rPr lang="zh-CN" altLang="en-US" i="1" dirty="0">
                <a:solidFill>
                  <a:srgbClr val="CCCCFF"/>
                </a:solidFill>
                <a:ea typeface="楷体_GB2312" pitchFamily="49" charset="-122"/>
              </a:rPr>
              <a:t>动量矩将不随时间改变</a:t>
            </a:r>
            <a:endParaRPr lang="zh-CN" altLang="en-US" i="1" dirty="0">
              <a:solidFill>
                <a:srgbClr val="FFFF99"/>
              </a:solidFill>
              <a:ea typeface="楷体_GB2312" pitchFamily="49" charset="-122"/>
            </a:endParaRPr>
          </a:p>
        </p:txBody>
      </p:sp>
      <p:graphicFrame>
        <p:nvGraphicFramePr>
          <p:cNvPr id="295941" name="Object 5"/>
          <p:cNvGraphicFramePr>
            <a:graphicFrameLocks noChangeAspect="1"/>
          </p:cNvGraphicFramePr>
          <p:nvPr/>
        </p:nvGraphicFramePr>
        <p:xfrm>
          <a:off x="3143250" y="3973513"/>
          <a:ext cx="14224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8" name="公式" r:id="rId3" imgW="390604" imgH="342816" progId="Equation.3">
                  <p:embed/>
                </p:oleObj>
              </mc:Choice>
              <mc:Fallback>
                <p:oleObj name="公式" r:id="rId3" imgW="390604" imgH="3428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973513"/>
                        <a:ext cx="14224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2" name="Object 6"/>
          <p:cNvGraphicFramePr>
            <a:graphicFrameLocks noChangeAspect="1"/>
          </p:cNvGraphicFramePr>
          <p:nvPr/>
        </p:nvGraphicFramePr>
        <p:xfrm>
          <a:off x="1162050" y="4148138"/>
          <a:ext cx="130651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9" name="公式" r:id="rId5" imgW="352543" imgH="142795" progId="Equation.3">
                  <p:embed/>
                </p:oleObj>
              </mc:Choice>
              <mc:Fallback>
                <p:oleObj name="公式" r:id="rId5" imgW="352543" imgH="1427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4148138"/>
                        <a:ext cx="1306513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609600" y="4283075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当</a:t>
            </a:r>
            <a:endParaRPr lang="zh-CN" altLang="en-US" b="0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95944" name="AutoShape 8"/>
          <p:cNvSpPr>
            <a:spLocks noChangeArrowheads="1"/>
          </p:cNvSpPr>
          <p:nvPr/>
        </p:nvSpPr>
        <p:spPr bwMode="auto">
          <a:xfrm>
            <a:off x="2514600" y="4322763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200">
              <a:solidFill>
                <a:srgbClr val="000000"/>
              </a:solidFill>
            </a:endParaRPr>
          </a:p>
        </p:txBody>
      </p:sp>
      <p:sp>
        <p:nvSpPr>
          <p:cNvPr id="295945" name="AutoShape 9"/>
          <p:cNvSpPr>
            <a:spLocks noChangeArrowheads="1"/>
          </p:cNvSpPr>
          <p:nvPr/>
        </p:nvSpPr>
        <p:spPr bwMode="auto">
          <a:xfrm>
            <a:off x="4648200" y="4322763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200">
              <a:solidFill>
                <a:srgbClr val="000000"/>
              </a:solidFill>
            </a:endParaRPr>
          </a:p>
        </p:txBody>
      </p:sp>
      <p:graphicFrame>
        <p:nvGraphicFramePr>
          <p:cNvPr id="295946" name="Object 10"/>
          <p:cNvGraphicFramePr>
            <a:graphicFrameLocks noChangeAspect="1"/>
          </p:cNvGraphicFramePr>
          <p:nvPr/>
        </p:nvGraphicFramePr>
        <p:xfrm>
          <a:off x="5257800" y="4168775"/>
          <a:ext cx="12334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0" name="公式" r:id="rId7" imgW="333377" imgH="142795" progId="Equation.3">
                  <p:embed/>
                </p:oleObj>
              </mc:Choice>
              <mc:Fallback>
                <p:oleObj name="公式" r:id="rId7" imgW="333377" imgH="1427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168775"/>
                        <a:ext cx="12334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7" name="AutoShape 11"/>
          <p:cNvSpPr>
            <a:spLocks noChangeArrowheads="1"/>
          </p:cNvSpPr>
          <p:nvPr/>
        </p:nvSpPr>
        <p:spPr bwMode="auto">
          <a:xfrm>
            <a:off x="7797800" y="4315650"/>
            <a:ext cx="762000" cy="1905000"/>
          </a:xfrm>
          <a:prstGeom prst="curvedLeftArrow">
            <a:avLst>
              <a:gd name="adj1" fmla="val 50000"/>
              <a:gd name="adj2" fmla="val 100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200">
              <a:solidFill>
                <a:srgbClr val="000000"/>
              </a:solidFill>
            </a:endParaRPr>
          </a:p>
        </p:txBody>
      </p:sp>
      <p:sp>
        <p:nvSpPr>
          <p:cNvPr id="295948" name="Text Box 12"/>
          <p:cNvSpPr txBox="1">
            <a:spLocks noChangeArrowheads="1"/>
          </p:cNvSpPr>
          <p:nvPr/>
        </p:nvSpPr>
        <p:spPr bwMode="auto">
          <a:xfrm>
            <a:off x="2023597" y="5989818"/>
            <a:ext cx="63160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>
                <a:solidFill>
                  <a:srgbClr val="FFFF00"/>
                </a:solidFill>
                <a:ea typeface="楷体_GB2312" pitchFamily="49" charset="-122"/>
              </a:rPr>
              <a:t>——   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一般情况下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的质点系的动量矩守恒定律</a:t>
            </a:r>
            <a:endParaRPr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95960" name="Rectangle 24"/>
          <p:cNvSpPr>
            <a:spLocks noChangeArrowheads="1"/>
          </p:cNvSpPr>
          <p:nvPr/>
        </p:nvSpPr>
        <p:spPr bwMode="auto">
          <a:xfrm>
            <a:off x="2195513" y="2928938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——</a:t>
            </a:r>
            <a:r>
              <a:rPr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质点系的动量矩定理</a:t>
            </a:r>
          </a:p>
        </p:txBody>
      </p:sp>
      <p:graphicFrame>
        <p:nvGraphicFramePr>
          <p:cNvPr id="464903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474004"/>
              </p:ext>
            </p:extLst>
          </p:nvPr>
        </p:nvGraphicFramePr>
        <p:xfrm>
          <a:off x="2411412" y="301625"/>
          <a:ext cx="1800547" cy="542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1" name="公式" r:id="rId9" imgW="1524086" imgH="390594" progId="Equation.3">
                  <p:embed/>
                </p:oleObj>
              </mc:Choice>
              <mc:Fallback>
                <p:oleObj name="公式" r:id="rId9" imgW="1524086" imgH="39059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2" y="301625"/>
                        <a:ext cx="1800547" cy="542926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04" name="Text Box 8"/>
          <p:cNvSpPr txBox="1">
            <a:spLocks noChangeArrowheads="1"/>
          </p:cNvSpPr>
          <p:nvPr/>
        </p:nvSpPr>
        <p:spPr bwMode="auto">
          <a:xfrm>
            <a:off x="4860032" y="301625"/>
            <a:ext cx="22319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25000"/>
              </a:lnSpc>
            </a:pPr>
            <a:r>
              <a:rPr lang="en-US" altLang="zh-CN" dirty="0">
                <a:solidFill>
                  <a:srgbClr val="66FFFF"/>
                </a:solidFill>
                <a:latin typeface="Arial" panose="020B0604020202020204" pitchFamily="34" charset="0"/>
              </a:rPr>
              <a:t>—— 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微分形式</a:t>
            </a:r>
          </a:p>
        </p:txBody>
      </p:sp>
      <p:graphicFrame>
        <p:nvGraphicFramePr>
          <p:cNvPr id="46490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265003"/>
              </p:ext>
            </p:extLst>
          </p:nvPr>
        </p:nvGraphicFramePr>
        <p:xfrm>
          <a:off x="765175" y="989013"/>
          <a:ext cx="42545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2" name="公式" r:id="rId11" imgW="4476699" imgH="657288" progId="Equation.3">
                  <p:embed/>
                </p:oleObj>
              </mc:Choice>
              <mc:Fallback>
                <p:oleObj name="公式" r:id="rId11" imgW="4476699" imgH="65728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989013"/>
                        <a:ext cx="42545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06" name="Text Box 10"/>
          <p:cNvSpPr txBox="1">
            <a:spLocks noChangeArrowheads="1"/>
          </p:cNvSpPr>
          <p:nvPr/>
        </p:nvSpPr>
        <p:spPr bwMode="auto">
          <a:xfrm>
            <a:off x="5019675" y="1031875"/>
            <a:ext cx="2505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dirty="0">
                <a:solidFill>
                  <a:srgbClr val="66FFFF"/>
                </a:solidFill>
                <a:latin typeface="Arial" panose="020B0604020202020204" pitchFamily="34" charset="0"/>
              </a:rPr>
              <a:t>—— 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积分形式</a:t>
            </a:r>
          </a:p>
        </p:txBody>
      </p:sp>
      <p:sp>
        <p:nvSpPr>
          <p:cNvPr id="464907" name="Rectangle 11"/>
          <p:cNvSpPr>
            <a:spLocks noChangeArrowheads="1"/>
          </p:cNvSpPr>
          <p:nvPr/>
        </p:nvSpPr>
        <p:spPr bwMode="auto">
          <a:xfrm>
            <a:off x="827088" y="1816100"/>
            <a:ext cx="7812087" cy="466725"/>
          </a:xfrm>
          <a:prstGeom prst="rect">
            <a:avLst/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质点系所受</a:t>
            </a:r>
            <a:r>
              <a:rPr lang="zh-CN" altLang="en-US">
                <a:solidFill>
                  <a:srgbClr val="00FFFF"/>
                </a:solidFill>
                <a:latin typeface="宋体" panose="02010600030101010101" pitchFamily="2" charset="-122"/>
                <a:ea typeface="楷体_GB2312" pitchFamily="49" charset="-122"/>
              </a:rPr>
              <a:t>合外力矩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的</a:t>
            </a:r>
            <a:r>
              <a:rPr lang="zh-CN" altLang="en-US">
                <a:solidFill>
                  <a:srgbClr val="00FFFF"/>
                </a:solidFill>
                <a:latin typeface="宋体" panose="02010600030101010101" pitchFamily="2" charset="-122"/>
                <a:ea typeface="楷体_GB2312" pitchFamily="49" charset="-122"/>
              </a:rPr>
              <a:t>冲量矩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等于质点系动量矩的增量</a:t>
            </a:r>
            <a:endParaRPr lang="zh-CN" altLang="en-US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464909" name="Rectangle 13"/>
          <p:cNvSpPr>
            <a:spLocks noChangeArrowheads="1"/>
          </p:cNvSpPr>
          <p:nvPr/>
        </p:nvSpPr>
        <p:spPr bwMode="auto">
          <a:xfrm>
            <a:off x="1404938" y="3429000"/>
            <a:ext cx="71278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质点系的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内力矩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不能改变质点系的动量矩</a:t>
            </a:r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265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300"/>
                                        <p:tgtEl>
                                          <p:spTgt spid="29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3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 autoUpdateAnimBg="0"/>
      <p:bldP spid="295940" grpId="0" autoUpdateAnimBg="0"/>
      <p:bldP spid="295943" grpId="0" build="p" autoUpdateAnimBg="0"/>
      <p:bldP spid="295944" grpId="0" animBg="1"/>
      <p:bldP spid="295945" grpId="0" animBg="1"/>
      <p:bldP spid="295947" grpId="0" animBg="1"/>
      <p:bldP spid="295948" grpId="0" autoUpdateAnimBg="0"/>
      <p:bldP spid="295960" grpId="0" autoUpdateAnimBg="0"/>
      <p:bldP spid="464904" grpId="0"/>
      <p:bldP spid="464906" grpId="0"/>
      <p:bldP spid="464907" grpId="0" animBg="1" autoUpdateAnimBg="0"/>
      <p:bldP spid="46490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951" name="Object 15"/>
          <p:cNvGraphicFramePr>
            <a:graphicFrameLocks noChangeAspect="1"/>
          </p:cNvGraphicFramePr>
          <p:nvPr>
            <p:extLst/>
          </p:nvPr>
        </p:nvGraphicFramePr>
        <p:xfrm>
          <a:off x="486927" y="2115612"/>
          <a:ext cx="376396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6" name="公式" r:id="rId3" imgW="1171543" imgH="180855" progId="Equation.3">
                  <p:embed/>
                </p:oleObj>
              </mc:Choice>
              <mc:Fallback>
                <p:oleObj name="公式" r:id="rId3" imgW="1171543" imgH="1808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927" y="2115612"/>
                        <a:ext cx="3763962" cy="68262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52" name="Text Box 16"/>
          <p:cNvSpPr txBox="1">
            <a:spLocks noChangeArrowheads="1"/>
          </p:cNvSpPr>
          <p:nvPr/>
        </p:nvSpPr>
        <p:spPr bwMode="auto">
          <a:xfrm>
            <a:off x="327025" y="1350640"/>
            <a:ext cx="3125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66FF33"/>
                </a:solidFill>
                <a:ea typeface="楷体_GB2312" pitchFamily="49" charset="-122"/>
              </a:rPr>
              <a:t>• </a:t>
            </a:r>
            <a:r>
              <a:rPr lang="zh-CN" altLang="en-US" dirty="0">
                <a:solidFill>
                  <a:srgbClr val="66FF33"/>
                </a:solidFill>
                <a:ea typeface="楷体_GB2312" pitchFamily="49" charset="-122"/>
              </a:rPr>
              <a:t>质点绕定点转动</a:t>
            </a:r>
            <a:endParaRPr lang="zh-CN" altLang="en-US" b="0" dirty="0">
              <a:solidFill>
                <a:srgbClr val="66FF33"/>
              </a:solidFill>
              <a:ea typeface="楷体_GB2312" pitchFamily="49" charset="-122"/>
            </a:endParaRPr>
          </a:p>
        </p:txBody>
      </p:sp>
      <p:sp>
        <p:nvSpPr>
          <p:cNvPr id="295953" name="AutoShape 17"/>
          <p:cNvSpPr>
            <a:spLocks noChangeArrowheads="1"/>
          </p:cNvSpPr>
          <p:nvPr/>
        </p:nvSpPr>
        <p:spPr bwMode="auto">
          <a:xfrm>
            <a:off x="5113119" y="2391544"/>
            <a:ext cx="457200" cy="533400"/>
          </a:xfrm>
          <a:prstGeom prst="downArrow">
            <a:avLst>
              <a:gd name="adj1" fmla="val 50000"/>
              <a:gd name="adj2" fmla="val 5549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200">
              <a:solidFill>
                <a:srgbClr val="000000"/>
              </a:solidFill>
            </a:endParaRPr>
          </a:p>
        </p:txBody>
      </p:sp>
      <p:sp>
        <p:nvSpPr>
          <p:cNvPr id="295954" name="Text Box 18"/>
          <p:cNvSpPr txBox="1">
            <a:spLocks noChangeArrowheads="1"/>
          </p:cNvSpPr>
          <p:nvPr/>
        </p:nvSpPr>
        <p:spPr bwMode="auto">
          <a:xfrm>
            <a:off x="4302125" y="1350640"/>
            <a:ext cx="4103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66FF33"/>
                </a:solidFill>
                <a:ea typeface="楷体_GB2312" pitchFamily="49" charset="-122"/>
              </a:rPr>
              <a:t>• </a:t>
            </a:r>
            <a:r>
              <a:rPr lang="zh-CN" altLang="en-US" dirty="0">
                <a:solidFill>
                  <a:srgbClr val="66FF33"/>
                </a:solidFill>
                <a:ea typeface="楷体_GB2312" pitchFamily="49" charset="-122"/>
              </a:rPr>
              <a:t>质点绕定轴作圆周运动</a:t>
            </a:r>
            <a:endParaRPr lang="zh-CN" altLang="en-US" b="0" dirty="0">
              <a:solidFill>
                <a:srgbClr val="66FF33"/>
              </a:solidFill>
              <a:ea typeface="楷体_GB2312" pitchFamily="49" charset="-122"/>
            </a:endParaRPr>
          </a:p>
        </p:txBody>
      </p:sp>
      <p:graphicFrame>
        <p:nvGraphicFramePr>
          <p:cNvPr id="29595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8536"/>
              </p:ext>
            </p:extLst>
          </p:nvPr>
        </p:nvGraphicFramePr>
        <p:xfrm>
          <a:off x="4835883" y="1811288"/>
          <a:ext cx="1851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7" name="公式" r:id="rId5" imgW="609526" imgH="152512" progId="Equation.3">
                  <p:embed/>
                </p:oleObj>
              </mc:Choice>
              <mc:Fallback>
                <p:oleObj name="公式" r:id="rId5" imgW="609526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883" y="1811288"/>
                        <a:ext cx="18510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5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853847"/>
              </p:ext>
            </p:extLst>
          </p:nvPr>
        </p:nvGraphicFramePr>
        <p:xfrm>
          <a:off x="6686908" y="1735088"/>
          <a:ext cx="1676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8" name="公式" r:id="rId7" imgW="495341" imgH="180855" progId="Equation.3">
                  <p:embed/>
                </p:oleObj>
              </mc:Choice>
              <mc:Fallback>
                <p:oleObj name="公式" r:id="rId7" imgW="495341" imgH="1808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908" y="1735088"/>
                        <a:ext cx="1676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57" name="Text Box 21"/>
          <p:cNvSpPr txBox="1">
            <a:spLocks noChangeArrowheads="1"/>
          </p:cNvSpPr>
          <p:nvPr/>
        </p:nvSpPr>
        <p:spPr bwMode="auto">
          <a:xfrm>
            <a:off x="250825" y="3031301"/>
            <a:ext cx="487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rgbClr val="FFFF00"/>
                </a:solidFill>
                <a:ea typeface="楷体_GB2312" pitchFamily="49" charset="-122"/>
              </a:rPr>
              <a:t>• </a:t>
            </a:r>
            <a:r>
              <a:rPr lang="zh-CN" altLang="en-US" i="1" dirty="0">
                <a:solidFill>
                  <a:srgbClr val="FFFF00"/>
                </a:solidFill>
                <a:ea typeface="楷体_GB2312" pitchFamily="49" charset="-122"/>
              </a:rPr>
              <a:t>对定轴转动的刚体的动量矩</a:t>
            </a:r>
          </a:p>
        </p:txBody>
      </p:sp>
      <p:graphicFrame>
        <p:nvGraphicFramePr>
          <p:cNvPr id="29595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687069"/>
              </p:ext>
            </p:extLst>
          </p:nvPr>
        </p:nvGraphicFramePr>
        <p:xfrm>
          <a:off x="4899025" y="2924944"/>
          <a:ext cx="2743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9" name="Equation" r:id="rId9" imgW="838166" imgH="190573" progId="Equation.3">
                  <p:embed/>
                </p:oleObj>
              </mc:Choice>
              <mc:Fallback>
                <p:oleObj name="Equation" r:id="rId9" imgW="838166" imgH="1905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2924944"/>
                        <a:ext cx="2743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59" name="Text Box 23"/>
          <p:cNvSpPr txBox="1">
            <a:spLocks noChangeArrowheads="1"/>
          </p:cNvSpPr>
          <p:nvPr/>
        </p:nvSpPr>
        <p:spPr bwMode="auto">
          <a:xfrm>
            <a:off x="319088" y="3645446"/>
            <a:ext cx="594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CCFF"/>
                </a:solidFill>
                <a:ea typeface="楷体_GB2312" pitchFamily="49" charset="-122"/>
              </a:rPr>
              <a:t>刚体动量矩＝质元动量矩之和</a:t>
            </a:r>
            <a:endParaRPr lang="zh-CN" altLang="en-US" b="0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295961" name="Line 25"/>
          <p:cNvSpPr>
            <a:spLocks noChangeShapeType="1"/>
          </p:cNvSpPr>
          <p:nvPr/>
        </p:nvSpPr>
        <p:spPr bwMode="auto">
          <a:xfrm>
            <a:off x="2789238" y="1579240"/>
            <a:ext cx="13716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959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263238"/>
              </p:ext>
            </p:extLst>
          </p:nvPr>
        </p:nvGraphicFramePr>
        <p:xfrm>
          <a:off x="7491412" y="3001144"/>
          <a:ext cx="114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0" name="Equation" r:id="rId11" imgW="333377" imgH="142795" progId="Equation.3">
                  <p:embed/>
                </p:oleObj>
              </mc:Choice>
              <mc:Fallback>
                <p:oleObj name="Equation" r:id="rId11" imgW="333377" imgH="1427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1412" y="3001144"/>
                        <a:ext cx="1143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63" name="Rectangle 27"/>
          <p:cNvSpPr>
            <a:spLocks noChangeArrowheads="1"/>
          </p:cNvSpPr>
          <p:nvPr/>
        </p:nvSpPr>
        <p:spPr bwMode="auto">
          <a:xfrm>
            <a:off x="4610100" y="2924944"/>
            <a:ext cx="4267200" cy="76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200">
              <a:solidFill>
                <a:srgbClr val="000000"/>
              </a:solidFill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250825" y="810890"/>
            <a:ext cx="475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solidFill>
                  <a:srgbClr val="66FFFF"/>
                </a:solidFill>
                <a:sym typeface="Symbol" panose="05050102010706020507" pitchFamily="18" charset="2"/>
              </a:rPr>
              <a:t>1. </a:t>
            </a:r>
            <a:r>
              <a:rPr lang="zh-CN" altLang="en-US" dirty="0">
                <a:solidFill>
                  <a:srgbClr val="66FFFF"/>
                </a:solidFill>
              </a:rPr>
              <a:t>刚体定轴转动的动量矩定理</a:t>
            </a:r>
          </a:p>
        </p:txBody>
      </p:sp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327025" y="4211114"/>
            <a:ext cx="541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00"/>
                </a:solidFill>
                <a:ea typeface="楷体_GB2312" pitchFamily="49" charset="-122"/>
              </a:rPr>
              <a:t>• 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绕定轴转动的动量矩定理</a:t>
            </a:r>
            <a:endParaRPr lang="zh-CN" altLang="en-US" dirty="0">
              <a:solidFill>
                <a:srgbClr val="CCCCFF"/>
              </a:solidFill>
              <a:ea typeface="楷体_GB2312" pitchFamily="49" charset="-122"/>
            </a:endParaRPr>
          </a:p>
        </p:txBody>
      </p:sp>
      <p:graphicFrame>
        <p:nvGraphicFramePr>
          <p:cNvPr id="296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528779"/>
              </p:ext>
            </p:extLst>
          </p:nvPr>
        </p:nvGraphicFramePr>
        <p:xfrm>
          <a:off x="2915915" y="4937743"/>
          <a:ext cx="13493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1" name="Equation" r:id="rId13" imgW="485894" imgH="314203" progId="Equation.3">
                  <p:embed/>
                </p:oleObj>
              </mc:Choice>
              <mc:Fallback>
                <p:oleObj name="Equation" r:id="rId13" imgW="485894" imgH="3142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915" y="4937743"/>
                        <a:ext cx="134937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547021"/>
              </p:ext>
            </p:extLst>
          </p:nvPr>
        </p:nvGraphicFramePr>
        <p:xfrm>
          <a:off x="539428" y="4963143"/>
          <a:ext cx="7048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2" name="Equation" r:id="rId15" imgW="219192" imgH="314203" progId="Equation.3">
                  <p:embed/>
                </p:oleObj>
              </mc:Choice>
              <mc:Fallback>
                <p:oleObj name="Equation" r:id="rId15" imgW="219192" imgH="3142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28" y="4963143"/>
                        <a:ext cx="70485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5" name="AutoShape 5"/>
          <p:cNvSpPr>
            <a:spLocks noChangeArrowheads="1"/>
          </p:cNvSpPr>
          <p:nvPr/>
        </p:nvSpPr>
        <p:spPr bwMode="auto">
          <a:xfrm>
            <a:off x="4183063" y="4224475"/>
            <a:ext cx="381000" cy="3810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zh-CN" sz="2200" smtClean="0">
              <a:solidFill>
                <a:srgbClr val="000000"/>
              </a:solidFill>
            </a:endParaRPr>
          </a:p>
        </p:txBody>
      </p:sp>
      <p:graphicFrame>
        <p:nvGraphicFramePr>
          <p:cNvPr id="2969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438900"/>
              </p:ext>
            </p:extLst>
          </p:nvPr>
        </p:nvGraphicFramePr>
        <p:xfrm>
          <a:off x="4200141" y="5190399"/>
          <a:ext cx="1019286" cy="592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3" name="Equation" r:id="rId17" imgW="406080" imgH="228600" progId="Equation.DSMT4">
                  <p:embed/>
                </p:oleObj>
              </mc:Choice>
              <mc:Fallback>
                <p:oleObj name="Equation" r:id="rId17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141" y="5190399"/>
                        <a:ext cx="1019286" cy="592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5" name="Rectangle 25"/>
          <p:cNvSpPr>
            <a:spLocks noChangeArrowheads="1"/>
          </p:cNvSpPr>
          <p:nvPr/>
        </p:nvSpPr>
        <p:spPr bwMode="auto">
          <a:xfrm>
            <a:off x="323528" y="4923455"/>
            <a:ext cx="5943600" cy="10668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200">
              <a:solidFill>
                <a:srgbClr val="000000"/>
              </a:solidFill>
            </a:endParaRPr>
          </a:p>
        </p:txBody>
      </p:sp>
      <p:graphicFrame>
        <p:nvGraphicFramePr>
          <p:cNvPr id="29698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697531"/>
              </p:ext>
            </p:extLst>
          </p:nvPr>
        </p:nvGraphicFramePr>
        <p:xfrm>
          <a:off x="1258565" y="4986955"/>
          <a:ext cx="16256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4" name="Equation" r:id="rId19" imgW="600079" imgH="314203" progId="Equation.3">
                  <p:embed/>
                </p:oleObj>
              </mc:Choice>
              <mc:Fallback>
                <p:oleObj name="Equation" r:id="rId19" imgW="600079" imgH="3142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565" y="4986955"/>
                        <a:ext cx="16256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247651" y="4853735"/>
            <a:ext cx="13345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CCFF"/>
                </a:solidFill>
                <a:ea typeface="楷体_GB2312" pitchFamily="49" charset="-122"/>
              </a:rPr>
              <a:t>刚体绕定轴转动定律</a:t>
            </a:r>
            <a:endParaRPr lang="zh-CN" altLang="en-US" b="0" dirty="0">
              <a:solidFill>
                <a:srgbClr val="FFFF99"/>
              </a:solidFill>
              <a:ea typeface="楷体_GB2312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871331"/>
              </p:ext>
            </p:extLst>
          </p:nvPr>
        </p:nvGraphicFramePr>
        <p:xfrm>
          <a:off x="5223071" y="5214041"/>
          <a:ext cx="847725" cy="544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5" name="Equation" r:id="rId21" imgW="355320" imgH="228600" progId="Equation.DSMT4">
                  <p:embed/>
                </p:oleObj>
              </mc:Choice>
              <mc:Fallback>
                <p:oleObj name="Equation" r:id="rId21" imgW="355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23071" y="5214041"/>
                        <a:ext cx="847725" cy="544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339144" y="204788"/>
            <a:ext cx="8409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7675" indent="-4476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FF00"/>
                </a:solidFill>
              </a:rPr>
              <a:t>四</a:t>
            </a:r>
            <a:r>
              <a:rPr lang="en-US" altLang="zh-CN" sz="2800" dirty="0" smtClean="0">
                <a:solidFill>
                  <a:srgbClr val="FFFF00"/>
                </a:solidFill>
              </a:rPr>
              <a:t>.  </a:t>
            </a:r>
            <a:r>
              <a:rPr lang="zh-CN" altLang="en-US" sz="2800" dirty="0" smtClean="0">
                <a:solidFill>
                  <a:srgbClr val="FFFF00"/>
                </a:solidFill>
              </a:rPr>
              <a:t>刚体定轴转动的动量矩</a:t>
            </a:r>
            <a:r>
              <a:rPr lang="zh-CN" altLang="zh-CN" sz="2800" dirty="0" smtClean="0">
                <a:solidFill>
                  <a:srgbClr val="FFFF00"/>
                </a:solidFill>
              </a:rPr>
              <a:t>定理</a:t>
            </a:r>
            <a:r>
              <a:rPr lang="zh-CN" altLang="en-US" sz="2800" dirty="0" smtClean="0">
                <a:solidFill>
                  <a:srgbClr val="FFFF00"/>
                </a:solidFill>
              </a:rPr>
              <a:t>及动量矩守恒定律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290912" y="3686944"/>
            <a:ext cx="1763361" cy="2982923"/>
            <a:chOff x="6876256" y="219406"/>
            <a:chExt cx="1871663" cy="3330575"/>
          </a:xfrm>
        </p:grpSpPr>
        <p:grpSp>
          <p:nvGrpSpPr>
            <p:cNvPr id="26" name="Group 11"/>
            <p:cNvGrpSpPr>
              <a:grpSpLocks/>
            </p:cNvGrpSpPr>
            <p:nvPr/>
          </p:nvGrpSpPr>
          <p:grpSpPr bwMode="auto">
            <a:xfrm>
              <a:off x="6876256" y="273381"/>
              <a:ext cx="1871663" cy="3276600"/>
              <a:chOff x="4267" y="983"/>
              <a:chExt cx="1289" cy="2064"/>
            </a:xfrm>
          </p:grpSpPr>
          <p:sp>
            <p:nvSpPr>
              <p:cNvPr id="38" name="Freeform 12"/>
              <p:cNvSpPr>
                <a:spLocks/>
              </p:cNvSpPr>
              <p:nvPr/>
            </p:nvSpPr>
            <p:spPr bwMode="auto">
              <a:xfrm>
                <a:off x="4267" y="1463"/>
                <a:ext cx="1289" cy="1267"/>
              </a:xfrm>
              <a:custGeom>
                <a:avLst/>
                <a:gdLst>
                  <a:gd name="T0" fmla="*/ 1022 w 1289"/>
                  <a:gd name="T1" fmla="*/ 268 h 1267"/>
                  <a:gd name="T2" fmla="*/ 965 w 1289"/>
                  <a:gd name="T3" fmla="*/ 190 h 1267"/>
                  <a:gd name="T4" fmla="*/ 909 w 1289"/>
                  <a:gd name="T5" fmla="*/ 120 h 1267"/>
                  <a:gd name="T6" fmla="*/ 824 w 1289"/>
                  <a:gd name="T7" fmla="*/ 57 h 1267"/>
                  <a:gd name="T8" fmla="*/ 782 w 1289"/>
                  <a:gd name="T9" fmla="*/ 28 h 1267"/>
                  <a:gd name="T10" fmla="*/ 726 w 1289"/>
                  <a:gd name="T11" fmla="*/ 14 h 1267"/>
                  <a:gd name="T12" fmla="*/ 684 w 1289"/>
                  <a:gd name="T13" fmla="*/ 0 h 1267"/>
                  <a:gd name="T14" fmla="*/ 641 w 1289"/>
                  <a:gd name="T15" fmla="*/ 0 h 1267"/>
                  <a:gd name="T16" fmla="*/ 599 w 1289"/>
                  <a:gd name="T17" fmla="*/ 0 h 1267"/>
                  <a:gd name="T18" fmla="*/ 557 w 1289"/>
                  <a:gd name="T19" fmla="*/ 14 h 1267"/>
                  <a:gd name="T20" fmla="*/ 500 w 1289"/>
                  <a:gd name="T21" fmla="*/ 28 h 1267"/>
                  <a:gd name="T22" fmla="*/ 458 w 1289"/>
                  <a:gd name="T23" fmla="*/ 57 h 1267"/>
                  <a:gd name="T24" fmla="*/ 381 w 1289"/>
                  <a:gd name="T25" fmla="*/ 120 h 1267"/>
                  <a:gd name="T26" fmla="*/ 317 w 1289"/>
                  <a:gd name="T27" fmla="*/ 190 h 1267"/>
                  <a:gd name="T28" fmla="*/ 268 w 1289"/>
                  <a:gd name="T29" fmla="*/ 268 h 1267"/>
                  <a:gd name="T30" fmla="*/ 233 w 1289"/>
                  <a:gd name="T31" fmla="*/ 310 h 1267"/>
                  <a:gd name="T32" fmla="*/ 190 w 1289"/>
                  <a:gd name="T33" fmla="*/ 359 h 1267"/>
                  <a:gd name="T34" fmla="*/ 106 w 1289"/>
                  <a:gd name="T35" fmla="*/ 451 h 1267"/>
                  <a:gd name="T36" fmla="*/ 64 w 1289"/>
                  <a:gd name="T37" fmla="*/ 500 h 1267"/>
                  <a:gd name="T38" fmla="*/ 28 w 1289"/>
                  <a:gd name="T39" fmla="*/ 549 h 1267"/>
                  <a:gd name="T40" fmla="*/ 7 w 1289"/>
                  <a:gd name="T41" fmla="*/ 598 h 1267"/>
                  <a:gd name="T42" fmla="*/ 0 w 1289"/>
                  <a:gd name="T43" fmla="*/ 648 h 1267"/>
                  <a:gd name="T44" fmla="*/ 0 w 1289"/>
                  <a:gd name="T45" fmla="*/ 683 h 1267"/>
                  <a:gd name="T46" fmla="*/ 14 w 1289"/>
                  <a:gd name="T47" fmla="*/ 725 h 1267"/>
                  <a:gd name="T48" fmla="*/ 35 w 1289"/>
                  <a:gd name="T49" fmla="*/ 753 h 1267"/>
                  <a:gd name="T50" fmla="*/ 56 w 1289"/>
                  <a:gd name="T51" fmla="*/ 788 h 1267"/>
                  <a:gd name="T52" fmla="*/ 120 w 1289"/>
                  <a:gd name="T53" fmla="*/ 852 h 1267"/>
                  <a:gd name="T54" fmla="*/ 183 w 1289"/>
                  <a:gd name="T55" fmla="*/ 908 h 1267"/>
                  <a:gd name="T56" fmla="*/ 247 w 1289"/>
                  <a:gd name="T57" fmla="*/ 971 h 1267"/>
                  <a:gd name="T58" fmla="*/ 303 w 1289"/>
                  <a:gd name="T59" fmla="*/ 1042 h 1267"/>
                  <a:gd name="T60" fmla="*/ 359 w 1289"/>
                  <a:gd name="T61" fmla="*/ 1105 h 1267"/>
                  <a:gd name="T62" fmla="*/ 416 w 1289"/>
                  <a:gd name="T63" fmla="*/ 1168 h 1267"/>
                  <a:gd name="T64" fmla="*/ 465 w 1289"/>
                  <a:gd name="T65" fmla="*/ 1210 h 1267"/>
                  <a:gd name="T66" fmla="*/ 514 w 1289"/>
                  <a:gd name="T67" fmla="*/ 1239 h 1267"/>
                  <a:gd name="T68" fmla="*/ 578 w 1289"/>
                  <a:gd name="T69" fmla="*/ 1260 h 1267"/>
                  <a:gd name="T70" fmla="*/ 641 w 1289"/>
                  <a:gd name="T71" fmla="*/ 1267 h 1267"/>
                  <a:gd name="T72" fmla="*/ 705 w 1289"/>
                  <a:gd name="T73" fmla="*/ 1260 h 1267"/>
                  <a:gd name="T74" fmla="*/ 768 w 1289"/>
                  <a:gd name="T75" fmla="*/ 1239 h 1267"/>
                  <a:gd name="T76" fmla="*/ 817 w 1289"/>
                  <a:gd name="T77" fmla="*/ 1210 h 1267"/>
                  <a:gd name="T78" fmla="*/ 867 w 1289"/>
                  <a:gd name="T79" fmla="*/ 1168 h 1267"/>
                  <a:gd name="T80" fmla="*/ 930 w 1289"/>
                  <a:gd name="T81" fmla="*/ 1105 h 1267"/>
                  <a:gd name="T82" fmla="*/ 987 w 1289"/>
                  <a:gd name="T83" fmla="*/ 1042 h 1267"/>
                  <a:gd name="T84" fmla="*/ 1036 w 1289"/>
                  <a:gd name="T85" fmla="*/ 971 h 1267"/>
                  <a:gd name="T86" fmla="*/ 1099 w 1289"/>
                  <a:gd name="T87" fmla="*/ 908 h 1267"/>
                  <a:gd name="T88" fmla="*/ 1170 w 1289"/>
                  <a:gd name="T89" fmla="*/ 852 h 1267"/>
                  <a:gd name="T90" fmla="*/ 1226 w 1289"/>
                  <a:gd name="T91" fmla="*/ 788 h 1267"/>
                  <a:gd name="T92" fmla="*/ 1275 w 1289"/>
                  <a:gd name="T93" fmla="*/ 725 h 1267"/>
                  <a:gd name="T94" fmla="*/ 1282 w 1289"/>
                  <a:gd name="T95" fmla="*/ 683 h 1267"/>
                  <a:gd name="T96" fmla="*/ 1289 w 1289"/>
                  <a:gd name="T97" fmla="*/ 648 h 1267"/>
                  <a:gd name="T98" fmla="*/ 1282 w 1289"/>
                  <a:gd name="T99" fmla="*/ 598 h 1267"/>
                  <a:gd name="T100" fmla="*/ 1254 w 1289"/>
                  <a:gd name="T101" fmla="*/ 549 h 1267"/>
                  <a:gd name="T102" fmla="*/ 1219 w 1289"/>
                  <a:gd name="T103" fmla="*/ 500 h 1267"/>
                  <a:gd name="T104" fmla="*/ 1184 w 1289"/>
                  <a:gd name="T105" fmla="*/ 451 h 1267"/>
                  <a:gd name="T106" fmla="*/ 1092 w 1289"/>
                  <a:gd name="T107" fmla="*/ 359 h 1267"/>
                  <a:gd name="T108" fmla="*/ 1057 w 1289"/>
                  <a:gd name="T109" fmla="*/ 310 h 1267"/>
                  <a:gd name="T110" fmla="*/ 1022 w 1289"/>
                  <a:gd name="T111" fmla="*/ 268 h 1267"/>
                  <a:gd name="T112" fmla="*/ 1022 w 1289"/>
                  <a:gd name="T113" fmla="*/ 268 h 126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289"/>
                  <a:gd name="T172" fmla="*/ 0 h 1267"/>
                  <a:gd name="T173" fmla="*/ 1289 w 1289"/>
                  <a:gd name="T174" fmla="*/ 1267 h 126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289" h="1267">
                    <a:moveTo>
                      <a:pt x="1022" y="268"/>
                    </a:moveTo>
                    <a:lnTo>
                      <a:pt x="965" y="190"/>
                    </a:lnTo>
                    <a:lnTo>
                      <a:pt x="909" y="120"/>
                    </a:lnTo>
                    <a:lnTo>
                      <a:pt x="824" y="57"/>
                    </a:lnTo>
                    <a:lnTo>
                      <a:pt x="782" y="28"/>
                    </a:lnTo>
                    <a:lnTo>
                      <a:pt x="726" y="14"/>
                    </a:lnTo>
                    <a:lnTo>
                      <a:pt x="684" y="0"/>
                    </a:lnTo>
                    <a:lnTo>
                      <a:pt x="641" y="0"/>
                    </a:lnTo>
                    <a:lnTo>
                      <a:pt x="599" y="0"/>
                    </a:lnTo>
                    <a:lnTo>
                      <a:pt x="557" y="14"/>
                    </a:lnTo>
                    <a:lnTo>
                      <a:pt x="500" y="28"/>
                    </a:lnTo>
                    <a:lnTo>
                      <a:pt x="458" y="57"/>
                    </a:lnTo>
                    <a:lnTo>
                      <a:pt x="381" y="120"/>
                    </a:lnTo>
                    <a:lnTo>
                      <a:pt x="317" y="190"/>
                    </a:lnTo>
                    <a:lnTo>
                      <a:pt x="268" y="268"/>
                    </a:lnTo>
                    <a:lnTo>
                      <a:pt x="233" y="310"/>
                    </a:lnTo>
                    <a:lnTo>
                      <a:pt x="190" y="359"/>
                    </a:lnTo>
                    <a:lnTo>
                      <a:pt x="106" y="451"/>
                    </a:lnTo>
                    <a:lnTo>
                      <a:pt x="64" y="500"/>
                    </a:lnTo>
                    <a:lnTo>
                      <a:pt x="28" y="549"/>
                    </a:lnTo>
                    <a:lnTo>
                      <a:pt x="7" y="598"/>
                    </a:lnTo>
                    <a:lnTo>
                      <a:pt x="0" y="648"/>
                    </a:lnTo>
                    <a:lnTo>
                      <a:pt x="0" y="683"/>
                    </a:lnTo>
                    <a:lnTo>
                      <a:pt x="14" y="725"/>
                    </a:lnTo>
                    <a:lnTo>
                      <a:pt x="35" y="753"/>
                    </a:lnTo>
                    <a:lnTo>
                      <a:pt x="56" y="788"/>
                    </a:lnTo>
                    <a:lnTo>
                      <a:pt x="120" y="852"/>
                    </a:lnTo>
                    <a:lnTo>
                      <a:pt x="183" y="908"/>
                    </a:lnTo>
                    <a:lnTo>
                      <a:pt x="247" y="971"/>
                    </a:lnTo>
                    <a:lnTo>
                      <a:pt x="303" y="1042"/>
                    </a:lnTo>
                    <a:lnTo>
                      <a:pt x="359" y="1105"/>
                    </a:lnTo>
                    <a:lnTo>
                      <a:pt x="416" y="1168"/>
                    </a:lnTo>
                    <a:lnTo>
                      <a:pt x="465" y="1210"/>
                    </a:lnTo>
                    <a:lnTo>
                      <a:pt x="514" y="1239"/>
                    </a:lnTo>
                    <a:lnTo>
                      <a:pt x="578" y="1260"/>
                    </a:lnTo>
                    <a:lnTo>
                      <a:pt x="641" y="1267"/>
                    </a:lnTo>
                    <a:lnTo>
                      <a:pt x="705" y="1260"/>
                    </a:lnTo>
                    <a:lnTo>
                      <a:pt x="768" y="1239"/>
                    </a:lnTo>
                    <a:lnTo>
                      <a:pt x="817" y="1210"/>
                    </a:lnTo>
                    <a:lnTo>
                      <a:pt x="867" y="1168"/>
                    </a:lnTo>
                    <a:lnTo>
                      <a:pt x="930" y="1105"/>
                    </a:lnTo>
                    <a:lnTo>
                      <a:pt x="987" y="1042"/>
                    </a:lnTo>
                    <a:lnTo>
                      <a:pt x="1036" y="971"/>
                    </a:lnTo>
                    <a:lnTo>
                      <a:pt x="1099" y="908"/>
                    </a:lnTo>
                    <a:lnTo>
                      <a:pt x="1170" y="852"/>
                    </a:lnTo>
                    <a:lnTo>
                      <a:pt x="1226" y="788"/>
                    </a:lnTo>
                    <a:lnTo>
                      <a:pt x="1275" y="725"/>
                    </a:lnTo>
                    <a:lnTo>
                      <a:pt x="1282" y="683"/>
                    </a:lnTo>
                    <a:lnTo>
                      <a:pt x="1289" y="648"/>
                    </a:lnTo>
                    <a:lnTo>
                      <a:pt x="1282" y="598"/>
                    </a:lnTo>
                    <a:lnTo>
                      <a:pt x="1254" y="549"/>
                    </a:lnTo>
                    <a:lnTo>
                      <a:pt x="1219" y="500"/>
                    </a:lnTo>
                    <a:lnTo>
                      <a:pt x="1184" y="451"/>
                    </a:lnTo>
                    <a:lnTo>
                      <a:pt x="1092" y="359"/>
                    </a:lnTo>
                    <a:lnTo>
                      <a:pt x="1057" y="310"/>
                    </a:lnTo>
                    <a:lnTo>
                      <a:pt x="1022" y="26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scene3d>
                <a:camera prst="legacyPerspectiveTop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</p:spPr>
            <p:txBody>
              <a:bodyPr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5289" y="1724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7 w 7"/>
                  <a:gd name="T3" fmla="*/ 0 h 7"/>
                  <a:gd name="T4" fmla="*/ 7 w 7"/>
                  <a:gd name="T5" fmla="*/ 0 h 7"/>
                  <a:gd name="T6" fmla="*/ 0 w 7"/>
                  <a:gd name="T7" fmla="*/ 7 h 7"/>
                  <a:gd name="T8" fmla="*/ 7 w 7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7"/>
                  <a:gd name="T17" fmla="*/ 7 w 7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4"/>
              <p:cNvSpPr>
                <a:spLocks noChangeShapeType="1"/>
              </p:cNvSpPr>
              <p:nvPr/>
            </p:nvSpPr>
            <p:spPr bwMode="auto">
              <a:xfrm flipV="1">
                <a:off x="4939" y="1415"/>
                <a:ext cx="0" cy="1344"/>
              </a:xfrm>
              <a:prstGeom prst="line">
                <a:avLst/>
              </a:prstGeom>
              <a:noFill/>
              <a:ln w="57150">
                <a:solidFill>
                  <a:srgbClr val="FFFF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" name="Group 15"/>
              <p:cNvGrpSpPr>
                <a:grpSpLocks/>
              </p:cNvGrpSpPr>
              <p:nvPr/>
            </p:nvGrpSpPr>
            <p:grpSpPr bwMode="auto">
              <a:xfrm>
                <a:off x="4699" y="2903"/>
                <a:ext cx="480" cy="144"/>
                <a:chOff x="4176" y="2496"/>
                <a:chExt cx="480" cy="144"/>
              </a:xfrm>
            </p:grpSpPr>
            <p:sp>
              <p:nvSpPr>
                <p:cNvPr id="47" name="Line 16"/>
                <p:cNvSpPr>
                  <a:spLocks noChangeShapeType="1"/>
                </p:cNvSpPr>
                <p:nvPr/>
              </p:nvSpPr>
              <p:spPr bwMode="auto">
                <a:xfrm>
                  <a:off x="4320" y="2496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17"/>
                <p:cNvSpPr>
                  <a:spLocks noChangeShapeType="1"/>
                </p:cNvSpPr>
                <p:nvPr/>
              </p:nvSpPr>
              <p:spPr bwMode="auto">
                <a:xfrm>
                  <a:off x="4176" y="2640"/>
                  <a:ext cx="480" cy="0"/>
                </a:xfrm>
                <a:prstGeom prst="line">
                  <a:avLst/>
                </a:prstGeom>
                <a:noFill/>
                <a:ln w="76200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18"/>
                <p:cNvSpPr>
                  <a:spLocks noChangeShapeType="1"/>
                </p:cNvSpPr>
                <p:nvPr/>
              </p:nvSpPr>
              <p:spPr bwMode="auto">
                <a:xfrm>
                  <a:off x="4512" y="2496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2" name="Line 19"/>
              <p:cNvSpPr>
                <a:spLocks noChangeShapeType="1"/>
              </p:cNvSpPr>
              <p:nvPr/>
            </p:nvSpPr>
            <p:spPr bwMode="auto">
              <a:xfrm flipV="1">
                <a:off x="4939" y="983"/>
                <a:ext cx="0" cy="480"/>
              </a:xfrm>
              <a:prstGeom prst="line">
                <a:avLst/>
              </a:prstGeom>
              <a:noFill/>
              <a:ln w="57150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 flipV="1">
                <a:off x="4939" y="2711"/>
                <a:ext cx="0" cy="336"/>
              </a:xfrm>
              <a:prstGeom prst="line">
                <a:avLst/>
              </a:prstGeom>
              <a:noFill/>
              <a:ln w="57150">
                <a:solidFill>
                  <a:srgbClr val="00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4" name="Group 21"/>
              <p:cNvGrpSpPr>
                <a:grpSpLocks/>
              </p:cNvGrpSpPr>
              <p:nvPr/>
            </p:nvGrpSpPr>
            <p:grpSpPr bwMode="auto">
              <a:xfrm>
                <a:off x="4843" y="1127"/>
                <a:ext cx="192" cy="288"/>
                <a:chOff x="4320" y="720"/>
                <a:chExt cx="192" cy="288"/>
              </a:xfrm>
            </p:grpSpPr>
            <p:sp>
              <p:nvSpPr>
                <p:cNvPr id="45" name="Line 22"/>
                <p:cNvSpPr>
                  <a:spLocks noChangeShapeType="1"/>
                </p:cNvSpPr>
                <p:nvPr/>
              </p:nvSpPr>
              <p:spPr bwMode="auto">
                <a:xfrm>
                  <a:off x="4320" y="720"/>
                  <a:ext cx="0" cy="288"/>
                </a:xfrm>
                <a:prstGeom prst="line">
                  <a:avLst/>
                </a:prstGeom>
                <a:noFill/>
                <a:ln w="76200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23"/>
                <p:cNvSpPr>
                  <a:spLocks noChangeShapeType="1"/>
                </p:cNvSpPr>
                <p:nvPr/>
              </p:nvSpPr>
              <p:spPr bwMode="auto">
                <a:xfrm>
                  <a:off x="4512" y="720"/>
                  <a:ext cx="0" cy="288"/>
                </a:xfrm>
                <a:prstGeom prst="line">
                  <a:avLst/>
                </a:prstGeom>
                <a:noFill/>
                <a:ln w="76200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7006431" y="1797381"/>
              <a:ext cx="1524000" cy="53340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V="1">
              <a:off x="8197056" y="2125993"/>
              <a:ext cx="457200" cy="15240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7997031" y="2025981"/>
              <a:ext cx="325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FF00"/>
                  </a:solidFill>
                  <a:sym typeface="Symbol" panose="05050102010706020507" pitchFamily="18" charset="2"/>
                </a:rPr>
                <a:t>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2" name="Object 2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40071886"/>
                </p:ext>
              </p:extLst>
            </p:nvPr>
          </p:nvGraphicFramePr>
          <p:xfrm>
            <a:off x="7989094" y="2369309"/>
            <a:ext cx="333375" cy="421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26" name="Equation" r:id="rId23" imgW="177480" imgH="228600" progId="Equation.DSMT4">
                    <p:embed/>
                  </p:oleObj>
                </mc:Choice>
                <mc:Fallback>
                  <p:oleObj name="Equation" r:id="rId23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9094" y="2369309"/>
                          <a:ext cx="333375" cy="421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2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17568820"/>
                </p:ext>
              </p:extLst>
            </p:nvPr>
          </p:nvGraphicFramePr>
          <p:xfrm>
            <a:off x="7989094" y="1832306"/>
            <a:ext cx="158750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27" name="公式" r:id="rId25" imgW="114185" imgH="323920" progId="Equation.3">
                    <p:embed/>
                  </p:oleObj>
                </mc:Choice>
                <mc:Fallback>
                  <p:oleObj name="公式" r:id="rId25" imgW="114185" imgH="32392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9094" y="1832306"/>
                          <a:ext cx="158750" cy="344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2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23791889"/>
                </p:ext>
              </p:extLst>
            </p:nvPr>
          </p:nvGraphicFramePr>
          <p:xfrm>
            <a:off x="8460581" y="1637043"/>
            <a:ext cx="280988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28" name="公式" r:id="rId27" imgW="171412" imgH="323920" progId="Equation.3">
                    <p:embed/>
                  </p:oleObj>
                </mc:Choice>
                <mc:Fallback>
                  <p:oleObj name="公式" r:id="rId27" imgW="171412" imgH="32392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0581" y="1637043"/>
                          <a:ext cx="280988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7420769" y="186088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00FFFF"/>
                  </a:solidFill>
                </a:rPr>
                <a:t>O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6" name="Object 3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05312858"/>
                </p:ext>
              </p:extLst>
            </p:nvPr>
          </p:nvGraphicFramePr>
          <p:xfrm>
            <a:off x="7933531" y="219406"/>
            <a:ext cx="223838" cy="233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29" name="公式" r:id="rId29" imgW="171412" imgH="190573" progId="Equation.3">
                    <p:embed/>
                  </p:oleObj>
                </mc:Choice>
                <mc:Fallback>
                  <p:oleObj name="公式" r:id="rId29" imgW="171412" imgH="190573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3531" y="219406"/>
                          <a:ext cx="223838" cy="233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7847806" y="2081543"/>
              <a:ext cx="314325" cy="200025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28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5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9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300"/>
                                        <p:tgtEl>
                                          <p:spTgt spid="29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300"/>
                                        <p:tgtEl>
                                          <p:spTgt spid="29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9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9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0" fill="hold"/>
                                        <p:tgtEl>
                                          <p:spTgt spid="296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0" fill="hold"/>
                                        <p:tgtEl>
                                          <p:spTgt spid="296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2" grpId="0" build="p" autoUpdateAnimBg="0"/>
      <p:bldP spid="295953" grpId="0" animBg="1"/>
      <p:bldP spid="295954" grpId="0" build="p" autoUpdateAnimBg="0"/>
      <p:bldP spid="295957" grpId="0" autoUpdateAnimBg="0"/>
      <p:bldP spid="295959" grpId="0" autoUpdateAnimBg="0"/>
      <p:bldP spid="295961" grpId="0" animBg="1"/>
      <p:bldP spid="295963" grpId="0" animBg="1"/>
      <p:bldP spid="28" grpId="0" autoUpdateAnimBg="0"/>
      <p:bldP spid="296962" grpId="0" build="p" autoUpdateAnimBg="0"/>
      <p:bldP spid="296985" grpId="0" animBg="1"/>
      <p:bldP spid="23" grpId="0" autoUpdateAnimBg="0"/>
      <p:bldP spid="3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5" name="Rectangle 15"/>
          <p:cNvSpPr>
            <a:spLocks noChangeArrowheads="1"/>
          </p:cNvSpPr>
          <p:nvPr/>
        </p:nvSpPr>
        <p:spPr bwMode="auto">
          <a:xfrm>
            <a:off x="806450" y="3703231"/>
            <a:ext cx="16795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66FF33"/>
                </a:solidFill>
                <a:ea typeface="楷体_GB2312" pitchFamily="49" charset="-122"/>
              </a:rPr>
              <a:t> </a:t>
            </a:r>
            <a:r>
              <a:rPr lang="zh-CN" altLang="en-US" sz="2200">
                <a:solidFill>
                  <a:srgbClr val="66FF33"/>
                </a:solidFill>
                <a:ea typeface="楷体_GB2312" pitchFamily="49" charset="-122"/>
              </a:rPr>
              <a:t>冲量矩</a:t>
            </a:r>
            <a:endParaRPr lang="zh-CN" altLang="en-US" sz="22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96976" name="AutoShape 16"/>
          <p:cNvSpPr>
            <a:spLocks noChangeArrowheads="1"/>
          </p:cNvSpPr>
          <p:nvPr/>
        </p:nvSpPr>
        <p:spPr bwMode="auto">
          <a:xfrm>
            <a:off x="2112963" y="3627031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200">
              <a:solidFill>
                <a:srgbClr val="000000"/>
              </a:solidFill>
            </a:endParaRPr>
          </a:p>
        </p:txBody>
      </p:sp>
      <p:graphicFrame>
        <p:nvGraphicFramePr>
          <p:cNvPr id="19484" name="Object 28"/>
          <p:cNvGraphicFramePr>
            <a:graphicFrameLocks noChangeAspect="1"/>
          </p:cNvGraphicFramePr>
          <p:nvPr>
            <p:extLst/>
          </p:nvPr>
        </p:nvGraphicFramePr>
        <p:xfrm>
          <a:off x="2843213" y="3271431"/>
          <a:ext cx="4608512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0" name="Equation" r:id="rId3" imgW="1714394" imgH="457267" progId="Equation.DSMT4">
                  <p:embed/>
                </p:oleObj>
              </mc:Choice>
              <mc:Fallback>
                <p:oleObj name="Equation" r:id="rId3" imgW="1714394" imgH="4572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271431"/>
                        <a:ext cx="4608512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14" name="Rectangle 18"/>
          <p:cNvSpPr>
            <a:spLocks noChangeArrowheads="1"/>
          </p:cNvSpPr>
          <p:nvPr/>
        </p:nvSpPr>
        <p:spPr bwMode="auto">
          <a:xfrm>
            <a:off x="669553" y="4796373"/>
            <a:ext cx="7862887" cy="461665"/>
          </a:xfrm>
          <a:prstGeom prst="rect">
            <a:avLst/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定轴转动刚体所受</a:t>
            </a:r>
            <a:r>
              <a:rPr lang="zh-CN" altLang="en-US" dirty="0">
                <a:solidFill>
                  <a:srgbClr val="00FFFF"/>
                </a:solidFill>
                <a:latin typeface="宋体" panose="02010600030101010101" pitchFamily="2" charset="-122"/>
                <a:ea typeface="楷体_GB2312" pitchFamily="49" charset="-122"/>
              </a:rPr>
              <a:t>合外力矩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的冲量矩等于其动量矩的增量</a:t>
            </a:r>
            <a:endParaRPr lang="zh-CN" altLang="en-US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257596" y="1916832"/>
            <a:ext cx="8686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结论：</a:t>
            </a:r>
            <a:r>
              <a:rPr lang="zh-CN" altLang="en-US" dirty="0">
                <a:solidFill>
                  <a:srgbClr val="CCCCFF"/>
                </a:solidFill>
                <a:ea typeface="楷体_GB2312" pitchFamily="49" charset="-122"/>
              </a:rPr>
              <a:t>定轴转动刚体对定轴的动量矩随时间的变化率，等于作用在刚体上的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所有外力对该轴的力矩的代数和  </a:t>
            </a:r>
            <a:r>
              <a:rPr lang="en-US" altLang="zh-CN" dirty="0">
                <a:solidFill>
                  <a:srgbClr val="CCCCFF"/>
                </a:solidFill>
                <a:ea typeface="楷体_GB2312" pitchFamily="49" charset="-122"/>
              </a:rPr>
              <a:t>—— 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刚体绕定轴转动的动量矩定理</a:t>
            </a: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>
            <p:extLst/>
          </p:nvPr>
        </p:nvGraphicFramePr>
        <p:xfrm>
          <a:off x="3924027" y="548261"/>
          <a:ext cx="13493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1" name="Equation" r:id="rId5" imgW="485894" imgH="314203" progId="Equation.3">
                  <p:embed/>
                </p:oleObj>
              </mc:Choice>
              <mc:Fallback>
                <p:oleObj name="Equation" r:id="rId5" imgW="485894" imgH="3142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027" y="548261"/>
                        <a:ext cx="134937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extLst/>
          </p:nvPr>
        </p:nvGraphicFramePr>
        <p:xfrm>
          <a:off x="1547540" y="573661"/>
          <a:ext cx="7048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2" name="Equation" r:id="rId7" imgW="219192" imgH="314203" progId="Equation.3">
                  <p:embed/>
                </p:oleObj>
              </mc:Choice>
              <mc:Fallback>
                <p:oleObj name="Equation" r:id="rId7" imgW="219192" imgH="3142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540" y="573661"/>
                        <a:ext cx="70485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/>
          </p:nvPr>
        </p:nvGraphicFramePr>
        <p:xfrm>
          <a:off x="5208253" y="800917"/>
          <a:ext cx="1019286" cy="592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3" name="Equation" r:id="rId9" imgW="406080" imgH="228600" progId="Equation.DSMT4">
                  <p:embed/>
                </p:oleObj>
              </mc:Choice>
              <mc:Fallback>
                <p:oleObj name="Equation" r:id="rId9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253" y="800917"/>
                        <a:ext cx="1019286" cy="592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1331640" y="533973"/>
            <a:ext cx="5943600" cy="10668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200">
              <a:solidFill>
                <a:srgbClr val="000000"/>
              </a:solidFill>
            </a:endParaRPr>
          </a:p>
        </p:txBody>
      </p:sp>
      <p:graphicFrame>
        <p:nvGraphicFramePr>
          <p:cNvPr id="25" name="Object 26"/>
          <p:cNvGraphicFramePr>
            <a:graphicFrameLocks noChangeAspect="1"/>
          </p:cNvGraphicFramePr>
          <p:nvPr>
            <p:extLst/>
          </p:nvPr>
        </p:nvGraphicFramePr>
        <p:xfrm>
          <a:off x="2266677" y="597473"/>
          <a:ext cx="16256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4" name="Equation" r:id="rId11" imgW="600079" imgH="314203" progId="Equation.3">
                  <p:embed/>
                </p:oleObj>
              </mc:Choice>
              <mc:Fallback>
                <p:oleObj name="Equation" r:id="rId11" imgW="600079" imgH="3142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677" y="597473"/>
                        <a:ext cx="16256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/>
          </p:nvPr>
        </p:nvGraphicFramePr>
        <p:xfrm>
          <a:off x="6231183" y="824559"/>
          <a:ext cx="847725" cy="544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5" name="Equation" r:id="rId13" imgW="355320" imgH="228600" progId="Equation.DSMT4">
                  <p:embed/>
                </p:oleObj>
              </mc:Choice>
              <mc:Fallback>
                <p:oleObj name="Equation" r:id="rId13" imgW="355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31183" y="824559"/>
                        <a:ext cx="847725" cy="544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57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5" grpId="0" build="p" autoUpdateAnimBg="0"/>
      <p:bldP spid="296976" grpId="0" animBg="1"/>
      <p:bldP spid="464914" grpId="0" animBg="1" autoUpdateAnimBg="0"/>
      <p:bldP spid="20" grpId="0" autoUpdateAnimBg="0"/>
      <p:bldP spid="24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13715</TotalTime>
  <Words>1361</Words>
  <Application>Microsoft Office PowerPoint</Application>
  <PresentationFormat>全屏显示(4:3)</PresentationFormat>
  <Paragraphs>157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Highlight LET</vt:lpstr>
      <vt:lpstr>Monotype Sorts</vt:lpstr>
      <vt:lpstr>Smudger LET</vt:lpstr>
      <vt:lpstr>仿宋_GB2312</vt:lpstr>
      <vt:lpstr>黑体</vt:lpstr>
      <vt:lpstr>楷体_GB2312</vt:lpstr>
      <vt:lpstr>隶书</vt:lpstr>
      <vt:lpstr>宋体</vt:lpstr>
      <vt:lpstr>Arial</vt:lpstr>
      <vt:lpstr>Bookman Old Style</vt:lpstr>
      <vt:lpstr>Symbol</vt:lpstr>
      <vt:lpstr>Times New Roman</vt:lpstr>
      <vt:lpstr>Wingdings</vt:lpstr>
      <vt:lpstr>默认设计模板</vt:lpstr>
      <vt:lpstr>公式</vt:lpstr>
      <vt:lpstr>Equation</vt:lpstr>
      <vt:lpstr>CorelDRAW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刚体</dc:title>
  <dc:creator>蒋臣威</dc:creator>
  <cp:lastModifiedBy>jiangcw</cp:lastModifiedBy>
  <cp:revision>810</cp:revision>
  <dcterms:created xsi:type="dcterms:W3CDTF">1998-11-21T01:35:42Z</dcterms:created>
  <dcterms:modified xsi:type="dcterms:W3CDTF">2023-04-04T09:05:39Z</dcterms:modified>
</cp:coreProperties>
</file>