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328" r:id="rId2"/>
    <p:sldId id="327" r:id="rId3"/>
    <p:sldId id="326" r:id="rId4"/>
    <p:sldId id="324" r:id="rId5"/>
    <p:sldId id="325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42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C1587B-063A-4A06-8C2F-375487243A91}" type="datetimeFigureOut">
              <a:rPr lang="zh-CN" altLang="en-US" smtClean="0"/>
              <a:t>2021/10/2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18E5AA-7CDF-4975-BA65-B8AA2ED8B0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36656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GAN</a:t>
            </a:r>
            <a:r>
              <a:rPr lang="zh-CN" altLang="en-US" dirty="0"/>
              <a:t>最重要同时也是在机制上最有意思的地方就是它“对抗”训练的这种方式。这种训练是以一种交替迭代的方式进行的。判别器本质上是一个二分类器，没有什么特殊的地方。它就是以真实样本和生成的样本作为输入，输出分类结果，最后计算一个分类</a:t>
            </a:r>
            <a:r>
              <a:rPr lang="en-US" altLang="zh-CN" dirty="0"/>
              <a:t>loss</a:t>
            </a:r>
            <a:r>
              <a:rPr lang="zh-CN" altLang="en-US" dirty="0"/>
              <a:t>，其实就是</a:t>
            </a:r>
            <a:r>
              <a:rPr lang="en-US" altLang="zh-CN" dirty="0"/>
              <a:t>cross entropy</a:t>
            </a:r>
            <a:r>
              <a:rPr lang="zh-CN" altLang="en-US" dirty="0"/>
              <a:t>。最后提一点，在更新判别器参数的时候，生成器的参数保持不变，在</a:t>
            </a:r>
            <a:r>
              <a:rPr lang="en-US" altLang="zh-CN" dirty="0" err="1"/>
              <a:t>pytorch</a:t>
            </a:r>
            <a:r>
              <a:rPr lang="zh-CN" altLang="en-US" dirty="0"/>
              <a:t>编程上他们实际上是两个</a:t>
            </a:r>
            <a:r>
              <a:rPr lang="en-US" altLang="zh-CN" dirty="0"/>
              <a:t>optimizer</a:t>
            </a:r>
            <a:r>
              <a:rPr lang="zh-CN" altLang="en-US" dirty="0"/>
              <a:t>，这里调用的是判别器对应的</a:t>
            </a:r>
            <a:r>
              <a:rPr lang="en-US" altLang="zh-CN" dirty="0"/>
              <a:t>optimizer</a:t>
            </a:r>
            <a:r>
              <a:rPr lang="zh-CN" altLang="en-US" dirty="0"/>
              <a:t>的</a:t>
            </a:r>
            <a:r>
              <a:rPr lang="en-US" altLang="zh-CN" dirty="0"/>
              <a:t>step</a:t>
            </a:r>
            <a:r>
              <a:rPr lang="zh-CN" altLang="en-US" dirty="0"/>
              <a:t>函数。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EFFF0D-1DCA-4802-ADAD-E8DD53D69C10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接下来要训练生成器，这里有一点不同：这里的</a:t>
            </a:r>
            <a:r>
              <a:rPr lang="en-US" altLang="zh-CN" dirty="0"/>
              <a:t>labels</a:t>
            </a:r>
            <a:r>
              <a:rPr lang="zh-CN" altLang="en-US" dirty="0"/>
              <a:t>要定成</a:t>
            </a:r>
            <a:r>
              <a:rPr lang="en-US" altLang="zh-CN" dirty="0"/>
              <a:t>real</a:t>
            </a:r>
            <a:r>
              <a:rPr lang="zh-CN" altLang="en-US" dirty="0"/>
              <a:t>，因为你想让判别器最终输出</a:t>
            </a:r>
            <a:r>
              <a:rPr lang="en-US" altLang="zh-CN" dirty="0"/>
              <a:t>real</a:t>
            </a:r>
            <a:r>
              <a:rPr lang="zh-CN" altLang="en-US" dirty="0"/>
              <a:t>。 然后以相类似的方式来更新这个判别器的参数。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EFFF0D-1DCA-4802-ADAD-E8DD53D69C10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195B8F-62EA-4408-8BCE-01BD8F7885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D50D213-7528-437E-8887-C0B1E35CE1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32C369-69AD-4992-8C1F-FAE854BB8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3898A-F74A-4A91-868B-FEE78EA7184C}" type="datetimeFigureOut">
              <a:rPr lang="zh-CN" altLang="en-US" smtClean="0"/>
              <a:t>2021/10/2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928FAF-7FDB-4894-B5D6-7DFB18EA5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A68E22-B102-4706-B481-2E493F7A9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E1280-6117-4F45-A0C9-87B30577B9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2123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BF8C98-77FD-494B-827C-B8242900C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59F52E9-771C-4FB8-9A04-6C82E7EB74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52BA71-85B6-4E49-949B-816549B57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3898A-F74A-4A91-868B-FEE78EA7184C}" type="datetimeFigureOut">
              <a:rPr lang="zh-CN" altLang="en-US" smtClean="0"/>
              <a:t>2021/10/2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58555E-7259-417C-8A0C-17F74687D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94DD8A-0D1D-4BFC-A23E-ABF70CDE7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E1280-6117-4F45-A0C9-87B30577B9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9136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9D99D61-BD41-4947-B352-C8B0385CE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5C19DFE-99C1-4167-AC07-D9494CB558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FF7DDE-FEE3-4163-8B7F-56747EFE8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3898A-F74A-4A91-868B-FEE78EA7184C}" type="datetimeFigureOut">
              <a:rPr lang="zh-CN" altLang="en-US" smtClean="0"/>
              <a:t>2021/10/2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996795-7456-425E-B0FE-47BD40A5D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0DC952-2644-41B8-AB83-2B12E7FB4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E1280-6117-4F45-A0C9-87B30577B9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7912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4E2D55-35E4-4AB9-B512-D697B23B8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11C08D-2695-4218-9620-C7807FDF0E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337EC5-CDA6-475E-A794-D9BF49858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3898A-F74A-4A91-868B-FEE78EA7184C}" type="datetimeFigureOut">
              <a:rPr lang="zh-CN" altLang="en-US" smtClean="0"/>
              <a:t>2021/10/2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02A735-CBD0-457F-9A50-3DACB92F7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2E3B69-CDF6-446B-A9EB-2ABEF68EE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E1280-6117-4F45-A0C9-87B30577B9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2461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AA19DA-3BEB-4F0B-88E1-2C93DAF8C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D658B78-2417-476F-AC7F-29372435BD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CF90FE-FC4B-43EF-B1C9-6834D1975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3898A-F74A-4A91-868B-FEE78EA7184C}" type="datetimeFigureOut">
              <a:rPr lang="zh-CN" altLang="en-US" smtClean="0"/>
              <a:t>2021/10/2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EE15D2-9A4C-4A7A-A82D-6612AE935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4F0B98-3590-4E2E-BE9D-9D40A126B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E1280-6117-4F45-A0C9-87B30577B9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0646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3816CD-1A4D-4B35-BAF7-B24E60AF7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BBC9A5-DB64-408D-8F22-D44E0F4FAA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E0CFBEA-B80C-4DA0-B217-8CCC098BA5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996DD70-AE97-4498-A1D1-7FCB31B1E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3898A-F74A-4A91-868B-FEE78EA7184C}" type="datetimeFigureOut">
              <a:rPr lang="zh-CN" altLang="en-US" smtClean="0"/>
              <a:t>2021/10/2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B2DF081-32AC-4515-822C-1697A34B6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3B22DD5-A5F9-481B-BCBF-73818F0AD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E1280-6117-4F45-A0C9-87B30577B9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6905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2A838E-8684-46DD-86CD-6B3B6AF33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05E6539-E5D2-4F0A-8AFB-E518CB97FA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E1CB5F8-9D28-42F5-B23A-3263BD7F88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16631D5-4A52-4AA4-BF4F-9828CD53FF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F1AEA6D-C75F-4FE2-BEF4-6598757846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8A17618-4FC5-4879-9866-95764D40E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3898A-F74A-4A91-868B-FEE78EA7184C}" type="datetimeFigureOut">
              <a:rPr lang="zh-CN" altLang="en-US" smtClean="0"/>
              <a:t>2021/10/2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DE595A3-C000-4FB7-B54C-3836C4281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8CEDE15-9A22-418A-99AD-E2E5C50DD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E1280-6117-4F45-A0C9-87B30577B9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2196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EA95B0-5FE0-437F-A357-E33C61F1C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93C5B9B-3F2A-4A71-A4FA-2436B67E8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3898A-F74A-4A91-868B-FEE78EA7184C}" type="datetimeFigureOut">
              <a:rPr lang="zh-CN" altLang="en-US" smtClean="0"/>
              <a:t>2021/10/2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88BF314-13C5-43C4-B763-E7F767F99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4D13BAD-6AEB-4E62-B9B2-EA5AA584D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E1280-6117-4F45-A0C9-87B30577B9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2608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EECBFBF-A962-4B47-9798-148F2220E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3898A-F74A-4A91-868B-FEE78EA7184C}" type="datetimeFigureOut">
              <a:rPr lang="zh-CN" altLang="en-US" smtClean="0"/>
              <a:t>2021/10/2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FC87CA7-302B-459C-B2A9-E8CA4DC69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41570F6-B7D5-481F-93C1-93E339D2F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E1280-6117-4F45-A0C9-87B30577B9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6390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977339-9373-42BB-A475-120A5BD7D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D5D397-8366-4B4B-93B6-5926E47950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F2494FD-24CF-4AC2-9886-3EC709B314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650FED8-B255-4087-BC84-5BE03D19A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3898A-F74A-4A91-868B-FEE78EA7184C}" type="datetimeFigureOut">
              <a:rPr lang="zh-CN" altLang="en-US" smtClean="0"/>
              <a:t>2021/10/2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1A37592-2874-4BA2-A1CB-A5D5CD63C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F4D606D-2753-4CF6-92E4-6C866FA92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E1280-6117-4F45-A0C9-87B30577B9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4660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EF610D-CDFA-4008-B40D-AB287F5A8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F14A794-FC70-4C31-B475-B9BC510F89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408002B-B1EA-48AB-91EE-31F7884CD0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7BACB36-5856-4B8D-9E95-06ADC93F1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3898A-F74A-4A91-868B-FEE78EA7184C}" type="datetimeFigureOut">
              <a:rPr lang="zh-CN" altLang="en-US" smtClean="0"/>
              <a:t>2021/10/2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1F5E439-D294-42B4-B3B7-FC9D50B13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097BE92-D121-486A-8C85-13E41743B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E1280-6117-4F45-A0C9-87B30577B9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2559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B3E4D7A-043E-42FE-977C-CB7CA66A5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4D6C2F5-F605-46E5-86A2-B5126A2EEE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145BFA-B201-49F7-84BE-C12280B390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F3898A-F74A-4A91-868B-FEE78EA7184C}" type="datetimeFigureOut">
              <a:rPr lang="zh-CN" altLang="en-US" smtClean="0"/>
              <a:t>2021/10/2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A9CC0D-FA51-48A4-9A45-4D3B722592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40059E-6E43-4F42-BCE0-5359EEC4E7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BE1280-6117-4F45-A0C9-87B30577B9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3403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jpe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jpe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036B9628-AB89-4EC2-91E8-780AE9ED08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6434" y="1409685"/>
            <a:ext cx="7839132" cy="4038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311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F77362B2-CA67-4BF6-B4D6-B122DBE6A8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3162" y="466703"/>
            <a:ext cx="6905675" cy="5924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497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22F52D50-C887-44E9-953C-9B6DF810C6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223" y="1604947"/>
            <a:ext cx="4821731" cy="3521754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CF37520A-D4A3-4535-AFE4-1161D04B2659}"/>
              </a:ext>
            </a:extLst>
          </p:cNvPr>
          <p:cNvSpPr txBox="1"/>
          <p:nvPr/>
        </p:nvSpPr>
        <p:spPr>
          <a:xfrm>
            <a:off x="1854271" y="5165125"/>
            <a:ext cx="1857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GANs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5A649BB-BAF6-43DE-9533-F43964748C78}"/>
              </a:ext>
            </a:extLst>
          </p:cNvPr>
          <p:cNvSpPr txBox="1"/>
          <p:nvPr/>
        </p:nvSpPr>
        <p:spPr>
          <a:xfrm>
            <a:off x="8059229" y="5165125"/>
            <a:ext cx="1857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DCGAN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ACF644AA-ED0A-4E48-902F-084FBAB24F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2640" y="1874108"/>
            <a:ext cx="5890812" cy="2961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185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41020" b="-7887"/>
          <a:stretch>
            <a:fillRect/>
          </a:stretch>
        </p:blipFill>
        <p:spPr>
          <a:xfrm>
            <a:off x="6953731" y="6264725"/>
            <a:ext cx="5056088" cy="53436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917" y="617901"/>
            <a:ext cx="915835" cy="867277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00330" y="759151"/>
            <a:ext cx="3750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accent1">
                    <a:lumMod val="75000"/>
                  </a:schemeClr>
                </a:solidFill>
                <a:latin typeface="汉仪中等线KW" panose="01010104010101010101" charset="-122"/>
                <a:ea typeface="汉仪中等线KW" panose="01010104010101010101" charset="-122"/>
              </a:rPr>
              <a:t>1</a:t>
            </a:r>
            <a:endParaRPr lang="zh-CN" altLang="en-US" sz="3200" dirty="0">
              <a:solidFill>
                <a:schemeClr val="accent1">
                  <a:lumMod val="75000"/>
                </a:schemeClr>
              </a:solidFill>
              <a:latin typeface="汉仪中等线KW" panose="01010104010101010101" charset="-122"/>
              <a:ea typeface="汉仪中等线KW" panose="01010104010101010101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0" y="155115"/>
            <a:ext cx="1655328" cy="257314"/>
          </a:xfrm>
          <a:prstGeom prst="rect">
            <a:avLst/>
          </a:prstGeom>
          <a:solidFill>
            <a:srgbClr val="6F8B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汉仪中等线KW" panose="01010104010101010101" charset="-122"/>
              <a:ea typeface="汉仪中等线KW" panose="01010104010101010101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0" y="1614"/>
            <a:ext cx="12192000" cy="164287"/>
          </a:xfrm>
          <a:prstGeom prst="rect">
            <a:avLst/>
          </a:prstGeom>
          <a:solidFill>
            <a:srgbClr val="6F8B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汉仪中等线KW" panose="01010104010101010101" charset="-122"/>
              <a:ea typeface="汉仪中等线KW" panose="01010104010101010101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0" y="6697897"/>
            <a:ext cx="12192000" cy="164287"/>
          </a:xfrm>
          <a:prstGeom prst="rect">
            <a:avLst/>
          </a:prstGeom>
          <a:solidFill>
            <a:srgbClr val="6F8B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汉仪中等线KW" panose="01010104010101010101" charset="-122"/>
              <a:ea typeface="汉仪中等线KW" panose="01010104010101010101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42816" y="65238"/>
            <a:ext cx="209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汉仪中等线KW" panose="01010104010101010101" charset="-122"/>
                <a:ea typeface="汉仪中等线KW" panose="01010104010101010101" charset="-122"/>
              </a:rPr>
              <a:t>Presentation</a:t>
            </a:r>
            <a:endParaRPr lang="zh-CN" altLang="en-US" dirty="0">
              <a:solidFill>
                <a:schemeClr val="bg1"/>
              </a:solidFill>
              <a:latin typeface="汉仪中等线KW" panose="01010104010101010101" charset="-122"/>
              <a:ea typeface="汉仪中等线KW" panose="01010104010101010101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0576" y="245711"/>
            <a:ext cx="1016611" cy="1026880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1655328" y="793828"/>
            <a:ext cx="7581036" cy="5835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0070C0"/>
                </a:solidFill>
                <a:latin typeface="汉仪书宋二KW" panose="00020600040101010101" charset="-122"/>
                <a:ea typeface="汉仪书宋二KW" panose="00020600040101010101" charset="-122"/>
                <a:cs typeface="Times New Roman" panose="02020603050405020304" pitchFamily="18" charset="0"/>
              </a:rPr>
              <a:t>GANs Review</a:t>
            </a:r>
            <a:endParaRPr lang="zh-CN" altLang="en-US" sz="3200" dirty="0">
              <a:solidFill>
                <a:srgbClr val="0070C0"/>
              </a:solidFill>
              <a:latin typeface="汉仪书宋二KW" panose="00020600040101010101" charset="-122"/>
              <a:ea typeface="汉仪书宋二KW" panose="00020600040101010101" charset="-122"/>
              <a:cs typeface="Times New Roman" panose="02020603050405020304" pitchFamily="18" charset="0"/>
            </a:endParaRPr>
          </a:p>
        </p:txBody>
      </p:sp>
      <p:sp>
        <p:nvSpPr>
          <p:cNvPr id="11" name="object 2"/>
          <p:cNvSpPr/>
          <p:nvPr/>
        </p:nvSpPr>
        <p:spPr>
          <a:xfrm>
            <a:off x="1670050" y="1547073"/>
            <a:ext cx="8851900" cy="41148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汉仪中等线KW" panose="01010104010101010101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41020" b="-7887"/>
          <a:stretch>
            <a:fillRect/>
          </a:stretch>
        </p:blipFill>
        <p:spPr>
          <a:xfrm>
            <a:off x="6953731" y="6264725"/>
            <a:ext cx="5056088" cy="53436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917" y="617901"/>
            <a:ext cx="915835" cy="867277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00330" y="759151"/>
            <a:ext cx="3750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accent1">
                    <a:lumMod val="75000"/>
                  </a:schemeClr>
                </a:solidFill>
                <a:latin typeface="汉仪中等线KW" panose="01010104010101010101" charset="-122"/>
                <a:ea typeface="汉仪中等线KW" panose="01010104010101010101" charset="-122"/>
              </a:rPr>
              <a:t>1</a:t>
            </a:r>
            <a:endParaRPr lang="zh-CN" altLang="en-US" sz="3200" dirty="0">
              <a:solidFill>
                <a:schemeClr val="accent1">
                  <a:lumMod val="75000"/>
                </a:schemeClr>
              </a:solidFill>
              <a:latin typeface="汉仪中等线KW" panose="01010104010101010101" charset="-122"/>
              <a:ea typeface="汉仪中等线KW" panose="01010104010101010101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0" y="155115"/>
            <a:ext cx="1655328" cy="257314"/>
          </a:xfrm>
          <a:prstGeom prst="rect">
            <a:avLst/>
          </a:prstGeom>
          <a:solidFill>
            <a:srgbClr val="6F8B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汉仪中等线KW" panose="01010104010101010101" charset="-122"/>
              <a:ea typeface="汉仪中等线KW" panose="01010104010101010101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0" y="1614"/>
            <a:ext cx="12192000" cy="164287"/>
          </a:xfrm>
          <a:prstGeom prst="rect">
            <a:avLst/>
          </a:prstGeom>
          <a:solidFill>
            <a:srgbClr val="6F8B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汉仪中等线KW" panose="01010104010101010101" charset="-122"/>
              <a:ea typeface="汉仪中等线KW" panose="01010104010101010101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0" y="6697897"/>
            <a:ext cx="12192000" cy="164287"/>
          </a:xfrm>
          <a:prstGeom prst="rect">
            <a:avLst/>
          </a:prstGeom>
          <a:solidFill>
            <a:srgbClr val="6F8B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汉仪中等线KW" panose="01010104010101010101" charset="-122"/>
              <a:ea typeface="汉仪中等线KW" panose="01010104010101010101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42816" y="65238"/>
            <a:ext cx="209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汉仪中等线KW" panose="01010104010101010101" charset="-122"/>
                <a:ea typeface="汉仪中等线KW" panose="01010104010101010101" charset="-122"/>
              </a:rPr>
              <a:t>Presentation</a:t>
            </a:r>
            <a:endParaRPr lang="zh-CN" altLang="en-US" dirty="0">
              <a:solidFill>
                <a:schemeClr val="bg1"/>
              </a:solidFill>
              <a:latin typeface="汉仪中等线KW" panose="01010104010101010101" charset="-122"/>
              <a:ea typeface="汉仪中等线KW" panose="01010104010101010101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0576" y="245711"/>
            <a:ext cx="1016611" cy="1026880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1655328" y="793828"/>
            <a:ext cx="7581036" cy="5835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0070C0"/>
                </a:solidFill>
                <a:latin typeface="汉仪书宋二KW" panose="00020600040101010101" charset="-122"/>
                <a:ea typeface="汉仪书宋二KW" panose="00020600040101010101" charset="-122"/>
                <a:cs typeface="Times New Roman" panose="02020603050405020304" pitchFamily="18" charset="0"/>
              </a:rPr>
              <a:t>GANs Review</a:t>
            </a:r>
            <a:endParaRPr lang="zh-CN" altLang="en-US" sz="3200" dirty="0">
              <a:solidFill>
                <a:srgbClr val="0070C0"/>
              </a:solidFill>
              <a:latin typeface="汉仪书宋二KW" panose="00020600040101010101" charset="-122"/>
              <a:ea typeface="汉仪书宋二KW" panose="00020600040101010101" charset="-122"/>
              <a:cs typeface="Times New Roman" panose="02020603050405020304" pitchFamily="18" charset="0"/>
            </a:endParaRPr>
          </a:p>
        </p:txBody>
      </p:sp>
      <p:sp>
        <p:nvSpPr>
          <p:cNvPr id="11" name="object 2"/>
          <p:cNvSpPr/>
          <p:nvPr/>
        </p:nvSpPr>
        <p:spPr>
          <a:xfrm>
            <a:off x="1816241" y="1736651"/>
            <a:ext cx="8559517" cy="382996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汉仪中等线KW" panose="01010104010101010101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173</Words>
  <Application>Microsoft Office PowerPoint</Application>
  <PresentationFormat>宽屏</PresentationFormat>
  <Paragraphs>12</Paragraphs>
  <Slides>5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2" baseType="lpstr">
      <vt:lpstr>等线</vt:lpstr>
      <vt:lpstr>等线 Light</vt:lpstr>
      <vt:lpstr>汉仪书宋二KW</vt:lpstr>
      <vt:lpstr>汉仪中等线KW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刘 家旭</dc:creator>
  <cp:lastModifiedBy>刘 家旭</cp:lastModifiedBy>
  <cp:revision>6</cp:revision>
  <cp:lastPrinted>2021-10-02T09:19:32Z</cp:lastPrinted>
  <dcterms:created xsi:type="dcterms:W3CDTF">2021-10-02T07:18:42Z</dcterms:created>
  <dcterms:modified xsi:type="dcterms:W3CDTF">2021-10-02T09:21:25Z</dcterms:modified>
</cp:coreProperties>
</file>