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6" r:id="rId4"/>
    <p:sldId id="268" r:id="rId5"/>
    <p:sldId id="260" r:id="rId6"/>
    <p:sldId id="264" r:id="rId7"/>
    <p:sldId id="258" r:id="rId8"/>
    <p:sldId id="265" r:id="rId9"/>
    <p:sldId id="267" r:id="rId10"/>
    <p:sldId id="259" r:id="rId11"/>
    <p:sldId id="261" r:id="rId12"/>
    <p:sldId id="262" r:id="rId13"/>
    <p:sldId id="263" r:id="rId14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70363"/>
  </p:normalViewPr>
  <p:slideViewPr>
    <p:cSldViewPr snapToGrid="0" snapToObjects="1">
      <p:cViewPr varScale="1">
        <p:scale>
          <a:sx n="89" d="100"/>
          <a:sy n="89" d="100"/>
        </p:scale>
        <p:origin x="4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91286-EA2C-584A-8E02-BDACDD4DECD9}" type="datetimeFigureOut">
              <a:rPr lang="en-US" smtClean="0"/>
              <a:t>9/4/25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B8AA54-A780-7444-A788-E342C02ED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82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bookshop.com/HKU/EN/Display/PrintedBook?ISBN=9781292405469&amp;ForMaterials=False&amp;Created=False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apbookshop.com/HKU/EN/Display/PrintedBook?ISBN=9781292405513&amp;ForMaterials=False&amp;Created=False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 book </a:t>
            </a:r>
          </a:p>
          <a:p>
            <a:r>
              <a:rPr lang="en-US" sz="1200" b="0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https://apbookshop.com/HKU/EN/Display/PrintedBook?ISBN=9781292405469&amp;ForMaterials=False&amp;Created=False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eBook</a:t>
            </a:r>
          </a:p>
          <a:p>
            <a:r>
              <a:rPr lang="en-US" sz="1200" b="0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https://apbookshop.com/HKU/EN/Display/PrintedBook?ISBN=9781292405513&amp;ForMaterials=False&amp;Created=False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B8AA54-A780-7444-A788-E342C02ED6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19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Open System Interconnection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B8AA54-A780-7444-A788-E342C02ED6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99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F98B7A-D2C4-DF21-0DDC-EABC2E7D18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944208-8472-5EC5-CB1B-0AE52779E6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95B046-E8CD-451B-203D-DA357C04ED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Pearson online purchase:</a:t>
            </a:r>
          </a:p>
          <a:p>
            <a:r>
              <a:rPr lang="en-HK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</a:t>
            </a:r>
            <a:r>
              <a:rPr lang="en-HK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www.pearson.com</a:t>
            </a:r>
            <a:r>
              <a:rPr lang="en-HK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HK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HK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-us/subject-</a:t>
            </a:r>
            <a:r>
              <a:rPr lang="en-HK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catalog</a:t>
            </a:r>
            <a:r>
              <a:rPr lang="en-HK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/p/computer-networking-a-top-down-approach/P200000013385/9780135415603?srsltid=AfmBOoqF63uE8PD-j0ZADPLqMWcZoDv3UbmCra7ZeTNltcNkRJ5uMncf</a:t>
            </a:r>
          </a:p>
          <a:p>
            <a:endParaRPr lang="en-HK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HK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Textbook web site:</a:t>
            </a:r>
          </a:p>
          <a:p>
            <a:r>
              <a:rPr lang="en-HK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</a:t>
            </a:r>
            <a:r>
              <a:rPr lang="en-HK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gaia.cs.umass.edu</a:t>
            </a:r>
            <a:r>
              <a:rPr lang="en-HK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HK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kurose_ross</a:t>
            </a:r>
            <a:r>
              <a:rPr lang="en-HK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HK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ninth.php</a:t>
            </a:r>
            <a:endParaRPr lang="en-HK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HK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55C70C-A2C5-90FD-6F56-8C1E83C982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B8AA54-A780-7444-A788-E342C02ED6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5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B8AA54-A780-7444-A788-E342C02ED6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24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H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MWT1 (Meng Wah Complex)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B8AA54-A780-7444-A788-E342C02ED6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8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B8AA54-A780-7444-A788-E342C02ED6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72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B8AA54-A780-7444-A788-E342C02ED6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99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FB91F-BECD-1A48-B532-D55881C73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ACCDB5-A09E-4C46-9C8E-30A2866EDC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4C333-3814-6845-92D1-3A8229EEE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2CF2-7B1F-974E-B585-6FCB3CBD3EA5}" type="datetimeFigureOut">
              <a:rPr lang="en-US" smtClean="0"/>
              <a:t>9/4/25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67262-4AA2-3F4B-A4F7-300C11864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CD05A-2672-5847-B347-B5E23A7C8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33D9A-F267-354D-9230-5EAD44A31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2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8CF1-74CF-BB4B-BE63-A88AA6A64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FA51AE-C13C-E443-B197-87BF40667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C815B-6CD8-F647-8E3D-8D094DCB3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2CF2-7B1F-974E-B585-6FCB3CBD3EA5}" type="datetimeFigureOut">
              <a:rPr lang="en-US" smtClean="0"/>
              <a:t>9/4/25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6006C-175D-FB46-AA09-FABA520E7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89739-5EDA-E44D-9392-2234154CE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33D9A-F267-354D-9230-5EAD44A31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28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A51000-96EC-9A4B-BB0F-0A82C6D114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EBA694-1176-2544-82B4-18A3115E2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0BA48-5774-9047-ACAE-7BCA2375F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2CF2-7B1F-974E-B585-6FCB3CBD3EA5}" type="datetimeFigureOut">
              <a:rPr lang="en-US" smtClean="0"/>
              <a:t>9/4/25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F481F-C7E3-7D45-9145-926AB1C82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C2578-F251-4749-B9A0-B28FC240D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33D9A-F267-354D-9230-5EAD44A31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35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FAC65-0925-FF4F-9985-B676F033A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3F3A8-B0BB-A64E-95C0-09981079B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1C2BA-3B8A-EF4A-B566-C2D07AE0D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2CF2-7B1F-974E-B585-6FCB3CBD3EA5}" type="datetimeFigureOut">
              <a:rPr lang="en-US" smtClean="0"/>
              <a:t>9/4/25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DCD74-6D30-EB42-ABD7-97B62B85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BBA91-E06A-7041-8FC3-0EFDB211D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33D9A-F267-354D-9230-5EAD44A31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2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DB541-3975-4C41-8D7E-DA877E0C6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8CB06-9A3F-AA4A-9543-97752B945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E6EA3-1464-0743-9D27-78DC6995F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2CF2-7B1F-974E-B585-6FCB3CBD3EA5}" type="datetimeFigureOut">
              <a:rPr lang="en-US" smtClean="0"/>
              <a:t>9/4/25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50EC5-CBC2-764C-BDCC-A18B3813B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8BA18-6670-7D40-90CB-1BAEAA284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33D9A-F267-354D-9230-5EAD44A31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86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0375B-214C-2748-96C4-B75D72265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DBEB7-81AD-704D-A4D1-04EE72C40D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9755C4-4509-A448-AB08-A4AECF473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6A84B-88CC-D447-881B-D817ABF0B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2CF2-7B1F-974E-B585-6FCB3CBD3EA5}" type="datetimeFigureOut">
              <a:rPr lang="en-US" smtClean="0"/>
              <a:t>9/4/25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740142-9947-154A-9763-5C814DC43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F3EEF-9FE4-4144-93BE-88E0DDE4F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33D9A-F267-354D-9230-5EAD44A31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05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164BD-8112-F946-AEF6-B60301CB9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5BBAA-3D10-1C44-8C19-41045FEFB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F8A1CB-A4C5-CB4E-965B-189337924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866A8-ABB6-3F4D-A747-F87E9EC16B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EE31E4-8061-4047-AC7B-3901A86810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1CA4B0-D7EA-FE4A-B163-5AB059C9E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2CF2-7B1F-974E-B585-6FCB3CBD3EA5}" type="datetimeFigureOut">
              <a:rPr lang="en-US" smtClean="0"/>
              <a:t>9/4/25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82A165-AB83-7A45-AC33-9C17E3480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144144-EC63-F740-8FA8-AC8BBC2C5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33D9A-F267-354D-9230-5EAD44A31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628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E06AA-6845-8441-B0B5-9F4568244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283858-CDF2-7146-9B73-FCB2CA848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2CF2-7B1F-974E-B585-6FCB3CBD3EA5}" type="datetimeFigureOut">
              <a:rPr lang="en-US" smtClean="0"/>
              <a:t>9/4/25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C0D46-9369-8842-ADFF-CF6A67DF0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2F2E7B-2F1F-6D4E-A688-8F218673B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33D9A-F267-354D-9230-5EAD44A31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80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C3367D-E5E0-6046-B6BE-A09634D86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2CF2-7B1F-974E-B585-6FCB3CBD3EA5}" type="datetimeFigureOut">
              <a:rPr lang="en-US" smtClean="0"/>
              <a:t>9/4/25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407A7F-E439-FF41-BD6A-77F46C788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BC75F-8C96-2640-B9B0-4A2F5FB1D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33D9A-F267-354D-9230-5EAD44A31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46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9239F-A3F4-3E4D-BBCA-9C38DC99B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AA61B-1308-C64D-BA10-1C5A3EBE0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5935AC-8BFF-8D4B-B3B0-737B29519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C6698F-20CA-9645-9DD1-B4736A426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2CF2-7B1F-974E-B585-6FCB3CBD3EA5}" type="datetimeFigureOut">
              <a:rPr lang="en-US" smtClean="0"/>
              <a:t>9/4/25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E8A3D4-75FC-2D4C-9FA9-90C142E68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A7DC5C-AF2E-684B-9E3E-2B6D5CFDE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33D9A-F267-354D-9230-5EAD44A31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7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CA9B3-ECBF-9E4E-B67E-936B9624A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1AAAA7-1A61-9946-A59D-547C4DAB2D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88B23-5442-D849-8178-A1EDB7102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7D1061-5349-F347-B7C4-FE97B0D3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2CF2-7B1F-974E-B585-6FCB3CBD3EA5}" type="datetimeFigureOut">
              <a:rPr lang="en-US" smtClean="0"/>
              <a:t>9/4/25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E2C32-8D01-674E-897C-F466E899C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2133FC-53BC-6F40-A4E0-2CE906821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33D9A-F267-354D-9230-5EAD44A31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15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10172E-A1DE-B944-BB0C-484101E58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02B85-F1D0-B94E-95A5-870B5B289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4A372-5515-464F-B111-56854FB196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22CF2-7B1F-974E-B585-6FCB3CBD3EA5}" type="datetimeFigureOut">
              <a:rPr lang="en-US" smtClean="0"/>
              <a:t>9/4/25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3269A-8E78-3B46-BBCE-26C8A9E18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0EC79-7D58-AD4A-B4E5-24BB30A26B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33D9A-F267-354D-9230-5EAD44A31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4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ku.hk/plagiaris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oodle.hku.hk/course/view.php?id=134689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chngai@eee.hku.hk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zhanfeng.xu@connect.hku.hk" TargetMode="External"/><Relationship Id="rId5" Type="http://schemas.openxmlformats.org/officeDocument/2006/relationships/hyperlink" Target="mailto:liuwj0817@connect.hku.hk" TargetMode="External"/><Relationship Id="rId4" Type="http://schemas.openxmlformats.org/officeDocument/2006/relationships/hyperlink" Target="mailto:yipengdu@eee.hku.hk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A58CF-0B34-7D4B-B490-5DAE44152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364" y="1122363"/>
            <a:ext cx="11845636" cy="2387600"/>
          </a:xfrm>
        </p:spPr>
        <p:txBody>
          <a:bodyPr>
            <a:noAutofit/>
          </a:bodyPr>
          <a:lstStyle/>
          <a:p>
            <a:r>
              <a:rPr lang="en-US" sz="4000" dirty="0"/>
              <a:t>COMP3234 Computer and Communication Networks /</a:t>
            </a:r>
            <a:br>
              <a:rPr lang="en-US" sz="4000" dirty="0"/>
            </a:br>
            <a:r>
              <a:rPr lang="en-US" sz="4000" dirty="0"/>
              <a:t>ELEC3443 Computer Networks</a:t>
            </a: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Course Overview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118506-2482-E14F-B814-1CB354BC2D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75062"/>
            <a:ext cx="9144000" cy="1655762"/>
          </a:xfrm>
        </p:spPr>
        <p:txBody>
          <a:bodyPr/>
          <a:lstStyle/>
          <a:p>
            <a:r>
              <a:rPr lang="en-US" sz="2800" dirty="0"/>
              <a:t>Dr. Edith C. H. Ngai</a:t>
            </a:r>
          </a:p>
          <a:p>
            <a:r>
              <a:rPr lang="en-US" dirty="0"/>
              <a:t>Department of Electrical and Electronic Engineering</a:t>
            </a:r>
          </a:p>
          <a:p>
            <a:r>
              <a:rPr lang="en-US" dirty="0"/>
              <a:t>The University of Hong Kong</a:t>
            </a:r>
          </a:p>
        </p:txBody>
      </p:sp>
    </p:spTree>
    <p:extLst>
      <p:ext uri="{BB962C8B-B14F-4D97-AF65-F5344CB8AC3E}">
        <p14:creationId xmlns:p14="http://schemas.microsoft.com/office/powerpoint/2010/main" val="2784847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EA48F-F0DE-3E45-B237-D9312CD8F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Tentative</a:t>
            </a:r>
            <a:r>
              <a:rPr lang="en-US" dirty="0"/>
              <a:t>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30496-A6F2-B34F-A241-73D471873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Mid-term on 24 Oct 2025 (Friday)</a:t>
            </a:r>
          </a:p>
          <a:p>
            <a:r>
              <a:rPr lang="en-US" dirty="0"/>
              <a:t>One programming assignment due on 2 Nov 2025 (Sunday)</a:t>
            </a:r>
          </a:p>
          <a:p>
            <a:r>
              <a:rPr lang="en-US" dirty="0"/>
              <a:t>Two written assignments due on 20 Oct 2025 and 8 Dec 2025</a:t>
            </a:r>
          </a:p>
        </p:txBody>
      </p:sp>
    </p:spTree>
    <p:extLst>
      <p:ext uri="{BB962C8B-B14F-4D97-AF65-F5344CB8AC3E}">
        <p14:creationId xmlns:p14="http://schemas.microsoft.com/office/powerpoint/2010/main" val="3211426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EA48F-F0DE-3E45-B237-D9312CD8F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 and 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30496-A6F2-B34F-A241-73D471873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 Lab exercises (10%)</a:t>
            </a:r>
          </a:p>
          <a:p>
            <a:r>
              <a:rPr lang="en-US" dirty="0"/>
              <a:t>1 Programming assignment (15%)</a:t>
            </a:r>
          </a:p>
          <a:p>
            <a:r>
              <a:rPr lang="en-US" dirty="0"/>
              <a:t>2 Written assignments (10%)</a:t>
            </a:r>
          </a:p>
          <a:p>
            <a:endParaRPr lang="en-US" dirty="0"/>
          </a:p>
          <a:p>
            <a:r>
              <a:rPr lang="en-US" dirty="0"/>
              <a:t>1 Midterm exam (15%)</a:t>
            </a:r>
          </a:p>
          <a:p>
            <a:endParaRPr lang="en-US" dirty="0"/>
          </a:p>
          <a:p>
            <a:r>
              <a:rPr lang="en-US" dirty="0"/>
              <a:t>1 Final exam (50%)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362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EA48F-F0DE-3E45-B237-D9312CD8F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30496-A6F2-B34F-A241-73D471873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dirty="0">
                <a:solidFill>
                  <a:srgbClr val="FF0000"/>
                </a:solidFill>
              </a:rPr>
              <a:t>Late policy </a:t>
            </a:r>
          </a:p>
          <a:p>
            <a:pPr lvl="1"/>
            <a:r>
              <a:rPr lang="en-HK" dirty="0"/>
              <a:t>10% deduction per day, for a maximum of 3 days </a:t>
            </a:r>
          </a:p>
          <a:p>
            <a:pPr lvl="1"/>
            <a:r>
              <a:rPr lang="en-HK" dirty="0"/>
              <a:t>no assignment will be accepted after 3 days beyond the deadline </a:t>
            </a:r>
          </a:p>
          <a:p>
            <a:pPr lvl="1"/>
            <a:endParaRPr lang="en-HK" dirty="0"/>
          </a:p>
          <a:p>
            <a:r>
              <a:rPr lang="en-HK" dirty="0">
                <a:solidFill>
                  <a:srgbClr val="FF0000"/>
                </a:solidFill>
              </a:rPr>
              <a:t>Write your own programs and assignments </a:t>
            </a:r>
          </a:p>
          <a:p>
            <a:pPr lvl="1"/>
            <a:r>
              <a:rPr lang="en-HK" dirty="0"/>
              <a:t>Discussions on course materials and assignment requirements are encouraged, but you should write your own assignment, as an individual creative process </a:t>
            </a:r>
          </a:p>
          <a:p>
            <a:pPr lvl="1"/>
            <a:r>
              <a:rPr lang="en-HK" dirty="0"/>
              <a:t>Plagiarism detection for every assignment Definition of plagiarism at </a:t>
            </a:r>
            <a:r>
              <a:rPr lang="en-HK" dirty="0">
                <a:hlinkClick r:id="rId2"/>
              </a:rPr>
              <a:t>http://www.hku.hk/plagiarism</a:t>
            </a:r>
            <a:r>
              <a:rPr lang="en-HK" dirty="0"/>
              <a:t> </a:t>
            </a:r>
          </a:p>
          <a:p>
            <a:pPr lvl="1"/>
            <a:r>
              <a:rPr lang="en-HK" dirty="0"/>
              <a:t>Both the copier and the being copied will get “</a:t>
            </a:r>
            <a:r>
              <a:rPr lang="en-HK" dirty="0">
                <a:solidFill>
                  <a:srgbClr val="FF0000"/>
                </a:solidFill>
              </a:rPr>
              <a:t>0</a:t>
            </a:r>
            <a:r>
              <a:rPr lang="en-HK" dirty="0"/>
              <a:t>”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653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EA48F-F0DE-3E45-B237-D9312CD8F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 &amp; 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30496-A6F2-B34F-A241-73D471873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CACDBB-C44D-184C-BE71-8FA9AAD62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647" y="2043352"/>
            <a:ext cx="5431736" cy="304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430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EA48F-F0DE-3E45-B237-D9312CD8F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30496-A6F2-B34F-A241-73D471873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This course aims to explain basic principles of computer networks, essential functions and protocols for data exchange</a:t>
            </a:r>
          </a:p>
          <a:p>
            <a:r>
              <a:rPr lang="en-AU" dirty="0"/>
              <a:t>It covers network architecture, protocols, local area networks, wide area network, etc.</a:t>
            </a:r>
            <a:endParaRPr lang="en-HK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62EE7B-D8E1-9248-B032-5E865EE68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650" y="3448884"/>
            <a:ext cx="3807515" cy="286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91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EAD27A-1034-744A-9A68-B3CF1FF9D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6644" y="604175"/>
            <a:ext cx="6745356" cy="14540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Course Learning Outcomes</a:t>
            </a:r>
          </a:p>
        </p:txBody>
      </p:sp>
      <p:sp>
        <p:nvSpPr>
          <p:cNvPr id="13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D4D166-DAF0-C845-9C31-A1E8A091F28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11484" r="24938" b="1"/>
          <a:stretch/>
        </p:blipFill>
        <p:spPr>
          <a:xfrm>
            <a:off x="20" y="907231"/>
            <a:ext cx="4838021" cy="5063738"/>
          </a:xfrm>
          <a:custGeom>
            <a:avLst/>
            <a:gdLst/>
            <a:ahLst/>
            <a:cxnLst/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3B039-6C65-4546-A0EE-85DC5BF5F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222902"/>
            <a:ext cx="5783374" cy="3639289"/>
          </a:xfrm>
        </p:spPr>
        <p:txBody>
          <a:bodyPr anchor="ctr">
            <a:no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Master design issue and understand computer network architectures, OSI model and the standardization</a:t>
            </a:r>
          </a:p>
          <a:p>
            <a:r>
              <a:rPr lang="en-US" sz="2400" dirty="0">
                <a:solidFill>
                  <a:srgbClr val="000000"/>
                </a:solidFill>
              </a:rPr>
              <a:t>Master the principles of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Application Layer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Transport Layer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Network Layer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Link Layer 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Physical Layer</a:t>
            </a:r>
          </a:p>
        </p:txBody>
      </p:sp>
    </p:spTree>
    <p:extLst>
      <p:ext uri="{BB962C8B-B14F-4D97-AF65-F5344CB8AC3E}">
        <p14:creationId xmlns:p14="http://schemas.microsoft.com/office/powerpoint/2010/main" val="3682326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F7EAD2-1D59-490E-868D-910835C13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1A010-4832-950C-8D00-A63236D6C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614C1E-C9A5-E42A-203D-EC1034A57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9882" y="2507669"/>
            <a:ext cx="7298361" cy="1842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800" i="1" dirty="0">
                <a:solidFill>
                  <a:srgbClr val="0000A3"/>
                </a:solidFill>
                <a:latin typeface="+mn-lt"/>
              </a:rPr>
              <a:t>Computer Networking: A Top-Down Approach </a:t>
            </a:r>
            <a:br>
              <a:rPr lang="en-US" altLang="en-US" sz="2800" dirty="0">
                <a:solidFill>
                  <a:srgbClr val="008000"/>
                </a:solidFill>
                <a:latin typeface="+mn-lt"/>
              </a:rPr>
            </a:br>
            <a:r>
              <a:rPr lang="en-US" altLang="en-US" sz="1800" dirty="0">
                <a:latin typeface="+mn-lt"/>
              </a:rPr>
              <a:t>9</a:t>
            </a:r>
            <a:r>
              <a:rPr lang="en-US" altLang="en-US" sz="1800" baseline="30000" dirty="0">
                <a:latin typeface="+mn-lt"/>
              </a:rPr>
              <a:t>th</a:t>
            </a:r>
            <a:r>
              <a:rPr lang="en-US" altLang="en-US" sz="1800" dirty="0">
                <a:latin typeface="+mn-lt"/>
              </a:rPr>
              <a:t> edition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Jim Kurose, Keith Ross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Published by Pearson (June 20, 2025) © 2026</a:t>
            </a:r>
            <a:endParaRPr lang="en-US" altLang="en-US" sz="1400" dirty="0"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109025-9FB6-D584-DC67-F38C63CCC3D7}"/>
              </a:ext>
            </a:extLst>
          </p:cNvPr>
          <p:cNvSpPr txBox="1"/>
          <p:nvPr/>
        </p:nvSpPr>
        <p:spPr>
          <a:xfrm>
            <a:off x="838200" y="6308209"/>
            <a:ext cx="5508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are highly recommended to keep a course textbook.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6B71E4-8653-CEE2-98A9-695917EE5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492" y="1690688"/>
            <a:ext cx="3295098" cy="41678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50A0F4-D37C-FD25-E4E5-E6A3D091C5E5}"/>
              </a:ext>
            </a:extLst>
          </p:cNvPr>
          <p:cNvSpPr txBox="1"/>
          <p:nvPr/>
        </p:nvSpPr>
        <p:spPr>
          <a:xfrm>
            <a:off x="1116492" y="1690688"/>
            <a:ext cx="3295098" cy="4167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444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EA48F-F0DE-3E45-B237-D9312CD8F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BA589C-B9C4-3D12-3F5D-F8540F4BC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3846" y="2507669"/>
            <a:ext cx="6924261" cy="1842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800" i="1" dirty="0">
                <a:solidFill>
                  <a:srgbClr val="0000A3"/>
                </a:solidFill>
                <a:latin typeface="+mn-lt"/>
              </a:rPr>
              <a:t>Computer Networking: A Top-Down Approach </a:t>
            </a:r>
            <a:br>
              <a:rPr lang="en-US" altLang="en-US" sz="2800" dirty="0">
                <a:solidFill>
                  <a:srgbClr val="008000"/>
                </a:solidFill>
                <a:latin typeface="+mn-lt"/>
              </a:rPr>
            </a:br>
            <a:r>
              <a:rPr lang="en-US" altLang="en-US" sz="1800" dirty="0">
                <a:latin typeface="+mn-lt"/>
              </a:rPr>
              <a:t>8</a:t>
            </a:r>
            <a:r>
              <a:rPr lang="en-US" altLang="en-US" sz="1800" baseline="30000" dirty="0">
                <a:latin typeface="+mn-lt"/>
              </a:rPr>
              <a:t>th</a:t>
            </a:r>
            <a:r>
              <a:rPr lang="en-US" altLang="en-US" sz="1800" dirty="0">
                <a:latin typeface="+mn-lt"/>
              </a:rPr>
              <a:t> edition, Global Edition 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Jim Kurose, Keith Ross</a:t>
            </a:r>
            <a:br>
              <a:rPr lang="en-US" altLang="en-US" sz="1800" dirty="0">
                <a:latin typeface="+mn-lt"/>
              </a:rPr>
            </a:br>
            <a:r>
              <a:rPr lang="en-US" altLang="en-US" sz="1400" dirty="0">
                <a:latin typeface="Verdana"/>
              </a:rPr>
              <a:t>Copyright © 2022 Pearson Education Ltd</a:t>
            </a:r>
            <a:endParaRPr lang="en-US" altLang="en-US" sz="1400" dirty="0">
              <a:latin typeface="+mn-lt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745580F0-E4AB-D0D1-AF0A-BFBCE8731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839" y="1690688"/>
            <a:ext cx="3442368" cy="4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3514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EA48F-F0DE-3E45-B237-D9312CD8F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the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30496-A6F2-B34F-A241-73D471873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300" dirty="0">
                <a:solidFill>
                  <a:srgbClr val="0070C0"/>
                </a:solidFill>
              </a:rPr>
              <a:t>A top-down approach</a:t>
            </a:r>
          </a:p>
          <a:p>
            <a:endParaRPr lang="en-US" dirty="0"/>
          </a:p>
          <a:p>
            <a:r>
              <a:rPr lang="en-US" dirty="0"/>
              <a:t>Start at the top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Application Layer</a:t>
            </a:r>
            <a:r>
              <a:rPr lang="en-US" dirty="0"/>
              <a:t>: web, email, DNS, ...</a:t>
            </a:r>
          </a:p>
          <a:p>
            <a:pPr lvl="1"/>
            <a:r>
              <a:rPr lang="en-US" dirty="0"/>
              <a:t>How applications are implemented: protocols, socket programming</a:t>
            </a:r>
          </a:p>
          <a:p>
            <a:pPr lvl="1"/>
            <a:endParaRPr lang="en-US" dirty="0"/>
          </a:p>
          <a:p>
            <a:r>
              <a:rPr lang="en-US" dirty="0"/>
              <a:t>What’s underneath applications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Transport Layer</a:t>
            </a:r>
            <a:r>
              <a:rPr lang="en-US" dirty="0"/>
              <a:t>: protocols (TCP, UDP)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Network Layer</a:t>
            </a:r>
            <a:r>
              <a:rPr lang="en-US" dirty="0"/>
              <a:t>: IP, routing</a:t>
            </a:r>
          </a:p>
          <a:p>
            <a:pPr lvl="1"/>
            <a:endParaRPr lang="en-US" dirty="0"/>
          </a:p>
          <a:p>
            <a:r>
              <a:rPr lang="en-US" dirty="0"/>
              <a:t>What’s further down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Link Layer</a:t>
            </a:r>
            <a:r>
              <a:rPr lang="en-US" dirty="0"/>
              <a:t>: Ethernet, </a:t>
            </a:r>
            <a:r>
              <a:rPr lang="en-US" dirty="0" err="1"/>
              <a:t>WiFi</a:t>
            </a:r>
            <a:r>
              <a:rPr lang="en-US" dirty="0"/>
              <a:t>, etc.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Physical Layer</a:t>
            </a:r>
            <a:r>
              <a:rPr lang="en-US" dirty="0"/>
              <a:t>: transmission media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5020B33-CA81-9C4C-BF88-AAAEE78A4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1500" y="1026809"/>
            <a:ext cx="1892300" cy="35306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237E535-D0FE-C946-BB73-93009A12F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4025" y="1123647"/>
            <a:ext cx="1892300" cy="3530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EDD7602E-EF5E-5C40-99D6-A3030E50F4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8800" y="1220484"/>
            <a:ext cx="1644650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application</a:t>
            </a:r>
          </a:p>
          <a:p>
            <a:pPr algn="ctr"/>
            <a:endParaRPr lang="en-US" altLang="en-US"/>
          </a:p>
          <a:p>
            <a:pPr algn="ctr"/>
            <a:r>
              <a:rPr lang="en-US" altLang="en-US"/>
              <a:t>transport</a:t>
            </a:r>
          </a:p>
          <a:p>
            <a:pPr algn="ctr"/>
            <a:endParaRPr lang="en-US" altLang="en-US"/>
          </a:p>
          <a:p>
            <a:pPr algn="ctr"/>
            <a:r>
              <a:rPr lang="en-US" altLang="en-US"/>
              <a:t>network</a:t>
            </a:r>
          </a:p>
          <a:p>
            <a:pPr algn="ctr"/>
            <a:endParaRPr lang="en-US" altLang="en-US"/>
          </a:p>
          <a:p>
            <a:pPr algn="ctr"/>
            <a:r>
              <a:rPr lang="en-US" altLang="en-US"/>
              <a:t>link</a:t>
            </a:r>
          </a:p>
          <a:p>
            <a:pPr algn="ctr"/>
            <a:endParaRPr lang="en-US" altLang="en-US"/>
          </a:p>
          <a:p>
            <a:pPr algn="ctr"/>
            <a:r>
              <a:rPr lang="en-US" altLang="en-US"/>
              <a:t>physical</a:t>
            </a:r>
          </a:p>
        </p:txBody>
      </p:sp>
      <p:sp>
        <p:nvSpPr>
          <p:cNvPr id="7" name="Line 8">
            <a:extLst>
              <a:ext uri="{FF2B5EF4-FFF2-40B4-BE49-F238E27FC236}">
                <a16:creationId xmlns:a16="http://schemas.microsoft.com/office/drawing/2014/main" id="{A4882CED-0610-E640-B264-258FC3780468}"/>
              </a:ext>
            </a:extLst>
          </p:cNvPr>
          <p:cNvSpPr>
            <a:spLocks noChangeShapeType="1"/>
          </p:cNvSpPr>
          <p:nvPr/>
        </p:nvSpPr>
        <p:spPr bwMode="auto">
          <a:xfrm>
            <a:off x="9337675" y="1815797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9">
            <a:extLst>
              <a:ext uri="{FF2B5EF4-FFF2-40B4-BE49-F238E27FC236}">
                <a16:creationId xmlns:a16="http://schemas.microsoft.com/office/drawing/2014/main" id="{8DB55FF1-6537-9F44-915F-CB09EB17E27A}"/>
              </a:ext>
            </a:extLst>
          </p:cNvPr>
          <p:cNvSpPr>
            <a:spLocks noChangeShapeType="1"/>
          </p:cNvSpPr>
          <p:nvPr/>
        </p:nvSpPr>
        <p:spPr bwMode="auto">
          <a:xfrm>
            <a:off x="9337675" y="2520647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10">
            <a:extLst>
              <a:ext uri="{FF2B5EF4-FFF2-40B4-BE49-F238E27FC236}">
                <a16:creationId xmlns:a16="http://schemas.microsoft.com/office/drawing/2014/main" id="{8FB49D58-A520-6A42-BA5D-46156DA01B2B}"/>
              </a:ext>
            </a:extLst>
          </p:cNvPr>
          <p:cNvSpPr>
            <a:spLocks noChangeShapeType="1"/>
          </p:cNvSpPr>
          <p:nvPr/>
        </p:nvSpPr>
        <p:spPr bwMode="auto">
          <a:xfrm>
            <a:off x="9337675" y="3231847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1">
            <a:extLst>
              <a:ext uri="{FF2B5EF4-FFF2-40B4-BE49-F238E27FC236}">
                <a16:creationId xmlns:a16="http://schemas.microsoft.com/office/drawing/2014/main" id="{42442374-DA27-3C4A-A3FB-3A3679860E2C}"/>
              </a:ext>
            </a:extLst>
          </p:cNvPr>
          <p:cNvSpPr>
            <a:spLocks noChangeShapeType="1"/>
          </p:cNvSpPr>
          <p:nvPr/>
        </p:nvSpPr>
        <p:spPr bwMode="auto">
          <a:xfrm>
            <a:off x="9337675" y="3943047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34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EA48F-F0DE-3E45-B237-D9312CD8F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30496-A6F2-B34F-A241-73D471873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r>
              <a:rPr lang="en-US" dirty="0"/>
              <a:t>All lectures will take place physically in </a:t>
            </a:r>
            <a:r>
              <a:rPr lang="en-US" b="1" dirty="0"/>
              <a:t>MWT3</a:t>
            </a:r>
          </a:p>
          <a:p>
            <a:pPr marL="0" indent="0">
              <a:buNone/>
            </a:pPr>
            <a:r>
              <a:rPr lang="en-US" dirty="0"/>
              <a:t>	(</a:t>
            </a:r>
            <a:r>
              <a:rPr lang="en-HK" dirty="0"/>
              <a:t>Main Campus, Meng Wah Complex G/F)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Lecture time:</a:t>
            </a:r>
          </a:p>
          <a:p>
            <a:pPr marL="0" indent="0" fontAlgn="base">
              <a:buNone/>
            </a:pPr>
            <a:r>
              <a:rPr lang="en-US" dirty="0"/>
              <a:t>	</a:t>
            </a:r>
            <a:r>
              <a:rPr lang="en-US" b="1" dirty="0"/>
              <a:t>Friday 9:00-11:50am </a:t>
            </a:r>
            <a:r>
              <a:rPr lang="en-US" dirty="0"/>
              <a:t>@ MWT3 </a:t>
            </a:r>
            <a:endParaRPr lang="en-HK" dirty="0"/>
          </a:p>
          <a:p>
            <a:pPr marL="457200" lvl="1" indent="0">
              <a:buNone/>
            </a:pPr>
            <a:endParaRPr lang="en-US" dirty="0"/>
          </a:p>
          <a:p>
            <a:r>
              <a:rPr lang="en-HK" dirty="0"/>
              <a:t>Course materials available on Moodle </a:t>
            </a:r>
            <a:r>
              <a:rPr lang="en-HK" dirty="0">
                <a:hlinkClick r:id="rId3"/>
              </a:rPr>
              <a:t>https://moodle.hku.hk/course/view.php?id=134689</a:t>
            </a:r>
            <a:endParaRPr lang="en-HK" dirty="0"/>
          </a:p>
          <a:p>
            <a:endParaRPr lang="en-HK" dirty="0"/>
          </a:p>
          <a:p>
            <a:pPr marL="457200" lvl="1" indent="0">
              <a:buNone/>
            </a:pPr>
            <a:endParaRPr lang="en-HK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505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4C15A-7EC8-D242-B582-AF6080F0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Teachers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5CB61-9BC8-4E4C-9719-735ED067B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9859"/>
            <a:ext cx="10515600" cy="4617104"/>
          </a:xfrm>
        </p:spPr>
        <p:txBody>
          <a:bodyPr>
            <a:noAutofit/>
          </a:bodyPr>
          <a:lstStyle/>
          <a:p>
            <a:r>
              <a:rPr lang="en-US" sz="2400" b="1" dirty="0"/>
              <a:t>Lecturer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000" dirty="0"/>
              <a:t>	Dr. Edith C. H. Ngai (CB608) (Email: </a:t>
            </a:r>
            <a:r>
              <a:rPr lang="en-US" sz="2000" dirty="0">
                <a:hlinkClick r:id="rId3"/>
              </a:rPr>
              <a:t>chngai@eee.hku.hk</a:t>
            </a:r>
            <a:r>
              <a:rPr lang="en-US" sz="2000" dirty="0"/>
              <a:t>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Consultation hours:	Tuesday  9:00-11:00</a:t>
            </a:r>
          </a:p>
          <a:p>
            <a:pPr marL="0" indent="0">
              <a:buNone/>
            </a:pPr>
            <a:r>
              <a:rPr lang="en-US" sz="2000" dirty="0"/>
              <a:t>		</a:t>
            </a:r>
          </a:p>
          <a:p>
            <a:r>
              <a:rPr lang="en-US" sz="2400" b="1" dirty="0"/>
              <a:t>Teaching Assistants:</a:t>
            </a:r>
          </a:p>
          <a:p>
            <a:pPr marL="0" indent="0" fontAlgn="base">
              <a:buNone/>
            </a:pPr>
            <a:r>
              <a:rPr lang="en-US" sz="2000" dirty="0"/>
              <a:t>	</a:t>
            </a:r>
            <a:r>
              <a:rPr lang="en-US" sz="2000" dirty="0" err="1"/>
              <a:t>Yipeng</a:t>
            </a:r>
            <a:r>
              <a:rPr lang="en-US" sz="2000" dirty="0"/>
              <a:t> Du (HW316) (Email: </a:t>
            </a:r>
            <a:r>
              <a:rPr lang="en-US" sz="2000" dirty="0">
                <a:hlinkClick r:id="rId4"/>
              </a:rPr>
              <a:t>yipengdu@eee.hku.hk</a:t>
            </a:r>
            <a:r>
              <a:rPr lang="en-US" sz="2000" dirty="0"/>
              <a:t> )</a:t>
            </a:r>
          </a:p>
          <a:p>
            <a:pPr marL="0" indent="0" fontAlgn="base">
              <a:buNone/>
            </a:pPr>
            <a:r>
              <a:rPr lang="en-US" sz="2000" dirty="0"/>
              <a:t>	</a:t>
            </a:r>
            <a:r>
              <a:rPr lang="en-US" sz="2000" dirty="0" err="1"/>
              <a:t>Weijie</a:t>
            </a:r>
            <a:r>
              <a:rPr lang="en-US" sz="2000" dirty="0"/>
              <a:t> Liu (CB511) (Email: </a:t>
            </a:r>
            <a:r>
              <a:rPr lang="en-US" sz="2000" dirty="0">
                <a:hlinkClick r:id="rId5"/>
              </a:rPr>
              <a:t>liuwj0817@connect.hku.hk</a:t>
            </a:r>
            <a:r>
              <a:rPr lang="en-US" sz="2000" dirty="0"/>
              <a:t>)</a:t>
            </a:r>
          </a:p>
          <a:p>
            <a:pPr marL="0" indent="0" fontAlgn="base">
              <a:buNone/>
            </a:pPr>
            <a:r>
              <a:rPr lang="en-US" sz="2000" dirty="0"/>
              <a:t>	</a:t>
            </a:r>
            <a:r>
              <a:rPr lang="en-US" sz="2000" dirty="0" err="1"/>
              <a:t>Zhanfeng</a:t>
            </a:r>
            <a:r>
              <a:rPr lang="en-US" sz="2000" dirty="0"/>
              <a:t> Xu (HW316) (Email:  </a:t>
            </a:r>
            <a:r>
              <a:rPr lang="en-US" sz="2000" dirty="0">
                <a:hlinkClick r:id="rId6"/>
              </a:rPr>
              <a:t>zhanfeng.xu@connect.hku.hk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Consultation hours:  	Friday 3-5pm (CB511 / HW316) 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				(Please email TAs to schedule the time before visit.) </a:t>
            </a:r>
          </a:p>
        </p:txBody>
      </p:sp>
    </p:spTree>
    <p:extLst>
      <p:ext uri="{BB962C8B-B14F-4D97-AF65-F5344CB8AC3E}">
        <p14:creationId xmlns:p14="http://schemas.microsoft.com/office/powerpoint/2010/main" val="3623197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0EB4BC-26F4-C84E-AFF3-469934ED6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dirty="0"/>
              <a:t>Lab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20099-B415-6345-9C33-E9D825FB1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6413822" cy="439398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HK" sz="2000" dirty="0"/>
              <a:t>There are lab exercises in the following weeks:</a:t>
            </a:r>
          </a:p>
          <a:p>
            <a:pPr lvl="1">
              <a:spcBef>
                <a:spcPts val="0"/>
              </a:spcBef>
              <a:defRPr/>
            </a:pPr>
            <a:r>
              <a:rPr lang="en-HK" sz="2000" dirty="0">
                <a:solidFill>
                  <a:srgbClr val="FF0000"/>
                </a:solidFill>
              </a:rPr>
              <a:t>Lab 1 in week 22-23 Sep (due on 5 Oct 2025)</a:t>
            </a:r>
          </a:p>
          <a:p>
            <a:pPr lvl="1">
              <a:spcBef>
                <a:spcPts val="0"/>
              </a:spcBef>
              <a:defRPr/>
            </a:pPr>
            <a:r>
              <a:rPr lang="en-HK" sz="2000" dirty="0">
                <a:solidFill>
                  <a:srgbClr val="FF0000"/>
                </a:solidFill>
              </a:rPr>
              <a:t>Lab 2 in week 6-7 Oct (due on 19 Oct 2025)</a:t>
            </a:r>
          </a:p>
          <a:p>
            <a:pPr lvl="1">
              <a:spcBef>
                <a:spcPts val="0"/>
              </a:spcBef>
              <a:defRPr/>
            </a:pPr>
            <a:r>
              <a:rPr lang="en-HK" sz="2000" dirty="0">
                <a:solidFill>
                  <a:srgbClr val="FF0000"/>
                </a:solidFill>
              </a:rPr>
              <a:t>Lab 3 in week 10-11 Nov (due on 23 Nov 2025)</a:t>
            </a:r>
          </a:p>
          <a:p>
            <a:pPr lvl="1">
              <a:spcBef>
                <a:spcPts val="0"/>
              </a:spcBef>
              <a:defRPr/>
            </a:pPr>
            <a:r>
              <a:rPr lang="en-HK" sz="2000" dirty="0">
                <a:solidFill>
                  <a:srgbClr val="FF0000"/>
                </a:solidFill>
              </a:rPr>
              <a:t>Lab 4 in week 1-2 Dec (due on 14 Dec 2025)</a:t>
            </a:r>
          </a:p>
          <a:p>
            <a:pPr lvl="1">
              <a:spcBef>
                <a:spcPts val="0"/>
              </a:spcBef>
              <a:defRPr/>
            </a:pPr>
            <a:endParaRPr lang="en-HK" sz="1600" dirty="0"/>
          </a:p>
          <a:p>
            <a:pPr marL="0" indent="0">
              <a:spcBef>
                <a:spcPts val="0"/>
              </a:spcBef>
              <a:buNone/>
              <a:defRPr/>
            </a:pPr>
            <a:endParaRPr lang="en-HK" sz="2000" dirty="0"/>
          </a:p>
          <a:p>
            <a:pPr>
              <a:spcBef>
                <a:spcPts val="0"/>
              </a:spcBef>
              <a:defRPr/>
            </a:pPr>
            <a:r>
              <a:rPr lang="en-HK" sz="2000" dirty="0"/>
              <a:t>You will get the lab score if you finish the lab tasks and submit it by the deadline.</a:t>
            </a:r>
            <a:endParaRPr lang="en-US" sz="18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96E67EB-BEB5-1343-893A-3A5D33B54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480350"/>
              </p:ext>
            </p:extLst>
          </p:nvPr>
        </p:nvGraphicFramePr>
        <p:xfrm>
          <a:off x="7057291" y="1779205"/>
          <a:ext cx="4618891" cy="2397487"/>
        </p:xfrm>
        <a:graphic>
          <a:graphicData uri="http://schemas.openxmlformats.org/drawingml/2006/table">
            <a:tbl>
              <a:tblPr>
                <a:noFill/>
                <a:tableStyleId>{5C22544A-7EE6-4342-B048-85BDC9FD1C3A}</a:tableStyleId>
              </a:tblPr>
              <a:tblGrid>
                <a:gridCol w="1455696">
                  <a:extLst>
                    <a:ext uri="{9D8B030D-6E8A-4147-A177-3AD203B41FA5}">
                      <a16:colId xmlns:a16="http://schemas.microsoft.com/office/drawing/2014/main" val="985543354"/>
                    </a:ext>
                  </a:extLst>
                </a:gridCol>
                <a:gridCol w="1684067">
                  <a:extLst>
                    <a:ext uri="{9D8B030D-6E8A-4147-A177-3AD203B41FA5}">
                      <a16:colId xmlns:a16="http://schemas.microsoft.com/office/drawing/2014/main" val="1723409201"/>
                    </a:ext>
                  </a:extLst>
                </a:gridCol>
                <a:gridCol w="1479128">
                  <a:extLst>
                    <a:ext uri="{9D8B030D-6E8A-4147-A177-3AD203B41FA5}">
                      <a16:colId xmlns:a16="http://schemas.microsoft.com/office/drawing/2014/main" val="346515411"/>
                    </a:ext>
                  </a:extLst>
                </a:gridCol>
              </a:tblGrid>
              <a:tr h="927567">
                <a:tc>
                  <a:txBody>
                    <a:bodyPr/>
                    <a:lstStyle/>
                    <a:p>
                      <a:pPr algn="l" fontAlgn="b"/>
                      <a:r>
                        <a:rPr lang="en-HK" sz="14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Group</a:t>
                      </a:r>
                      <a:endParaRPr lang="en-HK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7182" marR="15478" marT="148591" marB="148591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HK" sz="14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Lab</a:t>
                      </a:r>
                      <a:endParaRPr lang="en-HK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7182" marR="15478" marT="148591" marB="148591" anchor="b">
                    <a:lnL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HK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Location</a:t>
                      </a:r>
                    </a:p>
                  </a:txBody>
                  <a:tcPr marL="297182" marR="15478" marT="148591" marB="148591" anchor="b">
                    <a:lnL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124390"/>
                  </a:ext>
                </a:extLst>
              </a:tr>
              <a:tr h="730932">
                <a:tc>
                  <a:txBody>
                    <a:bodyPr/>
                    <a:lstStyle/>
                    <a:p>
                      <a:pPr algn="l" fontAlgn="b"/>
                      <a:r>
                        <a:rPr lang="en-HK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ELEC3443/</a:t>
                      </a:r>
                    </a:p>
                    <a:p>
                      <a:pPr algn="l" fontAlgn="b"/>
                      <a:r>
                        <a:rPr lang="en-HK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COMP3234-1A</a:t>
                      </a:r>
                    </a:p>
                  </a:txBody>
                  <a:tcPr marL="297182" marR="15478" marT="148591" marB="148591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HK" sz="14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Monday 9:00 – 10:00am</a:t>
                      </a:r>
                      <a:endParaRPr lang="en-HK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7182" marR="15478" marT="148591" marB="148591" anchor="b">
                    <a:lnL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HK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CB101 (PC Lab)</a:t>
                      </a:r>
                      <a:endParaRPr lang="en-HK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7182" marR="15478" marT="148591" marB="148591" anchor="b">
                    <a:lnL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6092625"/>
                  </a:ext>
                </a:extLst>
              </a:tr>
              <a:tr h="738988">
                <a:tc>
                  <a:txBody>
                    <a:bodyPr/>
                    <a:lstStyle/>
                    <a:p>
                      <a:pPr algn="l" fontAlgn="b"/>
                      <a:r>
                        <a:rPr lang="en-HK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ELEC3443/</a:t>
                      </a:r>
                    </a:p>
                    <a:p>
                      <a:pPr algn="l" fontAlgn="b"/>
                      <a:r>
                        <a:rPr lang="en-HK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COMP3234-1B</a:t>
                      </a:r>
                    </a:p>
                  </a:txBody>
                  <a:tcPr marL="297182" marR="15478" marT="148591" marB="148591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HK" sz="14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Tuesday 10:00- 11:00am</a:t>
                      </a:r>
                      <a:endParaRPr lang="en-HK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7182" marR="15478" marT="148591" marB="148591" anchor="b">
                    <a:lnL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HK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CB101 (PC Lab)</a:t>
                      </a:r>
                      <a:endParaRPr lang="en-HK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7182" marR="15478" marT="148591" marB="148591" anchor="b">
                    <a:lnL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9853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9191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2766</TotalTime>
  <Words>790</Words>
  <Application>Microsoft Macintosh PowerPoint</Application>
  <PresentationFormat>Widescreen</PresentationFormat>
  <Paragraphs>126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</vt:lpstr>
      <vt:lpstr>Calibri</vt:lpstr>
      <vt:lpstr>Calibri Light</vt:lpstr>
      <vt:lpstr>Verdana</vt:lpstr>
      <vt:lpstr>Office Theme</vt:lpstr>
      <vt:lpstr>COMP3234 Computer and Communication Networks / ELEC3443 Computer Networks   Course Overview </vt:lpstr>
      <vt:lpstr>Course Objectives</vt:lpstr>
      <vt:lpstr>Course Learning Outcomes</vt:lpstr>
      <vt:lpstr>Textbook</vt:lpstr>
      <vt:lpstr>Textbook</vt:lpstr>
      <vt:lpstr>Structure of the Course</vt:lpstr>
      <vt:lpstr>Course Information</vt:lpstr>
      <vt:lpstr>Course Teachers</vt:lpstr>
      <vt:lpstr>Lab Schedule</vt:lpstr>
      <vt:lpstr>Tentative Schedule</vt:lpstr>
      <vt:lpstr>Assessment and Grading</vt:lpstr>
      <vt:lpstr>Academic Policies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ELEC3443 Computer Networks  Course Overview </dc:title>
  <dc:creator>chngai</dc:creator>
  <cp:lastModifiedBy>chngai@eee.hku.hk</cp:lastModifiedBy>
  <cp:revision>111</cp:revision>
  <cp:lastPrinted>2021-08-30T08:42:25Z</cp:lastPrinted>
  <dcterms:created xsi:type="dcterms:W3CDTF">2021-01-07T09:14:03Z</dcterms:created>
  <dcterms:modified xsi:type="dcterms:W3CDTF">2025-09-04T09:06:25Z</dcterms:modified>
</cp:coreProperties>
</file>