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015589-7F67-4E34-BF3E-8831D4A0EA87}">
          <p14:sldIdLst>
            <p14:sldId id="256"/>
            <p14:sldId id="273"/>
            <p14:sldId id="257"/>
            <p14:sldId id="258"/>
            <p14:sldId id="259"/>
            <p14:sldId id="260"/>
            <p14:sldId id="261"/>
            <p14:sldId id="262"/>
            <p14:sldId id="263"/>
            <p14:sldId id="264"/>
            <p14:sldId id="265"/>
            <p14:sldId id="266"/>
            <p14:sldId id="267"/>
            <p14:sldId id="268"/>
            <p14:sldId id="269"/>
          </p14:sldIdLst>
        </p14:section>
        <p14:section name="Untitled Section" id="{3A51DA00-B37D-477A-9EC7-DD12E4BAAAF1}">
          <p14:sldIdLst>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i, David M" initials="DDM" lastIdx="3" clrIdx="0">
    <p:extLst>
      <p:ext uri="{19B8F6BF-5375-455C-9EA6-DF929625EA0E}">
        <p15:presenceInfo xmlns:p15="http://schemas.microsoft.com/office/powerpoint/2012/main" userId="S-1-5-21-1417001333-651377827-839522115-131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8" d="100"/>
          <a:sy n="78"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03T09:59:42.460" idx="1">
    <p:pos x="10" y="10"/>
    <p:text>Images: Copy of a bust by Silanton. Cat images from Midnight Media Musings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03T10:40:13.729" idx="2">
    <p:pos x="10" y="10"/>
    <p:text>Image credit: Joe Schwarcz</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5-03T10:56:32.335" idx="3">
    <p:pos x="10" y="10"/>
    <p:text>A photo of a Roman copy of a bust of Aristotle by Lyssipus.</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2D2BBA-9223-45BB-8272-B01B132EBC56}"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3A4AD-131D-468C-8665-850F8A0866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27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2D2BBA-9223-45BB-8272-B01B132EBC56}"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424194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2D2BBA-9223-45BB-8272-B01B132EBC56}"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62030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stretch>
            <a:fillRect/>
          </a:stretch>
        </p:blipFill>
        <p:spPr>
          <a:xfrm>
            <a:off x="452740" y="5670949"/>
            <a:ext cx="3775163" cy="724754"/>
          </a:xfrm>
          <a:prstGeom prst="rect">
            <a:avLst/>
          </a:prstGeom>
        </p:spPr>
      </p:pic>
      <p:sp>
        <p:nvSpPr>
          <p:cNvPr id="2" name="Title 1"/>
          <p:cNvSpPr>
            <a:spLocks noGrp="1"/>
          </p:cNvSpPr>
          <p:nvPr>
            <p:ph type="ctrTitle" hasCustomPrompt="1"/>
          </p:nvPr>
        </p:nvSpPr>
        <p:spPr>
          <a:xfrm>
            <a:off x="452743" y="1028944"/>
            <a:ext cx="8692199" cy="1474115"/>
          </a:xfrm>
        </p:spPr>
        <p:txBody>
          <a:bodyPr lIns="0" anchor="b">
            <a:noAutofit/>
          </a:bodyPr>
          <a:lstStyle>
            <a:lvl1pPr algn="l">
              <a:defRPr sz="540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1" y="4266825"/>
            <a:ext cx="6816881" cy="666549"/>
          </a:xfrm>
        </p:spPr>
        <p:txBody>
          <a:bodyPr lIns="0" anchor="t">
            <a:normAutofit/>
          </a:bodyPr>
          <a:lstStyle>
            <a:lvl1pPr marL="0" indent="0" algn="l">
              <a:buNone/>
              <a:defRPr sz="2000" b="0">
                <a:solidFill>
                  <a:schemeClr val="tx1">
                    <a:lumMod val="50000"/>
                    <a:lumOff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a:xfrm>
            <a:off x="452742" y="2642329"/>
            <a:ext cx="1541277"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5/4/2017</a:t>
            </a:fld>
            <a:endParaRPr lang="en-US" dirty="0"/>
          </a:p>
        </p:txBody>
      </p:sp>
      <p:sp>
        <p:nvSpPr>
          <p:cNvPr id="8" name="Footer Placeholder 7"/>
          <p:cNvSpPr>
            <a:spLocks noGrp="1"/>
          </p:cNvSpPr>
          <p:nvPr>
            <p:ph type="ftr" sz="quarter" idx="11"/>
          </p:nvPr>
        </p:nvSpPr>
        <p:spPr>
          <a:xfrm>
            <a:off x="6051702" y="6377235"/>
            <a:ext cx="4293708"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10596506" y="6377235"/>
            <a:ext cx="1105813" cy="250337"/>
          </a:xfrm>
        </p:spPr>
        <p:txBody>
          <a:bodyPr/>
          <a:lstStyle>
            <a:lvl1pPr algn="ctr">
              <a:defRPr/>
            </a:lvl1pPr>
          </a:lstStyle>
          <a:p>
            <a:r>
              <a:rPr lang="en-US" smtClean="0"/>
              <a:t>PAGE </a:t>
            </a:r>
            <a:fld id="{93005692-73BE-493E-93AB-ECD6027A7652}" type="slidenum">
              <a:rPr lang="en-US" smtClean="0"/>
              <a:pPr/>
              <a:t>‹#›</a:t>
            </a:fld>
            <a:endParaRPr lang="en-US" dirty="0"/>
          </a:p>
        </p:txBody>
      </p:sp>
      <p:grpSp>
        <p:nvGrpSpPr>
          <p:cNvPr id="16" name="Group 15"/>
          <p:cNvGrpSpPr/>
          <p:nvPr userDrawn="1"/>
        </p:nvGrpSpPr>
        <p:grpSpPr>
          <a:xfrm>
            <a:off x="0" y="0"/>
            <a:ext cx="12192000" cy="397164"/>
            <a:chOff x="421830" y="1342659"/>
            <a:chExt cx="10018760" cy="290558"/>
          </a:xfrm>
        </p:grpSpPr>
        <p:sp>
          <p:nvSpPr>
            <p:cNvPr id="18" name="Rectangle 17"/>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tangle 19"/>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20"/>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ectangle 21"/>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347195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6094126" y="397164"/>
            <a:ext cx="6097876" cy="6460836"/>
          </a:xfrm>
        </p:spPr>
        <p:txBody>
          <a:bodyPr/>
          <a:lstStyle/>
          <a:p>
            <a:r>
              <a:rPr lang="en-US" smtClean="0"/>
              <a:t>Click icon to add picture</a:t>
            </a:r>
            <a:endParaRPr lang="en-US"/>
          </a:p>
        </p:txBody>
      </p:sp>
      <p:sp>
        <p:nvSpPr>
          <p:cNvPr id="2" name="Title 1"/>
          <p:cNvSpPr>
            <a:spLocks noGrp="1"/>
          </p:cNvSpPr>
          <p:nvPr>
            <p:ph type="ctrTitle" hasCustomPrompt="1"/>
          </p:nvPr>
        </p:nvSpPr>
        <p:spPr>
          <a:xfrm>
            <a:off x="452741" y="595747"/>
            <a:ext cx="5486243" cy="1907312"/>
          </a:xfrm>
        </p:spPr>
        <p:txBody>
          <a:bodyPr lIns="0" anchor="b">
            <a:noAutofit/>
          </a:bodyPr>
          <a:lstStyle>
            <a:lvl1pPr algn="l">
              <a:defRPr sz="440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1" y="4266825"/>
            <a:ext cx="5486243" cy="666549"/>
          </a:xfrm>
        </p:spPr>
        <p:txBody>
          <a:bodyPr lIns="0" anchor="t">
            <a:normAutofit/>
          </a:bodyPr>
          <a:lstStyle>
            <a:lvl1pPr marL="0" indent="0" algn="l">
              <a:buNone/>
              <a:defRPr sz="2000" b="0">
                <a:solidFill>
                  <a:schemeClr val="tx1">
                    <a:lumMod val="50000"/>
                    <a:lumOff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a:xfrm>
            <a:off x="452741" y="2642329"/>
            <a:ext cx="1536192"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5/4/2017</a:t>
            </a:fld>
            <a:endParaRPr lang="en-US" dirty="0"/>
          </a:p>
        </p:txBody>
      </p:sp>
      <p:grpSp>
        <p:nvGrpSpPr>
          <p:cNvPr id="16" name="Group 15"/>
          <p:cNvGrpSpPr/>
          <p:nvPr userDrawn="1"/>
        </p:nvGrpSpPr>
        <p:grpSpPr>
          <a:xfrm>
            <a:off x="0" y="0"/>
            <a:ext cx="12192000" cy="397164"/>
            <a:chOff x="421830" y="1342659"/>
            <a:chExt cx="10018760" cy="290558"/>
          </a:xfrm>
        </p:grpSpPr>
        <p:sp>
          <p:nvSpPr>
            <p:cNvPr id="18" name="Rectangle 17"/>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tangle 19"/>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20"/>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ectangle 21"/>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pic>
        <p:nvPicPr>
          <p:cNvPr id="17" name="Picture 16"/>
          <p:cNvPicPr>
            <a:picLocks noChangeAspect="1"/>
          </p:cNvPicPr>
          <p:nvPr userDrawn="1"/>
        </p:nvPicPr>
        <p:blipFill>
          <a:blip r:embed="rId2"/>
          <a:stretch>
            <a:fillRect/>
          </a:stretch>
        </p:blipFill>
        <p:spPr>
          <a:xfrm>
            <a:off x="452740" y="5670949"/>
            <a:ext cx="3775163" cy="724754"/>
          </a:xfrm>
          <a:prstGeom prst="rect">
            <a:avLst/>
          </a:prstGeom>
        </p:spPr>
      </p:pic>
      <p:sp>
        <p:nvSpPr>
          <p:cNvPr id="15" name="Footer Placeholder 7"/>
          <p:cNvSpPr>
            <a:spLocks noGrp="1"/>
          </p:cNvSpPr>
          <p:nvPr>
            <p:ph type="ftr" sz="quarter" idx="11"/>
          </p:nvPr>
        </p:nvSpPr>
        <p:spPr>
          <a:xfrm>
            <a:off x="6051702" y="6377235"/>
            <a:ext cx="4293708" cy="250337"/>
          </a:xfrm>
        </p:spPr>
        <p:txBody>
          <a:bodyPr/>
          <a:lstStyle>
            <a:lvl1pPr algn="ctr">
              <a:defRPr/>
            </a:lvl1pPr>
          </a:lstStyle>
          <a:p>
            <a:r>
              <a:rPr lang="en-US"/>
              <a:t>PRESENTATION TITLE</a:t>
            </a:r>
            <a:endParaRPr lang="en-US" dirty="0"/>
          </a:p>
        </p:txBody>
      </p:sp>
      <p:sp>
        <p:nvSpPr>
          <p:cNvPr id="19" name="Slide Number Placeholder 8"/>
          <p:cNvSpPr>
            <a:spLocks noGrp="1"/>
          </p:cNvSpPr>
          <p:nvPr>
            <p:ph type="sldNum" sz="quarter" idx="12"/>
          </p:nvPr>
        </p:nvSpPr>
        <p:spPr>
          <a:xfrm>
            <a:off x="10596506" y="6377235"/>
            <a:ext cx="1105813" cy="250337"/>
          </a:xfrm>
        </p:spPr>
        <p:txBody>
          <a:bodyPr/>
          <a:lstStyle>
            <a:lvl1pPr algn="ctr">
              <a:defRPr/>
            </a:lvl1pPr>
          </a:lstStyle>
          <a:p>
            <a:r>
              <a:rPr lang="en-US"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81517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clrChange>
              <a:clrFrom>
                <a:srgbClr val="000000"/>
              </a:clrFrom>
              <a:clrTo>
                <a:srgbClr val="000000">
                  <a:alpha val="0"/>
                </a:srgbClr>
              </a:clrTo>
            </a:clrChange>
          </a:blip>
          <a:stretch>
            <a:fillRect/>
          </a:stretch>
        </p:blipFill>
        <p:spPr>
          <a:xfrm>
            <a:off x="452741" y="5680660"/>
            <a:ext cx="3694335" cy="717639"/>
          </a:xfrm>
          <a:prstGeom prst="rect">
            <a:avLst/>
          </a:prstGeom>
        </p:spPr>
      </p:pic>
      <p:sp>
        <p:nvSpPr>
          <p:cNvPr id="2" name="Title 1"/>
          <p:cNvSpPr>
            <a:spLocks noGrp="1"/>
          </p:cNvSpPr>
          <p:nvPr>
            <p:ph type="ctrTitle" hasCustomPrompt="1"/>
          </p:nvPr>
        </p:nvSpPr>
        <p:spPr>
          <a:xfrm>
            <a:off x="452743" y="1028944"/>
            <a:ext cx="8692199" cy="1474115"/>
          </a:xfrm>
        </p:spPr>
        <p:txBody>
          <a:bodyPr lIns="0" anchor="b">
            <a:noAutofit/>
          </a:bodyPr>
          <a:lstStyle>
            <a:lvl1pPr algn="l">
              <a:defRPr sz="540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452741" y="4266825"/>
            <a:ext cx="5486243" cy="666549"/>
          </a:xfrm>
        </p:spPr>
        <p:txBody>
          <a:bodyPr lIns="0" anchor="t">
            <a:normAutofit/>
          </a:bodyPr>
          <a:lstStyle>
            <a:lvl1pPr marL="0" indent="0" algn="l">
              <a:buNone/>
              <a:defRPr sz="2000" b="0">
                <a:solidFill>
                  <a:schemeClr val="bg1">
                    <a:lumMod val="8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a:xfrm>
            <a:off x="452740" y="2642329"/>
            <a:ext cx="1536192"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5/4/2017</a:t>
            </a:fld>
            <a:endParaRPr lang="en-US" dirty="0"/>
          </a:p>
        </p:txBody>
      </p:sp>
      <p:grpSp>
        <p:nvGrpSpPr>
          <p:cNvPr id="17" name="Group 16"/>
          <p:cNvGrpSpPr/>
          <p:nvPr userDrawn="1"/>
        </p:nvGrpSpPr>
        <p:grpSpPr>
          <a:xfrm>
            <a:off x="0" y="0"/>
            <a:ext cx="12192000" cy="397164"/>
            <a:chOff x="421830" y="1342659"/>
            <a:chExt cx="10018760" cy="290558"/>
          </a:xfrm>
        </p:grpSpPr>
        <p:sp>
          <p:nvSpPr>
            <p:cNvPr id="5" name="Rectangle 4"/>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tangle 18"/>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6" name="Footer Placeholder 7"/>
          <p:cNvSpPr>
            <a:spLocks noGrp="1"/>
          </p:cNvSpPr>
          <p:nvPr>
            <p:ph type="ftr" sz="quarter" idx="11"/>
          </p:nvPr>
        </p:nvSpPr>
        <p:spPr>
          <a:xfrm>
            <a:off x="6051702" y="6377235"/>
            <a:ext cx="4293708" cy="250337"/>
          </a:xfrm>
        </p:spPr>
        <p:txBody>
          <a:bodyPr/>
          <a:lstStyle>
            <a:lvl1pPr algn="ctr">
              <a:defRPr>
                <a:solidFill>
                  <a:schemeClr val="bg1"/>
                </a:solidFill>
              </a:defRPr>
            </a:lvl1pPr>
          </a:lstStyle>
          <a:p>
            <a:r>
              <a:rPr lang="en-US" smtClean="0"/>
              <a:t>PRESENTATION TITLE</a:t>
            </a:r>
            <a:endParaRPr lang="en-US" dirty="0"/>
          </a:p>
        </p:txBody>
      </p:sp>
      <p:sp>
        <p:nvSpPr>
          <p:cNvPr id="18" name="Slide Number Placeholder 8"/>
          <p:cNvSpPr>
            <a:spLocks noGrp="1"/>
          </p:cNvSpPr>
          <p:nvPr>
            <p:ph type="sldNum" sz="quarter" idx="12"/>
          </p:nvPr>
        </p:nvSpPr>
        <p:spPr>
          <a:xfrm>
            <a:off x="10596506" y="6377235"/>
            <a:ext cx="1105813" cy="250337"/>
          </a:xfrm>
        </p:spPr>
        <p:txBody>
          <a:bodyPr/>
          <a:lstStyle>
            <a:lvl1pPr algn="ctr">
              <a:defRPr>
                <a:solidFill>
                  <a:schemeClr val="bg1"/>
                </a:solidFill>
              </a:defRPr>
            </a:lvl1pPr>
          </a:lstStyle>
          <a:p>
            <a:r>
              <a:rPr lang="en-US"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405726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Black with Image">
    <p:bg>
      <p:bgPr>
        <a:solidFill>
          <a:schemeClr val="tx1"/>
        </a:solidFill>
        <a:effectLst/>
      </p:bgPr>
    </p:bg>
    <p:spTree>
      <p:nvGrpSpPr>
        <p:cNvPr id="1" name=""/>
        <p:cNvGrpSpPr/>
        <p:nvPr/>
      </p:nvGrpSpPr>
      <p:grpSpPr>
        <a:xfrm>
          <a:off x="0" y="0"/>
          <a:ext cx="0" cy="0"/>
          <a:chOff x="0" y="0"/>
          <a:chExt cx="0" cy="0"/>
        </a:xfrm>
      </p:grpSpPr>
      <p:sp>
        <p:nvSpPr>
          <p:cNvPr id="18" name="Picture Placeholder 5"/>
          <p:cNvSpPr>
            <a:spLocks noGrp="1"/>
          </p:cNvSpPr>
          <p:nvPr>
            <p:ph type="pic" sz="quarter" idx="13"/>
          </p:nvPr>
        </p:nvSpPr>
        <p:spPr>
          <a:xfrm>
            <a:off x="6094126" y="397164"/>
            <a:ext cx="6097876" cy="6460836"/>
          </a:xfrm>
        </p:spPr>
        <p:txBody>
          <a:bodyPr/>
          <a:lstStyle/>
          <a:p>
            <a:r>
              <a:rPr lang="en-US" smtClean="0"/>
              <a:t>Click icon to add picture</a:t>
            </a:r>
            <a:endParaRPr lang="en-US"/>
          </a:p>
        </p:txBody>
      </p:sp>
      <p:sp>
        <p:nvSpPr>
          <p:cNvPr id="2" name="Title 1"/>
          <p:cNvSpPr>
            <a:spLocks noGrp="1"/>
          </p:cNvSpPr>
          <p:nvPr>
            <p:ph type="ctrTitle" hasCustomPrompt="1"/>
          </p:nvPr>
        </p:nvSpPr>
        <p:spPr>
          <a:xfrm>
            <a:off x="452741" y="595747"/>
            <a:ext cx="5486243" cy="1907312"/>
          </a:xfrm>
        </p:spPr>
        <p:txBody>
          <a:bodyPr lIns="0" anchor="b">
            <a:noAutofit/>
          </a:bodyPr>
          <a:lstStyle>
            <a:lvl1pPr algn="l">
              <a:defRPr sz="440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452741" y="4266825"/>
            <a:ext cx="5486243" cy="666549"/>
          </a:xfrm>
        </p:spPr>
        <p:txBody>
          <a:bodyPr lIns="0" anchor="t">
            <a:normAutofit/>
          </a:bodyPr>
          <a:lstStyle>
            <a:lvl1pPr marL="0" indent="0" algn="l">
              <a:buNone/>
              <a:defRPr sz="2000" b="0">
                <a:solidFill>
                  <a:schemeClr val="bg1">
                    <a:lumMod val="8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a:xfrm>
            <a:off x="452740" y="2642329"/>
            <a:ext cx="1536192"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5/4/2017</a:t>
            </a:fld>
            <a:endParaRPr lang="en-US" dirty="0"/>
          </a:p>
        </p:txBody>
      </p:sp>
      <p:grpSp>
        <p:nvGrpSpPr>
          <p:cNvPr id="15" name="Group 14"/>
          <p:cNvGrpSpPr/>
          <p:nvPr userDrawn="1"/>
        </p:nvGrpSpPr>
        <p:grpSpPr>
          <a:xfrm>
            <a:off x="0" y="0"/>
            <a:ext cx="12192000" cy="397164"/>
            <a:chOff x="421830" y="1342659"/>
            <a:chExt cx="10018760" cy="290558"/>
          </a:xfrm>
        </p:grpSpPr>
        <p:sp>
          <p:nvSpPr>
            <p:cNvPr id="20" name="Rectangle 19"/>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20"/>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ectangle 21"/>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Rectangle 23"/>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pic>
        <p:nvPicPr>
          <p:cNvPr id="17" name="Picture 16"/>
          <p:cNvPicPr>
            <a:picLocks noChangeAspect="1"/>
          </p:cNvPicPr>
          <p:nvPr userDrawn="1"/>
        </p:nvPicPr>
        <p:blipFill>
          <a:blip r:embed="rId2">
            <a:clrChange>
              <a:clrFrom>
                <a:srgbClr val="000000"/>
              </a:clrFrom>
              <a:clrTo>
                <a:srgbClr val="000000">
                  <a:alpha val="0"/>
                </a:srgbClr>
              </a:clrTo>
            </a:clrChange>
          </a:blip>
          <a:stretch>
            <a:fillRect/>
          </a:stretch>
        </p:blipFill>
        <p:spPr>
          <a:xfrm>
            <a:off x="452741" y="5680660"/>
            <a:ext cx="3694335" cy="717639"/>
          </a:xfrm>
          <a:prstGeom prst="rect">
            <a:avLst/>
          </a:prstGeom>
        </p:spPr>
      </p:pic>
      <p:sp>
        <p:nvSpPr>
          <p:cNvPr id="16" name="Footer Placeholder 7"/>
          <p:cNvSpPr>
            <a:spLocks noGrp="1"/>
          </p:cNvSpPr>
          <p:nvPr>
            <p:ph type="ftr" sz="quarter" idx="11"/>
          </p:nvPr>
        </p:nvSpPr>
        <p:spPr>
          <a:xfrm>
            <a:off x="6051702" y="6377235"/>
            <a:ext cx="4293708" cy="250337"/>
          </a:xfrm>
        </p:spPr>
        <p:txBody>
          <a:bodyPr/>
          <a:lstStyle>
            <a:lvl1pPr algn="ctr">
              <a:defRPr>
                <a:solidFill>
                  <a:schemeClr val="bg1"/>
                </a:solidFill>
              </a:defRPr>
            </a:lvl1pPr>
          </a:lstStyle>
          <a:p>
            <a:r>
              <a:rPr lang="en-US" smtClean="0"/>
              <a:t>PRESENTATION TITLE</a:t>
            </a:r>
            <a:endParaRPr lang="en-US" dirty="0"/>
          </a:p>
        </p:txBody>
      </p:sp>
      <p:sp>
        <p:nvSpPr>
          <p:cNvPr id="19" name="Slide Number Placeholder 8"/>
          <p:cNvSpPr>
            <a:spLocks noGrp="1"/>
          </p:cNvSpPr>
          <p:nvPr>
            <p:ph type="sldNum" sz="quarter" idx="12"/>
          </p:nvPr>
        </p:nvSpPr>
        <p:spPr>
          <a:xfrm>
            <a:off x="10596506" y="6377235"/>
            <a:ext cx="1105813" cy="250337"/>
          </a:xfrm>
        </p:spPr>
        <p:txBody>
          <a:bodyPr/>
          <a:lstStyle>
            <a:lvl1pPr algn="ctr">
              <a:defRPr>
                <a:solidFill>
                  <a:schemeClr val="bg1"/>
                </a:solidFill>
              </a:defRPr>
            </a:lvl1pPr>
          </a:lstStyle>
          <a:p>
            <a:r>
              <a:rPr lang="en-US"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73219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D4B0C9-B47E-4B33-A656-C78D1805DA95}" type="datetime1">
              <a:rPr lang="en-US" smtClean="0"/>
              <a:t>5/4/2017</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00785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hasCustomPrompt="1"/>
          </p:nvPr>
        </p:nvSpPr>
        <p:spPr>
          <a:xfrm>
            <a:off x="7407697" y="685060"/>
            <a:ext cx="1420859" cy="286052"/>
          </a:xfrm>
        </p:spPr>
        <p:txBody>
          <a:bodyPr anchor="ctr">
            <a:noAutofit/>
          </a:bodyPr>
          <a:lstStyle>
            <a:lvl1pPr marL="0" indent="0" algn="ctr">
              <a:buNone/>
              <a:defRPr sz="1000"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8908225" y="685060"/>
            <a:ext cx="1420859" cy="286052"/>
          </a:xfrm>
        </p:spPr>
        <p:txBody>
          <a:bodyPr anchor="ctr">
            <a:noAutofit/>
          </a:bodyPr>
          <a:lstStyle>
            <a:lvl1pPr marL="0" indent="0" algn="ctr">
              <a:buNone/>
              <a:defRPr sz="1000"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10408753" y="685060"/>
            <a:ext cx="1420859" cy="286052"/>
          </a:xfrm>
        </p:spPr>
        <p:txBody>
          <a:bodyPr anchor="ctr">
            <a:noAutofit/>
          </a:bodyPr>
          <a:lstStyle>
            <a:lvl1pPr marL="0" indent="0" algn="ctr">
              <a:buNone/>
              <a:defRPr sz="1000"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7" name="Date Placeholder 6"/>
          <p:cNvSpPr>
            <a:spLocks noGrp="1"/>
          </p:cNvSpPr>
          <p:nvPr>
            <p:ph type="dt" sz="half" idx="16"/>
          </p:nvPr>
        </p:nvSpPr>
        <p:spPr/>
        <p:txBody>
          <a:bodyPr/>
          <a:lstStyle/>
          <a:p>
            <a:fld id="{48C228CE-C572-4AF5-9728-AA6E475873DD}" type="datetime1">
              <a:rPr lang="en-US" smtClean="0"/>
              <a:t>5/4/2017</a:t>
            </a:fld>
            <a:endParaRPr lang="en-US" dirty="0"/>
          </a:p>
        </p:txBody>
      </p:sp>
      <p:sp>
        <p:nvSpPr>
          <p:cNvPr id="11" name="Footer Placeholder 10"/>
          <p:cNvSpPr>
            <a:spLocks noGrp="1"/>
          </p:cNvSpPr>
          <p:nvPr>
            <p:ph type="ftr" sz="quarter" idx="17"/>
          </p:nvPr>
        </p:nvSpPr>
        <p:spPr/>
        <p:txBody>
          <a:bodyPr/>
          <a:lstStyle/>
          <a:p>
            <a:r>
              <a:rPr lang="en-US"/>
              <a:t>PRESENTATION TITLE</a:t>
            </a:r>
            <a:endParaRPr lang="en-US" dirty="0"/>
          </a:p>
        </p:txBody>
      </p:sp>
      <p:sp>
        <p:nvSpPr>
          <p:cNvPr id="12" name="Slide Number Placeholder 11"/>
          <p:cNvSpPr>
            <a:spLocks noGrp="1"/>
          </p:cNvSpPr>
          <p:nvPr>
            <p:ph type="sldNum" sz="quarter" idx="18"/>
          </p:nvPr>
        </p:nvSpPr>
        <p:spPr/>
        <p:txBody>
          <a:bodyPr/>
          <a:lstStyle/>
          <a:p>
            <a:r>
              <a:rPr lang="en-US" dirty="0" smtClean="0"/>
              <a:t>PAGE  </a:t>
            </a:r>
            <a:fld id="{93005692-73BE-493E-93AB-ECD6027A7652}" type="slidenum">
              <a:rPr lang="en-US" smtClean="0"/>
              <a:pPr/>
              <a:t>‹#›</a:t>
            </a:fld>
            <a:endParaRPr lang="en-US" dirty="0"/>
          </a:p>
        </p:txBody>
      </p:sp>
      <p:sp>
        <p:nvSpPr>
          <p:cNvPr id="4" name="Title 3"/>
          <p:cNvSpPr>
            <a:spLocks noGrp="1"/>
          </p:cNvSpPr>
          <p:nvPr>
            <p:ph type="title"/>
          </p:nvPr>
        </p:nvSpPr>
        <p:spPr>
          <a:xfrm>
            <a:off x="259886" y="434112"/>
            <a:ext cx="7046081" cy="895927"/>
          </a:xfrm>
        </p:spPr>
        <p:txBody>
          <a:bodyPr tIns="182880"/>
          <a:lstStyle>
            <a:lvl1pPr>
              <a:defRPr cap="all" baseline="0"/>
            </a:lvl1pPr>
          </a:lstStyle>
          <a:p>
            <a:r>
              <a:rPr lang="en-US" smtClean="0"/>
              <a:t>Click to edit Master title style</a:t>
            </a:r>
            <a:endParaRPr lang="en-US" dirty="0"/>
          </a:p>
        </p:txBody>
      </p:sp>
    </p:spTree>
    <p:extLst>
      <p:ext uri="{BB962C8B-B14F-4D97-AF65-F5344CB8AC3E}">
        <p14:creationId xmlns:p14="http://schemas.microsoft.com/office/powerpoint/2010/main" val="158824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84" y="1709742"/>
            <a:ext cx="9399507" cy="2852737"/>
          </a:xfrm>
        </p:spPr>
        <p:txBody>
          <a:bodyPr anchor="b">
            <a:normAutofit/>
          </a:bodyPr>
          <a:lstStyle>
            <a:lvl1pPr algn="l">
              <a:defRPr sz="4000"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259884" y="4589467"/>
            <a:ext cx="9399507" cy="1500187"/>
          </a:xfrm>
        </p:spPr>
        <p:txBody>
          <a:bodyPr>
            <a:normAutofit/>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026D43AC-4B94-471D-A170-0D88FCD1FB54}" type="datetime1">
              <a:rPr lang="en-US" smtClean="0"/>
              <a:t>5/4/2017</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48176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stretch>
            <a:fillRect/>
          </a:stretch>
        </p:blipFill>
        <p:spPr>
          <a:xfrm>
            <a:off x="960523" y="1692454"/>
            <a:ext cx="6933512" cy="1331092"/>
          </a:xfrm>
          <a:prstGeom prst="rect">
            <a:avLst/>
          </a:prstGeom>
        </p:spPr>
      </p:pic>
      <p:sp>
        <p:nvSpPr>
          <p:cNvPr id="2" name="Title 1"/>
          <p:cNvSpPr>
            <a:spLocks noGrp="1"/>
          </p:cNvSpPr>
          <p:nvPr>
            <p:ph type="ctrTitle" hasCustomPrompt="1"/>
          </p:nvPr>
        </p:nvSpPr>
        <p:spPr>
          <a:xfrm>
            <a:off x="960523" y="3727927"/>
            <a:ext cx="8770620" cy="1212056"/>
          </a:xfrm>
        </p:spPr>
        <p:txBody>
          <a:bodyPr anchor="b">
            <a:noAutofit/>
          </a:bodyPr>
          <a:lstStyle>
            <a:lvl1pPr algn="l">
              <a:defRPr sz="4000"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960523" y="4947817"/>
            <a:ext cx="8770620" cy="666549"/>
          </a:xfrm>
        </p:spPr>
        <p:txBody>
          <a:bodyPr anchor="t">
            <a:normAutofit/>
          </a:bodyPr>
          <a:lstStyle>
            <a:lvl1pPr marL="0" indent="0" algn="l">
              <a:buNone/>
              <a:defRPr sz="2400">
                <a:solidFill>
                  <a:schemeClr val="tx1">
                    <a:lumMod val="50000"/>
                    <a:lumOff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EFF9E2-52BD-4C8D-9C57-79F661DB94A1}" type="datetime1">
              <a:rPr lang="en-US" smtClean="0"/>
              <a:t>5/4/2017</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grpSp>
        <p:nvGrpSpPr>
          <p:cNvPr id="16" name="Group 15"/>
          <p:cNvGrpSpPr/>
          <p:nvPr userDrawn="1"/>
        </p:nvGrpSpPr>
        <p:grpSpPr>
          <a:xfrm>
            <a:off x="0" y="0"/>
            <a:ext cx="12192000" cy="397164"/>
            <a:chOff x="421830" y="1342659"/>
            <a:chExt cx="10018760" cy="290558"/>
          </a:xfrm>
        </p:grpSpPr>
        <p:sp>
          <p:nvSpPr>
            <p:cNvPr id="17" name="Rectangle 16"/>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tangle 18"/>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tangle 19"/>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20"/>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205696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2D2BBA-9223-45BB-8272-B01B132EBC56}"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385506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86" y="434112"/>
            <a:ext cx="11569729" cy="895927"/>
          </a:xfrm>
        </p:spPr>
        <p:txBody>
          <a:bodyPr/>
          <a:lstStyle/>
          <a:p>
            <a:r>
              <a:rPr lang="en-US" dirty="0"/>
              <a:t>CLICK TO EDIT MASTER TITLE STYLE</a:t>
            </a:r>
          </a:p>
        </p:txBody>
      </p:sp>
      <p:sp>
        <p:nvSpPr>
          <p:cNvPr id="3" name="Content Placeholder 2"/>
          <p:cNvSpPr>
            <a:spLocks noGrp="1"/>
          </p:cNvSpPr>
          <p:nvPr>
            <p:ph sz="half" idx="1"/>
          </p:nvPr>
        </p:nvSpPr>
        <p:spPr>
          <a:xfrm>
            <a:off x="259884" y="1413164"/>
            <a:ext cx="5586855" cy="4590472"/>
          </a:xfrm>
        </p:spPr>
        <p:txBody>
          <a:bodyPr/>
          <a:lstStyle>
            <a:lvl1pPr marL="288918" indent="-288918">
              <a:spcBef>
                <a:spcPts val="800"/>
              </a:spcBef>
              <a:spcAft>
                <a:spcPts val="800"/>
              </a:spcAft>
              <a:buFont typeface="Wingdings" charset="2"/>
              <a:buChar char="§"/>
              <a:defRPr/>
            </a:lvl1pPr>
            <a:lvl2pPr marL="685783" indent="-228594">
              <a:spcBef>
                <a:spcPts val="800"/>
              </a:spcBef>
              <a:spcAft>
                <a:spcPts val="800"/>
              </a:spcAft>
              <a:buFont typeface="Wingdings" charset="2"/>
              <a:buChar char="§"/>
              <a:defRPr/>
            </a:lvl2pPr>
            <a:lvl3pPr marL="1142971" indent="-228594">
              <a:spcBef>
                <a:spcPts val="800"/>
              </a:spcBef>
              <a:spcAft>
                <a:spcPts val="800"/>
              </a:spcAft>
              <a:buFont typeface="Wingdings" charset="2"/>
              <a:buChar char="§"/>
              <a:defRPr/>
            </a:lvl3pPr>
            <a:lvl4pPr marL="1600160" indent="-228594">
              <a:spcBef>
                <a:spcPts val="800"/>
              </a:spcBef>
              <a:spcAft>
                <a:spcPts val="800"/>
              </a:spcAft>
              <a:buFont typeface="Wingdings" charset="2"/>
              <a:buChar char="§"/>
              <a:defRPr/>
            </a:lvl4pPr>
            <a:lvl5pPr marL="2057349" indent="-228594">
              <a:spcBef>
                <a:spcPts val="800"/>
              </a:spcBef>
              <a:spcAft>
                <a:spcPts val="800"/>
              </a:spcAft>
              <a:buFont typeface="Wingdings" charset="2"/>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994" y="1413164"/>
            <a:ext cx="5658620" cy="4590472"/>
          </a:xfrm>
        </p:spPr>
        <p:txBody>
          <a:bodyPr/>
          <a:lstStyle>
            <a:lvl1pPr marL="288918" indent="-288918">
              <a:spcBef>
                <a:spcPts val="800"/>
              </a:spcBef>
              <a:spcAft>
                <a:spcPts val="800"/>
              </a:spcAft>
              <a:buFont typeface="Wingdings" charset="2"/>
              <a:buChar char="§"/>
              <a:defRPr/>
            </a:lvl1pPr>
            <a:lvl2pPr marL="685783" indent="-228594">
              <a:spcBef>
                <a:spcPts val="800"/>
              </a:spcBef>
              <a:spcAft>
                <a:spcPts val="800"/>
              </a:spcAft>
              <a:buFont typeface="Wingdings" charset="2"/>
              <a:buChar char="§"/>
              <a:defRPr/>
            </a:lvl2pPr>
            <a:lvl3pPr marL="1142971" indent="-228594">
              <a:spcBef>
                <a:spcPts val="800"/>
              </a:spcBef>
              <a:spcAft>
                <a:spcPts val="800"/>
              </a:spcAft>
              <a:buFont typeface="Wingdings" charset="2"/>
              <a:buChar char="§"/>
              <a:defRPr/>
            </a:lvl3pPr>
            <a:lvl4pPr marL="1600160" indent="-228594">
              <a:spcBef>
                <a:spcPts val="800"/>
              </a:spcBef>
              <a:spcAft>
                <a:spcPts val="800"/>
              </a:spcAft>
              <a:buFont typeface="Wingdings" charset="2"/>
              <a:buChar char="§"/>
              <a:defRPr/>
            </a:lvl4pPr>
            <a:lvl5pPr marL="2057349" indent="-228594">
              <a:spcBef>
                <a:spcPts val="800"/>
              </a:spcBef>
              <a:spcAft>
                <a:spcPts val="800"/>
              </a:spcAft>
              <a:buFont typeface="Wingdings" charset="2"/>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081881F3-AB4F-4026-8B03-DBF7475676B1}" type="datetime1">
              <a:rPr lang="en-US" smtClean="0"/>
              <a:t>5/4/2017</a:t>
            </a:fld>
            <a:endParaRPr lang="en-US" dirty="0"/>
          </a:p>
        </p:txBody>
      </p:sp>
      <p:sp>
        <p:nvSpPr>
          <p:cNvPr id="9" name="Footer Placeholder 8"/>
          <p:cNvSpPr>
            <a:spLocks noGrp="1"/>
          </p:cNvSpPr>
          <p:nvPr>
            <p:ph type="ftr" sz="quarter" idx="11"/>
          </p:nvPr>
        </p:nvSpPr>
        <p:spPr/>
        <p:txBody>
          <a:bodyPr/>
          <a:lstStyle/>
          <a:p>
            <a:r>
              <a:rPr lang="en-US"/>
              <a:t>PRESENTATION TITLE</a:t>
            </a:r>
            <a:endParaRPr lang="en-US" dirty="0"/>
          </a:p>
        </p:txBody>
      </p:sp>
      <p:sp>
        <p:nvSpPr>
          <p:cNvPr id="10" name="Slide Number Placeholder 9"/>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70562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9883" y="1396192"/>
            <a:ext cx="5619624" cy="670270"/>
          </a:xfrm>
        </p:spPr>
        <p:txBody>
          <a:bodyPr anchor="b">
            <a:noAutofit/>
          </a:bodyPr>
          <a:lstStyle>
            <a:lvl1pPr marL="0" indent="0">
              <a:buNone/>
              <a:defRPr sz="2800" b="1" baseline="0">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259883" y="2184402"/>
            <a:ext cx="5619624" cy="3846945"/>
          </a:xfrm>
        </p:spPr>
        <p:txBody>
          <a:bodyPr>
            <a:normAutofit/>
          </a:bodyPr>
          <a:lstStyle>
            <a:lvl1pPr marL="288918" indent="-288918">
              <a:spcBef>
                <a:spcPts val="800"/>
              </a:spcBef>
              <a:spcAft>
                <a:spcPts val="800"/>
              </a:spcAft>
              <a:buFont typeface="Wingdings" charset="2"/>
              <a:buChar char="§"/>
              <a:defRPr sz="2000"/>
            </a:lvl1pPr>
            <a:lvl2pPr marL="685783" indent="-228594">
              <a:spcBef>
                <a:spcPts val="800"/>
              </a:spcBef>
              <a:spcAft>
                <a:spcPts val="800"/>
              </a:spcAft>
              <a:buFont typeface="Wingdings" charset="2"/>
              <a:buChar char="§"/>
              <a:defRPr sz="1800"/>
            </a:lvl2pPr>
            <a:lvl3pPr marL="1142971" indent="-228594">
              <a:spcBef>
                <a:spcPts val="800"/>
              </a:spcBef>
              <a:spcAft>
                <a:spcPts val="800"/>
              </a:spcAft>
              <a:buFont typeface="Wingdings" charset="2"/>
              <a:buChar char="§"/>
              <a:defRPr sz="1600"/>
            </a:lvl3pPr>
            <a:lvl4pPr marL="1600160" indent="-228594">
              <a:spcBef>
                <a:spcPts val="800"/>
              </a:spcBef>
              <a:spcAft>
                <a:spcPts val="800"/>
              </a:spcAft>
              <a:buFont typeface="Wingdings" charset="2"/>
              <a:buChar char="§"/>
              <a:defRPr sz="1400"/>
            </a:lvl4pPr>
            <a:lvl5pPr marL="2057349" indent="-228594">
              <a:spcBef>
                <a:spcPts val="800"/>
              </a:spcBef>
              <a:spcAft>
                <a:spcPts val="800"/>
              </a:spcAft>
              <a:buFont typeface="Wingdings" charset="2"/>
              <a:buChar cha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6153" y="1396192"/>
            <a:ext cx="5593459" cy="670270"/>
          </a:xfrm>
        </p:spPr>
        <p:txBody>
          <a:bodyPr anchor="b">
            <a:normAutofit/>
          </a:bodyPr>
          <a:lstStyle>
            <a:lvl1pPr marL="0" indent="0">
              <a:buNone/>
              <a:defRPr sz="2800" b="1">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6153" y="2184402"/>
            <a:ext cx="5593459" cy="3846945"/>
          </a:xfrm>
        </p:spPr>
        <p:txBody>
          <a:bodyPr>
            <a:normAutofit/>
          </a:bodyPr>
          <a:lstStyle>
            <a:lvl1pPr marL="288918" indent="-288918">
              <a:spcBef>
                <a:spcPts val="800"/>
              </a:spcBef>
              <a:spcAft>
                <a:spcPts val="800"/>
              </a:spcAft>
              <a:buFont typeface="Wingdings" charset="2"/>
              <a:buChar char="§"/>
              <a:defRPr sz="2000"/>
            </a:lvl1pPr>
            <a:lvl2pPr marL="685783" indent="-228594">
              <a:spcBef>
                <a:spcPts val="800"/>
              </a:spcBef>
              <a:spcAft>
                <a:spcPts val="800"/>
              </a:spcAft>
              <a:buFont typeface="Wingdings" charset="2"/>
              <a:buChar char="§"/>
              <a:defRPr sz="1800"/>
            </a:lvl2pPr>
            <a:lvl3pPr marL="1142971" indent="-228594">
              <a:spcBef>
                <a:spcPts val="800"/>
              </a:spcBef>
              <a:spcAft>
                <a:spcPts val="800"/>
              </a:spcAft>
              <a:buFont typeface="Wingdings" charset="2"/>
              <a:buChar char="§"/>
              <a:defRPr sz="1600"/>
            </a:lvl3pPr>
            <a:lvl4pPr marL="1600160" indent="-228594">
              <a:spcBef>
                <a:spcPts val="800"/>
              </a:spcBef>
              <a:spcAft>
                <a:spcPts val="800"/>
              </a:spcAft>
              <a:buFont typeface="Wingdings" charset="2"/>
              <a:buChar char="§"/>
              <a:defRPr sz="1400"/>
            </a:lvl4pPr>
            <a:lvl5pPr marL="2057349" indent="-228594">
              <a:spcBef>
                <a:spcPts val="800"/>
              </a:spcBef>
              <a:spcAft>
                <a:spcPts val="800"/>
              </a:spcAft>
              <a:buFont typeface="Wingdings" charset="2"/>
              <a:buChar cha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9"/>
          <p:cNvSpPr>
            <a:spLocks noGrp="1"/>
          </p:cNvSpPr>
          <p:nvPr>
            <p:ph type="title" hasCustomPrompt="1"/>
          </p:nvPr>
        </p:nvSpPr>
        <p:spPr>
          <a:xfrm>
            <a:off x="259886" y="434112"/>
            <a:ext cx="11569729" cy="895927"/>
          </a:xfrm>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C17F432B-3FBE-4889-963D-BF97BFBB7D3F}" type="datetime1">
              <a:rPr lang="en-US" smtClean="0"/>
              <a:t>5/4/2017</a:t>
            </a:fld>
            <a:endParaRPr lang="en-US" dirty="0"/>
          </a:p>
        </p:txBody>
      </p:sp>
      <p:sp>
        <p:nvSpPr>
          <p:cNvPr id="11" name="Footer Placeholder 10"/>
          <p:cNvSpPr>
            <a:spLocks noGrp="1"/>
          </p:cNvSpPr>
          <p:nvPr>
            <p:ph type="ftr" sz="quarter" idx="11"/>
          </p:nvPr>
        </p:nvSpPr>
        <p:spPr/>
        <p:txBody>
          <a:bodyPr/>
          <a:lstStyle/>
          <a:p>
            <a:r>
              <a:rPr lang="en-US"/>
              <a:t>PRESENTATION TITLE</a:t>
            </a:r>
            <a:endParaRPr lang="en-US" dirty="0"/>
          </a:p>
        </p:txBody>
      </p:sp>
      <p:sp>
        <p:nvSpPr>
          <p:cNvPr id="12" name="Slide Number Placeholder 11"/>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3626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Date Placeholder 5"/>
          <p:cNvSpPr>
            <a:spLocks noGrp="1"/>
          </p:cNvSpPr>
          <p:nvPr>
            <p:ph type="dt" sz="half" idx="10"/>
          </p:nvPr>
        </p:nvSpPr>
        <p:spPr/>
        <p:txBody>
          <a:bodyPr/>
          <a:lstStyle/>
          <a:p>
            <a:fld id="{310CCC04-1E76-41EE-A8AC-75AD85313D09}" type="datetime1">
              <a:rPr lang="en-US" smtClean="0"/>
              <a:t>5/4/2017</a:t>
            </a:fld>
            <a:endParaRPr lang="en-US" dirty="0"/>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77326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3974A9E-84AC-4661-9381-CC35B09E47F7}" type="datetime1">
              <a:rPr lang="en-US" smtClean="0"/>
              <a:t>5/4/2017</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56504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E55829F-8847-4C2A-8DD0-690EAD78E53F}" type="datetime1">
              <a:rPr lang="en-US" smtClean="0"/>
              <a:t>5/4/2017</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4594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ext or 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0074" y="1237675"/>
            <a:ext cx="4331855" cy="910202"/>
          </a:xfrm>
        </p:spPr>
        <p:txBody>
          <a:bodyPr anchor="b">
            <a:normAutofit/>
          </a:bodyPr>
          <a:lstStyle>
            <a:lvl1pPr algn="ctr">
              <a:defRPr sz="2800" cap="all" baseline="0"/>
            </a:lvl1pPr>
          </a:lstStyle>
          <a:p>
            <a:r>
              <a:rPr lang="en-US" dirty="0"/>
              <a:t>CONTEXT or THEME</a:t>
            </a:r>
          </a:p>
        </p:txBody>
      </p:sp>
      <p:sp>
        <p:nvSpPr>
          <p:cNvPr id="3" name="Date Placeholder 2"/>
          <p:cNvSpPr>
            <a:spLocks noGrp="1"/>
          </p:cNvSpPr>
          <p:nvPr>
            <p:ph type="dt" sz="half" idx="10"/>
          </p:nvPr>
        </p:nvSpPr>
        <p:spPr>
          <a:xfrm>
            <a:off x="10687613" y="6335313"/>
            <a:ext cx="1181115" cy="250337"/>
          </a:xfrm>
        </p:spPr>
        <p:txBody>
          <a:bodyPr/>
          <a:lstStyle/>
          <a:p>
            <a:fld id="{5FDFC970-B950-4395-A833-47227D4A68CA}" type="datetime1">
              <a:rPr lang="en-US" smtClean="0"/>
              <a:t>5/4/2017</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cxnSp>
        <p:nvCxnSpPr>
          <p:cNvPr id="12" name="Straight Connector 11"/>
          <p:cNvCxnSpPr/>
          <p:nvPr userDrawn="1"/>
        </p:nvCxnSpPr>
        <p:spPr>
          <a:xfrm>
            <a:off x="3930075" y="2244437"/>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930075" y="4668983"/>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660400" y="2420360"/>
            <a:ext cx="10871200" cy="2114550"/>
          </a:xfrm>
        </p:spPr>
        <p:txBody>
          <a:bodyPr anchor="ctr">
            <a:normAutofit/>
          </a:bodyPr>
          <a:lstStyle>
            <a:lvl1pPr marL="0" indent="0" algn="ctr">
              <a:lnSpc>
                <a:spcPct val="100000"/>
              </a:lnSpc>
              <a:buNone/>
              <a:defRPr sz="2800"/>
            </a:lvl1pPr>
            <a:lvl2pPr algn="ctr">
              <a:defRPr/>
            </a:lvl2pPr>
            <a:lvl3pPr algn="ctr">
              <a:defRPr/>
            </a:lvl3pPr>
            <a:lvl4pPr algn="ctr">
              <a:defRPr/>
            </a:lvl4pPr>
            <a:lvl5pPr algn="ctr">
              <a:defRPr/>
            </a:lvl5pPr>
          </a:lstStyle>
          <a:p>
            <a:pPr lvl="0"/>
            <a:r>
              <a:rPr lang="en-US" smtClean="0"/>
              <a:t>Edit Master text styles</a:t>
            </a:r>
          </a:p>
        </p:txBody>
      </p:sp>
      <p:sp>
        <p:nvSpPr>
          <p:cNvPr id="17" name="Text Placeholder 16"/>
          <p:cNvSpPr>
            <a:spLocks noGrp="1"/>
          </p:cNvSpPr>
          <p:nvPr>
            <p:ph type="body" sz="quarter" idx="14"/>
          </p:nvPr>
        </p:nvSpPr>
        <p:spPr>
          <a:xfrm>
            <a:off x="3930075" y="4784729"/>
            <a:ext cx="4331855"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2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smtClean="0"/>
              <a:t>Edit Master text styles</a:t>
            </a:r>
          </a:p>
        </p:txBody>
      </p:sp>
    </p:spTree>
    <p:extLst>
      <p:ext uri="{BB962C8B-B14F-4D97-AF65-F5344CB8AC3E}">
        <p14:creationId xmlns:p14="http://schemas.microsoft.com/office/powerpoint/2010/main" val="20189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ext or Quote with Photo">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6350285" y="495661"/>
            <a:ext cx="5440648" cy="5757360"/>
          </a:xfrm>
        </p:spPr>
        <p:txBody>
          <a:bodyPr/>
          <a:lstStyle/>
          <a:p>
            <a:r>
              <a:rPr lang="en-US" smtClean="0"/>
              <a:t>Click icon to add picture</a:t>
            </a:r>
            <a:endParaRPr lang="en-US"/>
          </a:p>
        </p:txBody>
      </p:sp>
      <p:sp>
        <p:nvSpPr>
          <p:cNvPr id="2" name="Title 1"/>
          <p:cNvSpPr>
            <a:spLocks noGrp="1"/>
          </p:cNvSpPr>
          <p:nvPr>
            <p:ph type="title" hasCustomPrompt="1"/>
          </p:nvPr>
        </p:nvSpPr>
        <p:spPr>
          <a:xfrm>
            <a:off x="854365" y="1237675"/>
            <a:ext cx="4331855" cy="910202"/>
          </a:xfrm>
        </p:spPr>
        <p:txBody>
          <a:bodyPr anchor="b">
            <a:normAutofit/>
          </a:bodyPr>
          <a:lstStyle>
            <a:lvl1pPr algn="ctr">
              <a:defRPr sz="2800" cap="all" baseline="0"/>
            </a:lvl1pPr>
          </a:lstStyle>
          <a:p>
            <a:r>
              <a:rPr lang="en-US" dirty="0"/>
              <a:t>CONTEXT or THEME</a:t>
            </a:r>
          </a:p>
        </p:txBody>
      </p:sp>
      <p:sp>
        <p:nvSpPr>
          <p:cNvPr id="3" name="Date Placeholder 2"/>
          <p:cNvSpPr>
            <a:spLocks noGrp="1"/>
          </p:cNvSpPr>
          <p:nvPr>
            <p:ph type="dt" sz="half" idx="10"/>
          </p:nvPr>
        </p:nvSpPr>
        <p:spPr>
          <a:xfrm>
            <a:off x="10692948" y="6335313"/>
            <a:ext cx="1181115" cy="250337"/>
          </a:xfrm>
        </p:spPr>
        <p:txBody>
          <a:bodyPr/>
          <a:lstStyle/>
          <a:p>
            <a:fld id="{5FDFC970-B950-4395-A833-47227D4A68CA}" type="datetime1">
              <a:rPr lang="en-US" smtClean="0"/>
              <a:t>5/4/2017</a:t>
            </a:fld>
            <a:endParaRPr lang="en-US" dirty="0"/>
          </a:p>
        </p:txBody>
      </p:sp>
      <p:sp>
        <p:nvSpPr>
          <p:cNvPr id="4" name="Footer Placeholder 3"/>
          <p:cNvSpPr>
            <a:spLocks noGrp="1"/>
          </p:cNvSpPr>
          <p:nvPr>
            <p:ph type="ftr" sz="quarter" idx="11"/>
          </p:nvPr>
        </p:nvSpPr>
        <p:spPr>
          <a:xfrm>
            <a:off x="259884" y="6335313"/>
            <a:ext cx="3887245" cy="250337"/>
          </a:xfrm>
        </p:spPr>
        <p:txBody>
          <a:bodyPr/>
          <a:lstStyle/>
          <a:p>
            <a:r>
              <a:rPr lang="en-US"/>
              <a:t>PRESENTATION TITLE</a:t>
            </a:r>
            <a:endParaRPr lang="en-US" dirty="0"/>
          </a:p>
        </p:txBody>
      </p:sp>
      <p:sp>
        <p:nvSpPr>
          <p:cNvPr id="5" name="Slide Number Placeholder 4"/>
          <p:cNvSpPr>
            <a:spLocks noGrp="1"/>
          </p:cNvSpPr>
          <p:nvPr>
            <p:ph type="sldNum" sz="quarter" idx="12"/>
          </p:nvPr>
        </p:nvSpPr>
        <p:spPr>
          <a:xfrm>
            <a:off x="4479637" y="6335313"/>
            <a:ext cx="1300273" cy="250337"/>
          </a:xfrm>
        </p:spPr>
        <p:txBody>
          <a:bodyPr/>
          <a:lstStyle/>
          <a:p>
            <a:r>
              <a:rPr lang="en-US" dirty="0" smtClean="0"/>
              <a:t>PAGE  </a:t>
            </a:r>
            <a:fld id="{93005692-73BE-493E-93AB-ECD6027A7652}" type="slidenum">
              <a:rPr lang="en-US" smtClean="0"/>
              <a:pPr/>
              <a:t>‹#›</a:t>
            </a:fld>
            <a:endParaRPr lang="en-US" dirty="0"/>
          </a:p>
        </p:txBody>
      </p:sp>
      <p:sp>
        <p:nvSpPr>
          <p:cNvPr id="15" name="Text Placeholder 14"/>
          <p:cNvSpPr>
            <a:spLocks noGrp="1"/>
          </p:cNvSpPr>
          <p:nvPr>
            <p:ph type="body" sz="quarter" idx="13"/>
          </p:nvPr>
        </p:nvSpPr>
        <p:spPr>
          <a:xfrm>
            <a:off x="544945" y="2409026"/>
            <a:ext cx="4950695" cy="2114550"/>
          </a:xfrm>
        </p:spPr>
        <p:txBody>
          <a:bodyPr anchor="ctr">
            <a:normAutofit/>
          </a:bodyPr>
          <a:lstStyle>
            <a:lvl1pPr marL="0" indent="0" algn="ctr">
              <a:lnSpc>
                <a:spcPct val="100000"/>
              </a:lnSpc>
              <a:buNone/>
              <a:defRPr sz="2200"/>
            </a:lvl1pPr>
            <a:lvl2pPr algn="ctr">
              <a:defRPr/>
            </a:lvl2pPr>
            <a:lvl3pPr algn="ctr">
              <a:defRPr/>
            </a:lvl3pPr>
            <a:lvl4pPr algn="ctr">
              <a:defRPr/>
            </a:lvl4pPr>
            <a:lvl5pPr algn="ctr">
              <a:defRPr/>
            </a:lvl5pPr>
          </a:lstStyle>
          <a:p>
            <a:pPr lvl="0"/>
            <a:r>
              <a:rPr lang="en-US" smtClean="0"/>
              <a:t>Edit Master text styles</a:t>
            </a:r>
          </a:p>
        </p:txBody>
      </p:sp>
      <p:sp>
        <p:nvSpPr>
          <p:cNvPr id="17" name="Text Placeholder 16"/>
          <p:cNvSpPr>
            <a:spLocks noGrp="1"/>
          </p:cNvSpPr>
          <p:nvPr>
            <p:ph type="body" sz="quarter" idx="14"/>
          </p:nvPr>
        </p:nvSpPr>
        <p:spPr>
          <a:xfrm>
            <a:off x="854365" y="4784729"/>
            <a:ext cx="4331855"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2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smtClean="0"/>
              <a:t>Edit Master text styles</a:t>
            </a:r>
          </a:p>
        </p:txBody>
      </p:sp>
      <p:cxnSp>
        <p:nvCxnSpPr>
          <p:cNvPr id="10" name="Straight Connector 9"/>
          <p:cNvCxnSpPr/>
          <p:nvPr userDrawn="1"/>
        </p:nvCxnSpPr>
        <p:spPr>
          <a:xfrm>
            <a:off x="854366" y="2244437"/>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54366" y="4668983"/>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0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91" y="3461559"/>
            <a:ext cx="9070975" cy="598488"/>
          </a:xfrm>
        </p:spPr>
        <p:txBody>
          <a:bodyPr>
            <a:normAutofit/>
          </a:bodyPr>
          <a:lstStyle>
            <a:lvl1pPr marL="0" indent="0" algn="ctr">
              <a:buNone/>
              <a:defRPr sz="3200"/>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4" y="2382985"/>
            <a:ext cx="11569729" cy="1046019"/>
          </a:xfrm>
        </p:spPr>
        <p:txBody>
          <a:bodyPr anchor="b">
            <a:normAutofit/>
          </a:bodyPr>
          <a:lstStyle>
            <a:lvl1pPr algn="ctr">
              <a:defRPr sz="6000" cap="all" baseline="0"/>
            </a:lvl1pPr>
          </a:lstStyle>
          <a:p>
            <a:r>
              <a:rPr lang="en-US" dirty="0"/>
              <a:t>SECTION DIVIDER</a:t>
            </a:r>
          </a:p>
        </p:txBody>
      </p:sp>
      <p:sp>
        <p:nvSpPr>
          <p:cNvPr id="3" name="Date Placeholder 2"/>
          <p:cNvSpPr>
            <a:spLocks noGrp="1"/>
          </p:cNvSpPr>
          <p:nvPr>
            <p:ph type="dt" sz="half" idx="10"/>
          </p:nvPr>
        </p:nvSpPr>
        <p:spPr>
          <a:xfrm>
            <a:off x="10676205" y="6335313"/>
            <a:ext cx="1181115" cy="250337"/>
          </a:xfrm>
        </p:spPr>
        <p:txBody>
          <a:bodyPr/>
          <a:lstStyle/>
          <a:p>
            <a:fld id="{5FDFC970-B950-4395-A833-47227D4A68CA}" type="datetime1">
              <a:rPr lang="en-US" smtClean="0"/>
              <a:t>5/4/2017</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56488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91" y="3461559"/>
            <a:ext cx="9070975" cy="598488"/>
          </a:xfrm>
        </p:spPr>
        <p:txBody>
          <a:bodyPr>
            <a:normAutofit/>
          </a:bodyPr>
          <a:lstStyle>
            <a:lvl1pPr marL="0" indent="0" algn="ctr">
              <a:buNone/>
              <a:defRPr sz="3200"/>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4" y="2382985"/>
            <a:ext cx="11569729" cy="1046019"/>
          </a:xfrm>
        </p:spPr>
        <p:txBody>
          <a:bodyPr anchor="b">
            <a:normAutofit/>
          </a:bodyPr>
          <a:lstStyle>
            <a:lvl1pPr algn="ctr">
              <a:defRPr sz="6000" cap="all" baseline="0"/>
            </a:lvl1pPr>
          </a:lstStyle>
          <a:p>
            <a:r>
              <a:rPr lang="en-US" dirty="0"/>
              <a:t>SECTION DIVIDER</a:t>
            </a:r>
          </a:p>
        </p:txBody>
      </p:sp>
      <p:sp>
        <p:nvSpPr>
          <p:cNvPr id="3" name="Date Placeholder 2"/>
          <p:cNvSpPr>
            <a:spLocks noGrp="1"/>
          </p:cNvSpPr>
          <p:nvPr>
            <p:ph type="dt" sz="half" idx="10"/>
          </p:nvPr>
        </p:nvSpPr>
        <p:spPr>
          <a:xfrm>
            <a:off x="10676205" y="6335313"/>
            <a:ext cx="1181115" cy="250337"/>
          </a:xfrm>
        </p:spPr>
        <p:txBody>
          <a:bodyPr/>
          <a:lstStyle/>
          <a:p>
            <a:fld id="{5FDFC970-B950-4395-A833-47227D4A68CA}" type="datetime1">
              <a:rPr lang="en-US" smtClean="0"/>
              <a:t>5/4/2017</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09237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91" y="3461559"/>
            <a:ext cx="9070975" cy="598488"/>
          </a:xfrm>
        </p:spPr>
        <p:txBody>
          <a:bodyPr>
            <a:normAutofit/>
          </a:bodyPr>
          <a:lstStyle>
            <a:lvl1pPr marL="0" indent="0" algn="ctr">
              <a:buNone/>
              <a:defRPr sz="320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4" y="2382985"/>
            <a:ext cx="11569729" cy="1046019"/>
          </a:xfrm>
        </p:spPr>
        <p:txBody>
          <a:bodyPr anchor="b">
            <a:normAutofit/>
          </a:bodyPr>
          <a:lstStyle>
            <a:lvl1pPr algn="ctr">
              <a:defRPr sz="6000" cap="all" baseline="0">
                <a:solidFill>
                  <a:schemeClr val="bg1"/>
                </a:solidFill>
              </a:defRPr>
            </a:lvl1pPr>
          </a:lstStyle>
          <a:p>
            <a:r>
              <a:rPr lang="en-US" dirty="0"/>
              <a:t>SECTION DIVIDER</a:t>
            </a:r>
          </a:p>
        </p:txBody>
      </p:sp>
      <p:sp>
        <p:nvSpPr>
          <p:cNvPr id="3" name="Date Placeholder 2"/>
          <p:cNvSpPr>
            <a:spLocks noGrp="1"/>
          </p:cNvSpPr>
          <p:nvPr>
            <p:ph type="dt" sz="half" idx="10"/>
          </p:nvPr>
        </p:nvSpPr>
        <p:spPr>
          <a:xfrm>
            <a:off x="10676205" y="6335313"/>
            <a:ext cx="1181115" cy="250337"/>
          </a:xfrm>
        </p:spPr>
        <p:txBody>
          <a:bodyPr/>
          <a:lstStyle>
            <a:lvl1pPr>
              <a:defRPr>
                <a:solidFill>
                  <a:schemeClr val="bg1"/>
                </a:solidFill>
              </a:defRPr>
            </a:lvl1pPr>
          </a:lstStyle>
          <a:p>
            <a:fld id="{5FDFC970-B950-4395-A833-47227D4A68CA}" type="datetime1">
              <a:rPr lang="en-US" smtClean="0"/>
              <a:pPr/>
              <a:t>5/4/2017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418674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2D2BBA-9223-45BB-8272-B01B132EBC56}"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3A4AD-131D-468C-8665-850F8A0866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9992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7" name="Picture 6" title="University of Waterlo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9154" y="546789"/>
            <a:ext cx="8533695" cy="4157128"/>
          </a:xfrm>
          <a:prstGeom prst="rect">
            <a:avLst/>
          </a:prstGeom>
        </p:spPr>
      </p:pic>
      <p:sp>
        <p:nvSpPr>
          <p:cNvPr id="2" name="Title 1"/>
          <p:cNvSpPr>
            <a:spLocks noGrp="1"/>
          </p:cNvSpPr>
          <p:nvPr>
            <p:ph type="title" hasCustomPrompt="1"/>
          </p:nvPr>
        </p:nvSpPr>
        <p:spPr>
          <a:xfrm>
            <a:off x="657227" y="4581240"/>
            <a:ext cx="10877551" cy="1597891"/>
          </a:xfrm>
          <a:noFill/>
        </p:spPr>
        <p:txBody>
          <a:bodyPr wrap="square" rtlCol="0" anchor="ctr" anchorCtr="1">
            <a:noAutofit/>
          </a:bodyPr>
          <a:lstStyle>
            <a:lvl1pPr algn="ctr">
              <a:defRPr lang="en-US" sz="1800" b="0" cap="all"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p:txBody>
          <a:bodyPr/>
          <a:lstStyle/>
          <a:p>
            <a:fld id="{75D660D7-90CE-4513-A3CE-C070B9421917}" type="datetime1">
              <a:rPr lang="en-US" smtClean="0"/>
              <a:t>5/4/2017</a:t>
            </a:fld>
            <a:endParaRPr lang="en-US" dirty="0"/>
          </a:p>
        </p:txBody>
      </p:sp>
      <p:sp>
        <p:nvSpPr>
          <p:cNvPr id="10" name="Footer Placeholder 9"/>
          <p:cNvSpPr>
            <a:spLocks noGrp="1"/>
          </p:cNvSpPr>
          <p:nvPr>
            <p:ph type="ftr" sz="quarter" idx="11"/>
          </p:nvPr>
        </p:nvSpPr>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grpSp>
        <p:nvGrpSpPr>
          <p:cNvPr id="8" name="Group 7"/>
          <p:cNvGrpSpPr/>
          <p:nvPr userDrawn="1"/>
        </p:nvGrpSpPr>
        <p:grpSpPr>
          <a:xfrm>
            <a:off x="0" y="0"/>
            <a:ext cx="12192000" cy="397164"/>
            <a:chOff x="421830" y="1342659"/>
            <a:chExt cx="10018760" cy="290558"/>
          </a:xfrm>
        </p:grpSpPr>
        <p:sp>
          <p:nvSpPr>
            <p:cNvPr id="12" name="Rectangle 11"/>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271743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_ALT">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Date Placeholder 5"/>
          <p:cNvSpPr>
            <a:spLocks noGrp="1"/>
          </p:cNvSpPr>
          <p:nvPr>
            <p:ph type="dt" sz="half" idx="10"/>
          </p:nvPr>
        </p:nvSpPr>
        <p:spPr/>
        <p:txBody>
          <a:bodyPr/>
          <a:lstStyle/>
          <a:p>
            <a:fld id="{0A368D4B-3D0A-49AB-8EA2-2DC8CB4594DB}" type="datetime1">
              <a:rPr lang="en-US" smtClean="0"/>
              <a:t>5/4/2017</a:t>
            </a:fld>
            <a:endParaRPr lang="en-US" dirty="0"/>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pic>
        <p:nvPicPr>
          <p:cNvPr id="9" name="Picture 8" title="University of Waterloo"/>
          <p:cNvPicPr>
            <a:picLocks noChangeAspect="1"/>
          </p:cNvPicPr>
          <p:nvPr userDrawn="1"/>
        </p:nvPicPr>
        <p:blipFill rotWithShape="1">
          <a:blip r:embed="rId3">
            <a:extLst>
              <a:ext uri="{28A0092B-C50C-407E-A947-70E740481C1C}">
                <a14:useLocalDpi xmlns:a14="http://schemas.microsoft.com/office/drawing/2010/main" val="0"/>
              </a:ext>
            </a:extLst>
          </a:blip>
          <a:srcRect l="13985" t="13985" r="13985" b="13985"/>
          <a:stretch/>
        </p:blipFill>
        <p:spPr bwMode="gray">
          <a:xfrm>
            <a:off x="3010665" y="1122373"/>
            <a:ext cx="6170673" cy="3005998"/>
          </a:xfrm>
          <a:prstGeom prst="rect">
            <a:avLst/>
          </a:prstGeom>
          <a:effectLst>
            <a:outerShdw blurRad="50800" dist="38100" dir="2700000" algn="tl" rotWithShape="0">
              <a:prstClr val="black">
                <a:alpha val="40000"/>
              </a:prstClr>
            </a:outerShdw>
          </a:effectLst>
        </p:spPr>
      </p:pic>
      <p:grpSp>
        <p:nvGrpSpPr>
          <p:cNvPr id="10" name="Group 9"/>
          <p:cNvGrpSpPr/>
          <p:nvPr userDrawn="1"/>
        </p:nvGrpSpPr>
        <p:grpSpPr>
          <a:xfrm>
            <a:off x="0" y="0"/>
            <a:ext cx="12192000" cy="397164"/>
            <a:chOff x="421830" y="1342659"/>
            <a:chExt cx="10018760" cy="290558"/>
          </a:xfrm>
        </p:grpSpPr>
        <p:sp>
          <p:nvSpPr>
            <p:cNvPr id="12" name="Rectangle 11"/>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7" name="Title 1"/>
          <p:cNvSpPr>
            <a:spLocks noGrp="1"/>
          </p:cNvSpPr>
          <p:nvPr>
            <p:ph type="title" hasCustomPrompt="1"/>
          </p:nvPr>
        </p:nvSpPr>
        <p:spPr>
          <a:xfrm>
            <a:off x="657227" y="4581240"/>
            <a:ext cx="10877551" cy="1597891"/>
          </a:xfrm>
          <a:noFill/>
        </p:spPr>
        <p:txBody>
          <a:bodyPr wrap="square" rtlCol="0" anchor="ctr" anchorCtr="1">
            <a:noAutofit/>
          </a:bodyPr>
          <a:lstStyle>
            <a:lvl1pPr algn="ctr">
              <a:defRPr lang="en-US" sz="1800" b="0" cap="all" baseline="0">
                <a:solidFill>
                  <a:schemeClr val="bg1"/>
                </a:solidFill>
                <a:latin typeface="Verdana" charset="0"/>
                <a:ea typeface="Verdana" charset="0"/>
                <a:cs typeface="Verdana" charset="0"/>
              </a:defRPr>
            </a:lvl1pPr>
          </a:lstStyle>
          <a:p>
            <a:pPr marL="0" lvl="0" algn="ctr">
              <a:lnSpc>
                <a:spcPct val="75000"/>
              </a:lnSpc>
            </a:pPr>
            <a:r>
              <a:rPr lang="en-US" dirty="0"/>
              <a:t>click to edit master closing slide</a:t>
            </a:r>
          </a:p>
        </p:txBody>
      </p:sp>
    </p:spTree>
    <p:extLst>
      <p:ext uri="{BB962C8B-B14F-4D97-AF65-F5344CB8AC3E}">
        <p14:creationId xmlns:p14="http://schemas.microsoft.com/office/powerpoint/2010/main" val="23922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2D2BBA-9223-45BB-8272-B01B132EBC56}"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887826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2D2BBA-9223-45BB-8272-B01B132EBC56}" type="datetimeFigureOut">
              <a:rPr lang="en-US" smtClean="0"/>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388248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2D2BBA-9223-45BB-8272-B01B132EBC56}" type="datetimeFigureOut">
              <a:rPr lang="en-US" smtClean="0"/>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120221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2D2BBA-9223-45BB-8272-B01B132EBC56}" type="datetimeFigureOut">
              <a:rPr lang="en-US" smtClean="0"/>
              <a:t>5/4/2017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84970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2D2BBA-9223-45BB-8272-B01B132EBC56}" type="datetimeFigureOut">
              <a:rPr lang="en-US" smtClean="0"/>
              <a:t>5/4/2017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33A4AD-131D-468C-8665-850F8A086697}" type="slidenum">
              <a:rPr lang="en-US" smtClean="0"/>
              <a:t>‹#›</a:t>
            </a:fld>
            <a:endParaRPr lang="en-US"/>
          </a:p>
        </p:txBody>
      </p:sp>
    </p:spTree>
    <p:extLst>
      <p:ext uri="{BB962C8B-B14F-4D97-AF65-F5344CB8AC3E}">
        <p14:creationId xmlns:p14="http://schemas.microsoft.com/office/powerpoint/2010/main" val="95483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82D2BBA-9223-45BB-8272-B01B132EBC56}"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419869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2D2BBA-9223-45BB-8272-B01B132EBC56}" type="datetimeFigureOut">
              <a:rPr lang="en-US" smtClean="0"/>
              <a:t>5/4/2017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33A4AD-131D-468C-8665-850F8A08669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086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Picture 25"/>
          <p:cNvPicPr>
            <a:picLocks noChangeAspect="1"/>
          </p:cNvPicPr>
          <p:nvPr userDrawn="1"/>
        </p:nvPicPr>
        <p:blipFill>
          <a:blip r:embed="rId22"/>
          <a:stretch>
            <a:fillRect/>
          </a:stretch>
        </p:blipFill>
        <p:spPr>
          <a:xfrm>
            <a:off x="9103724" y="6147743"/>
            <a:ext cx="2747288" cy="527423"/>
          </a:xfrm>
          <a:prstGeom prst="rect">
            <a:avLst/>
          </a:prstGeom>
        </p:spPr>
      </p:pic>
      <p:sp>
        <p:nvSpPr>
          <p:cNvPr id="2" name="Title Placeholder 1"/>
          <p:cNvSpPr>
            <a:spLocks noGrp="1"/>
          </p:cNvSpPr>
          <p:nvPr>
            <p:ph type="title"/>
          </p:nvPr>
        </p:nvSpPr>
        <p:spPr>
          <a:xfrm>
            <a:off x="259886" y="434112"/>
            <a:ext cx="11569729" cy="895927"/>
          </a:xfrm>
          <a:prstGeom prst="rect">
            <a:avLst/>
          </a:prstGeom>
        </p:spPr>
        <p:txBody>
          <a:bodyPr vert="horz" lIns="91440" tIns="9144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9885" y="1413167"/>
            <a:ext cx="11569729" cy="459511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84752" y="6335313"/>
            <a:ext cx="1338219"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5FDFC970-B950-4395-A833-47227D4A68CA}" type="datetime1">
              <a:rPr lang="en-US" smtClean="0"/>
              <a:t>5/4/2017</a:t>
            </a:fld>
            <a:endParaRPr lang="en-US" dirty="0"/>
          </a:p>
        </p:txBody>
      </p:sp>
      <p:sp>
        <p:nvSpPr>
          <p:cNvPr id="5" name="Footer Placeholder 4"/>
          <p:cNvSpPr>
            <a:spLocks noGrp="1"/>
          </p:cNvSpPr>
          <p:nvPr>
            <p:ph type="ftr" sz="quarter" idx="3"/>
          </p:nvPr>
        </p:nvSpPr>
        <p:spPr>
          <a:xfrm>
            <a:off x="259884" y="6335313"/>
            <a:ext cx="5226517" cy="250337"/>
          </a:xfrm>
          <a:prstGeom prst="rect">
            <a:avLst/>
          </a:prstGeom>
        </p:spPr>
        <p:txBody>
          <a:bodyPr vert="horz" lIns="91440" tIns="45720" rIns="91440" bIns="45720" rtlCol="0" anchor="ctr"/>
          <a:lstStyle>
            <a:lvl1pPr algn="l">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5587999" y="6335313"/>
            <a:ext cx="1170281"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PAGE  </a:t>
            </a:r>
            <a:fld id="{93005692-73BE-493E-93AB-ECD6027A7652}" type="slidenum">
              <a:rPr lang="en-US" smtClean="0"/>
              <a:pPr/>
              <a:t>‹#›</a:t>
            </a:fld>
            <a:endParaRPr lang="en-US" dirty="0"/>
          </a:p>
        </p:txBody>
      </p:sp>
      <p:grpSp>
        <p:nvGrpSpPr>
          <p:cNvPr id="15" name="Group 14"/>
          <p:cNvGrpSpPr/>
          <p:nvPr userDrawn="1"/>
        </p:nvGrpSpPr>
        <p:grpSpPr>
          <a:xfrm>
            <a:off x="0" y="0"/>
            <a:ext cx="12192000" cy="397164"/>
            <a:chOff x="421830" y="1342659"/>
            <a:chExt cx="10018760" cy="290558"/>
          </a:xfrm>
        </p:grpSpPr>
        <p:sp>
          <p:nvSpPr>
            <p:cNvPr id="16" name="Rectangle 15"/>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tangle 18"/>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tangle 19"/>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14585142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85000"/>
        </a:lnSpc>
        <a:spcBef>
          <a:spcPct val="0"/>
        </a:spcBef>
        <a:buNone/>
        <a:defRPr sz="3600" b="0" kern="1200" spc="51" baseline="0">
          <a:solidFill>
            <a:schemeClr val="tx1"/>
          </a:solidFill>
          <a:latin typeface="+mj-lt"/>
          <a:ea typeface="+mj-ea"/>
          <a:cs typeface="+mj-cs"/>
        </a:defRPr>
      </a:lvl1pPr>
    </p:titleStyle>
    <p:bodyStyle>
      <a:lvl1pPr marL="288918" indent="-288918" algn="l" defTabSz="914377"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783" indent="-228594" algn="l" defTabSz="914377"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2971" indent="-228594" algn="l" defTabSz="914377"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160" indent="-228594" algn="l" defTabSz="914377"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349" indent="-228594" algn="l" defTabSz="914377"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Phil 271</a:t>
            </a:r>
            <a:br>
              <a:rPr lang="en-US" dirty="0" smtClean="0"/>
            </a:br>
            <a:r>
              <a:rPr lang="en-US" dirty="0" smtClean="0"/>
              <a:t>Spring 2017</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extLst>
      <p:ext uri="{BB962C8B-B14F-4D97-AF65-F5344CB8AC3E}">
        <p14:creationId xmlns:p14="http://schemas.microsoft.com/office/powerpoint/2010/main" val="3381242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Aristotle’s Forms</a:t>
            </a:r>
            <a:endParaRPr lang="en-US" dirty="0"/>
          </a:p>
        </p:txBody>
      </p:sp>
      <p:sp>
        <p:nvSpPr>
          <p:cNvPr id="6" name="Content Placeholder 5"/>
          <p:cNvSpPr>
            <a:spLocks noGrp="1"/>
          </p:cNvSpPr>
          <p:nvPr>
            <p:ph idx="1"/>
          </p:nvPr>
        </p:nvSpPr>
        <p:spPr/>
        <p:txBody>
          <a:bodyPr/>
          <a:lstStyle/>
          <a:p>
            <a:endParaRPr lang="en-US" dirty="0" smtClean="0"/>
          </a:p>
          <a:p>
            <a:r>
              <a:rPr lang="en-US" i="1" dirty="0" err="1" smtClean="0"/>
              <a:t>Hylomorphism</a:t>
            </a:r>
            <a:r>
              <a:rPr lang="en-US" dirty="0" smtClean="0"/>
              <a:t> is a central feature of Aristotle’s philosophy … every physical object is a combination of </a:t>
            </a:r>
            <a:r>
              <a:rPr lang="en-US" i="1" dirty="0" smtClean="0"/>
              <a:t>matter</a:t>
            </a:r>
            <a:r>
              <a:rPr lang="en-US" dirty="0" smtClean="0"/>
              <a:t> and </a:t>
            </a:r>
            <a:r>
              <a:rPr lang="en-US" i="1" dirty="0" smtClean="0"/>
              <a:t>form</a:t>
            </a:r>
            <a:endParaRPr lang="en-US" dirty="0" smtClean="0"/>
          </a:p>
          <a:p>
            <a:pPr>
              <a:buFont typeface="Wingdings" panose="05000000000000000000" pitchFamily="2" charset="2"/>
              <a:buChar char="Ø"/>
            </a:pPr>
            <a:r>
              <a:rPr lang="en-US" i="1" dirty="0"/>
              <a:t> </a:t>
            </a:r>
            <a:r>
              <a:rPr lang="en-US" dirty="0" smtClean="0"/>
              <a:t>So he obviously believed in </a:t>
            </a:r>
            <a:r>
              <a:rPr lang="en-US" i="1" dirty="0" smtClean="0"/>
              <a:t>forms</a:t>
            </a:r>
            <a:r>
              <a:rPr lang="en-US" dirty="0" smtClean="0"/>
              <a:t> in some sense</a:t>
            </a:r>
            <a:r>
              <a:rPr lang="en-US" i="1" dirty="0" smtClean="0"/>
              <a:t>---But these are not Plato’s forms anymore</a:t>
            </a:r>
            <a:endParaRPr lang="en-US" dirty="0" smtClean="0"/>
          </a:p>
          <a:p>
            <a:pPr marL="0" indent="0">
              <a:buNone/>
            </a:pPr>
            <a:endParaRPr lang="en-US" dirty="0"/>
          </a:p>
          <a:p>
            <a:pPr marL="457200" indent="-457200">
              <a:buAutoNum type="arabicPeriod"/>
            </a:pPr>
            <a:r>
              <a:rPr lang="en-US" dirty="0" smtClean="0"/>
              <a:t>No “realm of forms”: Aristotle’s forms exist “in the objects” of which they are forms</a:t>
            </a:r>
          </a:p>
          <a:p>
            <a:pPr marL="457200" indent="-457200">
              <a:buAutoNum type="arabicPeriod"/>
            </a:pPr>
            <a:r>
              <a:rPr lang="en-US" dirty="0" smtClean="0"/>
              <a:t>So it makes no sense to talk of a form existing “</a:t>
            </a:r>
            <a:r>
              <a:rPr lang="en-US" dirty="0" err="1" smtClean="0"/>
              <a:t>uninstantiated</a:t>
            </a:r>
            <a:r>
              <a:rPr lang="en-US" dirty="0" smtClean="0"/>
              <a:t>”</a:t>
            </a:r>
            <a:endParaRPr lang="en-US" dirty="0"/>
          </a:p>
        </p:txBody>
      </p:sp>
    </p:spTree>
    <p:extLst>
      <p:ext uri="{BB962C8B-B14F-4D97-AF65-F5344CB8AC3E}">
        <p14:creationId xmlns:p14="http://schemas.microsoft.com/office/powerpoint/2010/main" val="418310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Mathematical objects?</a:t>
            </a:r>
            <a:endParaRPr lang="en-US" dirty="0"/>
          </a:p>
        </p:txBody>
      </p:sp>
      <p:sp>
        <p:nvSpPr>
          <p:cNvPr id="6" name="Content Placeholder 5"/>
          <p:cNvSpPr>
            <a:spLocks noGrp="1"/>
          </p:cNvSpPr>
          <p:nvPr>
            <p:ph idx="1"/>
          </p:nvPr>
        </p:nvSpPr>
        <p:spPr/>
        <p:txBody>
          <a:bodyPr>
            <a:normAutofit lnSpcReduction="10000"/>
          </a:bodyPr>
          <a:lstStyle/>
          <a:p>
            <a:r>
              <a:rPr lang="en-US" dirty="0" smtClean="0"/>
              <a:t>Like pretty much everything about Aristotle, there are competing views about how to interpret what Aristotle says about the things we appear to be talking about when we talk about mathematics …</a:t>
            </a:r>
          </a:p>
          <a:p>
            <a:pPr marL="457200" indent="-457200">
              <a:buFont typeface="+mj-lt"/>
              <a:buAutoNum type="arabicPeriod"/>
            </a:pPr>
            <a:r>
              <a:rPr lang="en-US" dirty="0" smtClean="0"/>
              <a:t>Mathematical objects </a:t>
            </a:r>
            <a:r>
              <a:rPr lang="en-US" i="1" dirty="0" smtClean="0"/>
              <a:t>exist</a:t>
            </a:r>
            <a:r>
              <a:rPr lang="en-US" dirty="0" smtClean="0"/>
              <a:t>, and are the product of a process of </a:t>
            </a:r>
            <a:r>
              <a:rPr lang="en-US" i="1" dirty="0" smtClean="0"/>
              <a:t>abstraction</a:t>
            </a:r>
            <a:r>
              <a:rPr lang="en-US" dirty="0" smtClean="0"/>
              <a:t> (sometimes this is called “moderate realism”)</a:t>
            </a:r>
          </a:p>
          <a:p>
            <a:pPr marL="578358" lvl="1" indent="-285750"/>
            <a:r>
              <a:rPr lang="en-US" dirty="0" smtClean="0"/>
              <a:t>Problem: abstraction is rather mysterious</a:t>
            </a:r>
          </a:p>
          <a:p>
            <a:pPr marL="457200" indent="-457200">
              <a:buFont typeface="+mj-lt"/>
              <a:buAutoNum type="arabicPeriod"/>
            </a:pPr>
            <a:r>
              <a:rPr lang="en-US" dirty="0" smtClean="0"/>
              <a:t>Mathematicians simply “ignore” aspects other than the aspect of present concern (so the mathematical objects don’t really exist). </a:t>
            </a:r>
          </a:p>
          <a:p>
            <a:pPr marL="578358" lvl="1" indent="-285750"/>
            <a:r>
              <a:rPr lang="en-US" dirty="0" smtClean="0"/>
              <a:t>Problem: how does this make mathematical claims true?</a:t>
            </a:r>
          </a:p>
          <a:p>
            <a:pPr marL="292608" lvl="1" indent="0">
              <a:buNone/>
            </a:pPr>
            <a:endParaRPr lang="en-US" dirty="0" smtClean="0"/>
          </a:p>
          <a:p>
            <a:pPr marL="0" indent="0">
              <a:buNone/>
            </a:pPr>
            <a:r>
              <a:rPr lang="en-US" dirty="0" smtClean="0"/>
              <a:t>There is also the more general problem: there are probably not enough physical objects to make many true mathematical claims true, if the mathematical objects have to be embedded in physical objects …</a:t>
            </a:r>
            <a:endParaRPr lang="en-US" dirty="0"/>
          </a:p>
        </p:txBody>
      </p:sp>
    </p:spTree>
    <p:extLst>
      <p:ext uri="{BB962C8B-B14F-4D97-AF65-F5344CB8AC3E}">
        <p14:creationId xmlns:p14="http://schemas.microsoft.com/office/powerpoint/2010/main" val="317717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Charybdis and Scylla?</a:t>
            </a:r>
            <a:endParaRPr lang="en-US" dirty="0"/>
          </a:p>
        </p:txBody>
      </p:sp>
      <p:sp>
        <p:nvSpPr>
          <p:cNvPr id="4" name="Content Placeholder 3"/>
          <p:cNvSpPr>
            <a:spLocks noGrp="1"/>
          </p:cNvSpPr>
          <p:nvPr>
            <p:ph sz="half" idx="1"/>
          </p:nvPr>
        </p:nvSpPr>
        <p:spPr/>
        <p:txBody>
          <a:bodyPr/>
          <a:lstStyle/>
          <a:p>
            <a:endParaRPr lang="en-US" dirty="0" smtClean="0"/>
          </a:p>
          <a:p>
            <a:r>
              <a:rPr lang="en-US" b="1" dirty="0" smtClean="0"/>
              <a:t>Platonism</a:t>
            </a:r>
            <a:r>
              <a:rPr lang="en-US" dirty="0" smtClean="0"/>
              <a:t> gives us good </a:t>
            </a:r>
            <a:r>
              <a:rPr lang="en-US" dirty="0" err="1" smtClean="0"/>
              <a:t>truthmakers</a:t>
            </a:r>
            <a:r>
              <a:rPr lang="en-US" dirty="0" smtClean="0"/>
              <a:t>, but sticks us with embarrassing epistemological theories</a:t>
            </a:r>
          </a:p>
          <a:p>
            <a:r>
              <a:rPr lang="en-US" b="1" dirty="0" smtClean="0"/>
              <a:t>Aristotle’s views</a:t>
            </a:r>
            <a:r>
              <a:rPr lang="en-US" dirty="0" smtClean="0"/>
              <a:t> link up better with sensible ideas about how we come to know things, but seem to stick us with theories that imply that clearly true mathematical claims come out false …</a:t>
            </a:r>
          </a:p>
          <a:p>
            <a:r>
              <a:rPr lang="en-US" b="1" dirty="0" smtClean="0"/>
              <a:t>Can we do better than having to say “okay, pick your poison?”</a:t>
            </a:r>
            <a:endParaRPr lang="en-US" b="1" dirty="0"/>
          </a:p>
        </p:txBody>
      </p:sp>
      <p:pic>
        <p:nvPicPr>
          <p:cNvPr id="1026" name="Picture 2" descr="Image result for charybdis and scylla"/>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218238" y="1949021"/>
            <a:ext cx="4937125" cy="3817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121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Euclid</a:t>
            </a:r>
            <a:endParaRPr lang="en-US" dirty="0"/>
          </a:p>
        </p:txBody>
      </p:sp>
      <p:sp>
        <p:nvSpPr>
          <p:cNvPr id="3" name="Content Placeholder 2"/>
          <p:cNvSpPr>
            <a:spLocks noGrp="1"/>
          </p:cNvSpPr>
          <p:nvPr>
            <p:ph sz="half" idx="1"/>
          </p:nvPr>
        </p:nvSpPr>
        <p:spPr/>
        <p:txBody>
          <a:bodyPr/>
          <a:lstStyle/>
          <a:p>
            <a:pPr>
              <a:buFont typeface="Wingdings" panose="05000000000000000000" pitchFamily="2" charset="2"/>
              <a:buChar char="Ø"/>
            </a:pPr>
            <a:r>
              <a:rPr lang="en-US" dirty="0" smtClean="0"/>
              <a:t>It’s often said that there have been more editions of </a:t>
            </a:r>
            <a:r>
              <a:rPr lang="en-US" i="1" dirty="0" smtClean="0"/>
              <a:t>The Elements</a:t>
            </a:r>
            <a:r>
              <a:rPr lang="en-US" dirty="0" smtClean="0"/>
              <a:t> published than any other book in human history other than the Bible. </a:t>
            </a:r>
          </a:p>
          <a:p>
            <a:pPr>
              <a:buFont typeface="Wingdings" panose="05000000000000000000" pitchFamily="2" charset="2"/>
              <a:buChar char="Ø"/>
            </a:pPr>
            <a:r>
              <a:rPr lang="en-US" dirty="0" smtClean="0"/>
              <a:t>Not much is known about the historical person, but the main mathematical accomplishment is in the synthesizing and organizing of many proofs due to others</a:t>
            </a:r>
          </a:p>
          <a:p>
            <a:pPr>
              <a:buFont typeface="Wingdings" panose="05000000000000000000" pitchFamily="2" charset="2"/>
              <a:buChar char="Ø"/>
            </a:pPr>
            <a:r>
              <a:rPr lang="en-US" dirty="0" smtClean="0"/>
              <a:t>This book was a standard part of the education of all highly educated people in many parts of the world for many centuries</a:t>
            </a:r>
            <a:endParaRPr lang="en-US" dirty="0"/>
          </a:p>
        </p:txBody>
      </p:sp>
      <p:pic>
        <p:nvPicPr>
          <p:cNvPr id="2050" name="Picture 2" descr="Image result for eucli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28924" y="1846263"/>
            <a:ext cx="491575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111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Postulates and Common Notions</a:t>
            </a:r>
            <a:endParaRPr lang="en-US" dirty="0"/>
          </a:p>
        </p:txBody>
      </p:sp>
      <p:sp>
        <p:nvSpPr>
          <p:cNvPr id="5" name="Content Placeholder 4"/>
          <p:cNvSpPr>
            <a:spLocks noGrp="1"/>
          </p:cNvSpPr>
          <p:nvPr>
            <p:ph idx="1"/>
          </p:nvPr>
        </p:nvSpPr>
        <p:spPr>
          <a:xfrm>
            <a:off x="1097280" y="1845734"/>
            <a:ext cx="10058400" cy="4349004"/>
          </a:xfrm>
        </p:spPr>
        <p:txBody>
          <a:bodyPr>
            <a:normAutofit fontScale="77500" lnSpcReduction="20000"/>
          </a:bodyPr>
          <a:lstStyle/>
          <a:p>
            <a:pPr marL="0" indent="0">
              <a:buNone/>
            </a:pPr>
            <a:r>
              <a:rPr lang="en-US" b="1" dirty="0" smtClean="0"/>
              <a:t>Common notions:</a:t>
            </a:r>
          </a:p>
          <a:p>
            <a:pPr marL="457200" indent="-457200">
              <a:buFont typeface="+mj-lt"/>
              <a:buAutoNum type="arabicPeriod"/>
            </a:pPr>
            <a:r>
              <a:rPr lang="en-US" dirty="0" smtClean="0"/>
              <a:t>Things </a:t>
            </a:r>
            <a:r>
              <a:rPr lang="en-US" dirty="0"/>
              <a:t>which are equal to the same thing are also equal to one another</a:t>
            </a:r>
            <a:r>
              <a:rPr lang="en-US" dirty="0" smtClean="0"/>
              <a:t>.</a:t>
            </a:r>
            <a:endParaRPr lang="en-US" dirty="0"/>
          </a:p>
          <a:p>
            <a:pPr marL="457200" indent="-457200">
              <a:buFont typeface="+mj-lt"/>
              <a:buAutoNum type="arabicPeriod"/>
            </a:pPr>
            <a:r>
              <a:rPr lang="en-US" dirty="0" smtClean="0"/>
              <a:t>If </a:t>
            </a:r>
            <a:r>
              <a:rPr lang="en-US" dirty="0"/>
              <a:t>equals are added to equals, the whole are equal</a:t>
            </a:r>
            <a:r>
              <a:rPr lang="en-US" dirty="0" smtClean="0"/>
              <a:t>.</a:t>
            </a:r>
            <a:endParaRPr lang="en-US" dirty="0"/>
          </a:p>
          <a:p>
            <a:pPr marL="457200" indent="-457200">
              <a:buFont typeface="+mj-lt"/>
              <a:buAutoNum type="arabicPeriod"/>
            </a:pPr>
            <a:r>
              <a:rPr lang="en-US" dirty="0" smtClean="0"/>
              <a:t>If </a:t>
            </a:r>
            <a:r>
              <a:rPr lang="en-US" dirty="0"/>
              <a:t>equals be subtracted from equals, the remainders are equal</a:t>
            </a:r>
            <a:r>
              <a:rPr lang="en-US" dirty="0" smtClean="0"/>
              <a:t>.</a:t>
            </a:r>
            <a:endParaRPr lang="en-US" dirty="0"/>
          </a:p>
          <a:p>
            <a:pPr marL="457200" indent="-457200">
              <a:buFont typeface="+mj-lt"/>
              <a:buAutoNum type="arabicPeriod"/>
            </a:pPr>
            <a:r>
              <a:rPr lang="en-US" dirty="0" smtClean="0"/>
              <a:t>Things </a:t>
            </a:r>
            <a:r>
              <a:rPr lang="en-US" dirty="0"/>
              <a:t>which coincide with one another are equal to one another.</a:t>
            </a:r>
          </a:p>
          <a:p>
            <a:pPr marL="457200" indent="-457200">
              <a:buFont typeface="+mj-lt"/>
              <a:buAutoNum type="arabicPeriod"/>
            </a:pPr>
            <a:r>
              <a:rPr lang="en-US" dirty="0" smtClean="0"/>
              <a:t>The </a:t>
            </a:r>
            <a:r>
              <a:rPr lang="en-US" dirty="0"/>
              <a:t>whole is greater than the part</a:t>
            </a:r>
            <a:r>
              <a:rPr lang="en-US" dirty="0" smtClean="0"/>
              <a:t>.</a:t>
            </a:r>
          </a:p>
          <a:p>
            <a:pPr marL="0" indent="0">
              <a:buNone/>
            </a:pPr>
            <a:r>
              <a:rPr lang="en-US" b="1" dirty="0" smtClean="0"/>
              <a:t>Postulates:</a:t>
            </a:r>
          </a:p>
          <a:p>
            <a:pPr marL="457200" indent="-457200">
              <a:buFont typeface="+mj-lt"/>
              <a:buAutoNum type="arabicPeriod"/>
            </a:pPr>
            <a:r>
              <a:rPr lang="en-US" dirty="0" smtClean="0"/>
              <a:t>A straight line segment can be drawn connecting any two points</a:t>
            </a:r>
            <a:endParaRPr lang="en-US" dirty="0"/>
          </a:p>
          <a:p>
            <a:pPr marL="457200" indent="-457200">
              <a:buFont typeface="+mj-lt"/>
              <a:buAutoNum type="arabicPeriod"/>
            </a:pPr>
            <a:r>
              <a:rPr lang="en-US" dirty="0" smtClean="0"/>
              <a:t>Any straight line segment can be extended indefinitely in </a:t>
            </a:r>
            <a:r>
              <a:rPr lang="en-US" dirty="0"/>
              <a:t>a straight line</a:t>
            </a:r>
            <a:r>
              <a:rPr lang="en-US" dirty="0" smtClean="0"/>
              <a:t>.</a:t>
            </a:r>
            <a:endParaRPr lang="en-US" dirty="0"/>
          </a:p>
          <a:p>
            <a:pPr marL="457200" indent="-457200">
              <a:buFont typeface="+mj-lt"/>
              <a:buAutoNum type="arabicPeriod"/>
            </a:pPr>
            <a:r>
              <a:rPr lang="en-US" dirty="0"/>
              <a:t>Given any straight </a:t>
            </a:r>
            <a:r>
              <a:rPr lang="en-US" dirty="0" smtClean="0"/>
              <a:t>line segment, </a:t>
            </a:r>
            <a:r>
              <a:rPr lang="en-US" dirty="0"/>
              <a:t>a </a:t>
            </a:r>
            <a:r>
              <a:rPr lang="en-US" dirty="0" smtClean="0"/>
              <a:t>circle </a:t>
            </a:r>
            <a:r>
              <a:rPr lang="en-US" dirty="0"/>
              <a:t>can be drawn having the segment as </a:t>
            </a:r>
            <a:r>
              <a:rPr lang="en-US" dirty="0" smtClean="0"/>
              <a:t>radius </a:t>
            </a:r>
            <a:r>
              <a:rPr lang="en-US" dirty="0"/>
              <a:t>and one endpoint as center. </a:t>
            </a:r>
            <a:endParaRPr lang="en-US" dirty="0" smtClean="0"/>
          </a:p>
          <a:p>
            <a:pPr marL="457200" indent="-457200">
              <a:buFont typeface="+mj-lt"/>
              <a:buAutoNum type="arabicPeriod"/>
            </a:pPr>
            <a:r>
              <a:rPr lang="en-US" dirty="0" smtClean="0"/>
              <a:t>That </a:t>
            </a:r>
            <a:r>
              <a:rPr lang="en-US" dirty="0"/>
              <a:t>all right angles are </a:t>
            </a:r>
            <a:r>
              <a:rPr lang="en-US" dirty="0" smtClean="0"/>
              <a:t>congruent.</a:t>
            </a:r>
            <a:endParaRPr lang="en-US" dirty="0"/>
          </a:p>
          <a:p>
            <a:pPr marL="457200" indent="-457200">
              <a:buFont typeface="+mj-lt"/>
              <a:buAutoNum type="arabicPeriod"/>
            </a:pPr>
            <a:r>
              <a:rPr lang="en-US" dirty="0"/>
              <a:t>If two lines are drawn which </a:t>
            </a:r>
            <a:r>
              <a:rPr lang="en-US" dirty="0" smtClean="0"/>
              <a:t>intersect </a:t>
            </a:r>
            <a:r>
              <a:rPr lang="en-US" dirty="0"/>
              <a:t>a third in such a way that the sum of the inner angles on one side is less than two right angles, then the two lines inevitably must </a:t>
            </a:r>
            <a:r>
              <a:rPr lang="en-US" dirty="0" smtClean="0"/>
              <a:t>intersect   each </a:t>
            </a:r>
            <a:r>
              <a:rPr lang="en-US" dirty="0"/>
              <a:t>other on that side if extended far enough</a:t>
            </a:r>
            <a:r>
              <a:rPr lang="en-US" dirty="0" smtClean="0"/>
              <a:t>.</a:t>
            </a:r>
            <a:endParaRPr lang="en-US" dirty="0"/>
          </a:p>
        </p:txBody>
      </p:sp>
    </p:spTree>
    <p:extLst>
      <p:ext uri="{BB962C8B-B14F-4D97-AF65-F5344CB8AC3E}">
        <p14:creationId xmlns:p14="http://schemas.microsoft.com/office/powerpoint/2010/main" val="2715533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From these building blocks, we can prove </a:t>
            </a:r>
            <a:r>
              <a:rPr lang="en-US" i="1" dirty="0" smtClean="0"/>
              <a:t>theorems</a:t>
            </a:r>
            <a:endParaRPr lang="en-US" dirty="0"/>
          </a:p>
        </p:txBody>
      </p:sp>
      <p:sp>
        <p:nvSpPr>
          <p:cNvPr id="3" name="Content Placeholder 2"/>
          <p:cNvSpPr>
            <a:spLocks noGrp="1"/>
          </p:cNvSpPr>
          <p:nvPr>
            <p:ph sz="half" idx="1"/>
          </p:nvPr>
        </p:nvSpPr>
        <p:spPr>
          <a:xfrm>
            <a:off x="1097279" y="1845734"/>
            <a:ext cx="5045944" cy="4374762"/>
          </a:xfrm>
        </p:spPr>
        <p:txBody>
          <a:bodyPr>
            <a:normAutofit lnSpcReduction="10000"/>
          </a:bodyPr>
          <a:lstStyle/>
          <a:p>
            <a:r>
              <a:rPr lang="en-US" dirty="0" smtClean="0"/>
              <a:t>Theorem 1: From a given line segment, an equilateral triangle can be produced. </a:t>
            </a:r>
          </a:p>
          <a:p>
            <a:r>
              <a:rPr lang="en-US" dirty="0" smtClean="0"/>
              <a:t>The method is clear … by postulate 3, we can draw the circles </a:t>
            </a:r>
            <a:r>
              <a:rPr lang="en-US" dirty="0" err="1" smtClean="0"/>
              <a:t>centred</a:t>
            </a:r>
            <a:r>
              <a:rPr lang="en-US" dirty="0" smtClean="0"/>
              <a:t> on A and B, each with radius of length AB. </a:t>
            </a:r>
          </a:p>
          <a:p>
            <a:r>
              <a:rPr lang="en-US" dirty="0" smtClean="0"/>
              <a:t>By postulate 1, we can produce the </a:t>
            </a:r>
            <a:r>
              <a:rPr lang="en-US" dirty="0" smtClean="0"/>
              <a:t>line segments </a:t>
            </a:r>
            <a:r>
              <a:rPr lang="en-US" dirty="0" smtClean="0"/>
              <a:t>from B to the intersection of the </a:t>
            </a:r>
            <a:r>
              <a:rPr lang="en-US" dirty="0" smtClean="0"/>
              <a:t>circles </a:t>
            </a:r>
            <a:r>
              <a:rPr lang="en-US" dirty="0" smtClean="0"/>
              <a:t>C, and from A to C.</a:t>
            </a:r>
          </a:p>
          <a:p>
            <a:r>
              <a:rPr lang="en-US" dirty="0" smtClean="0"/>
              <a:t>The result is an equilateral triangle b/c the two new line segments are radii of circles with radius AB … by the common notions, all the sides are the same.</a:t>
            </a:r>
          </a:p>
          <a:p>
            <a:r>
              <a:rPr lang="en-US" dirty="0" smtClean="0"/>
              <a:t>(Historical note: there are actually logical “gaps” in this proof …)</a:t>
            </a:r>
            <a:endParaRPr lang="en-US" dirty="0"/>
          </a:p>
        </p:txBody>
      </p:sp>
      <p:pic>
        <p:nvPicPr>
          <p:cNvPr id="3074" name="Picture 2" descr="Image result for euclid imag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58063" y="2995613"/>
            <a:ext cx="2657475"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068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 from the day that are still questions today</a:t>
            </a:r>
            <a:endParaRPr lang="en-US" dirty="0"/>
          </a:p>
        </p:txBody>
      </p:sp>
      <p:sp>
        <p:nvSpPr>
          <p:cNvPr id="5" name="Content Placeholder 4"/>
          <p:cNvSpPr>
            <a:spLocks noGrp="1"/>
          </p:cNvSpPr>
          <p:nvPr>
            <p:ph idx="1"/>
          </p:nvPr>
        </p:nvSpPr>
        <p:spPr/>
        <p:txBody>
          <a:bodyPr/>
          <a:lstStyle/>
          <a:p>
            <a:pPr marL="457200" indent="-457200">
              <a:buFont typeface="+mj-lt"/>
              <a:buAutoNum type="arabicPeriod"/>
            </a:pPr>
            <a:r>
              <a:rPr lang="en-US" dirty="0" smtClean="0"/>
              <a:t>What’s the “status” of the axioms (e.g. the common notions and postulates of Euclid)? </a:t>
            </a:r>
          </a:p>
          <a:p>
            <a:pPr marL="578358" lvl="1" indent="-285750"/>
            <a:r>
              <a:rPr lang="en-US" dirty="0" smtClean="0"/>
              <a:t>More on this next week, as we talk about what makes good arguments good</a:t>
            </a:r>
          </a:p>
          <a:p>
            <a:pPr marL="457200" indent="-457200">
              <a:buFont typeface="+mj-lt"/>
              <a:buAutoNum type="arabicPeriod"/>
            </a:pPr>
            <a:r>
              <a:rPr lang="en-US" dirty="0" smtClean="0"/>
              <a:t>What is mathematics </a:t>
            </a:r>
            <a:r>
              <a:rPr lang="en-US" i="1" dirty="0" smtClean="0"/>
              <a:t>about</a:t>
            </a:r>
            <a:r>
              <a:rPr lang="en-US" dirty="0" smtClean="0"/>
              <a:t>? </a:t>
            </a:r>
          </a:p>
          <a:p>
            <a:pPr marL="457200" indent="-457200">
              <a:buFont typeface="+mj-lt"/>
              <a:buAutoNum type="arabicPeriod"/>
            </a:pPr>
            <a:r>
              <a:rPr lang="en-US" dirty="0" smtClean="0"/>
              <a:t>What is the correct </a:t>
            </a:r>
            <a:r>
              <a:rPr lang="en-US" i="1" dirty="0" smtClean="0"/>
              <a:t>language</a:t>
            </a:r>
            <a:r>
              <a:rPr lang="en-US" dirty="0" smtClean="0"/>
              <a:t> for proofs? </a:t>
            </a:r>
          </a:p>
          <a:p>
            <a:pPr>
              <a:buFont typeface="Wingdings" panose="05000000000000000000" pitchFamily="2" charset="2"/>
              <a:buChar char="Ø"/>
            </a:pPr>
            <a:r>
              <a:rPr lang="en-US" dirty="0" smtClean="0"/>
              <a:t> Often we word proofs in ways that describe </a:t>
            </a:r>
            <a:r>
              <a:rPr lang="en-US" i="1" dirty="0" smtClean="0"/>
              <a:t>actions</a:t>
            </a:r>
            <a:r>
              <a:rPr lang="en-US" dirty="0" smtClean="0"/>
              <a:t>. </a:t>
            </a:r>
          </a:p>
          <a:p>
            <a:pPr lvl="1">
              <a:buFont typeface="Wingdings" panose="05000000000000000000" pitchFamily="2" charset="2"/>
              <a:buChar char="Ø"/>
            </a:pPr>
            <a:r>
              <a:rPr lang="en-US" dirty="0" smtClean="0"/>
              <a:t>Who is supposed to be doing them? What about ones that are </a:t>
            </a:r>
            <a:r>
              <a:rPr lang="en-US" i="1" dirty="0" smtClean="0"/>
              <a:t>humanly</a:t>
            </a:r>
            <a:r>
              <a:rPr lang="en-US" dirty="0" smtClean="0"/>
              <a:t> impossible, for practical reasons?</a:t>
            </a:r>
          </a:p>
          <a:p>
            <a:pPr lvl="1">
              <a:buFont typeface="Wingdings" panose="05000000000000000000" pitchFamily="2" charset="2"/>
              <a:buChar char="Ø"/>
            </a:pPr>
            <a:r>
              <a:rPr lang="en-US" dirty="0" smtClean="0"/>
              <a:t>Does this show there is something </a:t>
            </a:r>
            <a:r>
              <a:rPr lang="en-US" i="1" dirty="0" smtClean="0"/>
              <a:t>wrong</a:t>
            </a:r>
            <a:r>
              <a:rPr lang="en-US" dirty="0" smtClean="0"/>
              <a:t> with Platonism, where the objects are supposed to be timeless and unchanging (and so things nobody can produce or change)?</a:t>
            </a:r>
          </a:p>
          <a:p>
            <a:pPr lvl="1">
              <a:buFont typeface="Wingdings" panose="05000000000000000000" pitchFamily="2" charset="2"/>
              <a:buChar char="Ø"/>
            </a:pPr>
            <a:r>
              <a:rPr lang="en-US" dirty="0" smtClean="0"/>
              <a:t>Are we just speaking </a:t>
            </a:r>
            <a:r>
              <a:rPr lang="en-US" i="1" dirty="0" smtClean="0"/>
              <a:t>carelessly</a:t>
            </a:r>
            <a:r>
              <a:rPr lang="en-US" dirty="0" smtClean="0"/>
              <a:t>, and all this could just be reworded (“there is a circle with radius of length AB around the point A”, and so on)?</a:t>
            </a:r>
          </a:p>
          <a:p>
            <a:pPr lvl="1">
              <a:buFont typeface="Wingdings" panose="05000000000000000000" pitchFamily="2" charset="2"/>
              <a:buChar char="Ø"/>
            </a:pPr>
            <a:endParaRPr lang="en-US" dirty="0" smtClean="0"/>
          </a:p>
        </p:txBody>
      </p:sp>
    </p:spTree>
    <p:extLst>
      <p:ext uri="{BB962C8B-B14F-4D97-AF65-F5344CB8AC3E}">
        <p14:creationId xmlns:p14="http://schemas.microsoft.com/office/powerpoint/2010/main" val="38707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632" y="603828"/>
            <a:ext cx="8534400" cy="1474115"/>
          </a:xfrm>
        </p:spPr>
        <p:txBody>
          <a:bodyPr/>
          <a:lstStyle/>
          <a:p>
            <a:pPr algn="ctr"/>
            <a:r>
              <a:rPr lang="en-US" sz="4800" dirty="0"/>
              <a:t>AccessAbility Services</a:t>
            </a:r>
            <a:br>
              <a:rPr lang="en-US" sz="4800" dirty="0"/>
            </a:br>
            <a:r>
              <a:rPr lang="en-US" sz="4800" dirty="0"/>
              <a:t>Volunteer Notetaker Required</a:t>
            </a:r>
          </a:p>
        </p:txBody>
      </p:sp>
      <p:sp>
        <p:nvSpPr>
          <p:cNvPr id="3" name="Subtitle 2"/>
          <p:cNvSpPr>
            <a:spLocks noGrp="1"/>
          </p:cNvSpPr>
          <p:nvPr>
            <p:ph type="subTitle" idx="1"/>
          </p:nvPr>
        </p:nvSpPr>
        <p:spPr>
          <a:xfrm>
            <a:off x="2253917" y="2310063"/>
            <a:ext cx="7555830" cy="3264569"/>
          </a:xfrm>
        </p:spPr>
        <p:txBody>
          <a:bodyPr>
            <a:normAutofit fontScale="92500" lnSpcReduction="10000"/>
          </a:bodyPr>
          <a:lstStyle/>
          <a:p>
            <a:r>
              <a:rPr lang="en-US" dirty="0" smtClean="0">
                <a:solidFill>
                  <a:schemeClr val="tx1"/>
                </a:solidFill>
              </a:rPr>
              <a:t>Interested? Complete an online application using your WATIAM:</a:t>
            </a:r>
          </a:p>
          <a:p>
            <a:pPr algn="ctr"/>
            <a:r>
              <a:rPr lang="en-US" sz="2600" dirty="0">
                <a:solidFill>
                  <a:schemeClr val="tx1"/>
                </a:solidFill>
              </a:rPr>
              <a:t>https</a:t>
            </a:r>
            <a:r>
              <a:rPr lang="en-US" sz="2600">
                <a:solidFill>
                  <a:schemeClr val="tx1"/>
                </a:solidFill>
              </a:rPr>
              <a:t>://york.accessiblelearning.com/UWaterloo/</a:t>
            </a:r>
            <a:endParaRPr lang="en-US" sz="2600" dirty="0">
              <a:solidFill>
                <a:schemeClr val="tx1"/>
              </a:solidFill>
            </a:endParaRPr>
          </a:p>
          <a:p>
            <a:r>
              <a:rPr lang="en-US" b="1" dirty="0" smtClean="0">
                <a:solidFill>
                  <a:schemeClr val="tx1"/>
                </a:solidFill>
              </a:rPr>
              <a:t>More information: </a:t>
            </a:r>
          </a:p>
          <a:p>
            <a:r>
              <a:rPr lang="en-US" b="1" dirty="0" smtClean="0">
                <a:solidFill>
                  <a:schemeClr val="tx1"/>
                </a:solidFill>
              </a:rPr>
              <a:t>	Website: </a:t>
            </a:r>
            <a:r>
              <a:rPr lang="en-US" dirty="0" smtClean="0">
                <a:solidFill>
                  <a:schemeClr val="tx1"/>
                </a:solidFill>
              </a:rPr>
              <a:t>https://uwaterloo.ca/accessability-		services/current-students/notetaking-services</a:t>
            </a:r>
          </a:p>
          <a:p>
            <a:r>
              <a:rPr lang="en-US" b="1" dirty="0" smtClean="0">
                <a:solidFill>
                  <a:schemeClr val="tx1"/>
                </a:solidFill>
              </a:rPr>
              <a:t>	Email: </a:t>
            </a:r>
            <a:r>
              <a:rPr lang="en-US" dirty="0" smtClean="0">
                <a:solidFill>
                  <a:schemeClr val="tx1"/>
                </a:solidFill>
              </a:rPr>
              <a:t>notetaking@uwaterloo.ca</a:t>
            </a:r>
          </a:p>
          <a:p>
            <a:r>
              <a:rPr lang="en-US" b="1" dirty="0" smtClean="0">
                <a:solidFill>
                  <a:schemeClr val="tx1"/>
                </a:solidFill>
              </a:rPr>
              <a:t>	Phone: </a:t>
            </a:r>
            <a:r>
              <a:rPr lang="en-US" dirty="0" smtClean="0">
                <a:solidFill>
                  <a:schemeClr val="tx1"/>
                </a:solidFill>
              </a:rPr>
              <a:t>519-888-4567, ext. 35082</a:t>
            </a:r>
          </a:p>
          <a:p>
            <a:endParaRPr lang="en-US" dirty="0"/>
          </a:p>
        </p:txBody>
      </p:sp>
    </p:spTree>
    <p:extLst>
      <p:ext uri="{BB962C8B-B14F-4D97-AF65-F5344CB8AC3E}">
        <p14:creationId xmlns:p14="http://schemas.microsoft.com/office/powerpoint/2010/main" val="345756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we want to cover today</a:t>
            </a:r>
            <a:endParaRPr lang="en-US" dirty="0"/>
          </a:p>
        </p:txBody>
      </p:sp>
      <p:sp>
        <p:nvSpPr>
          <p:cNvPr id="3" name="Content Placeholder 2"/>
          <p:cNvSpPr>
            <a:spLocks noGrp="1"/>
          </p:cNvSpPr>
          <p:nvPr>
            <p:ph idx="1"/>
          </p:nvPr>
        </p:nvSpPr>
        <p:spPr/>
        <p:txBody>
          <a:bodyPr>
            <a:normAutofit/>
          </a:bodyPr>
          <a:lstStyle/>
          <a:p>
            <a:r>
              <a:rPr lang="en-US" sz="2400" dirty="0" smtClean="0"/>
              <a:t>We’re going to “look at” Plato, Aristotle, and Euclid. The goal is not just to have a picture of what their views were about mathematics, but also:</a:t>
            </a:r>
          </a:p>
          <a:p>
            <a:pPr>
              <a:buFont typeface="Wingdings" panose="05000000000000000000" pitchFamily="2" charset="2"/>
              <a:buChar char="Ø"/>
            </a:pPr>
            <a:r>
              <a:rPr lang="en-US" sz="2400" dirty="0"/>
              <a:t> </a:t>
            </a:r>
            <a:r>
              <a:rPr lang="en-US" sz="2400" dirty="0" smtClean="0"/>
              <a:t>Extract ideas these philosophers advanced that will show up repeatedly during the term</a:t>
            </a:r>
          </a:p>
          <a:p>
            <a:pPr>
              <a:buFont typeface="Wingdings" panose="05000000000000000000" pitchFamily="2" charset="2"/>
              <a:buChar char="Ø"/>
            </a:pPr>
            <a:r>
              <a:rPr lang="en-US" sz="2400" dirty="0" smtClean="0"/>
              <a:t> Try to have some idea of why someone might accept some of these views, which at first might seem rather outlandish</a:t>
            </a:r>
          </a:p>
          <a:p>
            <a:pPr>
              <a:buFont typeface="Wingdings" panose="05000000000000000000" pitchFamily="2" charset="2"/>
              <a:buChar char="Ø"/>
            </a:pPr>
            <a:r>
              <a:rPr lang="en-US" sz="2400" dirty="0"/>
              <a:t> </a:t>
            </a:r>
            <a:r>
              <a:rPr lang="en-US" sz="2400" dirty="0" smtClean="0"/>
              <a:t>Set the table for later discussions about how mathematics influences philosophy</a:t>
            </a:r>
            <a:endParaRPr lang="en-US" sz="2400" dirty="0"/>
          </a:p>
        </p:txBody>
      </p:sp>
    </p:spTree>
    <p:extLst>
      <p:ext uri="{BB962C8B-B14F-4D97-AF65-F5344CB8AC3E}">
        <p14:creationId xmlns:p14="http://schemas.microsoft.com/office/powerpoint/2010/main" val="1774021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Plato: the theory of forms</a:t>
            </a:r>
            <a:endParaRPr lang="en-US" dirty="0"/>
          </a:p>
        </p:txBody>
      </p:sp>
      <p:pic>
        <p:nvPicPr>
          <p:cNvPr id="8" name="Content Placeholder 7"/>
          <p:cNvPicPr>
            <a:picLocks noGrp="1" noChangeAspect="1"/>
          </p:cNvPicPr>
          <p:nvPr>
            <p:ph sz="half" idx="1"/>
          </p:nvPr>
        </p:nvPicPr>
        <p:blipFill>
          <a:blip r:embed="rId2"/>
          <a:stretch>
            <a:fillRect/>
          </a:stretch>
        </p:blipFill>
        <p:spPr>
          <a:xfrm>
            <a:off x="1974872" y="1849914"/>
            <a:ext cx="2095500" cy="3143250"/>
          </a:xfrm>
          <a:prstGeom prst="rect">
            <a:avLst/>
          </a:prstGeom>
        </p:spPr>
      </p:pic>
      <p:pic>
        <p:nvPicPr>
          <p:cNvPr id="7" name="Content Placeholder 6"/>
          <p:cNvPicPr>
            <a:picLocks noGrp="1" noChangeAspect="1"/>
          </p:cNvPicPr>
          <p:nvPr>
            <p:ph sz="half" idx="2"/>
          </p:nvPr>
        </p:nvPicPr>
        <p:blipFill>
          <a:blip r:embed="rId3"/>
          <a:stretch>
            <a:fillRect/>
          </a:stretch>
        </p:blipFill>
        <p:spPr>
          <a:xfrm>
            <a:off x="6218238" y="2722087"/>
            <a:ext cx="4937125" cy="2271077"/>
          </a:xfrm>
          <a:prstGeom prst="rect">
            <a:avLst/>
          </a:prstGeom>
        </p:spPr>
      </p:pic>
    </p:spTree>
    <p:extLst>
      <p:ext uri="{BB962C8B-B14F-4D97-AF65-F5344CB8AC3E}">
        <p14:creationId xmlns:p14="http://schemas.microsoft.com/office/powerpoint/2010/main" val="658907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dirty="0" smtClean="0"/>
              <a:t>Important terminology:</a:t>
            </a:r>
            <a:br>
              <a:rPr lang="en-US" dirty="0" smtClean="0"/>
            </a:br>
            <a:r>
              <a:rPr lang="en-US" i="1" dirty="0" smtClean="0"/>
              <a:t>Ontology</a:t>
            </a:r>
            <a:r>
              <a:rPr lang="en-US" dirty="0" smtClean="0"/>
              <a:t> and </a:t>
            </a:r>
            <a:r>
              <a:rPr lang="en-US" i="1" dirty="0" smtClean="0"/>
              <a:t>Epistemology</a:t>
            </a:r>
            <a:endParaRPr lang="en-US" i="1" dirty="0"/>
          </a:p>
        </p:txBody>
      </p:sp>
      <p:sp>
        <p:nvSpPr>
          <p:cNvPr id="6" name="Content Placeholder 5"/>
          <p:cNvSpPr>
            <a:spLocks noGrp="1"/>
          </p:cNvSpPr>
          <p:nvPr>
            <p:ph idx="1"/>
          </p:nvPr>
        </p:nvSpPr>
        <p:spPr/>
        <p:txBody>
          <a:bodyPr>
            <a:noAutofit/>
          </a:bodyPr>
          <a:lstStyle/>
          <a:p>
            <a:r>
              <a:rPr lang="en-US" b="1" dirty="0" smtClean="0"/>
              <a:t>Ontology</a:t>
            </a:r>
            <a:r>
              <a:rPr lang="en-US" b="1" dirty="0"/>
              <a:t>: </a:t>
            </a:r>
            <a:endParaRPr lang="en-US" b="1" dirty="0" smtClean="0"/>
          </a:p>
          <a:p>
            <a:pPr>
              <a:buFont typeface="Wingdings" panose="05000000000000000000" pitchFamily="2" charset="2"/>
              <a:buChar char="Ø"/>
            </a:pPr>
            <a:r>
              <a:rPr lang="en-US" dirty="0" smtClean="0"/>
              <a:t>“the </a:t>
            </a:r>
            <a:r>
              <a:rPr lang="en-US" dirty="0"/>
              <a:t>branch of metaphysics that studies the nature of existence or being as </a:t>
            </a:r>
            <a:r>
              <a:rPr lang="en-US" dirty="0" smtClean="0"/>
              <a:t>such” (Oxford Online Dictionary)</a:t>
            </a:r>
          </a:p>
          <a:p>
            <a:pPr lvl="1">
              <a:buFont typeface="Wingdings" panose="05000000000000000000" pitchFamily="2" charset="2"/>
              <a:buChar char="Ø"/>
            </a:pPr>
            <a:r>
              <a:rPr lang="en-US" sz="2000" dirty="0" smtClean="0"/>
              <a:t>(Gee, thanks, that really clears things up.) </a:t>
            </a:r>
          </a:p>
          <a:p>
            <a:pPr>
              <a:buFont typeface="Wingdings" panose="05000000000000000000" pitchFamily="2" charset="2"/>
              <a:buChar char="Ø"/>
            </a:pPr>
            <a:r>
              <a:rPr lang="en-US" dirty="0" smtClean="0"/>
              <a:t>The branch of philosophy (or other disciplines) that studies questions about what the fundamental categories of existence are, how they are related, and what kinds of things fall within those categories. </a:t>
            </a:r>
          </a:p>
          <a:p>
            <a:r>
              <a:rPr lang="en-US" b="1" dirty="0" smtClean="0"/>
              <a:t>Epistemology: </a:t>
            </a:r>
          </a:p>
          <a:p>
            <a:pPr>
              <a:buFont typeface="Wingdings" panose="05000000000000000000" pitchFamily="2" charset="2"/>
              <a:buChar char="Ø"/>
            </a:pPr>
            <a:r>
              <a:rPr lang="en-US" dirty="0" smtClean="0"/>
              <a:t>As my first philosophy instructor said: “Epistemology” is a $10 word for “theory of knowledge”</a:t>
            </a:r>
          </a:p>
          <a:p>
            <a:pPr lvl="1">
              <a:buFont typeface="Wingdings" panose="05000000000000000000" pitchFamily="2" charset="2"/>
              <a:buChar char="Ø"/>
            </a:pPr>
            <a:r>
              <a:rPr lang="en-US" sz="2000" dirty="0" smtClean="0"/>
              <a:t>What do/can we know, and how do/can we know it?</a:t>
            </a:r>
            <a:endParaRPr lang="en-US" sz="2000" dirty="0"/>
          </a:p>
        </p:txBody>
      </p:sp>
    </p:spTree>
    <p:extLst>
      <p:ext uri="{BB962C8B-B14F-4D97-AF65-F5344CB8AC3E}">
        <p14:creationId xmlns:p14="http://schemas.microsoft.com/office/powerpoint/2010/main" val="420078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Forms and the Physical</a:t>
            </a:r>
            <a:endParaRPr lang="en-US" dirty="0"/>
          </a:p>
        </p:txBody>
      </p:sp>
      <p:sp>
        <p:nvSpPr>
          <p:cNvPr id="3" name="Content Placeholder 2"/>
          <p:cNvSpPr>
            <a:spLocks noGrp="1"/>
          </p:cNvSpPr>
          <p:nvPr>
            <p:ph idx="1"/>
          </p:nvPr>
        </p:nvSpPr>
        <p:spPr/>
        <p:txBody>
          <a:bodyPr/>
          <a:lstStyle/>
          <a:p>
            <a:r>
              <a:rPr lang="en-US" b="1" dirty="0" smtClean="0"/>
              <a:t>The forms:</a:t>
            </a:r>
            <a:endParaRPr lang="en-US" dirty="0" smtClean="0"/>
          </a:p>
          <a:p>
            <a:pPr>
              <a:buFont typeface="Wingdings" panose="05000000000000000000" pitchFamily="2" charset="2"/>
              <a:buChar char="Ø"/>
            </a:pPr>
            <a:r>
              <a:rPr lang="en-US" b="1" dirty="0"/>
              <a:t> </a:t>
            </a:r>
            <a:r>
              <a:rPr lang="en-US" dirty="0" smtClean="0"/>
              <a:t>For centuries, the standard translation was Ideas, rather than Forms</a:t>
            </a:r>
          </a:p>
          <a:p>
            <a:pPr lvl="1">
              <a:buFont typeface="Wingdings" panose="05000000000000000000" pitchFamily="2" charset="2"/>
              <a:buChar char="Ø"/>
            </a:pPr>
            <a:r>
              <a:rPr lang="en-US" b="1" dirty="0" smtClean="0"/>
              <a:t> </a:t>
            </a:r>
            <a:r>
              <a:rPr lang="en-US" dirty="0" smtClean="0"/>
              <a:t>Once it became more standard to think of ideas as inhabitants of </a:t>
            </a:r>
            <a:r>
              <a:rPr lang="en-US" i="1" dirty="0" smtClean="0"/>
              <a:t>individual minds</a:t>
            </a:r>
            <a:r>
              <a:rPr lang="en-US" dirty="0" smtClean="0"/>
              <a:t>, the old translation became misleading</a:t>
            </a:r>
          </a:p>
          <a:p>
            <a:pPr>
              <a:buFont typeface="Wingdings" panose="05000000000000000000" pitchFamily="2" charset="2"/>
              <a:buChar char="Ø"/>
            </a:pPr>
            <a:r>
              <a:rPr lang="en-US" dirty="0" smtClean="0"/>
              <a:t>The forms are eternal, unchanging, and they exist independently of physical reality</a:t>
            </a:r>
          </a:p>
          <a:p>
            <a:pPr lvl="1">
              <a:buFont typeface="Wingdings" panose="05000000000000000000" pitchFamily="2" charset="2"/>
              <a:buChar char="Ø"/>
            </a:pPr>
            <a:r>
              <a:rPr lang="en-US" dirty="0" smtClean="0"/>
              <a:t>Independently? For instance, there could be a form that is never “instantiated”</a:t>
            </a:r>
          </a:p>
          <a:p>
            <a:pPr lvl="1">
              <a:buFont typeface="Wingdings" panose="05000000000000000000" pitchFamily="2" charset="2"/>
              <a:buChar char="Ø"/>
            </a:pPr>
            <a:endParaRPr lang="en-US" dirty="0"/>
          </a:p>
          <a:p>
            <a:pPr>
              <a:buFont typeface="Wingdings" panose="05000000000000000000" pitchFamily="2" charset="2"/>
              <a:buChar char="Ø"/>
            </a:pPr>
            <a:r>
              <a:rPr lang="en-US" dirty="0" smtClean="0"/>
              <a:t>Physical objects, actions, institutions, etc., have properties when they “participate in” (“resemble”, “instantiate”, the terminology varies) the relevant form. </a:t>
            </a:r>
            <a:endParaRPr lang="en-US" dirty="0"/>
          </a:p>
        </p:txBody>
      </p:sp>
    </p:spTree>
    <p:extLst>
      <p:ext uri="{BB962C8B-B14F-4D97-AF65-F5344CB8AC3E}">
        <p14:creationId xmlns:p14="http://schemas.microsoft.com/office/powerpoint/2010/main" val="17082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would anyone ever believe </a:t>
            </a:r>
            <a:r>
              <a:rPr lang="en-US" i="1" dirty="0" smtClean="0"/>
              <a:t>that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One version, specifically for mathematical objects (which may or may not be actual “forms” for Plato, but are close enough to being forms for our purposes)</a:t>
            </a:r>
          </a:p>
          <a:p>
            <a:pPr marL="457200" indent="-457200">
              <a:buFont typeface="+mj-lt"/>
              <a:buAutoNum type="arabicPeriod"/>
            </a:pPr>
            <a:r>
              <a:rPr lang="en-US" dirty="0" smtClean="0"/>
              <a:t>Mathematical claims are clearly true or false (this is what Shapiro calls “realism about truth values” for mathematics)</a:t>
            </a:r>
          </a:p>
          <a:p>
            <a:pPr marL="457200" indent="-457200">
              <a:buFont typeface="+mj-lt"/>
              <a:buAutoNum type="arabicPeriod"/>
            </a:pPr>
            <a:r>
              <a:rPr lang="en-US" dirty="0" smtClean="0"/>
              <a:t>Every true statement needs a </a:t>
            </a:r>
            <a:r>
              <a:rPr lang="en-US" i="1" dirty="0" err="1" smtClean="0"/>
              <a:t>truthmaker</a:t>
            </a:r>
            <a:r>
              <a:rPr lang="en-US" dirty="0" smtClean="0"/>
              <a:t> … it is true because something makes it true.</a:t>
            </a:r>
          </a:p>
          <a:p>
            <a:pPr marL="457200" indent="-457200">
              <a:buFont typeface="+mj-lt"/>
              <a:buAutoNum type="arabicPeriod"/>
            </a:pPr>
            <a:r>
              <a:rPr lang="en-US" dirty="0" smtClean="0"/>
              <a:t>The </a:t>
            </a:r>
            <a:r>
              <a:rPr lang="en-US" dirty="0" err="1" smtClean="0"/>
              <a:t>truthmakers</a:t>
            </a:r>
            <a:r>
              <a:rPr lang="en-US" dirty="0" smtClean="0"/>
              <a:t> for mathematical claims cannot be physical things (E.g., “A line tangent to a circle meets it at exactly one point” … not true of physical circles and lines.)</a:t>
            </a:r>
          </a:p>
          <a:p>
            <a:pPr marL="457200" indent="-457200">
              <a:buFont typeface="+mj-lt"/>
              <a:buAutoNum type="arabicPeriod"/>
            </a:pPr>
            <a:r>
              <a:rPr lang="en-US" dirty="0" smtClean="0"/>
              <a:t>The </a:t>
            </a:r>
            <a:r>
              <a:rPr lang="en-US" dirty="0" err="1" smtClean="0"/>
              <a:t>truthmakers</a:t>
            </a:r>
            <a:r>
              <a:rPr lang="en-US" dirty="0" smtClean="0"/>
              <a:t> for mathematical claims must have the properties mathematics says they have (or else the claims wouldn’t be true)</a:t>
            </a:r>
          </a:p>
          <a:p>
            <a:pPr marL="0" indent="0">
              <a:buNone/>
            </a:pPr>
            <a:r>
              <a:rPr lang="en-US" dirty="0" smtClean="0"/>
              <a:t>So,</a:t>
            </a:r>
          </a:p>
          <a:p>
            <a:pPr marL="457200" indent="-457200">
              <a:buFont typeface="+mj-lt"/>
              <a:buAutoNum type="arabicPeriod" startAt="5"/>
            </a:pPr>
            <a:r>
              <a:rPr lang="en-US" dirty="0" smtClean="0"/>
              <a:t>The mathematical objects must be non-physical</a:t>
            </a:r>
            <a:endParaRPr lang="en-US" dirty="0"/>
          </a:p>
        </p:txBody>
      </p:sp>
    </p:spTree>
    <p:extLst>
      <p:ext uri="{BB962C8B-B14F-4D97-AF65-F5344CB8AC3E}">
        <p14:creationId xmlns:p14="http://schemas.microsoft.com/office/powerpoint/2010/main" val="1110719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about epistemology?</a:t>
            </a:r>
            <a:endParaRPr lang="en-US" dirty="0"/>
          </a:p>
        </p:txBody>
      </p:sp>
      <p:pic>
        <p:nvPicPr>
          <p:cNvPr id="4" name="Content Placeholder 3"/>
          <p:cNvPicPr>
            <a:picLocks noGrp="1" noChangeAspect="1"/>
          </p:cNvPicPr>
          <p:nvPr>
            <p:ph idx="1"/>
          </p:nvPr>
        </p:nvPicPr>
        <p:blipFill>
          <a:blip r:embed="rId2"/>
          <a:stretch>
            <a:fillRect/>
          </a:stretch>
        </p:blipFill>
        <p:spPr>
          <a:xfrm>
            <a:off x="4121239" y="2395470"/>
            <a:ext cx="4443212" cy="3052293"/>
          </a:xfrm>
          <a:prstGeom prst="rect">
            <a:avLst/>
          </a:prstGeom>
        </p:spPr>
      </p:pic>
    </p:spTree>
    <p:extLst>
      <p:ext uri="{BB962C8B-B14F-4D97-AF65-F5344CB8AC3E}">
        <p14:creationId xmlns:p14="http://schemas.microsoft.com/office/powerpoint/2010/main" val="2293309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Aristotle</a:t>
            </a:r>
            <a:endParaRPr lang="en-US" dirty="0"/>
          </a:p>
        </p:txBody>
      </p:sp>
      <p:sp>
        <p:nvSpPr>
          <p:cNvPr id="3" name="Content Placeholder 2"/>
          <p:cNvSpPr>
            <a:spLocks noGrp="1"/>
          </p:cNvSpPr>
          <p:nvPr>
            <p:ph sz="half" idx="1"/>
          </p:nvPr>
        </p:nvSpPr>
        <p:spPr>
          <a:xfrm>
            <a:off x="1097279" y="1845734"/>
            <a:ext cx="5883070" cy="4023360"/>
          </a:xfrm>
        </p:spPr>
        <p:txBody>
          <a:bodyPr/>
          <a:lstStyle/>
          <a:p>
            <a:endParaRPr lang="en-US" dirty="0" smtClean="0"/>
          </a:p>
          <a:p>
            <a:r>
              <a:rPr lang="en-US" dirty="0" smtClean="0"/>
              <a:t>As we will see, there are many contemporary philosophers of math who are called “</a:t>
            </a:r>
            <a:r>
              <a:rPr lang="en-US" dirty="0" err="1" smtClean="0"/>
              <a:t>platonists</a:t>
            </a:r>
            <a:r>
              <a:rPr lang="en-US" dirty="0" smtClean="0"/>
              <a:t>,” and pretty much none who call themselves “</a:t>
            </a:r>
            <a:r>
              <a:rPr lang="en-US" dirty="0" err="1" smtClean="0"/>
              <a:t>aristoteleans</a:t>
            </a:r>
            <a:r>
              <a:rPr lang="en-US" dirty="0" smtClean="0"/>
              <a:t>.”  </a:t>
            </a:r>
          </a:p>
          <a:p>
            <a:endParaRPr lang="en-US" dirty="0"/>
          </a:p>
          <a:p>
            <a:r>
              <a:rPr lang="en-US" dirty="0" smtClean="0"/>
              <a:t>Nevertheless, some key ideas that go back to Aristotle are still knocking around.</a:t>
            </a:r>
            <a:endParaRPr lang="en-US" dirty="0"/>
          </a:p>
        </p:txBody>
      </p:sp>
      <p:pic>
        <p:nvPicPr>
          <p:cNvPr id="5" name="Content Placeholder 4"/>
          <p:cNvPicPr>
            <a:picLocks noGrp="1" noChangeAspect="1"/>
          </p:cNvPicPr>
          <p:nvPr>
            <p:ph sz="half" idx="2"/>
          </p:nvPr>
        </p:nvPicPr>
        <p:blipFill>
          <a:blip r:embed="rId2"/>
          <a:stretch>
            <a:fillRect/>
          </a:stretch>
        </p:blipFill>
        <p:spPr>
          <a:xfrm>
            <a:off x="7639050" y="2457450"/>
            <a:ext cx="2095500" cy="2800350"/>
          </a:xfrm>
          <a:prstGeom prst="rect">
            <a:avLst/>
          </a:prstGeom>
        </p:spPr>
      </p:pic>
    </p:spTree>
    <p:extLst>
      <p:ext uri="{BB962C8B-B14F-4D97-AF65-F5344CB8AC3E}">
        <p14:creationId xmlns:p14="http://schemas.microsoft.com/office/powerpoint/2010/main" val="3204746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UofWaterloo_WhiteBkgrd">
  <a:themeElements>
    <a:clrScheme name="Waterloo2016">
      <a:dk1>
        <a:sysClr val="windowText" lastClr="000000"/>
      </a:dk1>
      <a:lt1>
        <a:sysClr val="window" lastClr="FFFFFF"/>
      </a:lt1>
      <a:dk2>
        <a:srgbClr val="757575"/>
      </a:dk2>
      <a:lt2>
        <a:srgbClr val="D6D6D6"/>
      </a:lt2>
      <a:accent1>
        <a:srgbClr val="FFD54F"/>
      </a:accent1>
      <a:accent2>
        <a:srgbClr val="0C0C0C"/>
      </a:accent2>
      <a:accent3>
        <a:srgbClr val="AEAEAE"/>
      </a:accent3>
      <a:accent4>
        <a:srgbClr val="B71233"/>
      </a:accent4>
      <a:accent5>
        <a:srgbClr val="7F7F7F"/>
      </a:accent5>
      <a:accent6>
        <a:srgbClr val="0073CE"/>
      </a:accent6>
      <a:hlink>
        <a:srgbClr val="353535"/>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4x3" id="{BA8D503C-C11A-9648-BFE2-F41EE48FC381}" vid="{57895F78-9C0E-DA4A-9824-24573322C351}"/>
    </a:ext>
  </a:extLst>
</a:theme>
</file>

<file path=docProps/app.xml><?xml version="1.0" encoding="utf-8"?>
<Properties xmlns="http://schemas.openxmlformats.org/officeDocument/2006/extended-properties" xmlns:vt="http://schemas.openxmlformats.org/officeDocument/2006/docPropsVTypes">
  <Template>Retrospect</Template>
  <TotalTime>300</TotalTime>
  <Words>1304</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Georgia</vt:lpstr>
      <vt:lpstr>Impact</vt:lpstr>
      <vt:lpstr>Verdana</vt:lpstr>
      <vt:lpstr>Wingdings</vt:lpstr>
      <vt:lpstr>Retrospect</vt:lpstr>
      <vt:lpstr>UofWaterloo_WhiteBkgrd</vt:lpstr>
      <vt:lpstr>Phil 271 Spring 2017</vt:lpstr>
      <vt:lpstr>AccessAbility Services Volunteer Notetaker Required</vt:lpstr>
      <vt:lpstr>What we want to cover today</vt:lpstr>
      <vt:lpstr>Plato: the theory of forms</vt:lpstr>
      <vt:lpstr>Important terminology: Ontology and Epistemology</vt:lpstr>
      <vt:lpstr>Forms and the Physical</vt:lpstr>
      <vt:lpstr>Why would anyone ever believe that?</vt:lpstr>
      <vt:lpstr>What about epistemology?</vt:lpstr>
      <vt:lpstr>Aristotle</vt:lpstr>
      <vt:lpstr>Aristotle’s Forms</vt:lpstr>
      <vt:lpstr>Mathematical objects?</vt:lpstr>
      <vt:lpstr>Charybdis and Scylla?</vt:lpstr>
      <vt:lpstr>Euclid</vt:lpstr>
      <vt:lpstr>Postulates and Common Notions</vt:lpstr>
      <vt:lpstr>From these building blocks, we can prove theorems</vt:lpstr>
      <vt:lpstr>Questions from the day that are still questions today</vt:lpstr>
    </vt:vector>
  </TitlesOfParts>
  <Company>University of Waterloo, 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 271 Spring 2017</dc:title>
  <dc:creator>DeVidi, David M</dc:creator>
  <cp:lastModifiedBy>DeVidi, David M</cp:lastModifiedBy>
  <cp:revision>21</cp:revision>
  <dcterms:created xsi:type="dcterms:W3CDTF">2017-05-03T13:46:14Z</dcterms:created>
  <dcterms:modified xsi:type="dcterms:W3CDTF">2017-05-04T13:17:09Z</dcterms:modified>
</cp:coreProperties>
</file>