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Phil 271</a:t>
            </a:r>
            <a:br>
              <a:rPr lang="en-US" dirty="0" smtClean="0"/>
            </a:br>
            <a:r>
              <a:rPr lang="en-US" dirty="0" smtClean="0"/>
              <a:t>Spring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1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E.g. of Rationalist thinking … Spinoza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From these supposedly self-evident axioms, Spinoza “derives” propositions that are clearly synthetic … to give just one instance …</a:t>
            </a:r>
            <a:endParaRPr lang="en-US" dirty="0"/>
          </a:p>
          <a:p>
            <a:r>
              <a:rPr lang="en-US" dirty="0" smtClean="0"/>
              <a:t>Prop</a:t>
            </a:r>
            <a:r>
              <a:rPr lang="en-US" dirty="0"/>
              <a:t>.  XVIII.  </a:t>
            </a:r>
            <a:r>
              <a:rPr lang="en-US" i="1" dirty="0"/>
              <a:t>Desire  arising  from  pleasure  is,  other  conditions  </a:t>
            </a:r>
            <a:r>
              <a:rPr lang="en-US" i="1" dirty="0" smtClean="0"/>
              <a:t>being equal</a:t>
            </a:r>
            <a:r>
              <a:rPr lang="en-US" i="1" dirty="0"/>
              <a:t>, stronger than desire arising from pain.</a:t>
            </a:r>
          </a:p>
          <a:p>
            <a:r>
              <a:rPr lang="en-US" dirty="0"/>
              <a:t>Proof.- Desire is the essence of a man (Def. of the Emotions, </a:t>
            </a:r>
            <a:r>
              <a:rPr lang="en-US" dirty="0" err="1"/>
              <a:t>i</a:t>
            </a:r>
            <a:r>
              <a:rPr lang="en-US" dirty="0"/>
              <a:t>.), that </a:t>
            </a:r>
            <a:r>
              <a:rPr lang="en-US" dirty="0" smtClean="0"/>
              <a:t>is, the  </a:t>
            </a:r>
            <a:r>
              <a:rPr lang="en-US" dirty="0" err="1"/>
              <a:t>endeavour</a:t>
            </a:r>
            <a:r>
              <a:rPr lang="en-US" dirty="0"/>
              <a:t>  whereby  a  man  </a:t>
            </a:r>
            <a:r>
              <a:rPr lang="en-US" dirty="0" err="1"/>
              <a:t>endeavours</a:t>
            </a:r>
            <a:r>
              <a:rPr lang="en-US" dirty="0"/>
              <a:t>  to  persist  in  his  own  </a:t>
            </a:r>
            <a:r>
              <a:rPr lang="en-US" dirty="0" smtClean="0"/>
              <a:t>being. Wherefore  </a:t>
            </a:r>
            <a:r>
              <a:rPr lang="en-US" dirty="0"/>
              <a:t>desire  arising  from  pleasure  is,  by  the  fact  of  pleasure  </a:t>
            </a:r>
            <a:r>
              <a:rPr lang="en-US" dirty="0" smtClean="0"/>
              <a:t>being felt</a:t>
            </a:r>
            <a:r>
              <a:rPr lang="en-US" dirty="0"/>
              <a:t>,  increased  or  helped;  on  the  contrary,  desire  arising  from  pain  is,  </a:t>
            </a:r>
            <a:r>
              <a:rPr lang="en-US" dirty="0" smtClean="0"/>
              <a:t>by the  </a:t>
            </a:r>
            <a:r>
              <a:rPr lang="en-US" dirty="0"/>
              <a:t>fact  of  pain  being  felt,  diminished  or  hindered;  hence  the  force  </a:t>
            </a:r>
            <a:r>
              <a:rPr lang="en-US" dirty="0" smtClean="0"/>
              <a:t>of desire  </a:t>
            </a:r>
            <a:r>
              <a:rPr lang="en-US" dirty="0"/>
              <a:t>arising  from  pleasure  must  be  defined  by  human  power  </a:t>
            </a:r>
            <a:r>
              <a:rPr lang="en-US" dirty="0" smtClean="0"/>
              <a:t>together with </a:t>
            </a:r>
            <a:r>
              <a:rPr lang="en-US" dirty="0"/>
              <a:t>the power of an external cause, whereas desire arising from pain </a:t>
            </a:r>
            <a:r>
              <a:rPr lang="en-US" dirty="0" smtClean="0"/>
              <a:t>must be  </a:t>
            </a:r>
            <a:r>
              <a:rPr lang="en-US" dirty="0"/>
              <a:t>defined  by  human  power  only.  Thus  the  former  is  the  stronger  of  </a:t>
            </a:r>
            <a:r>
              <a:rPr lang="en-US" dirty="0" smtClean="0"/>
              <a:t>the two</a:t>
            </a:r>
            <a:r>
              <a:rPr lang="en-US" dirty="0"/>
              <a:t>. Q.E.D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2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Kant, for starters (more next week)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If mathematical truths are synthetic a priori, they are not </a:t>
            </a:r>
            <a:r>
              <a:rPr lang="en-US" i="1" dirty="0" smtClean="0"/>
              <a:t>logically necessary (or else they’d be a priori)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 places, that mathematical truths are not </a:t>
            </a:r>
            <a:r>
              <a:rPr lang="en-US" i="1" dirty="0" smtClean="0"/>
              <a:t>logical truths</a:t>
            </a:r>
            <a:r>
              <a:rPr lang="en-US" dirty="0" smtClean="0"/>
              <a:t> is the reason he gives for saying they’re not analytic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Since synthetic, they must be based on non-conceptual information … something like perception. Kant calls this </a:t>
            </a:r>
            <a:r>
              <a:rPr lang="en-US" i="1" dirty="0" smtClean="0"/>
              <a:t>intuition</a:t>
            </a:r>
            <a:r>
              <a:rPr lang="en-US" dirty="0" smtClean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But it is </a:t>
            </a:r>
            <a:r>
              <a:rPr lang="en-US" i="1" dirty="0" smtClean="0"/>
              <a:t>because they are necessary</a:t>
            </a:r>
            <a:r>
              <a:rPr lang="en-US" dirty="0" smtClean="0"/>
              <a:t> </a:t>
            </a:r>
            <a:r>
              <a:rPr lang="en-US" i="1" dirty="0" smtClean="0"/>
              <a:t>truths</a:t>
            </a:r>
            <a:r>
              <a:rPr lang="en-US" dirty="0" smtClean="0"/>
              <a:t> that the cannot be a posteriori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Claims only knowable based on empirical/inductive methods are never necessarily true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smtClean="0"/>
              <a:t>What sort of necessity does Kant have in mind?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 So mathematics can’t be based on information from the physical senses (“sensible intuition”)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So … mathematical knowledge must be based on a non-sensible sort of intuition; this sometimes gets called “mathematical intuition”</a:t>
            </a:r>
          </a:p>
          <a:p>
            <a:pPr marL="0">
              <a:buNone/>
            </a:pPr>
            <a:r>
              <a:rPr lang="en-US" dirty="0" smtClean="0"/>
              <a:t> </a:t>
            </a:r>
          </a:p>
          <a:p>
            <a:pPr mar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8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Mill: empiricist </a:t>
            </a:r>
            <a:r>
              <a:rPr lang="en-US" dirty="0" err="1" smtClean="0"/>
              <a:t>maximus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705818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Hume, other early empiricists, regarded mathematics as merely “relations of ideas” … both analytic and a priori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The other option for an empiricist is to put mathematics in the same category as the empirical sciences, namely as “matters of fact” that are a posteriori and synthetic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So: 2 + 2 =4, for instance, is not </a:t>
            </a:r>
            <a:r>
              <a:rPr lang="en-US" i="1" dirty="0" smtClean="0"/>
              <a:t>necessarily true</a:t>
            </a:r>
            <a:r>
              <a:rPr lang="en-US" dirty="0" smtClean="0"/>
              <a:t>, it’s just a very strongly confirmed hypothesis. 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So: it’s not incoherent to think 2 + 2 sometimes does not yield 4; it’s just hard to imagine because we so often see it turn out to be 4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86916" y="2462728"/>
            <a:ext cx="19050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4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we want to cover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Finish the preliminaries for Kant and Mill</a:t>
            </a:r>
            <a:r>
              <a:rPr lang="en-US" sz="2200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smtClean="0"/>
              <a:t>Necessity, possibility, contingency </a:t>
            </a:r>
            <a:endParaRPr lang="en-US" sz="18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Relations of ideas/matters of fact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A priori and a posteriori truths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Analytic and synthetic truths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Rationalism and Empiricism</a:t>
            </a: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Kant on Mathematics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Mill’s version of empiricism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849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Necessity, Possibility, Contingency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Necessity/Possibility … “dual” concepts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Necessity comes in various flavors</a:t>
            </a:r>
          </a:p>
          <a:p>
            <a:pPr marL="201168" lvl="1" indent="0">
              <a:buNone/>
            </a:pP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Standard view: Mathematical truths are necessary truths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Is the standard view correct?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smtClean="0"/>
              <a:t>If it is, what flavor of necessity is it?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1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strong claim … in disguise as a distinction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7021110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the objects of human reason or enquiry may naturally be divided into two kinds, to wit, </a:t>
            </a:r>
            <a:r>
              <a:rPr lang="en-US" b="1" dirty="0"/>
              <a:t>relations of ideas</a:t>
            </a:r>
            <a:r>
              <a:rPr lang="en-US" dirty="0"/>
              <a:t>, and </a:t>
            </a:r>
            <a:r>
              <a:rPr lang="en-US" b="1" dirty="0"/>
              <a:t>matters of fact</a:t>
            </a:r>
            <a:r>
              <a:rPr lang="en-US" dirty="0"/>
              <a:t>. Of the first kind are the sciences of geometry, algebra, and arithmetic, and in short, every affirmation which is either intuitively or demonstratively certain.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Propositions </a:t>
            </a:r>
            <a:r>
              <a:rPr lang="en-US" dirty="0"/>
              <a:t>of this kind are </a:t>
            </a:r>
            <a:r>
              <a:rPr lang="en-US" b="1" dirty="0"/>
              <a:t>discoverable by the mere operation of thought</a:t>
            </a:r>
            <a:r>
              <a:rPr lang="en-US" dirty="0"/>
              <a:t>, without dependence on what is anywhere existent in the universe. </a:t>
            </a:r>
            <a:endParaRPr lang="en-US" dirty="0" smtClean="0"/>
          </a:p>
          <a:p>
            <a:r>
              <a:rPr lang="en-US" dirty="0" smtClean="0"/>
              <a:t>Matters </a:t>
            </a:r>
            <a:r>
              <a:rPr lang="en-US" dirty="0"/>
              <a:t>of fact, which are the second objects of human reason, are not ascertained in the same manner; nor is our evidence of their truth, however great, of a like nature with the foregoing. </a:t>
            </a:r>
            <a:r>
              <a:rPr lang="en-US" b="1" dirty="0"/>
              <a:t>The contrary of every matter of fact is still possible</a:t>
            </a:r>
            <a:r>
              <a:rPr lang="en-US" dirty="0"/>
              <a:t>, </a:t>
            </a:r>
            <a:r>
              <a:rPr lang="en-US" b="1" dirty="0"/>
              <a:t>because it can never imply a contradiction</a:t>
            </a:r>
            <a:r>
              <a:rPr lang="en-US" dirty="0"/>
              <a:t>, and is conceived by the mind with the same facility and distinctness, as if ever so conformable to reality. </a:t>
            </a:r>
            <a:endParaRPr lang="en-US" dirty="0" smtClean="0"/>
          </a:p>
          <a:p>
            <a:pPr algn="r"/>
            <a:r>
              <a:rPr lang="en-US" dirty="0" smtClean="0"/>
              <a:t>David Hume, 1772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60155" y="2366751"/>
            <a:ext cx="22955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 priori/A posteriori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56631" y="2669060"/>
            <a:ext cx="3093845" cy="2594918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29849" y="2669060"/>
            <a:ext cx="3608173" cy="278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Analytic/Synthetic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7243532" cy="40233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Kant introduced this terminology, though the idea predates him.</a:t>
            </a:r>
          </a:p>
          <a:p>
            <a:r>
              <a:rPr lang="en-US" dirty="0" smtClean="0"/>
              <a:t>Two  ideas that Kant thought amounted to the same thing:</a:t>
            </a:r>
          </a:p>
          <a:p>
            <a:r>
              <a:rPr lang="en-US" dirty="0" smtClean="0"/>
              <a:t>In affirmative judgments: “Either </a:t>
            </a:r>
            <a:r>
              <a:rPr lang="en-US" dirty="0"/>
              <a:t>the predicate </a:t>
            </a:r>
            <a:r>
              <a:rPr lang="en-US" i="1" dirty="0"/>
              <a:t>B</a:t>
            </a:r>
            <a:r>
              <a:rPr lang="en-US" dirty="0"/>
              <a:t> belongs to the subject </a:t>
            </a:r>
            <a:r>
              <a:rPr lang="en-US" i="1" dirty="0"/>
              <a:t>A</a:t>
            </a:r>
            <a:r>
              <a:rPr lang="en-US" dirty="0"/>
              <a:t> as something that is (covertly) contained in this concept </a:t>
            </a:r>
            <a:r>
              <a:rPr lang="en-US" i="1" dirty="0"/>
              <a:t>A</a:t>
            </a:r>
            <a:r>
              <a:rPr lang="en-US" dirty="0"/>
              <a:t>; or </a:t>
            </a:r>
            <a:r>
              <a:rPr lang="en-US" i="1" dirty="0"/>
              <a:t>B</a:t>
            </a:r>
            <a:r>
              <a:rPr lang="en-US" dirty="0"/>
              <a:t> lies entirely outside the concept </a:t>
            </a:r>
            <a:r>
              <a:rPr lang="en-US" i="1" dirty="0"/>
              <a:t>A</a:t>
            </a:r>
            <a:r>
              <a:rPr lang="en-US" dirty="0"/>
              <a:t>, though to be sure it stands in connection with it. In the first case, I call the judgment </a:t>
            </a:r>
            <a:r>
              <a:rPr lang="en-US" b="1" dirty="0"/>
              <a:t>analytic</a:t>
            </a:r>
            <a:r>
              <a:rPr lang="en-US" dirty="0"/>
              <a:t>, in </a:t>
            </a:r>
            <a:r>
              <a:rPr lang="en-US" dirty="0" smtClean="0"/>
              <a:t>the </a:t>
            </a:r>
            <a:r>
              <a:rPr lang="en-US" dirty="0"/>
              <a:t>second </a:t>
            </a:r>
            <a:r>
              <a:rPr lang="en-US" b="1" dirty="0" smtClean="0"/>
              <a:t>synthetic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How do we tell if a claim is analytic? Shapiro discusses the “chemical” metaphor.  But Kant also suggests:</a:t>
            </a:r>
          </a:p>
          <a:p>
            <a:r>
              <a:rPr lang="en-US" dirty="0"/>
              <a:t>“I merely draw out the predicate in accordance with the principle of contradiction, and can thereby at the same time become conscious of the necessity of the judgment</a:t>
            </a:r>
            <a:r>
              <a:rPr lang="en-US" dirty="0" smtClean="0"/>
              <a:t>.”</a:t>
            </a:r>
            <a:endParaRPr lang="en-US" dirty="0"/>
          </a:p>
        </p:txBody>
      </p:sp>
      <p:pic>
        <p:nvPicPr>
          <p:cNvPr id="1026" name="Picture 2" descr="https://encrypted-tbn2.gstatic.com/images?q=tbn:ANd9GcQq9kvqFZL0fpDKuXj9OLrIYd3CjM6j2CAGmsXRrZNpvqQaUZcZBoFKT-Y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636" y="2384853"/>
            <a:ext cx="1707034" cy="265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69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Rationalism and Empiricism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467847"/>
              </p:ext>
            </p:extLst>
          </p:nvPr>
        </p:nvGraphicFramePr>
        <p:xfrm>
          <a:off x="1096963" y="1846263"/>
          <a:ext cx="10058400" cy="29859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4713">
                  <a:extLst>
                    <a:ext uri="{9D8B030D-6E8A-4147-A177-3AD203B41FA5}">
                      <a16:colId xmlns:a16="http://schemas.microsoft.com/office/drawing/2014/main" val="4025815009"/>
                    </a:ext>
                  </a:extLst>
                </a:gridCol>
                <a:gridCol w="4280887">
                  <a:extLst>
                    <a:ext uri="{9D8B030D-6E8A-4147-A177-3AD203B41FA5}">
                      <a16:colId xmlns:a16="http://schemas.microsoft.com/office/drawing/2014/main" val="3942530973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370879543"/>
                    </a:ext>
                  </a:extLst>
                </a:gridCol>
              </a:tblGrid>
              <a:tr h="6992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priori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0" dirty="0" smtClean="0"/>
                        <a:t> posteriori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90702"/>
                  </a:ext>
                </a:extLst>
              </a:tr>
              <a:tr h="1143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Analytic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“Relations of ideas” for Hume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such thing, in opinion of pretty much</a:t>
                      </a:r>
                      <a:r>
                        <a:rPr lang="en-US" baseline="0" dirty="0" smtClean="0"/>
                        <a:t> everyone before Saul </a:t>
                      </a:r>
                      <a:r>
                        <a:rPr lang="en-US" baseline="0" dirty="0" err="1" smtClean="0"/>
                        <a:t>Kripke</a:t>
                      </a:r>
                      <a:r>
                        <a:rPr lang="en-US" baseline="0" dirty="0" smtClean="0"/>
                        <a:t> in the 20</a:t>
                      </a:r>
                      <a:r>
                        <a:rPr lang="en-US" baseline="30000" dirty="0" smtClean="0"/>
                        <a:t>th</a:t>
                      </a:r>
                      <a:r>
                        <a:rPr lang="en-US" baseline="0" dirty="0" smtClean="0"/>
                        <a:t> Century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94580"/>
                  </a:ext>
                </a:extLst>
              </a:tr>
              <a:tr h="114335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Synthetic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Empiricsts</a:t>
                      </a:r>
                      <a:r>
                        <a:rPr lang="en-US" baseline="0" dirty="0" smtClean="0"/>
                        <a:t> say there are none of these</a:t>
                      </a:r>
                    </a:p>
                    <a:p>
                      <a:endParaRPr lang="en-US" baseline="0" dirty="0" smtClean="0"/>
                    </a:p>
                    <a:p>
                      <a:r>
                        <a:rPr lang="en-US" b="1" baseline="0" dirty="0" smtClean="0"/>
                        <a:t>Rationalists</a:t>
                      </a:r>
                      <a:r>
                        <a:rPr lang="en-US" baseline="0" dirty="0" smtClean="0"/>
                        <a:t> think there are some …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Matters of fact for Hume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19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6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Kant and prior Rationalists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0">
              <a:buClr>
                <a:srgbClr val="E48312"/>
              </a:buClr>
            </a:pPr>
            <a:r>
              <a:rPr lang="en-US" sz="2400" dirty="0" smtClean="0"/>
              <a:t>Recall Hume’s account of “relations of ideas,” but let’s emphasize something different: 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Propositions of this kind are discoverable by the mere operation of thought, </a:t>
            </a:r>
            <a:r>
              <a:rPr lang="en-US" sz="2400" b="1" dirty="0">
                <a:solidFill>
                  <a:srgbClr val="000000">
                    <a:lumMod val="75000"/>
                    <a:lumOff val="25000"/>
                  </a:srgbClr>
                </a:solidFill>
              </a:rPr>
              <a:t>without dependence on what is anywhere existent in the universe.</a:t>
            </a:r>
            <a:r>
              <a:rPr lang="en-US" sz="2400" dirty="0">
                <a:solidFill>
                  <a:srgbClr val="000000">
                    <a:lumMod val="75000"/>
                    <a:lumOff val="25000"/>
                  </a:srgbClr>
                </a:solidFill>
              </a:rPr>
              <a:t> </a:t>
            </a:r>
            <a:endParaRPr lang="en-US" sz="2400" dirty="0" smtClean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0">
              <a:buClr>
                <a:srgbClr val="E48312"/>
              </a:buClr>
            </a:pPr>
            <a:endParaRPr lang="en-US" sz="2400" dirty="0">
              <a:solidFill>
                <a:srgbClr val="000000">
                  <a:lumMod val="75000"/>
                  <a:lumOff val="25000"/>
                </a:srgb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Previous Rationalists (Plato, Descartes, Spinoza, Leibniz) thought we could discover (to varying degrees) facts about “what exists” purely a priori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smtClean="0"/>
              <a:t>For us, the distinctive Kantian claim is that </a:t>
            </a:r>
            <a:r>
              <a:rPr lang="en-US" sz="2400" b="1" i="1" dirty="0" smtClean="0"/>
              <a:t>mathematics</a:t>
            </a:r>
            <a:r>
              <a:rPr lang="en-US" sz="2400" b="1" dirty="0" smtClean="0"/>
              <a:t> is </a:t>
            </a:r>
            <a:r>
              <a:rPr lang="en-US" sz="2400" b="1" i="1" dirty="0" smtClean="0"/>
              <a:t>synthetic </a:t>
            </a:r>
            <a:r>
              <a:rPr lang="en-US" sz="2400" b="1" dirty="0" smtClean="0"/>
              <a:t>but knowable </a:t>
            </a:r>
            <a:r>
              <a:rPr lang="en-US" sz="2400" b="1" i="1" dirty="0" smtClean="0"/>
              <a:t>a priori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8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 of prior Rationalists: Spinoza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7157035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Spinoza </a:t>
            </a:r>
            <a:r>
              <a:rPr lang="en-US" b="1" dirty="0" smtClean="0"/>
              <a:t>explicitly modeled his work on Euclid </a:t>
            </a:r>
            <a:r>
              <a:rPr lang="en-US" dirty="0" smtClean="0"/>
              <a:t>… </a:t>
            </a:r>
          </a:p>
          <a:p>
            <a:r>
              <a:rPr lang="en-US" b="1" dirty="0" smtClean="0"/>
              <a:t>Axioms</a:t>
            </a:r>
            <a:endParaRPr lang="en-US" b="1" dirty="0"/>
          </a:p>
          <a:p>
            <a:r>
              <a:rPr lang="en-US" dirty="0"/>
              <a:t>A1: The essence of man does not involve necessary </a:t>
            </a:r>
            <a:r>
              <a:rPr lang="en-US" dirty="0" smtClean="0"/>
              <a:t>existence; whether </a:t>
            </a:r>
            <a:r>
              <a:rPr lang="en-US" dirty="0"/>
              <a:t>this or that man exists or doesn’t exist depends </a:t>
            </a:r>
            <a:r>
              <a:rPr lang="en-US" dirty="0" smtClean="0"/>
              <a:t>on the </a:t>
            </a:r>
            <a:r>
              <a:rPr lang="en-US" dirty="0"/>
              <a:t>order of </a:t>
            </a:r>
            <a:r>
              <a:rPr lang="en-US" dirty="0" smtClean="0"/>
              <a:t>Nature·  and </a:t>
            </a:r>
            <a:r>
              <a:rPr lang="en-US" dirty="0"/>
              <a:t>not on the man’s essence</a:t>
            </a:r>
          </a:p>
          <a:p>
            <a:r>
              <a:rPr lang="en-US" dirty="0" smtClean="0"/>
              <a:t>A2</a:t>
            </a:r>
            <a:r>
              <a:rPr lang="en-US" dirty="0"/>
              <a:t>: Men think.</a:t>
            </a:r>
          </a:p>
          <a:p>
            <a:r>
              <a:rPr lang="en-US" dirty="0"/>
              <a:t>A3: Whenever there is a mental state such as love, desire</a:t>
            </a:r>
            <a:r>
              <a:rPr lang="en-US" dirty="0" smtClean="0"/>
              <a:t>,  or </a:t>
            </a:r>
            <a:r>
              <a:rPr lang="en-US" dirty="0"/>
              <a:t>anything else that can be called an ‘affect’ of the mind</a:t>
            </a:r>
            <a:r>
              <a:rPr lang="en-US" dirty="0" smtClean="0"/>
              <a:t>, the </a:t>
            </a:r>
            <a:r>
              <a:rPr lang="en-US" dirty="0"/>
              <a:t>individual who has it must also have an idea of the </a:t>
            </a:r>
            <a:r>
              <a:rPr lang="en-US" dirty="0" smtClean="0"/>
              <a:t>thing that </a:t>
            </a:r>
            <a:r>
              <a:rPr lang="en-US" dirty="0"/>
              <a:t>is loved, desired, etc.  But the idea can occur </a:t>
            </a:r>
            <a:r>
              <a:rPr lang="en-US" dirty="0" smtClean="0"/>
              <a:t>without any </a:t>
            </a:r>
            <a:r>
              <a:rPr lang="en-US" dirty="0"/>
              <a:t>other mental </a:t>
            </a:r>
            <a:r>
              <a:rPr lang="en-US" dirty="0" smtClean="0"/>
              <a:t>state, and </a:t>
            </a:r>
            <a:r>
              <a:rPr lang="en-US" dirty="0"/>
              <a:t>thus without any </a:t>
            </a:r>
            <a:r>
              <a:rPr lang="en-US" dirty="0" smtClean="0"/>
              <a:t>corresponding and </a:t>
            </a:r>
            <a:r>
              <a:rPr lang="en-US" dirty="0"/>
              <a:t>immoderate desires (such as ambition).  All they have </a:t>
            </a:r>
            <a:r>
              <a:rPr lang="en-US" dirty="0" smtClean="0"/>
              <a:t>in common </a:t>
            </a:r>
            <a:r>
              <a:rPr lang="en-US" dirty="0"/>
              <a:t>is their tendency to influence human conduct, mostly for </a:t>
            </a:r>
            <a:r>
              <a:rPr lang="en-US" dirty="0" smtClean="0"/>
              <a:t>the worse</a:t>
            </a:r>
            <a:r>
              <a:rPr lang="en-US" dirty="0"/>
              <a:t>.</a:t>
            </a:r>
          </a:p>
          <a:p>
            <a:r>
              <a:rPr lang="en-US" dirty="0" smtClean="0"/>
              <a:t>A4</a:t>
            </a:r>
            <a:r>
              <a:rPr lang="en-US" dirty="0"/>
              <a:t>: Each of us feels that a certain body is affected in </a:t>
            </a:r>
            <a:r>
              <a:rPr lang="en-US" dirty="0" smtClean="0"/>
              <a:t>many ways</a:t>
            </a:r>
            <a:r>
              <a:rPr lang="en-US" dirty="0"/>
              <a:t>.</a:t>
            </a:r>
          </a:p>
          <a:p>
            <a:r>
              <a:rPr lang="en-US" dirty="0"/>
              <a:t>A5: We neither feel nor perceive any particular things </a:t>
            </a:r>
            <a:r>
              <a:rPr lang="en-US" dirty="0" smtClean="0"/>
              <a:t>except bodies </a:t>
            </a:r>
            <a:r>
              <a:rPr lang="en-US" dirty="0"/>
              <a:t>and modes of thinking.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98694" y="2014151"/>
            <a:ext cx="2556986" cy="298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7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247</TotalTime>
  <Words>1166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Phil 271 Spring 2017</vt:lpstr>
      <vt:lpstr>What we want to cover today</vt:lpstr>
      <vt:lpstr>Necessity, Possibility, Contingency</vt:lpstr>
      <vt:lpstr>A strong claim … in disguise as a distinction</vt:lpstr>
      <vt:lpstr>A priori/A posteriori</vt:lpstr>
      <vt:lpstr>Analytic/Synthetic</vt:lpstr>
      <vt:lpstr>Rationalism and Empiricism</vt:lpstr>
      <vt:lpstr>Kant and prior Rationalists</vt:lpstr>
      <vt:lpstr>Example of prior Rationalists: Spinoza</vt:lpstr>
      <vt:lpstr>E.g. of Rationalist thinking … Spinoza</vt:lpstr>
      <vt:lpstr>Kant, for starters (more next week)</vt:lpstr>
      <vt:lpstr>Mill: empiricist maximus</vt:lpstr>
    </vt:vector>
  </TitlesOfParts>
  <Company>University of Waterloo, 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 271 Spring 2017</dc:title>
  <dc:creator>DeVidi, David M</dc:creator>
  <cp:lastModifiedBy>DeVidi, David M</cp:lastModifiedBy>
  <cp:revision>16</cp:revision>
  <dcterms:created xsi:type="dcterms:W3CDTF">2017-05-10T14:07:46Z</dcterms:created>
  <dcterms:modified xsi:type="dcterms:W3CDTF">2017-05-11T13:14:05Z</dcterms:modified>
</cp:coreProperties>
</file>