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71" r:id="rId3"/>
    <p:sldId id="259" r:id="rId4"/>
    <p:sldId id="258" r:id="rId5"/>
    <p:sldId id="260" r:id="rId6"/>
    <p:sldId id="261" r:id="rId7"/>
    <p:sldId id="262" r:id="rId8"/>
    <p:sldId id="263" r:id="rId9"/>
    <p:sldId id="264" r:id="rId10"/>
    <p:sldId id="265" r:id="rId11"/>
    <p:sldId id="276" r:id="rId12"/>
    <p:sldId id="266" r:id="rId13"/>
    <p:sldId id="267" r:id="rId14"/>
    <p:sldId id="277" r:id="rId15"/>
    <p:sldId id="268" r:id="rId16"/>
    <p:sldId id="269" r:id="rId17"/>
    <p:sldId id="270" r:id="rId18"/>
    <p:sldId id="272" r:id="rId19"/>
    <p:sldId id="273"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8" d="100"/>
          <a:sy n="78" d="100"/>
        </p:scale>
        <p:origin x="64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5/18/2017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5/18/2017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5/18/2017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5/18/2017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5/18/2017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5/18/2017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5/18/2017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5/18/2017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5/18/2017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5/18/2017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5/18/2017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5/18/2017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Phil 271</a:t>
            </a:r>
            <a:br>
              <a:rPr lang="en-US" dirty="0" smtClean="0"/>
            </a:br>
            <a:r>
              <a:rPr lang="en-US" dirty="0" smtClean="0"/>
              <a:t>Spring 2017</a:t>
            </a:r>
            <a:endParaRPr lang="en-US" dirty="0"/>
          </a:p>
        </p:txBody>
      </p:sp>
      <p:sp>
        <p:nvSpPr>
          <p:cNvPr id="3" name="Subtitle 2"/>
          <p:cNvSpPr>
            <a:spLocks noGrp="1"/>
          </p:cNvSpPr>
          <p:nvPr>
            <p:ph type="subTitle" idx="1"/>
          </p:nvPr>
        </p:nvSpPr>
        <p:spPr/>
        <p:txBody>
          <a:bodyPr/>
          <a:lstStyle/>
          <a:p>
            <a:r>
              <a:rPr lang="en-US" dirty="0" smtClean="0"/>
              <a:t>Lecture 5 &amp; 6</a:t>
            </a:r>
            <a:endParaRPr lang="en-US" dirty="0"/>
          </a:p>
        </p:txBody>
      </p:sp>
    </p:spTree>
    <p:extLst>
      <p:ext uri="{BB962C8B-B14F-4D97-AF65-F5344CB8AC3E}">
        <p14:creationId xmlns:p14="http://schemas.microsoft.com/office/powerpoint/2010/main" val="2791443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Kantian pure intuition isn’t </a:t>
            </a:r>
            <a:br>
              <a:rPr lang="en-US" dirty="0" smtClean="0"/>
            </a:br>
            <a:r>
              <a:rPr lang="en-US" dirty="0" smtClean="0"/>
              <a:t>Platonist “mathematical intuition”</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dirty="0" smtClean="0"/>
              <a:t> The idea is not that we are “seeing into the realm of the forms,” so perceiving the mathematical objects</a:t>
            </a:r>
          </a:p>
          <a:p>
            <a:pPr>
              <a:buFont typeface="Wingdings" panose="05000000000000000000" pitchFamily="2" charset="2"/>
              <a:buChar char="q"/>
            </a:pPr>
            <a:r>
              <a:rPr lang="en-US" dirty="0" smtClean="0"/>
              <a:t> Kant’s actual theory is very complex, but key points are:</a:t>
            </a:r>
          </a:p>
          <a:p>
            <a:pPr lvl="1">
              <a:buFont typeface="Wingdings" panose="05000000000000000000" pitchFamily="2" charset="2"/>
              <a:buChar char="q"/>
            </a:pPr>
            <a:r>
              <a:rPr lang="en-US" dirty="0"/>
              <a:t> </a:t>
            </a:r>
            <a:r>
              <a:rPr lang="en-US" dirty="0" smtClean="0"/>
              <a:t>It is clear that we have experiences … perceiving physical objects, having mental experiences</a:t>
            </a:r>
          </a:p>
          <a:p>
            <a:pPr lvl="1">
              <a:buFont typeface="Wingdings" panose="05000000000000000000" pitchFamily="2" charset="2"/>
              <a:buChar char="q"/>
            </a:pPr>
            <a:r>
              <a:rPr lang="en-US" dirty="0"/>
              <a:t> </a:t>
            </a:r>
            <a:r>
              <a:rPr lang="en-US" dirty="0" smtClean="0"/>
              <a:t>There are certain </a:t>
            </a:r>
            <a:r>
              <a:rPr lang="en-US" i="1" dirty="0" smtClean="0"/>
              <a:t>things that are “preconditions” for any thinker to have perceptions and experiences as we do. </a:t>
            </a:r>
            <a:r>
              <a:rPr lang="en-US" dirty="0" smtClean="0"/>
              <a:t>Roughly … our </a:t>
            </a:r>
            <a:r>
              <a:rPr lang="en-US" i="1" dirty="0" smtClean="0"/>
              <a:t>minds</a:t>
            </a:r>
            <a:r>
              <a:rPr lang="en-US" dirty="0" smtClean="0"/>
              <a:t> must be structured in  a particular way</a:t>
            </a:r>
          </a:p>
          <a:p>
            <a:pPr lvl="1">
              <a:buFont typeface="Wingdings" panose="05000000000000000000" pitchFamily="2" charset="2"/>
              <a:buChar char="q"/>
            </a:pPr>
            <a:r>
              <a:rPr lang="en-US" dirty="0"/>
              <a:t> </a:t>
            </a:r>
            <a:r>
              <a:rPr lang="en-US" dirty="0" smtClean="0"/>
              <a:t>We experience physical objects and events as </a:t>
            </a:r>
            <a:r>
              <a:rPr lang="en-US" i="1" dirty="0" smtClean="0"/>
              <a:t>occurring in space and time</a:t>
            </a:r>
            <a:r>
              <a:rPr lang="en-US" dirty="0" smtClean="0"/>
              <a:t>; we experience </a:t>
            </a:r>
            <a:r>
              <a:rPr lang="en-US" i="1" dirty="0" smtClean="0"/>
              <a:t>mental events</a:t>
            </a:r>
            <a:r>
              <a:rPr lang="en-US" dirty="0" smtClean="0"/>
              <a:t> as happening in </a:t>
            </a:r>
            <a:r>
              <a:rPr lang="en-US" i="1" dirty="0" smtClean="0"/>
              <a:t>time</a:t>
            </a:r>
            <a:r>
              <a:rPr lang="en-US" dirty="0" smtClean="0"/>
              <a:t> but not in space. In Kant’s view, facts about space and time are </a:t>
            </a:r>
            <a:r>
              <a:rPr lang="en-US" i="1" dirty="0" smtClean="0"/>
              <a:t>contributed by us</a:t>
            </a:r>
            <a:r>
              <a:rPr lang="en-US" dirty="0" smtClean="0"/>
              <a:t> in these experiences</a:t>
            </a:r>
          </a:p>
          <a:p>
            <a:pPr lvl="1">
              <a:buFont typeface="Wingdings" panose="05000000000000000000" pitchFamily="2" charset="2"/>
              <a:buChar char="q"/>
            </a:pPr>
            <a:r>
              <a:rPr lang="en-US" dirty="0" smtClean="0"/>
              <a:t> Pure intuition is not information about the “external world” … but it </a:t>
            </a:r>
            <a:r>
              <a:rPr lang="en-US" i="1" dirty="0" smtClean="0"/>
              <a:t>is</a:t>
            </a:r>
            <a:r>
              <a:rPr lang="en-US" dirty="0" smtClean="0"/>
              <a:t> information about </a:t>
            </a:r>
            <a:r>
              <a:rPr lang="en-US" i="1" dirty="0" smtClean="0"/>
              <a:t>how space and time must be</a:t>
            </a:r>
            <a:r>
              <a:rPr lang="en-US" dirty="0" smtClean="0"/>
              <a:t> if experiences such as we have are to be possible</a:t>
            </a:r>
          </a:p>
          <a:p>
            <a:pPr lvl="1">
              <a:buFont typeface="Wingdings" panose="05000000000000000000" pitchFamily="2" charset="2"/>
              <a:buChar char="q"/>
            </a:pPr>
            <a:r>
              <a:rPr lang="en-US" dirty="0"/>
              <a:t> </a:t>
            </a:r>
            <a:r>
              <a:rPr lang="en-US" b="1" dirty="0" smtClean="0"/>
              <a:t>Geometry</a:t>
            </a:r>
            <a:r>
              <a:rPr lang="en-US" b="1" i="1" dirty="0" smtClean="0"/>
              <a:t> </a:t>
            </a:r>
            <a:r>
              <a:rPr lang="en-US" dirty="0" smtClean="0"/>
              <a:t>is the study of any possible physical space in which experiences like ours could be located; </a:t>
            </a:r>
            <a:r>
              <a:rPr lang="en-US" b="1" dirty="0" smtClean="0"/>
              <a:t>arithmetic</a:t>
            </a:r>
            <a:r>
              <a:rPr lang="en-US" dirty="0" smtClean="0"/>
              <a:t> is the study of time</a:t>
            </a:r>
          </a:p>
        </p:txBody>
      </p:sp>
    </p:spTree>
    <p:extLst>
      <p:ext uri="{BB962C8B-B14F-4D97-AF65-F5344CB8AC3E}">
        <p14:creationId xmlns:p14="http://schemas.microsoft.com/office/powerpoint/2010/main" val="68316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 how does “intuition” fit in?</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sz="2400" dirty="0" smtClean="0"/>
              <a:t> Mere logical reasoning won’t reveal to us what is necessary/possible in the relevant sense</a:t>
            </a:r>
          </a:p>
          <a:p>
            <a:pPr>
              <a:buFont typeface="Wingdings" panose="05000000000000000000" pitchFamily="2" charset="2"/>
              <a:buChar char="§"/>
            </a:pPr>
            <a:r>
              <a:rPr lang="en-US" sz="2400" dirty="0"/>
              <a:t> </a:t>
            </a:r>
            <a:r>
              <a:rPr lang="en-US" sz="2400" dirty="0" smtClean="0"/>
              <a:t>When we do geometry, something like our “visual imagination” helps reveal to us “how things must be” when we perform geometric constructions (and a similar story applies for arithmetic)</a:t>
            </a:r>
          </a:p>
          <a:p>
            <a:pPr>
              <a:buFont typeface="Wingdings" panose="05000000000000000000" pitchFamily="2" charset="2"/>
              <a:buChar char="§"/>
            </a:pPr>
            <a:endParaRPr lang="en-US" sz="2400" dirty="0"/>
          </a:p>
          <a:p>
            <a:pPr>
              <a:buFont typeface="Wingdings" panose="05000000000000000000" pitchFamily="2" charset="2"/>
              <a:buChar char="§"/>
            </a:pPr>
            <a:r>
              <a:rPr lang="en-US" sz="2400" dirty="0" smtClean="0"/>
              <a:t> Aside: not only mathematics is synthetic a priori in this sense for Kant … also the “regulative principles” of natural science. We don’t </a:t>
            </a:r>
            <a:r>
              <a:rPr lang="en-US" sz="2400" i="1" dirty="0" smtClean="0"/>
              <a:t>discover</a:t>
            </a:r>
            <a:r>
              <a:rPr lang="en-US" sz="2400" dirty="0" smtClean="0"/>
              <a:t> that every event has a cause, rather that is a precondition for doing science. </a:t>
            </a:r>
            <a:endParaRPr lang="en-US" sz="2400" dirty="0"/>
          </a:p>
        </p:txBody>
      </p:sp>
    </p:spTree>
    <p:extLst>
      <p:ext uri="{BB962C8B-B14F-4D97-AF65-F5344CB8AC3E}">
        <p14:creationId xmlns:p14="http://schemas.microsoft.com/office/powerpoint/2010/main" val="1059316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pPr algn="ctr"/>
            <a:r>
              <a:rPr lang="en-US" dirty="0" smtClean="0"/>
              <a:t>“Intuition” seemed to be part of the math of the day</a:t>
            </a:r>
            <a:endParaRPr lang="en-US" dirty="0"/>
          </a:p>
        </p:txBody>
      </p:sp>
      <p:sp>
        <p:nvSpPr>
          <p:cNvPr id="10" name="Content Placeholder 9"/>
          <p:cNvSpPr>
            <a:spLocks noGrp="1"/>
          </p:cNvSpPr>
          <p:nvPr>
            <p:ph sz="half" idx="1"/>
          </p:nvPr>
        </p:nvSpPr>
        <p:spPr>
          <a:xfrm>
            <a:off x="1097278" y="1845734"/>
            <a:ext cx="5995499" cy="4023360"/>
          </a:xfrm>
        </p:spPr>
        <p:txBody>
          <a:bodyPr/>
          <a:lstStyle/>
          <a:p>
            <a:r>
              <a:rPr lang="en-US" dirty="0" smtClean="0"/>
              <a:t>Mathematics, especially the rapidly developing field of calculus, seemed to depend on appeals to spatial and temporal intuition</a:t>
            </a:r>
          </a:p>
          <a:p>
            <a:pPr>
              <a:buFont typeface="Wingdings" panose="05000000000000000000" pitchFamily="2" charset="2"/>
              <a:buChar char="§"/>
            </a:pPr>
            <a:r>
              <a:rPr lang="en-US" dirty="0"/>
              <a:t> </a:t>
            </a:r>
            <a:r>
              <a:rPr lang="en-US" dirty="0" smtClean="0"/>
              <a:t>Arithmetic thought to be based on the process of </a:t>
            </a:r>
            <a:r>
              <a:rPr lang="en-US" i="1" dirty="0" smtClean="0"/>
              <a:t>counting</a:t>
            </a:r>
            <a:r>
              <a:rPr lang="en-US" dirty="0" smtClean="0"/>
              <a:t> (which happens in time)</a:t>
            </a:r>
          </a:p>
          <a:p>
            <a:pPr>
              <a:buFont typeface="Wingdings" panose="05000000000000000000" pitchFamily="2" charset="2"/>
              <a:buChar char="§"/>
            </a:pPr>
            <a:r>
              <a:rPr lang="en-US" dirty="0" smtClean="0"/>
              <a:t> Functions described as motions of points as time passes</a:t>
            </a:r>
          </a:p>
          <a:p>
            <a:pPr>
              <a:buFont typeface="Wingdings" panose="05000000000000000000" pitchFamily="2" charset="2"/>
              <a:buChar char="§"/>
            </a:pPr>
            <a:endParaRPr lang="en-US" dirty="0" smtClean="0"/>
          </a:p>
          <a:p>
            <a:pPr marL="0" indent="0">
              <a:buNone/>
            </a:pPr>
            <a:r>
              <a:rPr lang="en-US" dirty="0" smtClean="0"/>
              <a:t>Nice example from </a:t>
            </a:r>
            <a:r>
              <a:rPr lang="en-US" dirty="0" err="1" smtClean="0"/>
              <a:t>Coffa</a:t>
            </a:r>
            <a:r>
              <a:rPr lang="en-US" dirty="0" smtClean="0"/>
              <a:t> p. 33: statements like the Intermediate Value Theorem would have been regarded as </a:t>
            </a:r>
            <a:r>
              <a:rPr lang="en-US" i="1" dirty="0" smtClean="0"/>
              <a:t>too obvious to need proof</a:t>
            </a:r>
            <a:r>
              <a:rPr lang="en-US" dirty="0" smtClean="0"/>
              <a:t> (indeed, any “proof” would rely on principles that were much less obviously correct)</a:t>
            </a:r>
            <a:endParaRPr lang="en-US" dirty="0"/>
          </a:p>
        </p:txBody>
      </p:sp>
      <p:pic>
        <p:nvPicPr>
          <p:cNvPr id="12" name="Content Placeholder 11"/>
          <p:cNvPicPr>
            <a:picLocks noGrp="1" noChangeAspect="1"/>
          </p:cNvPicPr>
          <p:nvPr>
            <p:ph sz="half" idx="2"/>
          </p:nvPr>
        </p:nvPicPr>
        <p:blipFill>
          <a:blip r:embed="rId2"/>
          <a:stretch>
            <a:fillRect/>
          </a:stretch>
        </p:blipFill>
        <p:spPr>
          <a:xfrm>
            <a:off x="7836500" y="2034489"/>
            <a:ext cx="2876807" cy="2488084"/>
          </a:xfrm>
          <a:prstGeom prst="rect">
            <a:avLst/>
          </a:prstGeom>
        </p:spPr>
      </p:pic>
      <p:sp>
        <p:nvSpPr>
          <p:cNvPr id="13" name="TextBox 12"/>
          <p:cNvSpPr txBox="1"/>
          <p:nvPr/>
        </p:nvSpPr>
        <p:spPr>
          <a:xfrm>
            <a:off x="7451124" y="5115697"/>
            <a:ext cx="3880021" cy="923330"/>
          </a:xfrm>
          <a:prstGeom prst="rect">
            <a:avLst/>
          </a:prstGeom>
          <a:noFill/>
        </p:spPr>
        <p:txBody>
          <a:bodyPr wrap="square" rtlCol="0">
            <a:spAutoFit/>
          </a:bodyPr>
          <a:lstStyle/>
          <a:p>
            <a:r>
              <a:rPr lang="en-US" dirty="0" smtClean="0"/>
              <a:t>A continuous function that takes values above and below zero must also take a zero value</a:t>
            </a:r>
            <a:endParaRPr lang="en-US" dirty="0"/>
          </a:p>
        </p:txBody>
      </p:sp>
    </p:spTree>
    <p:extLst>
      <p:ext uri="{BB962C8B-B14F-4D97-AF65-F5344CB8AC3E}">
        <p14:creationId xmlns:p14="http://schemas.microsoft.com/office/powerpoint/2010/main" val="332077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 few examples of mistaken “proofs,” etc.</a:t>
            </a:r>
            <a:endParaRPr lang="en-US" dirty="0"/>
          </a:p>
        </p:txBody>
      </p:sp>
      <p:sp>
        <p:nvSpPr>
          <p:cNvPr id="5" name="Content Placeholder 4"/>
          <p:cNvSpPr>
            <a:spLocks noGrp="1"/>
          </p:cNvSpPr>
          <p:nvPr>
            <p:ph sz="half" idx="1"/>
          </p:nvPr>
        </p:nvSpPr>
        <p:spPr>
          <a:xfrm>
            <a:off x="1097278" y="1845734"/>
            <a:ext cx="6514483" cy="4023360"/>
          </a:xfrm>
        </p:spPr>
        <p:txBody>
          <a:bodyPr>
            <a:normAutofit fontScale="92500"/>
          </a:bodyPr>
          <a:lstStyle/>
          <a:p>
            <a:pPr>
              <a:buFont typeface="Wingdings" panose="05000000000000000000" pitchFamily="2" charset="2"/>
              <a:buChar char="§"/>
            </a:pPr>
            <a:r>
              <a:rPr lang="en-US" dirty="0" smtClean="0"/>
              <a:t> A convergent infinite series of continuous functions is continuous (Cauchy, 1821)</a:t>
            </a:r>
          </a:p>
          <a:p>
            <a:pPr lvl="1">
              <a:buFont typeface="Wingdings" panose="05000000000000000000" pitchFamily="2" charset="2"/>
              <a:buChar char="§"/>
            </a:pPr>
            <a:r>
              <a:rPr lang="en-US" dirty="0" smtClean="0"/>
              <a:t>Abel 1826 found counterexamples … “uniform convergence” was the required notion</a:t>
            </a:r>
          </a:p>
          <a:p>
            <a:pPr lvl="1">
              <a:buFont typeface="Wingdings" panose="05000000000000000000" pitchFamily="2" charset="2"/>
              <a:buChar char="§"/>
            </a:pPr>
            <a:r>
              <a:rPr lang="en-US" dirty="0" smtClean="0"/>
              <a:t>(Some historians think Cauchy’s notion of continuous was different from the one we use now, and his proof was correct for his notion)</a:t>
            </a:r>
          </a:p>
          <a:p>
            <a:pPr>
              <a:buFont typeface="Wingdings" panose="05000000000000000000" pitchFamily="2" charset="2"/>
              <a:buChar char="§"/>
            </a:pPr>
            <a:r>
              <a:rPr lang="en-US" dirty="0" smtClean="0"/>
              <a:t> Lagrange developed a theory of functions that was quite influential … but when </a:t>
            </a:r>
            <a:r>
              <a:rPr lang="en-US" dirty="0" err="1" smtClean="0"/>
              <a:t>Dirichlet</a:t>
            </a:r>
            <a:r>
              <a:rPr lang="en-US" dirty="0" smtClean="0"/>
              <a:t> gave a better definition of function, Lagrange’s account was seen to be insufficiently general</a:t>
            </a:r>
          </a:p>
          <a:p>
            <a:pPr>
              <a:buFont typeface="Wingdings" panose="05000000000000000000" pitchFamily="2" charset="2"/>
              <a:buChar char="§"/>
            </a:pPr>
            <a:r>
              <a:rPr lang="en-US" dirty="0" smtClean="0"/>
              <a:t> Ampere (1806) published a “proof” that any continuous function is differentiable, except at isolated points. </a:t>
            </a:r>
            <a:r>
              <a:rPr lang="en-US" dirty="0" err="1" smtClean="0"/>
              <a:t>Weierstrass</a:t>
            </a:r>
            <a:r>
              <a:rPr lang="en-US" dirty="0" smtClean="0"/>
              <a:t> function: continuous but nowhere differentiable. (The “Blancmange function,” a later example, is pictured at right)</a:t>
            </a:r>
          </a:p>
          <a:p>
            <a:pPr>
              <a:buFont typeface="Wingdings" panose="05000000000000000000" pitchFamily="2" charset="2"/>
              <a:buChar char="§"/>
            </a:pPr>
            <a:endParaRPr lang="en-US" dirty="0"/>
          </a:p>
        </p:txBody>
      </p:sp>
      <p:pic>
        <p:nvPicPr>
          <p:cNvPr id="7" name="Content Placeholder 6"/>
          <p:cNvPicPr>
            <a:picLocks noGrp="1" noChangeAspect="1"/>
          </p:cNvPicPr>
          <p:nvPr>
            <p:ph sz="half" idx="2"/>
          </p:nvPr>
        </p:nvPicPr>
        <p:blipFill>
          <a:blip r:embed="rId2"/>
          <a:stretch>
            <a:fillRect/>
          </a:stretch>
        </p:blipFill>
        <p:spPr>
          <a:xfrm>
            <a:off x="7927374" y="3019214"/>
            <a:ext cx="2705100" cy="1676400"/>
          </a:xfrm>
          <a:prstGeom prst="rect">
            <a:avLst/>
          </a:prstGeom>
        </p:spPr>
      </p:pic>
    </p:spTree>
    <p:extLst>
      <p:ext uri="{BB962C8B-B14F-4D97-AF65-F5344CB8AC3E}">
        <p14:creationId xmlns:p14="http://schemas.microsoft.com/office/powerpoint/2010/main" val="37436049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Developments that call into question Kant’s list of synthetic a priori truths</a:t>
            </a:r>
            <a:endParaRPr lang="en-US" dirty="0"/>
          </a:p>
        </p:txBody>
      </p:sp>
      <p:sp>
        <p:nvSpPr>
          <p:cNvPr id="3" name="Content Placeholder 2"/>
          <p:cNvSpPr>
            <a:spLocks noGrp="1"/>
          </p:cNvSpPr>
          <p:nvPr>
            <p:ph sz="half" idx="1"/>
          </p:nvPr>
        </p:nvSpPr>
        <p:spPr/>
        <p:txBody>
          <a:bodyPr>
            <a:normAutofit fontScale="92500" lnSpcReduction="10000"/>
          </a:bodyPr>
          <a:lstStyle/>
          <a:p>
            <a:endParaRPr lang="en-US" b="1" dirty="0" smtClean="0"/>
          </a:p>
          <a:p>
            <a:r>
              <a:rPr lang="en-US" b="1" dirty="0" smtClean="0"/>
              <a:t>Around Kant’s time:</a:t>
            </a:r>
          </a:p>
          <a:p>
            <a:endParaRPr lang="en-US" dirty="0"/>
          </a:p>
          <a:p>
            <a:endParaRPr lang="en-US" dirty="0" smtClean="0"/>
          </a:p>
          <a:p>
            <a:endParaRPr lang="en-US" dirty="0"/>
          </a:p>
          <a:p>
            <a:endParaRPr lang="en-US" dirty="0" smtClean="0"/>
          </a:p>
          <a:p>
            <a:endParaRPr lang="en-US" dirty="0"/>
          </a:p>
          <a:p>
            <a:r>
              <a:rPr lang="en-US" dirty="0" smtClean="0"/>
              <a:t>Non-Euclidean geometry. Perhaps we can defend Kant by saying “these are logical possibilities, but can have nothing to do with our experience/theories of physical space”?</a:t>
            </a:r>
          </a:p>
          <a:p>
            <a:endParaRPr lang="en-US" dirty="0"/>
          </a:p>
          <a:p>
            <a:endParaRPr lang="en-US" dirty="0"/>
          </a:p>
        </p:txBody>
      </p:sp>
      <p:sp>
        <p:nvSpPr>
          <p:cNvPr id="4" name="Content Placeholder 3"/>
          <p:cNvSpPr>
            <a:spLocks noGrp="1"/>
          </p:cNvSpPr>
          <p:nvPr>
            <p:ph sz="half" idx="2"/>
          </p:nvPr>
        </p:nvSpPr>
        <p:spPr/>
        <p:txBody>
          <a:bodyPr>
            <a:normAutofit fontScale="92500" lnSpcReduction="10000"/>
          </a:bodyPr>
          <a:lstStyle/>
          <a:p>
            <a:r>
              <a:rPr lang="en-US" b="1" dirty="0" smtClean="0"/>
              <a:t>Later developments:</a:t>
            </a:r>
            <a:endParaRPr lang="en-US" dirty="0" smtClean="0"/>
          </a:p>
          <a:p>
            <a:pPr marL="457200" indent="-457200">
              <a:buFont typeface="+mj-lt"/>
              <a:buAutoNum type="arabicPeriod"/>
            </a:pPr>
            <a:r>
              <a:rPr lang="en-US" dirty="0" smtClean="0"/>
              <a:t>Theory of relativity … non-Euclidean geometry used </a:t>
            </a:r>
            <a:r>
              <a:rPr lang="en-US" i="1" dirty="0" smtClean="0"/>
              <a:t>in scientific theories</a:t>
            </a:r>
          </a:p>
          <a:p>
            <a:pPr marL="457200" indent="-457200">
              <a:buFont typeface="+mj-lt"/>
              <a:buAutoNum type="arabicPeriod"/>
            </a:pPr>
            <a:r>
              <a:rPr lang="en-US" i="1" dirty="0" smtClean="0"/>
              <a:t>Relativity</a:t>
            </a:r>
            <a:r>
              <a:rPr lang="en-US" dirty="0" smtClean="0"/>
              <a:t> also spelled the end for Newtonian universal gravitation</a:t>
            </a:r>
          </a:p>
          <a:p>
            <a:pPr marL="457200" indent="-457200">
              <a:buFont typeface="+mj-lt"/>
              <a:buAutoNum type="arabicPeriod"/>
            </a:pPr>
            <a:r>
              <a:rPr lang="en-US" dirty="0" smtClean="0"/>
              <a:t>“Every event has a cause” seems no to be built into quantum theory, so maybe isn’t really a regulative principle of natural science?</a:t>
            </a:r>
          </a:p>
          <a:p>
            <a:pPr marL="0" indent="0">
              <a:buNone/>
            </a:pPr>
            <a:r>
              <a:rPr lang="en-US" dirty="0" smtClean="0"/>
              <a:t>Etc.</a:t>
            </a:r>
            <a:endParaRPr lang="en-US" dirty="0"/>
          </a:p>
          <a:p>
            <a:pPr marL="0" indent="0">
              <a:buNone/>
            </a:pPr>
            <a:endParaRPr lang="en-US" dirty="0"/>
          </a:p>
        </p:txBody>
      </p:sp>
      <p:pic>
        <p:nvPicPr>
          <p:cNvPr id="5" name="Picture 4"/>
          <p:cNvPicPr>
            <a:picLocks noChangeAspect="1"/>
          </p:cNvPicPr>
          <p:nvPr/>
        </p:nvPicPr>
        <p:blipFill>
          <a:blip r:embed="rId2"/>
          <a:stretch>
            <a:fillRect/>
          </a:stretch>
        </p:blipFill>
        <p:spPr>
          <a:xfrm>
            <a:off x="796289" y="2754270"/>
            <a:ext cx="5238750" cy="1695450"/>
          </a:xfrm>
          <a:prstGeom prst="rect">
            <a:avLst/>
          </a:prstGeom>
        </p:spPr>
      </p:pic>
    </p:spTree>
    <p:extLst>
      <p:ext uri="{BB962C8B-B14F-4D97-AF65-F5344CB8AC3E}">
        <p14:creationId xmlns:p14="http://schemas.microsoft.com/office/powerpoint/2010/main" val="3261570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Multiple motives for stamping out “pure intuition” if we can</a:t>
            </a:r>
            <a:endParaRPr lang="en-US" dirty="0"/>
          </a:p>
        </p:txBody>
      </p:sp>
      <p:sp>
        <p:nvSpPr>
          <p:cNvPr id="5" name="Content Placeholder 4"/>
          <p:cNvSpPr>
            <a:spLocks noGrp="1"/>
          </p:cNvSpPr>
          <p:nvPr>
            <p:ph idx="1"/>
          </p:nvPr>
        </p:nvSpPr>
        <p:spPr/>
        <p:txBody>
          <a:bodyPr/>
          <a:lstStyle/>
          <a:p>
            <a:endParaRPr lang="en-US" dirty="0" smtClean="0"/>
          </a:p>
          <a:p>
            <a:pPr>
              <a:buFont typeface="Wingdings" panose="05000000000000000000" pitchFamily="2" charset="2"/>
              <a:buChar char="q"/>
            </a:pPr>
            <a:r>
              <a:rPr lang="en-US" dirty="0"/>
              <a:t> </a:t>
            </a:r>
            <a:r>
              <a:rPr lang="en-US" sz="2400" dirty="0" smtClean="0"/>
              <a:t>Intuition is a source of error in mathematics! </a:t>
            </a:r>
          </a:p>
          <a:p>
            <a:pPr lvl="1">
              <a:buFont typeface="Wingdings" panose="05000000000000000000" pitchFamily="2" charset="2"/>
              <a:buChar char="q"/>
            </a:pPr>
            <a:r>
              <a:rPr lang="en-US" sz="2400" dirty="0" smtClean="0"/>
              <a:t>“Gaps” in proofs, filled in by intuition, lead us to say false things, miss important distinctions</a:t>
            </a:r>
          </a:p>
          <a:p>
            <a:pPr lvl="1">
              <a:buFont typeface="Wingdings" panose="05000000000000000000" pitchFamily="2" charset="2"/>
              <a:buChar char="q"/>
            </a:pPr>
            <a:endParaRPr lang="en-US" sz="2400" dirty="0"/>
          </a:p>
          <a:p>
            <a:pPr>
              <a:buFont typeface="Wingdings" panose="05000000000000000000" pitchFamily="2" charset="2"/>
              <a:buChar char="q"/>
            </a:pPr>
            <a:r>
              <a:rPr lang="en-US" sz="2400" dirty="0" smtClean="0"/>
              <a:t> People find Kant’s philosophical reasoning </a:t>
            </a:r>
            <a:r>
              <a:rPr lang="en-US" sz="2400" dirty="0" smtClean="0"/>
              <a:t>problematic</a:t>
            </a:r>
          </a:p>
          <a:p>
            <a:pPr>
              <a:buFont typeface="Wingdings" panose="05000000000000000000" pitchFamily="2" charset="2"/>
              <a:buChar char="q"/>
            </a:pPr>
            <a:r>
              <a:rPr lang="en-US" sz="2400" dirty="0"/>
              <a:t> </a:t>
            </a:r>
            <a:r>
              <a:rPr lang="en-US" sz="2400" dirty="0" smtClean="0"/>
              <a:t>Kant’s list of necessary truths seem not to be necessary in the way he says they are </a:t>
            </a:r>
            <a:endParaRPr lang="en-US" sz="2400" dirty="0" smtClean="0"/>
          </a:p>
        </p:txBody>
      </p:sp>
    </p:spTree>
    <p:extLst>
      <p:ext uri="{BB962C8B-B14F-4D97-AF65-F5344CB8AC3E}">
        <p14:creationId xmlns:p14="http://schemas.microsoft.com/office/powerpoint/2010/main" val="8948165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Search for foundations</a:t>
            </a:r>
            <a:endParaRPr lang="en-US" dirty="0"/>
          </a:p>
        </p:txBody>
      </p:sp>
      <p:sp>
        <p:nvSpPr>
          <p:cNvPr id="3" name="Content Placeholder 2"/>
          <p:cNvSpPr>
            <a:spLocks noGrp="1"/>
          </p:cNvSpPr>
          <p:nvPr>
            <p:ph idx="1"/>
          </p:nvPr>
        </p:nvSpPr>
        <p:spPr/>
        <p:txBody>
          <a:bodyPr/>
          <a:lstStyle/>
          <a:p>
            <a:pPr marL="0" indent="0">
              <a:buNone/>
            </a:pPr>
            <a:r>
              <a:rPr lang="en-US" sz="2400" dirty="0" smtClean="0"/>
              <a:t>Many mathematicians/philosophers of the 19</a:t>
            </a:r>
            <a:r>
              <a:rPr lang="en-US" sz="2400" baseline="30000" dirty="0" smtClean="0"/>
              <a:t>th</a:t>
            </a:r>
            <a:r>
              <a:rPr lang="en-US" sz="2400" dirty="0" smtClean="0"/>
              <a:t> Century (Cauchy, </a:t>
            </a:r>
            <a:r>
              <a:rPr lang="en-US" sz="2400" dirty="0" err="1" smtClean="0"/>
              <a:t>Weierstrass</a:t>
            </a:r>
            <a:r>
              <a:rPr lang="en-US" sz="2400" dirty="0" smtClean="0"/>
              <a:t>, Dedekind, Cantor, among others) were part of a process later historians called </a:t>
            </a:r>
            <a:r>
              <a:rPr lang="en-US" sz="2400" i="1" dirty="0" smtClean="0"/>
              <a:t>the </a:t>
            </a:r>
            <a:r>
              <a:rPr lang="en-US" sz="2400" i="1" dirty="0" err="1" smtClean="0"/>
              <a:t>rigorization</a:t>
            </a:r>
            <a:r>
              <a:rPr lang="en-US" sz="2400" dirty="0" smtClean="0"/>
              <a:t> (or </a:t>
            </a:r>
            <a:r>
              <a:rPr lang="en-US" sz="2400" i="1" dirty="0" err="1" smtClean="0"/>
              <a:t>arithmetizition</a:t>
            </a:r>
            <a:r>
              <a:rPr lang="en-US" sz="2400" dirty="0" smtClean="0"/>
              <a:t>) of calculus and analysis …</a:t>
            </a:r>
          </a:p>
          <a:p>
            <a:pPr marL="0" indent="0">
              <a:buNone/>
            </a:pPr>
            <a:endParaRPr lang="en-US" dirty="0" smtClean="0"/>
          </a:p>
          <a:p>
            <a:pPr marL="0" indent="0">
              <a:buNone/>
            </a:pPr>
            <a:r>
              <a:rPr lang="en-US" sz="2400" dirty="0" smtClean="0"/>
              <a:t>If we can “reduce” analysis to arithmetic (and a theory of collections), we only need as much </a:t>
            </a:r>
            <a:r>
              <a:rPr lang="en-US" sz="2400" i="1" dirty="0" smtClean="0"/>
              <a:t>intuition</a:t>
            </a:r>
            <a:r>
              <a:rPr lang="en-US" sz="2400" dirty="0" smtClean="0"/>
              <a:t> in mathematics as is required in arithmetic</a:t>
            </a:r>
          </a:p>
          <a:p>
            <a:pPr marL="0" indent="0">
              <a:buNone/>
            </a:pPr>
            <a:endParaRPr lang="en-US" dirty="0" smtClean="0"/>
          </a:p>
        </p:txBody>
      </p:sp>
    </p:spTree>
    <p:extLst>
      <p:ext uri="{BB962C8B-B14F-4D97-AF65-F5344CB8AC3E}">
        <p14:creationId xmlns:p14="http://schemas.microsoft.com/office/powerpoint/2010/main" val="39012467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err="1" smtClean="0"/>
              <a:t>Frege</a:t>
            </a:r>
            <a:r>
              <a:rPr lang="en-US" dirty="0" smtClean="0"/>
              <a:t> and </a:t>
            </a:r>
            <a:r>
              <a:rPr lang="en-US" dirty="0" err="1" smtClean="0"/>
              <a:t>Logicism</a:t>
            </a:r>
            <a:endParaRPr lang="en-US" dirty="0"/>
          </a:p>
        </p:txBody>
      </p:sp>
      <p:sp>
        <p:nvSpPr>
          <p:cNvPr id="5" name="Content Placeholder 4"/>
          <p:cNvSpPr>
            <a:spLocks noGrp="1"/>
          </p:cNvSpPr>
          <p:nvPr>
            <p:ph sz="half" idx="1"/>
          </p:nvPr>
        </p:nvSpPr>
        <p:spPr>
          <a:xfrm>
            <a:off x="1097279" y="1845734"/>
            <a:ext cx="6946970" cy="4023360"/>
          </a:xfrm>
        </p:spPr>
        <p:txBody>
          <a:bodyPr>
            <a:normAutofit lnSpcReduction="10000"/>
          </a:bodyPr>
          <a:lstStyle/>
          <a:p>
            <a:pPr>
              <a:buFont typeface="Wingdings" panose="05000000000000000000" pitchFamily="2" charset="2"/>
              <a:buChar char="q"/>
            </a:pPr>
            <a:r>
              <a:rPr lang="en-US" dirty="0" smtClean="0"/>
              <a:t> Arithmetic is really </a:t>
            </a:r>
            <a:r>
              <a:rPr lang="en-US" i="1" dirty="0" smtClean="0"/>
              <a:t>part of logic</a:t>
            </a:r>
            <a:endParaRPr lang="en-US" dirty="0" smtClean="0"/>
          </a:p>
          <a:p>
            <a:pPr lvl="1">
              <a:buFont typeface="Wingdings" panose="05000000000000000000" pitchFamily="2" charset="2"/>
              <a:buChar char="q"/>
            </a:pPr>
            <a:r>
              <a:rPr lang="en-US" dirty="0"/>
              <a:t> </a:t>
            </a:r>
            <a:r>
              <a:rPr lang="en-US" sz="2000" i="1" dirty="0" smtClean="0"/>
              <a:t>Foundations of Arithmetic</a:t>
            </a:r>
            <a:r>
              <a:rPr lang="en-US" sz="2000" dirty="0" smtClean="0"/>
              <a:t>: showed that arithmetic is derivable using only “Hume’s principle”</a:t>
            </a:r>
          </a:p>
          <a:p>
            <a:pPr lvl="1">
              <a:buFont typeface="Wingdings" panose="05000000000000000000" pitchFamily="2" charset="2"/>
              <a:buChar char="q"/>
            </a:pPr>
            <a:r>
              <a:rPr lang="en-US" sz="2000" dirty="0" smtClean="0"/>
              <a:t> In his </a:t>
            </a:r>
            <a:r>
              <a:rPr lang="en-US" sz="2000" i="1" dirty="0" smtClean="0"/>
              <a:t>Basic Laws of Arithmetic</a:t>
            </a:r>
            <a:r>
              <a:rPr lang="en-US" sz="2000" dirty="0" smtClean="0"/>
              <a:t> showed that Hume’s principle follows from “self-evident” axioms, including Basic Law V</a:t>
            </a:r>
          </a:p>
          <a:p>
            <a:pPr marL="201168" lvl="1" indent="0">
              <a:buNone/>
            </a:pPr>
            <a:endParaRPr lang="en-US" dirty="0" smtClean="0"/>
          </a:p>
          <a:p>
            <a:pPr marL="0">
              <a:buNone/>
            </a:pPr>
            <a:r>
              <a:rPr lang="en-US" dirty="0" smtClean="0"/>
              <a:t>Part of the trick: In 1879, gave first rigorous presentation of </a:t>
            </a:r>
            <a:r>
              <a:rPr lang="en-US" i="1" dirty="0" smtClean="0"/>
              <a:t>modern logic </a:t>
            </a:r>
            <a:r>
              <a:rPr lang="en-US" dirty="0" smtClean="0"/>
              <a:t> (i.e. quantificational logic</a:t>
            </a:r>
            <a:r>
              <a:rPr lang="en-US" dirty="0" smtClean="0"/>
              <a:t>) in his </a:t>
            </a:r>
            <a:r>
              <a:rPr lang="en-US" i="1" dirty="0" err="1" smtClean="0"/>
              <a:t>Begriffsschrift</a:t>
            </a:r>
            <a:r>
              <a:rPr lang="en-US" i="1" dirty="0" smtClean="0"/>
              <a:t> </a:t>
            </a:r>
            <a:r>
              <a:rPr lang="en-US" dirty="0" smtClean="0"/>
              <a:t>(“Concept Script”)</a:t>
            </a:r>
            <a:endParaRPr lang="en-US" dirty="0" smtClean="0"/>
          </a:p>
          <a:p>
            <a:pPr marL="0">
              <a:buNone/>
            </a:pPr>
            <a:r>
              <a:rPr lang="en-US" b="1" dirty="0" smtClean="0"/>
              <a:t>Notice</a:t>
            </a:r>
            <a:r>
              <a:rPr lang="en-US" b="1" dirty="0" smtClean="0"/>
              <a:t>: </a:t>
            </a:r>
            <a:r>
              <a:rPr lang="en-US" dirty="0" smtClean="0"/>
              <a:t>this significantly increases the size of the “a priori and analytic” box in our “rationalism vs. empiricism” diagram; there are more logical </a:t>
            </a:r>
            <a:r>
              <a:rPr lang="en-US" dirty="0" smtClean="0"/>
              <a:t>truths than Kant thought, </a:t>
            </a:r>
            <a:r>
              <a:rPr lang="en-US" dirty="0" smtClean="0"/>
              <a:t>so there are more a priori truths than Kant was in a position to recognize</a:t>
            </a:r>
            <a:endParaRPr lang="en-US" dirty="0"/>
          </a:p>
        </p:txBody>
      </p:sp>
      <p:pic>
        <p:nvPicPr>
          <p:cNvPr id="9" name="Content Placeholder 8"/>
          <p:cNvPicPr>
            <a:picLocks noGrp="1" noChangeAspect="1"/>
          </p:cNvPicPr>
          <p:nvPr>
            <p:ph sz="half" idx="2"/>
          </p:nvPr>
        </p:nvPicPr>
        <p:blipFill>
          <a:blip r:embed="rId2"/>
          <a:stretch>
            <a:fillRect/>
          </a:stretch>
        </p:blipFill>
        <p:spPr>
          <a:xfrm>
            <a:off x="8373376" y="2380991"/>
            <a:ext cx="2537640" cy="3154469"/>
          </a:xfrm>
          <a:prstGeom prst="rect">
            <a:avLst/>
          </a:prstGeom>
        </p:spPr>
      </p:pic>
    </p:spTree>
    <p:extLst>
      <p:ext uri="{BB962C8B-B14F-4D97-AF65-F5344CB8AC3E}">
        <p14:creationId xmlns:p14="http://schemas.microsoft.com/office/powerpoint/2010/main" val="393108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Flavors of </a:t>
            </a:r>
            <a:r>
              <a:rPr lang="en-US" dirty="0" err="1" smtClean="0"/>
              <a:t>logicism</a:t>
            </a:r>
            <a:r>
              <a:rPr lang="en-US" dirty="0" smtClean="0"/>
              <a:t>?</a:t>
            </a:r>
            <a:endParaRPr lang="en-US" dirty="0"/>
          </a:p>
        </p:txBody>
      </p:sp>
      <p:sp>
        <p:nvSpPr>
          <p:cNvPr id="3" name="Content Placeholder 2"/>
          <p:cNvSpPr>
            <a:spLocks noGrp="1"/>
          </p:cNvSpPr>
          <p:nvPr>
            <p:ph sz="half" idx="1"/>
          </p:nvPr>
        </p:nvSpPr>
        <p:spPr/>
        <p:txBody>
          <a:bodyPr>
            <a:normAutofit fontScale="92500" lnSpcReduction="10000"/>
          </a:bodyPr>
          <a:lstStyle/>
          <a:p>
            <a:r>
              <a:rPr lang="en-US" sz="2400" b="1" dirty="0" err="1" smtClean="0"/>
              <a:t>Frege’s</a:t>
            </a:r>
            <a:r>
              <a:rPr lang="en-US" sz="2400" b="1" dirty="0" smtClean="0"/>
              <a:t> </a:t>
            </a:r>
            <a:r>
              <a:rPr lang="en-US" sz="2400" b="1" dirty="0" err="1" smtClean="0"/>
              <a:t>Logicism</a:t>
            </a:r>
            <a:endParaRPr lang="en-US" sz="2400" b="1" dirty="0" smtClean="0"/>
          </a:p>
          <a:p>
            <a:pPr>
              <a:buFont typeface="Wingdings" panose="05000000000000000000" pitchFamily="2" charset="2"/>
              <a:buChar char="§"/>
            </a:pPr>
            <a:r>
              <a:rPr lang="en-US" b="1" dirty="0"/>
              <a:t> </a:t>
            </a:r>
            <a:r>
              <a:rPr lang="en-US" dirty="0" smtClean="0"/>
              <a:t>Because there is more room in the analytic/a priori “box”, </a:t>
            </a:r>
            <a:r>
              <a:rPr lang="en-US" dirty="0" err="1" smtClean="0"/>
              <a:t>Frege</a:t>
            </a:r>
            <a:r>
              <a:rPr lang="en-US" dirty="0" smtClean="0"/>
              <a:t> tries to put arithmetic in there. </a:t>
            </a:r>
            <a:endParaRPr lang="en-US" dirty="0"/>
          </a:p>
          <a:p>
            <a:pPr lvl="1">
              <a:buFont typeface="Wingdings" panose="05000000000000000000" pitchFamily="2" charset="2"/>
              <a:buChar char="§"/>
            </a:pPr>
            <a:r>
              <a:rPr lang="en-US" sz="2000" dirty="0" smtClean="0"/>
              <a:t>Doing so, perhaps we can also put in that box all the stuff we can also “reduce to arithmetic”: analysis, etc.</a:t>
            </a:r>
          </a:p>
          <a:p>
            <a:pPr>
              <a:buFont typeface="Wingdings" panose="05000000000000000000" pitchFamily="2" charset="2"/>
              <a:buChar char="§"/>
            </a:pPr>
            <a:r>
              <a:rPr lang="en-US" dirty="0"/>
              <a:t> </a:t>
            </a:r>
            <a:r>
              <a:rPr lang="en-US" dirty="0" smtClean="0"/>
              <a:t>Accepted what </a:t>
            </a:r>
            <a:r>
              <a:rPr lang="en-US" dirty="0" err="1" smtClean="0"/>
              <a:t>Coffa</a:t>
            </a:r>
            <a:r>
              <a:rPr lang="en-US" dirty="0" smtClean="0"/>
              <a:t> calls “the principle of synthetic judgements” … so still believed in pure intuition for </a:t>
            </a:r>
            <a:r>
              <a:rPr lang="en-US" i="1" dirty="0" smtClean="0"/>
              <a:t>geometry;</a:t>
            </a:r>
            <a:r>
              <a:rPr lang="en-US" dirty="0" smtClean="0"/>
              <a:t> so </a:t>
            </a:r>
            <a:r>
              <a:rPr lang="en-US" dirty="0" err="1" smtClean="0"/>
              <a:t>Frege’s</a:t>
            </a:r>
            <a:r>
              <a:rPr lang="en-US" dirty="0" smtClean="0"/>
              <a:t> not really in the running to be an empiricist. But for arithmetic, etc., he’s akin to an updated Hume …</a:t>
            </a:r>
            <a:endParaRPr lang="en-US" dirty="0"/>
          </a:p>
        </p:txBody>
      </p:sp>
      <p:sp>
        <p:nvSpPr>
          <p:cNvPr id="4" name="Content Placeholder 3"/>
          <p:cNvSpPr>
            <a:spLocks noGrp="1"/>
          </p:cNvSpPr>
          <p:nvPr>
            <p:ph sz="half" idx="2"/>
          </p:nvPr>
        </p:nvSpPr>
        <p:spPr/>
        <p:txBody>
          <a:bodyPr>
            <a:normAutofit fontScale="92500" lnSpcReduction="10000"/>
          </a:bodyPr>
          <a:lstStyle/>
          <a:p>
            <a:r>
              <a:rPr lang="en-US" sz="2400" b="1" dirty="0" smtClean="0"/>
              <a:t>Bolzano’s “Conceptualism”</a:t>
            </a:r>
          </a:p>
          <a:p>
            <a:pPr>
              <a:buFont typeface="Wingdings" panose="05000000000000000000" pitchFamily="2" charset="2"/>
              <a:buChar char="§"/>
            </a:pPr>
            <a:r>
              <a:rPr lang="en-US" sz="2400" b="1" dirty="0"/>
              <a:t> </a:t>
            </a:r>
            <a:r>
              <a:rPr lang="en-US" dirty="0" smtClean="0"/>
              <a:t>Kant is mistaken to think that “conceptual truth” and “logical truth” are the same thing</a:t>
            </a:r>
          </a:p>
          <a:p>
            <a:pPr lvl="1">
              <a:buFont typeface="Wingdings" panose="05000000000000000000" pitchFamily="2" charset="2"/>
              <a:buChar char="§"/>
            </a:pPr>
            <a:r>
              <a:rPr lang="en-US" sz="2000" dirty="0" smtClean="0"/>
              <a:t>Only logical truths are “empty” he thinks</a:t>
            </a:r>
          </a:p>
          <a:p>
            <a:pPr lvl="1">
              <a:buFont typeface="Wingdings" panose="05000000000000000000" pitchFamily="2" charset="2"/>
              <a:buChar char="§"/>
            </a:pPr>
            <a:r>
              <a:rPr lang="en-US" sz="2000" dirty="0" smtClean="0"/>
              <a:t>So rejects “principle of synthetic judgements”– “synthetic” doesn’t imply “needs an intuition”, since conceptual truths can be non-empty</a:t>
            </a:r>
          </a:p>
          <a:p>
            <a:pPr lvl="1">
              <a:buFont typeface="Wingdings" panose="05000000000000000000" pitchFamily="2" charset="2"/>
              <a:buChar char="§"/>
            </a:pPr>
            <a:endParaRPr lang="en-US" sz="2000" dirty="0"/>
          </a:p>
          <a:p>
            <a:pPr>
              <a:buFont typeface="Wingdings" panose="05000000000000000000" pitchFamily="2" charset="2"/>
              <a:buChar char="§"/>
            </a:pPr>
            <a:r>
              <a:rPr lang="en-US" sz="2200" dirty="0" smtClean="0"/>
              <a:t> </a:t>
            </a:r>
            <a:r>
              <a:rPr lang="en-US" sz="2200" b="1" dirty="0" smtClean="0"/>
              <a:t>Others will take a similar approach, but count </a:t>
            </a:r>
            <a:r>
              <a:rPr lang="en-US" sz="2200" b="1" i="1" dirty="0" smtClean="0"/>
              <a:t>conceptual</a:t>
            </a:r>
            <a:r>
              <a:rPr lang="en-US" sz="2200" b="1" dirty="0" smtClean="0"/>
              <a:t> truth as all part of the </a:t>
            </a:r>
            <a:r>
              <a:rPr lang="en-US" sz="2200" b="1" i="1" dirty="0" smtClean="0"/>
              <a:t>analytic</a:t>
            </a:r>
            <a:r>
              <a:rPr lang="en-US" sz="2200" b="1" dirty="0" smtClean="0"/>
              <a:t> … so, again, a way to cram math into the analytic/a priori quadrant arises</a:t>
            </a:r>
            <a:endParaRPr lang="en-US" sz="2200" dirty="0"/>
          </a:p>
        </p:txBody>
      </p:sp>
    </p:spTree>
    <p:extLst>
      <p:ext uri="{BB962C8B-B14F-4D97-AF65-F5344CB8AC3E}">
        <p14:creationId xmlns:p14="http://schemas.microsoft.com/office/powerpoint/2010/main" val="2814096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bit about the first test</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 (A page will be posted on the Learn site next week with additional information)</a:t>
            </a:r>
          </a:p>
          <a:p>
            <a:pPr marL="457200" indent="-457200">
              <a:buFont typeface="+mj-lt"/>
              <a:buAutoNum type="arabicPeriod"/>
            </a:pPr>
            <a:r>
              <a:rPr lang="en-US" dirty="0" smtClean="0"/>
              <a:t>There will be a number of questions to choose from. Each will require a few sentences to answer.  You will have some selection.</a:t>
            </a:r>
          </a:p>
          <a:p>
            <a:pPr marL="457200" indent="-457200">
              <a:buFont typeface="+mj-lt"/>
              <a:buAutoNum type="arabicPeriod"/>
            </a:pPr>
            <a:r>
              <a:rPr lang="en-US" dirty="0" smtClean="0"/>
              <a:t>The questions will not reward simple memorization …</a:t>
            </a:r>
            <a:r>
              <a:rPr lang="en-US" dirty="0">
                <a:solidFill>
                  <a:srgbClr val="000000">
                    <a:lumMod val="75000"/>
                    <a:lumOff val="25000"/>
                  </a:srgbClr>
                </a:solidFill>
              </a:rPr>
              <a:t> </a:t>
            </a:r>
            <a:r>
              <a:rPr lang="en-US" dirty="0" smtClean="0">
                <a:solidFill>
                  <a:srgbClr val="000000">
                    <a:lumMod val="75000"/>
                    <a:lumOff val="25000"/>
                  </a:srgbClr>
                </a:solidFill>
              </a:rPr>
              <a:t>my goal is to ask questions that require you to show that you can </a:t>
            </a:r>
            <a:r>
              <a:rPr lang="en-US" i="1" dirty="0" smtClean="0">
                <a:solidFill>
                  <a:srgbClr val="000000">
                    <a:lumMod val="75000"/>
                    <a:lumOff val="25000"/>
                  </a:srgbClr>
                </a:solidFill>
              </a:rPr>
              <a:t>do things</a:t>
            </a:r>
            <a:r>
              <a:rPr lang="en-US" dirty="0" smtClean="0">
                <a:solidFill>
                  <a:srgbClr val="000000">
                    <a:lumMod val="75000"/>
                    <a:lumOff val="25000"/>
                  </a:srgbClr>
                </a:solidFill>
              </a:rPr>
              <a:t> with the key concepts and arguments we have considered in the course, not just repeat them back to me.</a:t>
            </a:r>
          </a:p>
          <a:p>
            <a:pPr marL="749808" lvl="1" indent="-457200">
              <a:buFont typeface="+mj-lt"/>
              <a:buAutoNum type="arabicPeriod"/>
            </a:pPr>
            <a:r>
              <a:rPr lang="en-US" dirty="0" smtClean="0"/>
              <a:t>It will be helpful to understand some of the key concepts discussed to date and be able to accurately state them </a:t>
            </a:r>
            <a:r>
              <a:rPr lang="en-US" i="1" dirty="0" smtClean="0"/>
              <a:t>in your own words</a:t>
            </a:r>
            <a:r>
              <a:rPr lang="en-US" dirty="0" smtClean="0"/>
              <a:t>.  </a:t>
            </a:r>
          </a:p>
          <a:p>
            <a:pPr marL="749808" lvl="1" indent="-457200">
              <a:buFont typeface="+mj-lt"/>
              <a:buAutoNum type="arabicPeriod"/>
            </a:pPr>
            <a:r>
              <a:rPr lang="en-US" dirty="0" smtClean="0"/>
              <a:t>But the questions won’t be of the “What is a Platonist?” or “What is the process of abstraction appealed to by some Aristotelians?” sort.  Instead, a question might be “Some philosophers appeal to a supposed human psychological ability they call </a:t>
            </a:r>
            <a:r>
              <a:rPr lang="en-US" i="1" dirty="0" smtClean="0"/>
              <a:t>abstraction</a:t>
            </a:r>
            <a:r>
              <a:rPr lang="en-US" dirty="0" smtClean="0"/>
              <a:t>. While a Platonist believes in abstract “forms,” she is unlikely to believe in abstraction. Why is that?”</a:t>
            </a:r>
            <a:endParaRPr lang="en-US" dirty="0"/>
          </a:p>
        </p:txBody>
      </p:sp>
    </p:spTree>
    <p:extLst>
      <p:ext uri="{BB962C8B-B14F-4D97-AF65-F5344CB8AC3E}">
        <p14:creationId xmlns:p14="http://schemas.microsoft.com/office/powerpoint/2010/main" val="354608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What’s coming this week?</a:t>
            </a:r>
            <a:endParaRPr lang="en-US" dirty="0"/>
          </a:p>
        </p:txBody>
      </p:sp>
      <p:sp>
        <p:nvSpPr>
          <p:cNvPr id="3" name="Content Placeholder 2"/>
          <p:cNvSpPr>
            <a:spLocks noGrp="1"/>
          </p:cNvSpPr>
          <p:nvPr>
            <p:ph idx="1"/>
          </p:nvPr>
        </p:nvSpPr>
        <p:spPr/>
        <p:txBody>
          <a:bodyPr/>
          <a:lstStyle/>
          <a:p>
            <a:r>
              <a:rPr lang="en-US" dirty="0" smtClean="0"/>
              <a:t>This week, a bunch of strands of our discussion last week will come together.</a:t>
            </a:r>
          </a:p>
          <a:p>
            <a:pPr>
              <a:buFont typeface="Wingdings" panose="05000000000000000000" pitchFamily="2" charset="2"/>
              <a:buChar char="q"/>
            </a:pPr>
            <a:r>
              <a:rPr lang="en-US" dirty="0"/>
              <a:t> </a:t>
            </a:r>
            <a:r>
              <a:rPr lang="en-US" dirty="0" smtClean="0"/>
              <a:t>We have a schematic understanding of the difference between rationalism and empiricism. We will use it to</a:t>
            </a:r>
          </a:p>
          <a:p>
            <a:pPr lvl="1">
              <a:buFont typeface="Wingdings" panose="05000000000000000000" pitchFamily="2" charset="2"/>
              <a:buChar char="q"/>
            </a:pPr>
            <a:r>
              <a:rPr lang="en-US" dirty="0"/>
              <a:t> </a:t>
            </a:r>
            <a:r>
              <a:rPr lang="en-US" dirty="0" smtClean="0"/>
              <a:t>Consider Mill’s version of empiricism about mathematics and why it’s generally not taken very seriously</a:t>
            </a:r>
          </a:p>
          <a:p>
            <a:pPr lvl="1">
              <a:buFont typeface="Wingdings" panose="05000000000000000000" pitchFamily="2" charset="2"/>
              <a:buChar char="q"/>
            </a:pPr>
            <a:r>
              <a:rPr lang="en-US" dirty="0"/>
              <a:t> </a:t>
            </a:r>
            <a:r>
              <a:rPr lang="en-US" dirty="0" smtClean="0"/>
              <a:t>Consider Kant’s philosophy of mathematics</a:t>
            </a:r>
          </a:p>
          <a:p>
            <a:pPr lvl="2">
              <a:buFont typeface="Wingdings" panose="05000000000000000000" pitchFamily="2" charset="2"/>
              <a:buChar char="q"/>
            </a:pPr>
            <a:r>
              <a:rPr lang="en-US" sz="1800" dirty="0" smtClean="0"/>
              <a:t>What the heck is he talking about?</a:t>
            </a:r>
          </a:p>
          <a:p>
            <a:pPr>
              <a:buFont typeface="Wingdings" panose="05000000000000000000" pitchFamily="2" charset="2"/>
              <a:buChar char="q"/>
            </a:pPr>
            <a:r>
              <a:rPr lang="en-US" dirty="0" smtClean="0"/>
              <a:t> The 19</a:t>
            </a:r>
            <a:r>
              <a:rPr lang="en-US" baseline="30000" dirty="0" smtClean="0"/>
              <a:t>th</a:t>
            </a:r>
            <a:r>
              <a:rPr lang="en-US" dirty="0" smtClean="0"/>
              <a:t> Century road to </a:t>
            </a:r>
            <a:r>
              <a:rPr lang="en-US" dirty="0" err="1" smtClean="0"/>
              <a:t>logicism</a:t>
            </a:r>
            <a:endParaRPr lang="en-US" dirty="0" smtClean="0"/>
          </a:p>
          <a:p>
            <a:pPr lvl="1">
              <a:buClr>
                <a:srgbClr val="E48312"/>
              </a:buClr>
              <a:buFont typeface="Wingdings" panose="05000000000000000000" pitchFamily="2" charset="2"/>
              <a:buChar char="q"/>
            </a:pPr>
            <a:r>
              <a:rPr lang="en-US" dirty="0"/>
              <a:t> </a:t>
            </a:r>
            <a:r>
              <a:rPr lang="en-US" dirty="0">
                <a:solidFill>
                  <a:srgbClr val="000000">
                    <a:lumMod val="75000"/>
                    <a:lumOff val="25000"/>
                  </a:srgbClr>
                </a:solidFill>
              </a:rPr>
              <a:t>Mistaken proofs and the quest for rigor</a:t>
            </a:r>
          </a:p>
          <a:p>
            <a:pPr lvl="1">
              <a:buFont typeface="Wingdings" panose="05000000000000000000" pitchFamily="2" charset="2"/>
              <a:buChar char="q"/>
            </a:pPr>
            <a:r>
              <a:rPr lang="en-US" dirty="0" smtClean="0"/>
              <a:t> The move away from Kantian “intuition” in mathematics and philosophy</a:t>
            </a:r>
          </a:p>
          <a:p>
            <a:pPr lvl="1">
              <a:buFont typeface="Wingdings" panose="05000000000000000000" pitchFamily="2" charset="2"/>
              <a:buChar char="q"/>
            </a:pPr>
            <a:r>
              <a:rPr lang="en-US" dirty="0"/>
              <a:t> </a:t>
            </a:r>
            <a:r>
              <a:rPr lang="en-US" dirty="0" smtClean="0"/>
              <a:t> The development of modern logic</a:t>
            </a:r>
          </a:p>
          <a:p>
            <a:pPr>
              <a:buFont typeface="Wingdings" panose="05000000000000000000" pitchFamily="2" charset="2"/>
              <a:buChar char="q"/>
            </a:pPr>
            <a:r>
              <a:rPr lang="en-US" dirty="0"/>
              <a:t> </a:t>
            </a:r>
            <a:r>
              <a:rPr lang="en-US" dirty="0" smtClean="0"/>
              <a:t>Varieties of </a:t>
            </a:r>
            <a:r>
              <a:rPr lang="en-US" dirty="0" err="1" smtClean="0"/>
              <a:t>logicism</a:t>
            </a:r>
            <a:r>
              <a:rPr lang="en-US" dirty="0" smtClean="0"/>
              <a:t> … math is analytic, or math is synthetic a priori in a different way?</a:t>
            </a:r>
          </a:p>
          <a:p>
            <a:pPr lvl="1">
              <a:buFont typeface="Wingdings" panose="05000000000000000000" pitchFamily="2" charset="2"/>
              <a:buChar char="q"/>
            </a:pPr>
            <a:endParaRPr lang="en-US" sz="2200" dirty="0" smtClean="0"/>
          </a:p>
        </p:txBody>
      </p:sp>
    </p:spTree>
    <p:extLst>
      <p:ext uri="{BB962C8B-B14F-4D97-AF65-F5344CB8AC3E}">
        <p14:creationId xmlns:p14="http://schemas.microsoft.com/office/powerpoint/2010/main" val="34192836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Avoid the “memorize and download” strategy:</a:t>
            </a:r>
            <a:br>
              <a:rPr lang="en-US" dirty="0" smtClean="0"/>
            </a:br>
            <a:r>
              <a:rPr lang="en-US" sz="2200" dirty="0" smtClean="0"/>
              <a:t>Q: Kant offers two different characterizations of </a:t>
            </a:r>
            <a:r>
              <a:rPr lang="en-US" sz="2200" i="1" dirty="0" smtClean="0"/>
              <a:t>analytic truths,</a:t>
            </a:r>
            <a:r>
              <a:rPr lang="en-US" sz="2200" dirty="0" smtClean="0"/>
              <a:t> though he thinks they are equivalent. He also offers two different arguments that mathematics must be synthetic. Briefly explain one of the arguments and explain how it links up to one of the versions of “analytic.”</a:t>
            </a:r>
            <a:endParaRPr lang="en-US" sz="2200" dirty="0"/>
          </a:p>
        </p:txBody>
      </p:sp>
      <p:sp>
        <p:nvSpPr>
          <p:cNvPr id="5" name="Content Placeholder 4"/>
          <p:cNvSpPr>
            <a:spLocks noGrp="1"/>
          </p:cNvSpPr>
          <p:nvPr>
            <p:ph sz="half" idx="1"/>
          </p:nvPr>
        </p:nvSpPr>
        <p:spPr/>
        <p:txBody>
          <a:bodyPr>
            <a:noAutofit/>
          </a:bodyPr>
          <a:lstStyle/>
          <a:p>
            <a:pPr marL="0" indent="0">
              <a:buNone/>
            </a:pPr>
            <a:r>
              <a:rPr lang="en-US" sz="2800" b="1" dirty="0" smtClean="0"/>
              <a:t>Good strategy </a:t>
            </a:r>
            <a:r>
              <a:rPr lang="en-US" sz="2800" dirty="0" smtClean="0"/>
              <a:t>… get to the point:</a:t>
            </a:r>
          </a:p>
          <a:p>
            <a:pPr marL="0" indent="0">
              <a:buNone/>
            </a:pPr>
            <a:r>
              <a:rPr lang="en-US" sz="2800" dirty="0" smtClean="0"/>
              <a:t>“One of Kant’s accounts of “analytic truth” makes it essentially equivalent to “logical truth.” He was well aware that many of the mathematical proofs of his day could not be formulated in what at the time passed for “logic” …  </a:t>
            </a:r>
            <a:endParaRPr lang="en-US" sz="2800" dirty="0"/>
          </a:p>
        </p:txBody>
      </p:sp>
      <p:sp>
        <p:nvSpPr>
          <p:cNvPr id="6" name="Content Placeholder 5"/>
          <p:cNvSpPr>
            <a:spLocks noGrp="1"/>
          </p:cNvSpPr>
          <p:nvPr>
            <p:ph sz="half" idx="2"/>
          </p:nvPr>
        </p:nvSpPr>
        <p:spPr>
          <a:xfrm>
            <a:off x="6096000" y="1845734"/>
            <a:ext cx="4718304" cy="4200079"/>
          </a:xfrm>
        </p:spPr>
        <p:txBody>
          <a:bodyPr>
            <a:normAutofit/>
          </a:bodyPr>
          <a:lstStyle/>
          <a:p>
            <a:pPr marL="0" indent="0">
              <a:buNone/>
            </a:pPr>
            <a:r>
              <a:rPr lang="en-US" sz="2900" b="1" dirty="0" smtClean="0"/>
              <a:t>Bad strategy </a:t>
            </a:r>
            <a:r>
              <a:rPr lang="en-US" sz="2900" dirty="0" smtClean="0"/>
              <a:t>… see key words, say everything you know:</a:t>
            </a:r>
          </a:p>
          <a:p>
            <a:pPr marL="0" indent="0">
              <a:buNone/>
            </a:pPr>
            <a:r>
              <a:rPr lang="en-US" dirty="0" smtClean="0"/>
              <a:t>“Immanuel Kant was a German philosopher, best known for his work the </a:t>
            </a:r>
            <a:r>
              <a:rPr lang="en-US" i="1" dirty="0" smtClean="0"/>
              <a:t>Critique of Pure Reason</a:t>
            </a:r>
            <a:r>
              <a:rPr lang="en-US" dirty="0" smtClean="0"/>
              <a:t>. One of the things he is well known for is the distinction between analytic and synthetic truths. He also distinguishes a priori from a posteriori truths, and is different from other philosophers who came before him because he says that mathematics is synthetic a priori. Hume thought math was analytic and a priori. Etc. etc. </a:t>
            </a:r>
            <a:r>
              <a:rPr lang="en-US" smtClean="0"/>
              <a:t>…”</a:t>
            </a:r>
            <a:endParaRPr lang="en-US" dirty="0" smtClean="0"/>
          </a:p>
        </p:txBody>
      </p:sp>
    </p:spTree>
    <p:extLst>
      <p:ext uri="{BB962C8B-B14F-4D97-AF65-F5344CB8AC3E}">
        <p14:creationId xmlns:p14="http://schemas.microsoft.com/office/powerpoint/2010/main" val="1486747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smtClean="0"/>
              <a:t>Rationalism and Empiricism</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156992251"/>
              </p:ext>
            </p:extLst>
          </p:nvPr>
        </p:nvGraphicFramePr>
        <p:xfrm>
          <a:off x="1096963" y="1846263"/>
          <a:ext cx="10058400" cy="2985943"/>
        </p:xfrm>
        <a:graphic>
          <a:graphicData uri="http://schemas.openxmlformats.org/drawingml/2006/table">
            <a:tbl>
              <a:tblPr firstRow="1" firstCol="1" bandRow="1">
                <a:tableStyleId>{5C22544A-7EE6-4342-B048-85BDC9FD1C3A}</a:tableStyleId>
              </a:tblPr>
              <a:tblGrid>
                <a:gridCol w="2424713">
                  <a:extLst>
                    <a:ext uri="{9D8B030D-6E8A-4147-A177-3AD203B41FA5}">
                      <a16:colId xmlns:a16="http://schemas.microsoft.com/office/drawing/2014/main" val="4025815009"/>
                    </a:ext>
                  </a:extLst>
                </a:gridCol>
                <a:gridCol w="4280887">
                  <a:extLst>
                    <a:ext uri="{9D8B030D-6E8A-4147-A177-3AD203B41FA5}">
                      <a16:colId xmlns:a16="http://schemas.microsoft.com/office/drawing/2014/main" val="3942530973"/>
                    </a:ext>
                  </a:extLst>
                </a:gridCol>
                <a:gridCol w="3352800">
                  <a:extLst>
                    <a:ext uri="{9D8B030D-6E8A-4147-A177-3AD203B41FA5}">
                      <a16:colId xmlns:a16="http://schemas.microsoft.com/office/drawing/2014/main" val="3370879543"/>
                    </a:ext>
                  </a:extLst>
                </a:gridCol>
              </a:tblGrid>
              <a:tr h="699229">
                <a:tc>
                  <a:txBody>
                    <a:bodyPr/>
                    <a:lstStyle/>
                    <a:p>
                      <a:endParaRPr lang="en-US" dirty="0"/>
                    </a:p>
                  </a:txBody>
                  <a:tcPr/>
                </a:tc>
                <a:tc>
                  <a:txBody>
                    <a:bodyPr/>
                    <a:lstStyle/>
                    <a:p>
                      <a:pPr algn="ctr"/>
                      <a:r>
                        <a:rPr lang="en-US" sz="2400" dirty="0" smtClean="0"/>
                        <a:t>A</a:t>
                      </a:r>
                      <a:r>
                        <a:rPr lang="en-US" sz="2400" baseline="0" dirty="0" smtClean="0"/>
                        <a:t> priori</a:t>
                      </a:r>
                      <a:endParaRPr lang="en-US" sz="2400" dirty="0"/>
                    </a:p>
                  </a:txBody>
                  <a:tcPr/>
                </a:tc>
                <a:tc>
                  <a:txBody>
                    <a:bodyPr/>
                    <a:lstStyle/>
                    <a:p>
                      <a:pPr algn="ctr"/>
                      <a:r>
                        <a:rPr lang="en-US" sz="2400" dirty="0" smtClean="0"/>
                        <a:t>A</a:t>
                      </a:r>
                      <a:r>
                        <a:rPr lang="en-US" sz="2400" baseline="0" dirty="0" smtClean="0"/>
                        <a:t> posteriori</a:t>
                      </a:r>
                      <a:endParaRPr lang="en-US" sz="2400" dirty="0"/>
                    </a:p>
                  </a:txBody>
                  <a:tcPr/>
                </a:tc>
                <a:extLst>
                  <a:ext uri="{0D108BD9-81ED-4DB2-BD59-A6C34878D82A}">
                    <a16:rowId xmlns:a16="http://schemas.microsoft.com/office/drawing/2014/main" val="470090702"/>
                  </a:ext>
                </a:extLst>
              </a:tr>
              <a:tr h="1143357">
                <a:tc>
                  <a:txBody>
                    <a:bodyPr/>
                    <a:lstStyle/>
                    <a:p>
                      <a:pPr algn="ctr"/>
                      <a:r>
                        <a:rPr lang="en-US" sz="2400" dirty="0" smtClean="0"/>
                        <a:t>Analytic</a:t>
                      </a:r>
                      <a:endParaRPr lang="en-US" sz="2400" dirty="0"/>
                    </a:p>
                  </a:txBody>
                  <a:tcPr/>
                </a:tc>
                <a:tc>
                  <a:txBody>
                    <a:bodyPr/>
                    <a:lstStyle/>
                    <a:p>
                      <a:r>
                        <a:rPr lang="en-US" dirty="0" smtClean="0"/>
                        <a:t>“Relations of ideas” for Hume</a:t>
                      </a:r>
                      <a:endParaRPr lang="en-US" dirty="0"/>
                    </a:p>
                  </a:txBody>
                  <a:tcPr/>
                </a:tc>
                <a:tc>
                  <a:txBody>
                    <a:bodyPr/>
                    <a:lstStyle/>
                    <a:p>
                      <a:r>
                        <a:rPr lang="en-US" dirty="0" smtClean="0"/>
                        <a:t>No such thing, in opinion of pretty much</a:t>
                      </a:r>
                      <a:r>
                        <a:rPr lang="en-US" baseline="0" dirty="0" smtClean="0"/>
                        <a:t> everyone before Saul </a:t>
                      </a:r>
                      <a:r>
                        <a:rPr lang="en-US" baseline="0" dirty="0" err="1" smtClean="0"/>
                        <a:t>Kripke</a:t>
                      </a:r>
                      <a:r>
                        <a:rPr lang="en-US" baseline="0" dirty="0" smtClean="0"/>
                        <a:t> in the 20</a:t>
                      </a:r>
                      <a:r>
                        <a:rPr lang="en-US" baseline="30000" dirty="0" smtClean="0"/>
                        <a:t>th</a:t>
                      </a:r>
                      <a:r>
                        <a:rPr lang="en-US" baseline="0" dirty="0" smtClean="0"/>
                        <a:t> Century</a:t>
                      </a:r>
                      <a:endParaRPr lang="en-US" dirty="0"/>
                    </a:p>
                  </a:txBody>
                  <a:tcPr/>
                </a:tc>
                <a:extLst>
                  <a:ext uri="{0D108BD9-81ED-4DB2-BD59-A6C34878D82A}">
                    <a16:rowId xmlns:a16="http://schemas.microsoft.com/office/drawing/2014/main" val="1337694580"/>
                  </a:ext>
                </a:extLst>
              </a:tr>
              <a:tr h="1143357">
                <a:tc>
                  <a:txBody>
                    <a:bodyPr/>
                    <a:lstStyle/>
                    <a:p>
                      <a:pPr algn="ctr"/>
                      <a:r>
                        <a:rPr lang="en-US" sz="2400" dirty="0" smtClean="0"/>
                        <a:t>Synthetic</a:t>
                      </a:r>
                      <a:endParaRPr lang="en-US" sz="2400" dirty="0"/>
                    </a:p>
                  </a:txBody>
                  <a:tcPr/>
                </a:tc>
                <a:tc>
                  <a:txBody>
                    <a:bodyPr/>
                    <a:lstStyle/>
                    <a:p>
                      <a:r>
                        <a:rPr lang="en-US" b="1" dirty="0" smtClean="0"/>
                        <a:t>Empiricists</a:t>
                      </a:r>
                      <a:r>
                        <a:rPr lang="en-US" baseline="0" dirty="0" smtClean="0"/>
                        <a:t> say there are none of these</a:t>
                      </a:r>
                    </a:p>
                    <a:p>
                      <a:endParaRPr lang="en-US" baseline="0" dirty="0" smtClean="0"/>
                    </a:p>
                    <a:p>
                      <a:r>
                        <a:rPr lang="en-US" b="1" baseline="0" dirty="0" smtClean="0"/>
                        <a:t>Rationalists</a:t>
                      </a:r>
                      <a:r>
                        <a:rPr lang="en-US" baseline="0" dirty="0" smtClean="0"/>
                        <a:t> think there are some … </a:t>
                      </a:r>
                      <a:endParaRPr lang="en-US" dirty="0"/>
                    </a:p>
                  </a:txBody>
                  <a:tcPr/>
                </a:tc>
                <a:tc>
                  <a:txBody>
                    <a:bodyPr/>
                    <a:lstStyle/>
                    <a:p>
                      <a:r>
                        <a:rPr lang="en-US" dirty="0" smtClean="0"/>
                        <a:t>Matters of fact for Hume</a:t>
                      </a:r>
                      <a:endParaRPr lang="en-US" dirty="0"/>
                    </a:p>
                  </a:txBody>
                  <a:tcPr/>
                </a:tc>
                <a:extLst>
                  <a:ext uri="{0D108BD9-81ED-4DB2-BD59-A6C34878D82A}">
                    <a16:rowId xmlns:a16="http://schemas.microsoft.com/office/drawing/2014/main" val="3339198255"/>
                  </a:ext>
                </a:extLst>
              </a:tr>
            </a:tbl>
          </a:graphicData>
        </a:graphic>
      </p:graphicFrame>
    </p:spTree>
    <p:extLst>
      <p:ext uri="{BB962C8B-B14F-4D97-AF65-F5344CB8AC3E}">
        <p14:creationId xmlns:p14="http://schemas.microsoft.com/office/powerpoint/2010/main" val="19319237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Mill: empiricist </a:t>
            </a:r>
            <a:r>
              <a:rPr lang="en-US" dirty="0" err="1" smtClean="0"/>
              <a:t>maximus</a:t>
            </a:r>
            <a:endParaRPr lang="en-US" dirty="0"/>
          </a:p>
        </p:txBody>
      </p:sp>
      <p:sp>
        <p:nvSpPr>
          <p:cNvPr id="5" name="Content Placeholder 4"/>
          <p:cNvSpPr>
            <a:spLocks noGrp="1"/>
          </p:cNvSpPr>
          <p:nvPr>
            <p:ph sz="half" idx="1"/>
          </p:nvPr>
        </p:nvSpPr>
        <p:spPr>
          <a:xfrm>
            <a:off x="1097279" y="1845734"/>
            <a:ext cx="7058180" cy="4023360"/>
          </a:xfrm>
        </p:spPr>
        <p:txBody>
          <a:bodyPr/>
          <a:lstStyle/>
          <a:p>
            <a:pPr>
              <a:buFont typeface="Wingdings" panose="05000000000000000000" pitchFamily="2" charset="2"/>
              <a:buChar char="§"/>
            </a:pPr>
            <a:r>
              <a:rPr lang="en-US" dirty="0" smtClean="0"/>
              <a:t> Hume, other early empiricists, regarded mathematics as merely “relations of ideas” … both analytic and a priori</a:t>
            </a:r>
          </a:p>
          <a:p>
            <a:pPr>
              <a:buFont typeface="Wingdings" panose="05000000000000000000" pitchFamily="2" charset="2"/>
              <a:buChar char="§"/>
            </a:pPr>
            <a:r>
              <a:rPr lang="en-US" dirty="0" smtClean="0"/>
              <a:t> The other option for an empiricist is to put mathematics in the same category as the empirical sciences, namely as “matters of fact” that are a posteriori and synthetic</a:t>
            </a:r>
          </a:p>
          <a:p>
            <a:pPr>
              <a:buFont typeface="Wingdings" panose="05000000000000000000" pitchFamily="2" charset="2"/>
              <a:buChar char="§"/>
            </a:pPr>
            <a:r>
              <a:rPr lang="en-US" dirty="0" smtClean="0"/>
              <a:t> Mill held that all knowledge of all matters of fact based on </a:t>
            </a:r>
            <a:r>
              <a:rPr lang="en-US" i="1" dirty="0" smtClean="0"/>
              <a:t>enumerative induction</a:t>
            </a:r>
            <a:r>
              <a:rPr lang="en-US" dirty="0" smtClean="0"/>
              <a:t>, and math (and even deductive logic) are matters of fact</a:t>
            </a:r>
          </a:p>
          <a:p>
            <a:pPr lvl="1">
              <a:buFont typeface="Wingdings" panose="05000000000000000000" pitchFamily="2" charset="2"/>
              <a:buChar char="§"/>
            </a:pPr>
            <a:r>
              <a:rPr lang="en-US" dirty="0" smtClean="0"/>
              <a:t> So: 2 + 2 =4, for instance, is not </a:t>
            </a:r>
            <a:r>
              <a:rPr lang="en-US" i="1" dirty="0" smtClean="0"/>
              <a:t>necessarily true</a:t>
            </a:r>
            <a:r>
              <a:rPr lang="en-US" dirty="0" smtClean="0"/>
              <a:t>, it’s just a very strongly confirmed hypothesis. </a:t>
            </a:r>
            <a:endParaRPr lang="en-US" dirty="0"/>
          </a:p>
          <a:p>
            <a:pPr lvl="2">
              <a:buFont typeface="Wingdings" panose="05000000000000000000" pitchFamily="2" charset="2"/>
              <a:buChar char="§"/>
            </a:pPr>
            <a:r>
              <a:rPr lang="en-US" sz="1800" dirty="0" smtClean="0"/>
              <a:t>So: it’s not incoherent to think 2 + 2 sometimes does not yield 4; it’s just hard to imagine because we so often see it turn out to be 4</a:t>
            </a:r>
            <a:endParaRPr lang="en-US" sz="1800" dirty="0"/>
          </a:p>
        </p:txBody>
      </p:sp>
      <p:pic>
        <p:nvPicPr>
          <p:cNvPr id="7" name="Content Placeholder 6"/>
          <p:cNvPicPr>
            <a:picLocks noGrp="1" noChangeAspect="1"/>
          </p:cNvPicPr>
          <p:nvPr>
            <p:ph sz="half" idx="2"/>
          </p:nvPr>
        </p:nvPicPr>
        <p:blipFill>
          <a:blip r:embed="rId2"/>
          <a:stretch>
            <a:fillRect/>
          </a:stretch>
        </p:blipFill>
        <p:spPr>
          <a:xfrm>
            <a:off x="8586916" y="2462728"/>
            <a:ext cx="1905000" cy="2295525"/>
          </a:xfrm>
          <a:prstGeom prst="rect">
            <a:avLst/>
          </a:prstGeom>
        </p:spPr>
      </p:pic>
    </p:spTree>
    <p:extLst>
      <p:ext uri="{BB962C8B-B14F-4D97-AF65-F5344CB8AC3E}">
        <p14:creationId xmlns:p14="http://schemas.microsoft.com/office/powerpoint/2010/main" val="105717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Millian</a:t>
            </a:r>
            <a:r>
              <a:rPr lang="en-US" dirty="0" smtClean="0"/>
              <a:t> problems? </a:t>
            </a:r>
            <a:endParaRPr lang="en-US" dirty="0"/>
          </a:p>
        </p:txBody>
      </p:sp>
      <p:sp>
        <p:nvSpPr>
          <p:cNvPr id="5" name="Content Placeholder 4"/>
          <p:cNvSpPr>
            <a:spLocks noGrp="1"/>
          </p:cNvSpPr>
          <p:nvPr>
            <p:ph idx="1"/>
          </p:nvPr>
        </p:nvSpPr>
        <p:spPr/>
        <p:txBody>
          <a:bodyPr>
            <a:normAutofit lnSpcReduction="10000"/>
          </a:bodyPr>
          <a:lstStyle/>
          <a:p>
            <a:pPr marL="457200" indent="-457200">
              <a:buFont typeface="+mj-lt"/>
              <a:buAutoNum type="arabicPeriod"/>
            </a:pPr>
            <a:r>
              <a:rPr lang="en-US" dirty="0" smtClean="0"/>
              <a:t>Can we make even sense of Mill’s ideas of “limits”, approximation, possibility if we only have enumerative induction to work with? (Shapiro, p. 94)</a:t>
            </a:r>
          </a:p>
          <a:p>
            <a:pPr marL="457200" indent="-457200">
              <a:buFont typeface="+mj-lt"/>
              <a:buAutoNum type="arabicPeriod"/>
            </a:pPr>
            <a:r>
              <a:rPr lang="en-US" dirty="0" smtClean="0"/>
              <a:t> Is a proposition like “2+1=3” really an empirical generalization based on experience?</a:t>
            </a:r>
          </a:p>
          <a:p>
            <a:pPr marL="749808" lvl="1" indent="-457200">
              <a:buFont typeface="+mj-lt"/>
              <a:buAutoNum type="arabicPeriod"/>
            </a:pPr>
            <a:r>
              <a:rPr lang="en-US" dirty="0" smtClean="0"/>
              <a:t>Useful discussion of conceptual challenges for an empiricist (pp. 96-8)</a:t>
            </a:r>
          </a:p>
          <a:p>
            <a:pPr marL="749808" lvl="1" indent="-457200">
              <a:buFont typeface="+mj-lt"/>
              <a:buAutoNum type="arabicPeriod"/>
            </a:pPr>
            <a:r>
              <a:rPr lang="en-US" dirty="0" smtClean="0"/>
              <a:t>We don’t have experience to ground the accuracy of such statements with large numbers</a:t>
            </a:r>
          </a:p>
          <a:p>
            <a:pPr marL="749808" lvl="1" indent="-457200">
              <a:buFont typeface="+mj-lt"/>
              <a:buAutoNum type="arabicPeriod"/>
            </a:pPr>
            <a:r>
              <a:rPr lang="en-US" dirty="0" smtClean="0"/>
              <a:t>Why don’t apparent disconfirmations count as disconfirmations ?</a:t>
            </a:r>
          </a:p>
          <a:p>
            <a:pPr marL="749808" lvl="1" indent="-457200">
              <a:buFont typeface="+mj-lt"/>
              <a:buAutoNum type="arabicPeriod"/>
            </a:pPr>
            <a:r>
              <a:rPr lang="en-US" dirty="0" smtClean="0"/>
              <a:t>If the universe is finite, do the natural numbers just run out eventually, rather than going on forever as we usually think? </a:t>
            </a:r>
          </a:p>
          <a:p>
            <a:pPr marL="457200" indent="-457200">
              <a:buFont typeface="+mj-lt"/>
              <a:buAutoNum type="arabicPeriod"/>
            </a:pPr>
            <a:r>
              <a:rPr lang="en-US" dirty="0" smtClean="0"/>
              <a:t>This account is really unlikely when it comes to higher </a:t>
            </a:r>
            <a:r>
              <a:rPr lang="en-US" dirty="0" err="1" smtClean="0"/>
              <a:t>maths</a:t>
            </a:r>
            <a:r>
              <a:rPr lang="en-US" dirty="0" smtClean="0"/>
              <a:t>, and not just simple geometry and arithmetic</a:t>
            </a:r>
          </a:p>
          <a:p>
            <a:pPr marL="0" indent="0">
              <a:buNone/>
            </a:pPr>
            <a:r>
              <a:rPr lang="en-US" dirty="0" smtClean="0"/>
              <a:t>We’ll see </a:t>
            </a:r>
            <a:r>
              <a:rPr lang="en-US" i="1" dirty="0" smtClean="0"/>
              <a:t>other</a:t>
            </a:r>
            <a:r>
              <a:rPr lang="en-US" dirty="0" smtClean="0"/>
              <a:t>, more sophisticated versions of naturalism later in the term … Mill is usually regarded as a great philosopher, but not much of a philosopher of math.</a:t>
            </a:r>
          </a:p>
          <a:p>
            <a:pPr marL="749808" lvl="1" indent="-457200">
              <a:buFont typeface="+mj-lt"/>
              <a:buAutoNum type="arabicPeriod"/>
            </a:pPr>
            <a:endParaRPr lang="en-US" dirty="0"/>
          </a:p>
        </p:txBody>
      </p:sp>
    </p:spTree>
    <p:extLst>
      <p:ext uri="{BB962C8B-B14F-4D97-AF65-F5344CB8AC3E}">
        <p14:creationId xmlns:p14="http://schemas.microsoft.com/office/powerpoint/2010/main" val="2014530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Kant: a whirlwind intro</a:t>
            </a:r>
            <a:endParaRPr lang="en-US" dirty="0"/>
          </a:p>
        </p:txBody>
      </p:sp>
      <p:sp>
        <p:nvSpPr>
          <p:cNvPr id="3" name="Content Placeholder 2"/>
          <p:cNvSpPr>
            <a:spLocks noGrp="1"/>
          </p:cNvSpPr>
          <p:nvPr>
            <p:ph idx="1"/>
          </p:nvPr>
        </p:nvSpPr>
        <p:spPr/>
        <p:txBody>
          <a:bodyPr/>
          <a:lstStyle/>
          <a:p>
            <a:endParaRPr lang="en-US" dirty="0" smtClean="0"/>
          </a:p>
          <a:p>
            <a:r>
              <a:rPr lang="en-US" dirty="0" smtClean="0"/>
              <a:t>It helps to start by unpacking a famous Kantian slogan:</a:t>
            </a:r>
          </a:p>
          <a:p>
            <a:r>
              <a:rPr lang="en-US" b="1" dirty="0" smtClean="0"/>
              <a:t>Concepts without intuition are empty.  Intuitions without concepts are blind.</a:t>
            </a:r>
            <a:endParaRPr lang="en-US" dirty="0" smtClean="0"/>
          </a:p>
          <a:p>
            <a:endParaRPr lang="en-US" dirty="0" smtClean="0"/>
          </a:p>
          <a:p>
            <a:r>
              <a:rPr lang="en-US" dirty="0" smtClean="0"/>
              <a:t>Every informative judgement has two components:</a:t>
            </a:r>
          </a:p>
          <a:p>
            <a:pPr marL="457200" indent="-457200">
              <a:buFont typeface="+mj-lt"/>
              <a:buAutoNum type="alphaUcPeriod"/>
            </a:pPr>
            <a:r>
              <a:rPr lang="en-US" dirty="0" smtClean="0"/>
              <a:t>Concepts</a:t>
            </a:r>
          </a:p>
          <a:p>
            <a:pPr marL="457200" indent="-457200">
              <a:buFont typeface="+mj-lt"/>
              <a:buAutoNum type="alphaUcPeriod"/>
            </a:pPr>
            <a:r>
              <a:rPr lang="en-US" dirty="0" smtClean="0"/>
              <a:t>What we might call </a:t>
            </a:r>
            <a:r>
              <a:rPr lang="en-US" i="1" dirty="0" smtClean="0"/>
              <a:t>information, </a:t>
            </a:r>
            <a:r>
              <a:rPr lang="en-US" dirty="0" smtClean="0"/>
              <a:t>which is a good enough first approximation for what Kant calls “intuition”</a:t>
            </a:r>
          </a:p>
          <a:p>
            <a:pPr marL="0" indent="0">
              <a:buNone/>
            </a:pPr>
            <a:r>
              <a:rPr lang="en-US" dirty="0" smtClean="0"/>
              <a:t>Judgements that use </a:t>
            </a:r>
            <a:r>
              <a:rPr lang="en-US" i="1" dirty="0" smtClean="0"/>
              <a:t>only</a:t>
            </a:r>
            <a:r>
              <a:rPr lang="en-US" dirty="0" smtClean="0"/>
              <a:t> concepts can be true … but they are “empty” … they are </a:t>
            </a:r>
            <a:r>
              <a:rPr lang="en-US" i="1" dirty="0" smtClean="0"/>
              <a:t>analytic</a:t>
            </a:r>
            <a:endParaRPr lang="en-US" dirty="0"/>
          </a:p>
        </p:txBody>
      </p:sp>
    </p:spTree>
    <p:extLst>
      <p:ext uri="{BB962C8B-B14F-4D97-AF65-F5344CB8AC3E}">
        <p14:creationId xmlns:p14="http://schemas.microsoft.com/office/powerpoint/2010/main" val="3689913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Math is synthetic a priori</a:t>
            </a:r>
            <a:endParaRPr lang="en-US" dirty="0"/>
          </a:p>
        </p:txBody>
      </p:sp>
      <p:sp>
        <p:nvSpPr>
          <p:cNvPr id="3" name="Content Placeholder 2"/>
          <p:cNvSpPr>
            <a:spLocks noGrp="1"/>
          </p:cNvSpPr>
          <p:nvPr>
            <p:ph idx="1"/>
          </p:nvPr>
        </p:nvSpPr>
        <p:spPr/>
        <p:txBody>
          <a:bodyPr/>
          <a:lstStyle/>
          <a:p>
            <a:endParaRPr lang="en-US" dirty="0" smtClean="0"/>
          </a:p>
          <a:p>
            <a:pPr>
              <a:buFont typeface="Wingdings" panose="05000000000000000000" pitchFamily="2" charset="2"/>
              <a:buChar char="q"/>
            </a:pPr>
            <a:r>
              <a:rPr lang="en-US" sz="2400" dirty="0"/>
              <a:t> </a:t>
            </a:r>
            <a:r>
              <a:rPr lang="en-US" sz="2400" dirty="0" smtClean="0"/>
              <a:t>Math truths are </a:t>
            </a:r>
            <a:r>
              <a:rPr lang="en-US" sz="2400" i="1" dirty="0" smtClean="0"/>
              <a:t>necessary</a:t>
            </a:r>
            <a:r>
              <a:rPr lang="en-US" sz="2400" dirty="0" smtClean="0"/>
              <a:t>, so not a posteriori</a:t>
            </a:r>
          </a:p>
          <a:p>
            <a:pPr>
              <a:buFont typeface="Wingdings" panose="05000000000000000000" pitchFamily="2" charset="2"/>
              <a:buChar char="q"/>
            </a:pPr>
            <a:endParaRPr lang="en-US" sz="2400" dirty="0"/>
          </a:p>
          <a:p>
            <a:pPr>
              <a:buFont typeface="Wingdings" panose="05000000000000000000" pitchFamily="2" charset="2"/>
              <a:buChar char="q"/>
            </a:pPr>
            <a:r>
              <a:rPr lang="en-US" sz="2400" dirty="0" smtClean="0"/>
              <a:t> Math truths are not analytic, so they must be synthetic </a:t>
            </a:r>
          </a:p>
          <a:p>
            <a:pPr lvl="1">
              <a:buFont typeface="Wingdings" panose="05000000000000000000" pitchFamily="2" charset="2"/>
              <a:buChar char="q"/>
            </a:pPr>
            <a:r>
              <a:rPr lang="en-US" sz="2400" dirty="0"/>
              <a:t> </a:t>
            </a:r>
            <a:r>
              <a:rPr lang="en-US" sz="2400" dirty="0" smtClean="0"/>
              <a:t>At least two versions of this argument that we can distinguish based on the two parts of ant’s definition of “analytic” … recall from last time:</a:t>
            </a:r>
          </a:p>
        </p:txBody>
      </p:sp>
    </p:spTree>
    <p:extLst>
      <p:ext uri="{BB962C8B-B14F-4D97-AF65-F5344CB8AC3E}">
        <p14:creationId xmlns:p14="http://schemas.microsoft.com/office/powerpoint/2010/main" val="289462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Analytic/Synthetic</a:t>
            </a:r>
            <a:endParaRPr lang="en-US" dirty="0"/>
          </a:p>
        </p:txBody>
      </p:sp>
      <p:sp>
        <p:nvSpPr>
          <p:cNvPr id="3" name="Content Placeholder 2"/>
          <p:cNvSpPr>
            <a:spLocks noGrp="1"/>
          </p:cNvSpPr>
          <p:nvPr>
            <p:ph sz="half" idx="1"/>
          </p:nvPr>
        </p:nvSpPr>
        <p:spPr>
          <a:xfrm>
            <a:off x="1097279" y="1845734"/>
            <a:ext cx="7243532" cy="4023360"/>
          </a:xfrm>
        </p:spPr>
        <p:txBody>
          <a:bodyPr>
            <a:normAutofit lnSpcReduction="10000"/>
          </a:bodyPr>
          <a:lstStyle/>
          <a:p>
            <a:r>
              <a:rPr lang="en-US" dirty="0" smtClean="0"/>
              <a:t>Kant introduced this terminology, though the idea predates him.</a:t>
            </a:r>
          </a:p>
          <a:p>
            <a:r>
              <a:rPr lang="en-US" dirty="0" smtClean="0"/>
              <a:t>Two  ideas that Kant thought amounted to the same thing:</a:t>
            </a:r>
          </a:p>
          <a:p>
            <a:r>
              <a:rPr lang="en-US" dirty="0" smtClean="0"/>
              <a:t>In affirmative judgments: “Either </a:t>
            </a:r>
            <a:r>
              <a:rPr lang="en-US" dirty="0"/>
              <a:t>the predicate </a:t>
            </a:r>
            <a:r>
              <a:rPr lang="en-US" i="1" dirty="0"/>
              <a:t>B</a:t>
            </a:r>
            <a:r>
              <a:rPr lang="en-US" dirty="0"/>
              <a:t> belongs to the subject </a:t>
            </a:r>
            <a:r>
              <a:rPr lang="en-US" i="1" dirty="0"/>
              <a:t>A</a:t>
            </a:r>
            <a:r>
              <a:rPr lang="en-US" dirty="0"/>
              <a:t> as something that is (covertly) contained in this concept </a:t>
            </a:r>
            <a:r>
              <a:rPr lang="en-US" i="1" dirty="0"/>
              <a:t>A</a:t>
            </a:r>
            <a:r>
              <a:rPr lang="en-US" dirty="0"/>
              <a:t>; or </a:t>
            </a:r>
            <a:r>
              <a:rPr lang="en-US" i="1" dirty="0"/>
              <a:t>B</a:t>
            </a:r>
            <a:r>
              <a:rPr lang="en-US" dirty="0"/>
              <a:t> lies entirely outside the concept </a:t>
            </a:r>
            <a:r>
              <a:rPr lang="en-US" i="1" dirty="0"/>
              <a:t>A</a:t>
            </a:r>
            <a:r>
              <a:rPr lang="en-US" dirty="0"/>
              <a:t>, though to be sure it stands in connection with it. In the first case, I call the judgment </a:t>
            </a:r>
            <a:r>
              <a:rPr lang="en-US" b="1" dirty="0"/>
              <a:t>analytic</a:t>
            </a:r>
            <a:r>
              <a:rPr lang="en-US" dirty="0"/>
              <a:t>, in </a:t>
            </a:r>
            <a:r>
              <a:rPr lang="en-US" dirty="0" smtClean="0"/>
              <a:t>the </a:t>
            </a:r>
            <a:r>
              <a:rPr lang="en-US" dirty="0"/>
              <a:t>second </a:t>
            </a:r>
            <a:r>
              <a:rPr lang="en-US" b="1" dirty="0" smtClean="0"/>
              <a:t>synthetic</a:t>
            </a:r>
            <a:r>
              <a:rPr lang="en-US" dirty="0" smtClean="0"/>
              <a:t>.”</a:t>
            </a:r>
          </a:p>
          <a:p>
            <a:r>
              <a:rPr lang="en-US" dirty="0" smtClean="0"/>
              <a:t>How do we tell if a claim is analytic? Shapiro discusses the “chemical” metaphor.  But Kant also suggests:</a:t>
            </a:r>
          </a:p>
          <a:p>
            <a:r>
              <a:rPr lang="en-US" dirty="0"/>
              <a:t>“I merely draw out the predicate in accordance with the principle of contradiction, and can thereby at the same time become conscious of the necessity of the judgment</a:t>
            </a:r>
            <a:r>
              <a:rPr lang="en-US" dirty="0" smtClean="0"/>
              <a:t>.”</a:t>
            </a:r>
            <a:endParaRPr lang="en-US" dirty="0"/>
          </a:p>
        </p:txBody>
      </p:sp>
      <p:pic>
        <p:nvPicPr>
          <p:cNvPr id="1026" name="Picture 2" descr="https://encrypted-tbn2.gstatic.com/images?q=tbn:ANd9GcQq9kvqFZL0fpDKuXj9OLrIYd3CjM6j2CAGmsXRrZNpvqQaUZcZBoFKT-Y"/>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8845636" y="2384853"/>
            <a:ext cx="1707034" cy="2656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3539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 … “pure intuition”</a:t>
            </a:r>
            <a:endParaRPr lang="en-US" dirty="0"/>
          </a:p>
        </p:txBody>
      </p:sp>
      <p:sp>
        <p:nvSpPr>
          <p:cNvPr id="5" name="Content Placeholder 4"/>
          <p:cNvSpPr>
            <a:spLocks noGrp="1"/>
          </p:cNvSpPr>
          <p:nvPr>
            <p:ph idx="1"/>
          </p:nvPr>
        </p:nvSpPr>
        <p:spPr/>
        <p:txBody>
          <a:bodyPr/>
          <a:lstStyle/>
          <a:p>
            <a:endParaRPr lang="en-US" dirty="0" smtClean="0"/>
          </a:p>
          <a:p>
            <a:r>
              <a:rPr lang="en-US" sz="2400" dirty="0" smtClean="0"/>
              <a:t>Math is synthetic … </a:t>
            </a:r>
          </a:p>
          <a:p>
            <a:r>
              <a:rPr lang="en-US" sz="2400" dirty="0" smtClean="0"/>
              <a:t>A synthetic judgement requires “information”, i.e. an “intuition”</a:t>
            </a:r>
          </a:p>
          <a:p>
            <a:r>
              <a:rPr lang="en-US" sz="2400" dirty="0" smtClean="0"/>
              <a:t>Math is a priori …</a:t>
            </a:r>
          </a:p>
          <a:p>
            <a:r>
              <a:rPr lang="en-US" sz="2400" dirty="0" smtClean="0"/>
              <a:t>So this intuition can’t be “sensible intuition”, i.e. evidence from the senses</a:t>
            </a:r>
          </a:p>
          <a:p>
            <a:r>
              <a:rPr lang="en-US" sz="2400" b="1" dirty="0" smtClean="0"/>
              <a:t>So we must have “information” from a source other than the physical senses. This is “pure intuition”.</a:t>
            </a:r>
            <a:endParaRPr lang="en-US" sz="2400" b="1" dirty="0"/>
          </a:p>
        </p:txBody>
      </p:sp>
    </p:spTree>
    <p:extLst>
      <p:ext uri="{BB962C8B-B14F-4D97-AF65-F5344CB8AC3E}">
        <p14:creationId xmlns:p14="http://schemas.microsoft.com/office/powerpoint/2010/main" val="1873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
  <TotalTime>554</TotalTime>
  <Words>2274</Words>
  <Application>Microsoft Office PowerPoint</Application>
  <PresentationFormat>Widescreen</PresentationFormat>
  <Paragraphs>147</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Calibri</vt:lpstr>
      <vt:lpstr>Calibri Light</vt:lpstr>
      <vt:lpstr>Wingdings</vt:lpstr>
      <vt:lpstr>Retrospect</vt:lpstr>
      <vt:lpstr>Phil 271 Spring 2017</vt:lpstr>
      <vt:lpstr>What’s coming this week?</vt:lpstr>
      <vt:lpstr>Rationalism and Empiricism</vt:lpstr>
      <vt:lpstr>Mill: empiricist maximus</vt:lpstr>
      <vt:lpstr>Millian problems? </vt:lpstr>
      <vt:lpstr>Kant: a whirlwind intro</vt:lpstr>
      <vt:lpstr>Math is synthetic a priori</vt:lpstr>
      <vt:lpstr>Analytic/Synthetic</vt:lpstr>
      <vt:lpstr>So … “pure intuition”</vt:lpstr>
      <vt:lpstr>Kantian pure intuition isn’t  Platonist “mathematical intuition”</vt:lpstr>
      <vt:lpstr>So how does “intuition” fit in?</vt:lpstr>
      <vt:lpstr>“Intuition” seemed to be part of the math of the day</vt:lpstr>
      <vt:lpstr>A few examples of mistaken “proofs,” etc.</vt:lpstr>
      <vt:lpstr>Developments that call into question Kant’s list of synthetic a priori truths</vt:lpstr>
      <vt:lpstr>Multiple motives for stamping out “pure intuition” if we can</vt:lpstr>
      <vt:lpstr>Search for foundations</vt:lpstr>
      <vt:lpstr>Frege and Logicism</vt:lpstr>
      <vt:lpstr>Flavors of logicism?</vt:lpstr>
      <vt:lpstr>A bit about the first test</vt:lpstr>
      <vt:lpstr>Avoid the “memorize and download” strategy: Q: Kant offers two different characterizations of analytic truths, though he thinks they are equivalent. He also offers two different arguments that mathematics must be synthetic. Briefly explain one of the arguments and explain how it links up to one of the versions of “analytic.”</vt:lpstr>
    </vt:vector>
  </TitlesOfParts>
  <Company>University of Waterloo, IST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Phil 271 Spring 2017</dc:title>
  <dc:creator>DeVidi, David M</dc:creator>
  <cp:lastModifiedBy>DeVidi, David M</cp:lastModifiedBy>
  <cp:revision>32</cp:revision>
  <dcterms:created xsi:type="dcterms:W3CDTF">2017-05-15T14:25:35Z</dcterms:created>
  <dcterms:modified xsi:type="dcterms:W3CDTF">2017-05-18T13:53:28Z</dcterms:modified>
</cp:coreProperties>
</file>