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mp4" ContentType="video/mp4"/>
  <Default Extension="vml" ContentType="application/vnd.openxmlformats-officedocument.vmlDrawing"/>
  <Default Extension="gif" ContentType="image/gif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47" r:id="rId3"/>
    <p:sldId id="348" r:id="rId4"/>
    <p:sldId id="373" r:id="rId5"/>
    <p:sldId id="374" r:id="rId6"/>
    <p:sldId id="354" r:id="rId7"/>
    <p:sldId id="375" r:id="rId8"/>
    <p:sldId id="376" r:id="rId9"/>
    <p:sldId id="378" r:id="rId10"/>
    <p:sldId id="380" r:id="rId11"/>
    <p:sldId id="381" r:id="rId12"/>
    <p:sldId id="382" r:id="rId13"/>
    <p:sldId id="379" r:id="rId14"/>
    <p:sldId id="383" r:id="rId15"/>
    <p:sldId id="386" r:id="rId16"/>
    <p:sldId id="384" r:id="rId17"/>
    <p:sldId id="385" r:id="rId18"/>
    <p:sldId id="387" r:id="rId19"/>
    <p:sldId id="388" r:id="rId20"/>
    <p:sldId id="389" r:id="rId21"/>
    <p:sldId id="390" r:id="rId22"/>
    <p:sldId id="391" r:id="rId23"/>
    <p:sldId id="392" r:id="rId24"/>
    <p:sldId id="393" r:id="rId25"/>
    <p:sldId id="395" r:id="rId26"/>
    <p:sldId id="396" r:id="rId27"/>
    <p:sldId id="397" r:id="rId28"/>
    <p:sldId id="398" r:id="rId29"/>
    <p:sldId id="399" r:id="rId30"/>
    <p:sldId id="400" r:id="rId31"/>
    <p:sldId id="403" r:id="rId32"/>
    <p:sldId id="404" r:id="rId33"/>
    <p:sldId id="405" r:id="rId3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1FF"/>
    <a:srgbClr val="40AF2F"/>
    <a:srgbClr val="7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2"/>
    <p:restoredTop sz="94838"/>
  </p:normalViewPr>
  <p:slideViewPr>
    <p:cSldViewPr snapToGrid="0" snapToObjects="1">
      <p:cViewPr>
        <p:scale>
          <a:sx n="110" d="100"/>
          <a:sy n="110" d="100"/>
        </p:scale>
        <p:origin x="-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9D3B4-DF89-6D48-9B3F-83F779BEF3A5}" type="datetimeFigureOut">
              <a:rPr lang="en-US" smtClean="0"/>
              <a:t>9/24/17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CF58E-A910-8540-B885-28091003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41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AB3E9-1B2F-8C42-AB77-2B1B58E7241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C4DF0-5042-FB4D-9A58-18E3EB68F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9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C4DF0-5042-FB4D-9A58-18E3EB68F3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7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4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3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0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CA" smtClean="0"/>
              <a:t>L3-Sep 18/2017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4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8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8F51-B106-5C47-8831-047DD0C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6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FF0000"/>
          </a:solidFill>
          <a:latin typeface="Cambria" charset="0"/>
          <a:ea typeface="Cambria" charset="0"/>
          <a:cs typeface="Cambria" charset="0"/>
        </a:defRPr>
      </a:lvl1pPr>
    </p:titleStyle>
    <p:bodyStyle>
      <a:lvl1pPr marL="514350" indent="-514350" algn="l" defTabSz="914400" rtl="0" eaLnBrk="1" latinLnBrk="0" hangingPunct="1">
        <a:lnSpc>
          <a:spcPct val="90000"/>
        </a:lnSpc>
        <a:spcBef>
          <a:spcPts val="1000"/>
        </a:spcBef>
        <a:buFont typeface="+mj-lt"/>
        <a:buAutoNum type="arabicPeriod"/>
        <a:defRPr sz="2800" u="none" kern="1200">
          <a:solidFill>
            <a:srgbClr val="4341FF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42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42.png"/><Relationship Id="rId1" Type="http://schemas.microsoft.com/office/2007/relationships/media" Target="../media/media3.mp4"/><Relationship Id="rId2" Type="http://schemas.openxmlformats.org/officeDocument/2006/relationships/video" Target="../media/media3.mp4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42.png"/><Relationship Id="rId1" Type="http://schemas.microsoft.com/office/2007/relationships/media" Target="../media/media4.mp4"/><Relationship Id="rId2" Type="http://schemas.openxmlformats.org/officeDocument/2006/relationships/video" Target="../media/media4.mp4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2.png"/><Relationship Id="rId4" Type="http://schemas.openxmlformats.org/officeDocument/2006/relationships/image" Target="../media/image411.png"/><Relationship Id="rId5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2.png"/><Relationship Id="rId4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5.png"/><Relationship Id="rId3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3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4" Type="http://schemas.openxmlformats.org/officeDocument/2006/relationships/image" Target="../media/image320.png"/><Relationship Id="rId5" Type="http://schemas.openxmlformats.org/officeDocument/2006/relationships/image" Target="../media/image330.png"/><Relationship Id="rId6" Type="http://schemas.openxmlformats.org/officeDocument/2006/relationships/image" Target="../media/image340.png"/><Relationship Id="rId7" Type="http://schemas.openxmlformats.org/officeDocument/2006/relationships/image" Target="../media/image350.png"/><Relationship Id="rId8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1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42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577463"/>
            <a:ext cx="2870522" cy="5201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PHYS 275 </a:t>
            </a:r>
          </a:p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Planets</a:t>
            </a:r>
          </a:p>
          <a:p>
            <a:pPr algn="ctr"/>
            <a:endParaRPr lang="en-US" sz="36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Fall 2017</a:t>
            </a:r>
          </a:p>
          <a:p>
            <a:pPr algn="ctr"/>
            <a:endParaRPr lang="en-US" sz="36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Lecture 4</a:t>
            </a:r>
          </a:p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More Orbits</a:t>
            </a:r>
            <a:endParaRPr lang="en-US" sz="3600" b="1" dirty="0">
              <a:solidFill>
                <a:srgbClr val="FF0000"/>
              </a:solidFill>
            </a:endParaRPr>
          </a:p>
          <a:p>
            <a:pPr algn="ctr"/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522" y="577463"/>
            <a:ext cx="9376443" cy="414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9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10</a:t>
            </a:fld>
            <a:endParaRPr lang="en-US"/>
          </a:p>
        </p:txBody>
      </p:sp>
      <p:pic>
        <p:nvPicPr>
          <p:cNvPr id="5" name="EarthOrbit2_25percentmoreL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3213" y="857251"/>
            <a:ext cx="471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341FF"/>
                </a:solidFill>
              </a:rPr>
              <a:t>Earth’s orbit with 25% more angular momentum</a:t>
            </a:r>
            <a:endParaRPr lang="en-US" dirty="0">
              <a:solidFill>
                <a:srgbClr val="4341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10569" y="5414963"/>
            <a:ext cx="288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341FF"/>
                </a:solidFill>
              </a:rPr>
              <a:t>Bigger orbit –&gt; longer period</a:t>
            </a:r>
            <a:endParaRPr lang="en-US" dirty="0">
              <a:solidFill>
                <a:srgbClr val="434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86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11</a:t>
            </a:fld>
            <a:endParaRPr lang="en-US"/>
          </a:p>
        </p:txBody>
      </p:sp>
      <p:pic>
        <p:nvPicPr>
          <p:cNvPr id="5" name="EarthOrbit3_minus1kmpersecond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6088" y="1157288"/>
            <a:ext cx="432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341FF"/>
                </a:solidFill>
              </a:rPr>
              <a:t>Earth’s orbit with initial velocity of -1.0 km/s</a:t>
            </a:r>
            <a:endParaRPr lang="en-US" dirty="0">
              <a:solidFill>
                <a:srgbClr val="434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3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12</a:t>
            </a:fld>
            <a:endParaRPr lang="en-US"/>
          </a:p>
        </p:txBody>
      </p:sp>
      <p:pic>
        <p:nvPicPr>
          <p:cNvPr id="5" name="EarthOrbit_minus10kmpersecond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8950" y="1128713"/>
            <a:ext cx="426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341FF"/>
                </a:solidFill>
              </a:rPr>
              <a:t>Earth’s orbit with initial velocity of -10 km/s</a:t>
            </a:r>
            <a:endParaRPr lang="en-US" dirty="0">
              <a:solidFill>
                <a:srgbClr val="4341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10569" y="5414963"/>
            <a:ext cx="288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341FF"/>
                </a:solidFill>
              </a:rPr>
              <a:t>Bigger orbit –&gt; longer period</a:t>
            </a:r>
            <a:endParaRPr lang="en-US" dirty="0">
              <a:solidFill>
                <a:srgbClr val="434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85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Kepler’s First Law.... (cont’d)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13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14450" y="2064156"/>
            <a:ext cx="5857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341FF"/>
                </a:solidFill>
              </a:rPr>
              <a:t>Need to solve this differential equation</a:t>
            </a:r>
            <a:endParaRPr lang="en-US" sz="2800" dirty="0">
              <a:solidFill>
                <a:srgbClr val="4341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4450" y="3113509"/>
            <a:ext cx="7631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4341FF"/>
                </a:solidFill>
              </a:rPr>
              <a:t>Cannot be solved in closed form</a:t>
            </a:r>
            <a:r>
              <a:rPr lang="is-IS" sz="2400" dirty="0" smtClean="0">
                <a:solidFill>
                  <a:srgbClr val="4341FF"/>
                </a:solidFill>
              </a:rPr>
              <a:t>…. </a:t>
            </a:r>
            <a:r>
              <a:rPr lang="en-US" sz="2400" dirty="0" smtClean="0">
                <a:solidFill>
                  <a:srgbClr val="4341FF"/>
                </a:solidFill>
              </a:rPr>
              <a:t>C</a:t>
            </a:r>
            <a:r>
              <a:rPr lang="is-IS" sz="2400" dirty="0" smtClean="0">
                <a:solidFill>
                  <a:srgbClr val="4341FF"/>
                </a:solidFill>
              </a:rPr>
              <a:t>an not write out  r(t) !!!</a:t>
            </a:r>
            <a:endParaRPr lang="en-US" sz="2400" dirty="0">
              <a:solidFill>
                <a:srgbClr val="4341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4450" y="3968166"/>
            <a:ext cx="95357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4341FF"/>
                </a:solidFill>
              </a:rPr>
              <a:t>Tricks to solving this:  	(1) write time derivative as angle derivative (angle </a:t>
            </a:r>
            <a:r>
              <a:rPr lang="en-US" sz="2400" dirty="0" smtClean="0"/>
              <a:t>𝜃</a:t>
            </a:r>
            <a:r>
              <a:rPr lang="en-US" sz="2400" dirty="0" smtClean="0">
                <a:solidFill>
                  <a:srgbClr val="4341FF"/>
                </a:solidFill>
              </a:rPr>
              <a:t> )</a:t>
            </a:r>
          </a:p>
          <a:p>
            <a:r>
              <a:rPr lang="en-US" sz="2400" dirty="0">
                <a:solidFill>
                  <a:srgbClr val="4341FF"/>
                </a:solidFill>
              </a:rPr>
              <a:t>	</a:t>
            </a:r>
            <a:r>
              <a:rPr lang="en-US" sz="2400" dirty="0" smtClean="0">
                <a:solidFill>
                  <a:srgbClr val="4341FF"/>
                </a:solidFill>
              </a:rPr>
              <a:t>		(2) change variable to    </a:t>
            </a:r>
            <a:r>
              <a:rPr lang="en-US" sz="2400" i="1" dirty="0" smtClean="0">
                <a:latin typeface="Cambria Math" charset="0"/>
                <a:ea typeface="Cambria Math" charset="0"/>
                <a:cs typeface="Cambria Math" charset="0"/>
              </a:rPr>
              <a:t>u = 1/r</a:t>
            </a:r>
            <a:endParaRPr lang="en-US" sz="2400" i="1" dirty="0">
              <a:solidFill>
                <a:srgbClr val="4341FF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360890" y="5061983"/>
                <a:ext cx="1882182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charset="0"/>
                        </a:rPr>
                        <m:t>𝐿</m:t>
                      </m:r>
                      <m:r>
                        <a:rPr lang="en-CA" sz="2800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charset="0"/>
                        </a:rPr>
                        <m:t>m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CA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CA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890" y="5061983"/>
                <a:ext cx="1882182" cy="8180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130174" y="5015431"/>
                <a:ext cx="4417941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en-CA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</m:t>
                      </m:r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CA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bg-BG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CA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den>
                      </m:f>
                      <m:r>
                        <a:rPr lang="en-CA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  <m:sSup>
                            <m:sSupPr>
                              <m:ctrlPr>
                                <a:rPr lang="en-CA" sz="28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bg-BG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CA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CA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174" y="5015431"/>
                <a:ext cx="4417941" cy="8645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442539" y="1838337"/>
                <a:ext cx="3407663" cy="900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80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2800" i="1">
                              <a:latin typeface="Cambria Math" charset="0"/>
                            </a:rPr>
                            <m:t>𝑟</m:t>
                          </m:r>
                        </m:num>
                        <m:den>
                          <m:r>
                            <a:rPr lang="en-CA" sz="2800" i="1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800" i="1">
                          <a:latin typeface="Cambria Math" charset="0"/>
                        </a:rPr>
                        <m:t> </m:t>
                      </m:r>
                      <m:r>
                        <a:rPr lang="en-CA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8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bg-BG" sz="28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CA" sz="28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sz="28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800" i="1">
                                      <a:latin typeface="Cambria Math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CA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CA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</a:rPr>
                            <m:t>𝐺𝑀</m:t>
                          </m:r>
                        </m:num>
                        <m:den>
                          <m:sSup>
                            <m:sSup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539" y="1838337"/>
                <a:ext cx="3407663" cy="90082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82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Kepler’s First Law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30361" y="1726916"/>
                <a:ext cx="3659335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CA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bg-BG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CA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den>
                      </m:f>
                      <m:r>
                        <a:rPr lang="en-CA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  <m:sSup>
                            <m:sSupPr>
                              <m:ctrlPr>
                                <a:rPr lang="en-CA" sz="28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bg-BG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CA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CA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361" y="1726916"/>
                <a:ext cx="3659335" cy="8645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690688"/>
                <a:ext cx="3407663" cy="900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80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2800" i="1">
                              <a:latin typeface="Cambria Math" charset="0"/>
                            </a:rPr>
                            <m:t>𝑟</m:t>
                          </m:r>
                        </m:num>
                        <m:den>
                          <m:r>
                            <a:rPr lang="en-CA" sz="2800" i="1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800" i="1">
                          <a:latin typeface="Cambria Math" charset="0"/>
                        </a:rPr>
                        <m:t> </m:t>
                      </m:r>
                      <m:r>
                        <a:rPr lang="en-CA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8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bg-BG" sz="28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CA" sz="28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sz="28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800" i="1">
                                      <a:latin typeface="Cambria Math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CA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CA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</a:rPr>
                            <m:t>𝐺𝑀</m:t>
                          </m:r>
                        </m:num>
                        <m:den>
                          <m:sSup>
                            <m:sSup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3407663" cy="9008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38600" y="2887664"/>
                <a:ext cx="2908040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80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8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2800" b="0" i="1" smtClean="0">
                              <a:latin typeface="Cambria Math" charset="0"/>
                            </a:rPr>
                            <m:t>𝑟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800" b="0" i="1" smtClean="0">
                          <a:latin typeface="Cambria Math" charset="0"/>
                        </a:rPr>
                        <m:t> =−</m:t>
                      </m:r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2800" b="0" i="1" smtClean="0">
                              <a:latin typeface="Cambria Math" charset="0"/>
                            </a:rPr>
                            <m:t>𝑢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887664"/>
                <a:ext cx="2908040" cy="8645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50132" y="4189709"/>
                <a:ext cx="3770456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80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8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2800" b="0" i="1" smtClean="0">
                              <a:latin typeface="Cambria Math" charset="0"/>
                            </a:rPr>
                            <m:t>𝑢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800" b="0" i="1" smtClean="0">
                          <a:latin typeface="Cambria Math" charset="0"/>
                        </a:rPr>
                        <m:t>=−</m:t>
                      </m:r>
                      <m:r>
                        <a:rPr lang="en-CA" sz="2800" b="0" i="1" smtClean="0">
                          <a:latin typeface="Cambria Math" charset="0"/>
                        </a:rPr>
                        <m:t>𝑢</m:t>
                      </m:r>
                      <m:r>
                        <a:rPr lang="en-CA" sz="28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800" b="0" i="1" smtClean="0">
                          <a:latin typeface="Cambria Math" charset="0"/>
                        </a:rPr>
                        <m:t>𝐺𝑀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charset="0"/>
                            </a:rPr>
                            <m:t>𝑢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32" y="4189709"/>
                <a:ext cx="3770456" cy="8645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72790" y="4294778"/>
                <a:ext cx="4748095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charset="0"/>
                        </a:rPr>
                        <m:t>𝑢</m:t>
                      </m:r>
                      <m:r>
                        <a:rPr lang="en-CA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charset="0"/>
                            </a:rPr>
                            <m:t>𝑟</m:t>
                          </m:r>
                        </m:den>
                      </m:f>
                      <m:r>
                        <a:rPr lang="en-CA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</a:rPr>
                            <m:t>𝐺𝑀𝑚</m:t>
                          </m:r>
                        </m:num>
                        <m:den>
                          <m:sSup>
                            <m:sSup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800" b="0" i="1" smtClean="0">
                          <a:latin typeface="Cambria Math" charset="0"/>
                        </a:rPr>
                        <m:t>+</m:t>
                      </m:r>
                      <m:r>
                        <a:rPr lang="en-CA" sz="2800" b="0" i="1" smtClean="0">
                          <a:latin typeface="Cambria Math" charset="0"/>
                        </a:rPr>
                        <m:t>𝐴𝑐𝑜𝑠</m:t>
                      </m:r>
                      <m:d>
                        <m:dPr>
                          <m:ctrlPr>
                            <a:rPr lang="is-I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is-I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  <m:r>
                            <a:rPr lang="en-CA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790" y="4294778"/>
                <a:ext cx="4748095" cy="8066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096000" y="5467269"/>
            <a:ext cx="6523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smtClean="0">
                <a:solidFill>
                  <a:srgbClr val="4341FF"/>
                </a:solidFill>
              </a:rPr>
              <a:t>What does this look like?</a:t>
            </a:r>
            <a:endParaRPr lang="en-US" sz="2800" dirty="0">
              <a:solidFill>
                <a:srgbClr val="4341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50132" y="5227323"/>
                <a:ext cx="3004349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80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8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2800" b="0" i="1" smtClean="0">
                              <a:latin typeface="Cambria Math" charset="0"/>
                            </a:rPr>
                            <m:t>𝑢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800" b="0" i="1" smtClean="0">
                          <a:latin typeface="Cambria Math" charset="0"/>
                        </a:rPr>
                        <m:t>=−</m:t>
                      </m:r>
                      <m:r>
                        <a:rPr lang="en-CA" sz="2800" b="0" i="1" smtClean="0">
                          <a:latin typeface="Cambria Math" charset="0"/>
                        </a:rPr>
                        <m:t>𝑢</m:t>
                      </m:r>
                      <m:r>
                        <a:rPr lang="en-CA" sz="28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800" b="0" i="1" smtClean="0">
                          <a:latin typeface="Cambria Math" charset="0"/>
                        </a:rPr>
                        <m:t>𝐺𝑀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32" y="5227323"/>
                <a:ext cx="3004349" cy="86459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30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226" y="1182290"/>
            <a:ext cx="7567613" cy="5675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 of Kepler’ First Law solution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09800" y="2480712"/>
                <a:ext cx="3336426" cy="1152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4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charset="0"/>
                            </a:rPr>
                            <m:t>𝑟</m:t>
                          </m:r>
                        </m:den>
                      </m:f>
                      <m:r>
                        <a:rPr lang="en-CA" sz="4000" b="0" i="1" smtClean="0">
                          <a:latin typeface="Cambria Math" charset="0"/>
                        </a:rPr>
                        <m:t>=1+</m:t>
                      </m:r>
                      <m:r>
                        <a:rPr lang="en-CA" sz="4000" b="0" i="1" smtClean="0">
                          <a:latin typeface="Cambria Math" charset="0"/>
                        </a:rPr>
                        <m:t>𝐴𝑐𝑜𝑠</m:t>
                      </m:r>
                      <m:r>
                        <a:rPr lang="en-CA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480712"/>
                <a:ext cx="3336426" cy="11524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766323" y="38159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341FF"/>
                </a:solidFill>
              </a:rPr>
              <a:t>0.0</a:t>
            </a:r>
            <a:endParaRPr lang="en-US" dirty="0">
              <a:solidFill>
                <a:srgbClr val="4341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30116" y="335280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-0.5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61987" y="38159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0.3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48536" y="29834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0.8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15194" y="200874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1.0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091826" y="18941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341FF"/>
                </a:solidFill>
              </a:rPr>
              <a:t>1.4</a:t>
            </a:r>
            <a:endParaRPr lang="en-US" dirty="0">
              <a:solidFill>
                <a:srgbClr val="434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689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“Conic Sections”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9075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341FF"/>
                </a:solidFill>
              </a:rPr>
              <a:t>The “standard form” for conic sections in polar coordinates is</a:t>
            </a:r>
            <a:endParaRPr lang="en-US" sz="2800" dirty="0">
              <a:solidFill>
                <a:srgbClr val="4341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85779" y="3061743"/>
                <a:ext cx="3060390" cy="103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36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36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CA" sz="3600" b="0" i="1" smtClean="0">
                              <a:latin typeface="Cambria Math" charset="0"/>
                            </a:rPr>
                            <m:t>𝑟</m:t>
                          </m:r>
                        </m:den>
                      </m:f>
                      <m:r>
                        <a:rPr lang="en-CA" sz="3600" b="0" i="1" smtClean="0">
                          <a:latin typeface="Cambria Math" charset="0"/>
                        </a:rPr>
                        <m:t>=</m:t>
                      </m:r>
                      <m:r>
                        <a:rPr lang="en-CA" sz="3600" b="0" i="1" smtClean="0">
                          <a:latin typeface="Cambria Math" charset="0"/>
                        </a:rPr>
                        <m:t>𝐵</m:t>
                      </m:r>
                      <m:r>
                        <a:rPr lang="en-CA" sz="3600" b="0" i="1" smtClean="0">
                          <a:latin typeface="Cambria Math" charset="0"/>
                        </a:rPr>
                        <m:t>+</m:t>
                      </m:r>
                      <m:r>
                        <a:rPr lang="en-CA" sz="3600" b="0" i="1" smtClean="0">
                          <a:latin typeface="Cambria Math" charset="0"/>
                        </a:rPr>
                        <m:t>𝐴𝑐𝑜𝑠</m:t>
                      </m:r>
                      <m:r>
                        <a:rPr lang="en-CA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779" y="3061743"/>
                <a:ext cx="3060390" cy="10371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057775" y="2631530"/>
            <a:ext cx="50489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341FF"/>
                </a:solidFill>
              </a:rPr>
              <a:t>If    </a:t>
            </a:r>
            <a:r>
              <a:rPr lang="en-US" sz="2800" i="1" dirty="0" smtClean="0"/>
              <a:t>B &gt; A </a:t>
            </a:r>
            <a:r>
              <a:rPr lang="en-US" sz="2800" dirty="0">
                <a:solidFill>
                  <a:srgbClr val="4341FF"/>
                </a:solidFill>
              </a:rPr>
              <a:t> </a:t>
            </a:r>
            <a:r>
              <a:rPr lang="en-US" sz="2800" dirty="0" smtClean="0">
                <a:solidFill>
                  <a:srgbClr val="4341FF"/>
                </a:solidFill>
              </a:rPr>
              <a:t>       ellipse</a:t>
            </a:r>
          </a:p>
          <a:p>
            <a:r>
              <a:rPr lang="en-US" sz="2800" dirty="0" smtClean="0">
                <a:solidFill>
                  <a:srgbClr val="4341FF"/>
                </a:solidFill>
              </a:rPr>
              <a:t>If    </a:t>
            </a:r>
            <a:r>
              <a:rPr lang="en-US" sz="2800" i="1" dirty="0" smtClean="0"/>
              <a:t>B = A</a:t>
            </a:r>
            <a:r>
              <a:rPr lang="en-US" sz="2800" dirty="0" smtClean="0">
                <a:solidFill>
                  <a:srgbClr val="4341FF"/>
                </a:solidFill>
              </a:rPr>
              <a:t>         parabola</a:t>
            </a:r>
          </a:p>
          <a:p>
            <a:r>
              <a:rPr lang="en-US" sz="2800" dirty="0" smtClean="0">
                <a:solidFill>
                  <a:srgbClr val="4341FF"/>
                </a:solidFill>
              </a:rPr>
              <a:t>If    </a:t>
            </a:r>
            <a:r>
              <a:rPr lang="en-US" sz="2800" i="1" dirty="0" smtClean="0"/>
              <a:t>0 &lt; B &lt; A</a:t>
            </a:r>
            <a:r>
              <a:rPr lang="en-US" sz="2800" dirty="0" smtClean="0">
                <a:solidFill>
                  <a:srgbClr val="4341FF"/>
                </a:solidFill>
              </a:rPr>
              <a:t>   hyperbola + branch</a:t>
            </a:r>
          </a:p>
          <a:p>
            <a:r>
              <a:rPr lang="en-US" sz="2800" dirty="0" smtClean="0">
                <a:solidFill>
                  <a:srgbClr val="4341FF"/>
                </a:solidFill>
              </a:rPr>
              <a:t>If  </a:t>
            </a:r>
            <a:r>
              <a:rPr lang="en-US" sz="2800" i="1" dirty="0" smtClean="0"/>
              <a:t>–A &lt; B &lt; 0   </a:t>
            </a:r>
            <a:r>
              <a:rPr lang="en-US" sz="2800" dirty="0" smtClean="0">
                <a:solidFill>
                  <a:srgbClr val="4341FF"/>
                </a:solidFill>
              </a:rPr>
              <a:t>hyperbola − branch</a:t>
            </a:r>
            <a:endParaRPr lang="en-US" sz="2800" dirty="0">
              <a:solidFill>
                <a:srgbClr val="4341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5779" y="5052924"/>
            <a:ext cx="6716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341FF"/>
                </a:solidFill>
              </a:rPr>
              <a:t>For arbitrary orientations replace       with      </a:t>
            </a:r>
            <a:endParaRPr lang="en-US" sz="2800" dirty="0">
              <a:solidFill>
                <a:srgbClr val="4341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22206" y="5099090"/>
                <a:ext cx="69294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206" y="5099090"/>
                <a:ext cx="69294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96967" y="5099090"/>
                <a:ext cx="12350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lang="en-CA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−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967" y="5099090"/>
                <a:ext cx="1235082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623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Kepler’s First Law in a more standard form</a:t>
            </a:r>
            <a:endParaRPr lang="en-US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43590" y="1690688"/>
                <a:ext cx="3964354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charset="0"/>
                        </a:rPr>
                        <m:t>𝑢</m:t>
                      </m:r>
                      <m:r>
                        <a:rPr lang="en-CA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charset="0"/>
                            </a:rPr>
                            <m:t>𝑟</m:t>
                          </m:r>
                        </m:den>
                      </m:f>
                      <m:r>
                        <a:rPr lang="en-CA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</a:rPr>
                            <m:t>𝐺𝑀𝑚</m:t>
                          </m:r>
                        </m:num>
                        <m:den>
                          <m:sSup>
                            <m:sSup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800" b="0" i="1" smtClean="0">
                          <a:latin typeface="Cambria Math" charset="0"/>
                        </a:rPr>
                        <m:t>+</m:t>
                      </m:r>
                      <m:r>
                        <a:rPr lang="en-CA" sz="2800" b="0" i="1" smtClean="0">
                          <a:latin typeface="Cambria Math" charset="0"/>
                        </a:rPr>
                        <m:t>𝐴𝑐𝑜𝑠</m:t>
                      </m:r>
                      <m:d>
                        <m:dPr>
                          <m:ctrlPr>
                            <a:rPr lang="is-I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is-I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590" y="1690688"/>
                <a:ext cx="3964354" cy="8066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24588" y="1690688"/>
                <a:ext cx="3034998" cy="11796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charset="0"/>
                        </a:rPr>
                        <m:t>𝑟</m:t>
                      </m:r>
                      <m:r>
                        <a:rPr lang="en-CA" sz="28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𝐺𝑀𝑚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bg-BG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CA" sz="28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CA" sz="2800" b="0" i="1" smtClean="0">
                              <a:latin typeface="Cambria Math" charset="0"/>
                            </a:rPr>
                            <m:t>𝐴𝑐𝑜𝑠</m:t>
                          </m:r>
                          <m:r>
                            <a:rPr lang="en-CA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88" y="1690688"/>
                <a:ext cx="3034998" cy="11796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24588" y="3212944"/>
                <a:ext cx="3144515" cy="1400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charset="0"/>
                        </a:rPr>
                        <m:t>𝑟</m:t>
                      </m:r>
                      <m:r>
                        <a:rPr lang="en-CA" sz="28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𝐺𝑀𝑚</m:t>
                              </m:r>
                            </m:den>
                          </m:f>
                        </m:num>
                        <m:den>
                          <m:r>
                            <a:rPr lang="en-CA" sz="2800" b="0" i="1" smtClean="0">
                              <a:latin typeface="Cambria Math" charset="0"/>
                            </a:rPr>
                            <m:t>1+ </m:t>
                          </m:r>
                          <m:f>
                            <m:f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CA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𝐺𝑀𝑚</m:t>
                              </m:r>
                            </m:den>
                          </m:f>
                          <m:r>
                            <a:rPr lang="en-CA" sz="2800" b="0" i="1" smtClean="0">
                              <a:latin typeface="Cambria Math" charset="0"/>
                            </a:rPr>
                            <m:t>𝑐𝑜𝑠</m:t>
                          </m:r>
                          <m:r>
                            <a:rPr lang="en-CA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88" y="3212944"/>
                <a:ext cx="3144515" cy="14003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554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more on vectors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18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617406" y="2396381"/>
            <a:ext cx="2114811" cy="2277861"/>
            <a:chOff x="1637071" y="1694372"/>
            <a:chExt cx="2114811" cy="227786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1740310" y="2536723"/>
              <a:ext cx="914400" cy="143550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654710" y="2099186"/>
              <a:ext cx="1086464" cy="18730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740310" y="2099186"/>
              <a:ext cx="2000864" cy="43753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637071" y="3102076"/>
                  <a:ext cx="47711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sz="3600" b="0" i="1" smtClean="0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CA" sz="36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7071" y="3102076"/>
                  <a:ext cx="477118" cy="5539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64056" y="2977479"/>
                  <a:ext cx="487826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sz="3600" b="0" i="1" smtClean="0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CA" sz="3600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056" y="2977479"/>
                  <a:ext cx="487826" cy="5539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400089" y="1694372"/>
                  <a:ext cx="672685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sz="3600" b="0" i="1" smtClean="0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CA" sz="3600" b="0" i="1" smtClean="0"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0089" y="1694372"/>
                  <a:ext cx="672685" cy="5539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68765" y="2801195"/>
                <a:ext cx="21668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CA" sz="2800" b="0" i="1" smtClean="0">
                        <a:latin typeface="Cambria Math" charset="0"/>
                      </a:rPr>
                      <m:t>+ </m:t>
                    </m:r>
                    <m:acc>
                      <m:accPr>
                        <m:chr m:val="⃗"/>
                        <m:ctrlPr>
                          <a:rPr lang="en-CA" sz="2800" b="0" i="1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e>
                    </m:acc>
                    <m:r>
                      <a:rPr lang="en-CA" sz="2800" b="0" i="1" smtClean="0">
                        <a:latin typeface="Cambria Math" charset="0"/>
                      </a:rPr>
                      <m:t>= </m:t>
                    </m:r>
                    <m:acc>
                      <m:accPr>
                        <m:chr m:val="⃗"/>
                        <m:ctrlPr>
                          <a:rPr lang="en-CA" sz="2800" b="0" i="1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765" y="2801195"/>
                <a:ext cx="216681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50891" y="3650197"/>
                <a:ext cx="22453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CA" sz="2800" b="0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  <m:r>
                        <a:rPr lang="en-CA" sz="2800" b="0" i="1" smtClean="0">
                          <a:latin typeface="Cambria Math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en-CA" sz="2800" b="0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CA" sz="2800" b="0" i="1" smtClean="0">
                          <a:latin typeface="Cambria Math" charset="0"/>
                        </a:rPr>
                        <m:t> −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891" y="3650197"/>
                <a:ext cx="2245358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925107" y="4548181"/>
                <a:ext cx="41334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CA" sz="2800" b="0" i="1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e>
                    </m:acc>
                    <m:r>
                      <a:rPr lang="en-CA" sz="2800" b="0" i="1" smtClean="0">
                        <a:latin typeface="Cambria Math" charset="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en-CA" sz="28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CA" sz="28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CA" sz="2800" b="0" i="1" smtClean="0">
                        <a:latin typeface="Cambria Math" charset="0"/>
                      </a:rPr>
                      <m:t>=− </m:t>
                    </m:r>
                    <m:d>
                      <m:dPr>
                        <m:ctrlPr>
                          <a:rPr lang="is-IS" sz="2800" b="0" i="1" smtClean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CA" sz="28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CA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CA" sz="2800" i="1">
                            <a:latin typeface="Cambria Math" charset="0"/>
                          </a:rPr>
                          <m:t> −</m:t>
                        </m:r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CA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107" y="4548181"/>
                <a:ext cx="4133439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790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032" y="337999"/>
            <a:ext cx="10515600" cy="1325563"/>
          </a:xfrm>
        </p:spPr>
        <p:txBody>
          <a:bodyPr/>
          <a:lstStyle/>
          <a:p>
            <a:r>
              <a:rPr lang="en-US" dirty="0" smtClean="0"/>
              <a:t>Centre of Mass frame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486976" y="1811664"/>
                <a:ext cx="29002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CA" sz="28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charset="0"/>
                            </a:rPr>
                            <m:t>𝑟</m:t>
                          </m:r>
                        </m:e>
                      </m:acc>
                      <m:r>
                        <a:rPr lang="en-CA" sz="2800" b="0" i="1" smtClean="0">
                          <a:latin typeface="Cambria Math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CA" sz="2800" b="0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21</m:t>
                              </m:r>
                            </m:sub>
                          </m:sSub>
                        </m:e>
                      </m:acc>
                      <m:r>
                        <a:rPr lang="en-CA" sz="2800" b="0" i="1" smtClean="0">
                          <a:latin typeface="Cambria Math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en-CA" sz="2800" b="0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CA" sz="2800" b="0" i="1" smtClean="0">
                          <a:latin typeface="Cambria Math" charset="0"/>
                        </a:rPr>
                        <m:t> −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976" y="1811664"/>
                <a:ext cx="290028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1771301" y="1750109"/>
            <a:ext cx="4324699" cy="4121700"/>
            <a:chOff x="434823" y="1639084"/>
            <a:chExt cx="4324699" cy="412170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838200" y="3008265"/>
              <a:ext cx="363793" cy="221817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848032" y="2247261"/>
              <a:ext cx="3264310" cy="29988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201993" y="2207932"/>
              <a:ext cx="2910349" cy="80033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014987" y="4271182"/>
                  <a:ext cx="477118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sz="3600" b="0" i="1" smtClean="0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CA" sz="36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987" y="4271182"/>
                  <a:ext cx="477118" cy="5539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34823" y="3373198"/>
                  <a:ext cx="487826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sz="3600" b="0" i="1" smtClean="0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CA" sz="3600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823" y="3373198"/>
                  <a:ext cx="487826" cy="5539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492105" y="1639084"/>
                  <a:ext cx="1630069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sz="3600" b="0" i="1" smtClean="0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CA" sz="3600" b="0" i="1" smtClean="0"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</m:sSub>
                          </m:e>
                        </m:acc>
                        <m:r>
                          <a:rPr lang="en-CA" sz="3600" b="0" i="1" smtClean="0">
                            <a:latin typeface="Cambria Math" charset="0"/>
                          </a:rPr>
                          <m:t>= </m:t>
                        </m:r>
                        <m:acc>
                          <m:accPr>
                            <m:chr m:val="⃗"/>
                            <m:ctrlPr>
                              <a:rPr lang="en-CA" sz="36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sz="3600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2105" y="1639084"/>
                  <a:ext cx="1630069" cy="5539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/>
            <p:nvPr/>
          </p:nvCxnSpPr>
          <p:spPr>
            <a:xfrm flipV="1">
              <a:off x="838200" y="2735526"/>
              <a:ext cx="1532976" cy="251057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98186" y="523756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4341FF"/>
                  </a:solidFill>
                </a:rPr>
                <a:t>O</a:t>
              </a:r>
              <a:endParaRPr lang="en-US" sz="2800" dirty="0">
                <a:solidFill>
                  <a:srgbClr val="4341FF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8637" y="2556464"/>
              <a:ext cx="590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smtClean="0">
                  <a:solidFill>
                    <a:srgbClr val="4341FF"/>
                  </a:solidFill>
                </a:rPr>
                <a:t>m</a:t>
              </a:r>
              <a:r>
                <a:rPr lang="en-US" sz="2800" i="1" baseline="-25000" smtClean="0">
                  <a:solidFill>
                    <a:srgbClr val="4341FF"/>
                  </a:solidFill>
                </a:rPr>
                <a:t>2</a:t>
              </a:r>
              <a:endParaRPr lang="en-US" sz="2800" i="1">
                <a:solidFill>
                  <a:srgbClr val="4341FF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98216" y="2220920"/>
              <a:ext cx="8723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err="1" smtClean="0">
                  <a:solidFill>
                    <a:srgbClr val="4341FF"/>
                  </a:solidFill>
                </a:rPr>
                <a:t>CoM</a:t>
              </a:r>
              <a:endParaRPr lang="en-US" sz="2800" i="1" dirty="0">
                <a:solidFill>
                  <a:srgbClr val="4341FF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69296" y="2033244"/>
              <a:ext cx="590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4341FF"/>
                  </a:solidFill>
                </a:rPr>
                <a:t>m</a:t>
              </a:r>
              <a:r>
                <a:rPr lang="en-US" sz="2800" i="1" baseline="-25000" dirty="0" smtClean="0">
                  <a:solidFill>
                    <a:srgbClr val="4341FF"/>
                  </a:solidFill>
                </a:rPr>
                <a:t>1</a:t>
              </a:r>
              <a:endParaRPr lang="en-US" sz="2800" i="1" dirty="0">
                <a:solidFill>
                  <a:srgbClr val="4341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065321" y="3034607"/>
                  <a:ext cx="366319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sz="3200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</m:acc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5321" y="3034607"/>
                  <a:ext cx="366319" cy="552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530352" y="2510193"/>
                <a:ext cx="2813527" cy="920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charset="0"/>
                            </a:rPr>
                            <m:t>𝑅</m:t>
                          </m:r>
                        </m:e>
                      </m:acc>
                      <m:r>
                        <a:rPr lang="en-CA" sz="28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CA" sz="2800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352" y="2510193"/>
                <a:ext cx="2813527" cy="92044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530352" y="3824162"/>
                <a:ext cx="3259290" cy="808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CA" sz="2800" i="1">
                          <a:latin typeface="Cambria Math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en-CA" sz="28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800" i="1">
                              <a:latin typeface="Cambria Math" charset="0"/>
                            </a:rPr>
                            <m:t>𝑅</m:t>
                          </m:r>
                        </m:e>
                      </m:acc>
                      <m:r>
                        <a:rPr lang="en-CA" sz="2800" i="1">
                          <a:latin typeface="Cambria Math" charset="0"/>
                        </a:rPr>
                        <m:t>+ </m:t>
                      </m:r>
                      <m:f>
                        <m:fPr>
                          <m:ctrlPr>
                            <a:rPr lang="bg-BG" sz="28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⃗"/>
                          <m:ctrlPr>
                            <a:rPr lang="bg-BG" sz="28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8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352" y="3824162"/>
                <a:ext cx="3259290" cy="80842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530352" y="4801773"/>
                <a:ext cx="3267561" cy="808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CA" sz="2800" i="1">
                          <a:latin typeface="Cambria Math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en-CA" sz="28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800" i="1">
                              <a:latin typeface="Cambria Math" charset="0"/>
                            </a:rPr>
                            <m:t>𝑅</m:t>
                          </m:r>
                        </m:e>
                      </m:acc>
                      <m:r>
                        <a:rPr lang="en-CA" sz="2800" b="0" i="1" smtClean="0">
                          <a:latin typeface="Cambria Math" charset="0"/>
                        </a:rPr>
                        <m:t>−</m:t>
                      </m:r>
                      <m:r>
                        <a:rPr lang="en-CA" sz="2800" i="1">
                          <a:latin typeface="Cambria Math" charset="0"/>
                        </a:rPr>
                        <m:t> </m:t>
                      </m:r>
                      <m:f>
                        <m:fPr>
                          <m:ctrlPr>
                            <a:rPr lang="bg-BG" sz="28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⃗"/>
                          <m:ctrlPr>
                            <a:rPr lang="bg-BG" sz="28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8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352" y="4801773"/>
                <a:ext cx="3267561" cy="80842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11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Complex motions with simple physics – but more complex math!</a:t>
            </a:r>
          </a:p>
          <a:p>
            <a:r>
              <a:rPr lang="en-US" dirty="0" smtClean="0"/>
              <a:t>Kepler’s First </a:t>
            </a:r>
            <a:r>
              <a:rPr lang="en-US" dirty="0" smtClean="0"/>
              <a:t>Law</a:t>
            </a:r>
          </a:p>
          <a:p>
            <a:pPr lvl="1"/>
            <a:r>
              <a:rPr lang="en-US" dirty="0" smtClean="0"/>
              <a:t>From Newton’s Law of </a:t>
            </a:r>
            <a:r>
              <a:rPr lang="en-US" dirty="0"/>
              <a:t>G</a:t>
            </a:r>
            <a:r>
              <a:rPr lang="en-US" dirty="0" smtClean="0"/>
              <a:t>ravity</a:t>
            </a:r>
            <a:endParaRPr lang="en-US" dirty="0" smtClean="0"/>
          </a:p>
          <a:p>
            <a:r>
              <a:rPr lang="en-CA" dirty="0" smtClean="0"/>
              <a:t>Two (~equal mass) body orbits are also ellipses</a:t>
            </a:r>
          </a:p>
          <a:p>
            <a:r>
              <a:rPr lang="en-CA" dirty="0" smtClean="0"/>
              <a:t>Time </a:t>
            </a:r>
            <a:r>
              <a:rPr lang="en-CA" dirty="0" smtClean="0"/>
              <a:t>dependence of </a:t>
            </a:r>
            <a:r>
              <a:rPr lang="en-CA" dirty="0" smtClean="0"/>
              <a:t>orbits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28509" y="4607303"/>
            <a:ext cx="10342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341FF"/>
                </a:solidFill>
              </a:rPr>
              <a:t>small aside:  periapsis is closest approach of orbiting bodies</a:t>
            </a:r>
          </a:p>
          <a:p>
            <a:r>
              <a:rPr lang="en-US" sz="2400" dirty="0" smtClean="0">
                <a:solidFill>
                  <a:srgbClr val="4341FF"/>
                </a:solidFill>
              </a:rPr>
              <a:t>e.g.	perihelion – closest approach to Sun</a:t>
            </a:r>
          </a:p>
          <a:p>
            <a:r>
              <a:rPr lang="en-US" sz="2400" dirty="0" smtClean="0">
                <a:solidFill>
                  <a:srgbClr val="4341FF"/>
                </a:solidFill>
              </a:rPr>
              <a:t>	</a:t>
            </a:r>
            <a:r>
              <a:rPr lang="en-US" sz="2400" dirty="0" err="1" smtClean="0">
                <a:solidFill>
                  <a:srgbClr val="4341FF"/>
                </a:solidFill>
              </a:rPr>
              <a:t>periastron</a:t>
            </a:r>
            <a:r>
              <a:rPr lang="en-US" sz="2400" dirty="0" smtClean="0">
                <a:solidFill>
                  <a:srgbClr val="4341FF"/>
                </a:solidFill>
              </a:rPr>
              <a:t> – closest approach to a star</a:t>
            </a:r>
          </a:p>
          <a:p>
            <a:r>
              <a:rPr lang="en-US" sz="2400" dirty="0" smtClean="0">
                <a:solidFill>
                  <a:srgbClr val="4341FF"/>
                </a:solidFill>
              </a:rPr>
              <a:t>	perigee – closest approach to Earth</a:t>
            </a:r>
            <a:endParaRPr lang="en-US" sz="2400" dirty="0">
              <a:solidFill>
                <a:srgbClr val="434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64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Two-body 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PHYS 275: </a:t>
            </a:r>
            <a:r>
              <a:rPr lang="tr-TR" dirty="0" err="1" smtClean="0"/>
              <a:t>Gravity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Orbits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11523" y="1528785"/>
                <a:ext cx="3708066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CA" sz="2800" b="0" i="1" smtClean="0">
                          <a:latin typeface="Cambria Math" charset="0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CA" sz="2800" b="0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CA" sz="28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bg-BG" sz="28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523" y="1528785"/>
                <a:ext cx="3708066" cy="8066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719322" y="1688021"/>
            <a:ext cx="4161336" cy="3969720"/>
            <a:chOff x="1934664" y="1902089"/>
            <a:chExt cx="4161336" cy="3969720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538471" y="2318957"/>
              <a:ext cx="2910349" cy="80033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47228" y="1902089"/>
                  <a:ext cx="1630069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36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sz="3600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7228" y="1902089"/>
                  <a:ext cx="1630069" cy="5539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 flipV="1">
              <a:off x="2174678" y="2846551"/>
              <a:ext cx="1532976" cy="251057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934664" y="5348589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4341FF"/>
                  </a:solidFill>
                </a:rPr>
                <a:t>O</a:t>
              </a:r>
              <a:endParaRPr lang="en-US" sz="2800" dirty="0">
                <a:solidFill>
                  <a:srgbClr val="4341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85115" y="2667489"/>
              <a:ext cx="590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smtClean="0">
                  <a:solidFill>
                    <a:srgbClr val="4341FF"/>
                  </a:solidFill>
                </a:rPr>
                <a:t>m</a:t>
              </a:r>
              <a:r>
                <a:rPr lang="en-US" sz="2800" i="1" baseline="-25000" smtClean="0">
                  <a:solidFill>
                    <a:srgbClr val="4341FF"/>
                  </a:solidFill>
                </a:rPr>
                <a:t>2</a:t>
              </a:r>
              <a:endParaRPr lang="en-US" sz="2800" i="1">
                <a:solidFill>
                  <a:srgbClr val="4341FF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34694" y="2331945"/>
              <a:ext cx="8723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err="1" smtClean="0">
                  <a:solidFill>
                    <a:srgbClr val="4341FF"/>
                  </a:solidFill>
                </a:rPr>
                <a:t>CoM</a:t>
              </a:r>
              <a:endParaRPr lang="en-US" sz="2800" i="1" dirty="0">
                <a:solidFill>
                  <a:srgbClr val="4341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5774" y="2144269"/>
              <a:ext cx="590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4341FF"/>
                  </a:solidFill>
                </a:rPr>
                <a:t>m</a:t>
              </a:r>
              <a:r>
                <a:rPr lang="en-US" sz="2800" i="1" baseline="-25000" dirty="0" smtClean="0">
                  <a:solidFill>
                    <a:srgbClr val="4341FF"/>
                  </a:solidFill>
                </a:rPr>
                <a:t>1</a:t>
              </a:r>
              <a:endParaRPr lang="en-US" sz="2800" i="1" dirty="0">
                <a:solidFill>
                  <a:srgbClr val="4341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401799" y="3145632"/>
                  <a:ext cx="366319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sz="3200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</m:acc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799" y="3145632"/>
                  <a:ext cx="366319" cy="552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803104" y="2560602"/>
                <a:ext cx="1848519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bg-BG" sz="240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4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bg-BG" sz="24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400" b="0" i="1" smtClean="0">
                          <a:latin typeface="Cambria Math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CA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CA" sz="24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104" y="2560602"/>
                <a:ext cx="1848519" cy="7411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68530" y="2561014"/>
                <a:ext cx="1869871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bg-BG" sz="240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4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bg-BG" sz="24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400" b="0" i="1" smtClean="0">
                          <a:latin typeface="Cambria Math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CA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CA" sz="24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530" y="2561014"/>
                <a:ext cx="1869871" cy="7411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651623" y="3749410"/>
                <a:ext cx="4000326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bg-BG" sz="240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4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is-IS" sz="2400" i="1" smtClean="0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s-IS" sz="24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n-CA" sz="2400" b="0" i="1" smtClean="0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bg-BG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CA" sz="2400" b="0" i="1" smtClean="0">
                          <a:latin typeface="Cambria Math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CA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CA" sz="24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623" y="3749410"/>
                <a:ext cx="4000326" cy="83734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43750" y="3749410"/>
                <a:ext cx="3875485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bg-BG" sz="240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4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is-IS" sz="2400" i="1" smtClean="0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s-IS" sz="24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n-CA" sz="2400" b="0" i="1" smtClean="0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bg-BG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CA" sz="2400" b="0" i="1" smtClean="0">
                          <a:latin typeface="Cambria Math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CA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CA" sz="24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750" y="3749410"/>
                <a:ext cx="3875485" cy="83734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381910" y="4980345"/>
                <a:ext cx="4060407" cy="786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s-I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bg-BG" sz="240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4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bg-BG" sz="24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400" b="0" i="1" smtClean="0">
                          <a:latin typeface="Cambria Math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en-CA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CA" sz="2400" b="0" i="1" smtClean="0">
                          <a:latin typeface="Cambria Math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CA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CA" sz="24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910" y="4980345"/>
                <a:ext cx="4060407" cy="78694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993970" y="5021540"/>
                <a:ext cx="2025619" cy="786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en-CA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</m:t>
                      </m:r>
                      <m:f>
                        <m:fPr>
                          <m:ctrlPr>
                            <a:rPr lang="bg-BG" sz="240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4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bg-BG" sz="24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4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970" y="5021540"/>
                <a:ext cx="2025619" cy="78694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657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Two-body 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PHYS 275: </a:t>
            </a:r>
            <a:r>
              <a:rPr lang="tr-TR" dirty="0" err="1" smtClean="0"/>
              <a:t>Gravity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Orbits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11523" y="1528785"/>
                <a:ext cx="3708066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CA" sz="2800" b="0" i="1" smtClean="0">
                          <a:latin typeface="Cambria Math" charset="0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CA" sz="2800" b="0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CA" sz="28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bg-BG" sz="28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523" y="1528785"/>
                <a:ext cx="3708066" cy="8066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719322" y="1688021"/>
            <a:ext cx="4161336" cy="3969720"/>
            <a:chOff x="1934664" y="1902089"/>
            <a:chExt cx="4161336" cy="3969720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538471" y="2318957"/>
              <a:ext cx="2910349" cy="80033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47228" y="1902089"/>
                  <a:ext cx="1630069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36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sz="3600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7228" y="1902089"/>
                  <a:ext cx="1630069" cy="5539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 flipV="1">
              <a:off x="2174678" y="2846551"/>
              <a:ext cx="1532976" cy="251057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934664" y="5348589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4341FF"/>
                  </a:solidFill>
                </a:rPr>
                <a:t>O</a:t>
              </a:r>
              <a:endParaRPr lang="en-US" sz="2800" dirty="0">
                <a:solidFill>
                  <a:srgbClr val="4341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85115" y="2667489"/>
              <a:ext cx="590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smtClean="0">
                  <a:solidFill>
                    <a:srgbClr val="4341FF"/>
                  </a:solidFill>
                </a:rPr>
                <a:t>m</a:t>
              </a:r>
              <a:r>
                <a:rPr lang="en-US" sz="2800" i="1" baseline="-25000" smtClean="0">
                  <a:solidFill>
                    <a:srgbClr val="4341FF"/>
                  </a:solidFill>
                </a:rPr>
                <a:t>2</a:t>
              </a:r>
              <a:endParaRPr lang="en-US" sz="2800" i="1">
                <a:solidFill>
                  <a:srgbClr val="4341FF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34694" y="2331945"/>
              <a:ext cx="8723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err="1" smtClean="0">
                  <a:solidFill>
                    <a:srgbClr val="4341FF"/>
                  </a:solidFill>
                </a:rPr>
                <a:t>CoM</a:t>
              </a:r>
              <a:endParaRPr lang="en-US" sz="2800" i="1" dirty="0">
                <a:solidFill>
                  <a:srgbClr val="4341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5774" y="2144269"/>
              <a:ext cx="590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4341FF"/>
                  </a:solidFill>
                </a:rPr>
                <a:t>m</a:t>
              </a:r>
              <a:r>
                <a:rPr lang="en-US" sz="2800" i="1" baseline="-25000" dirty="0" smtClean="0">
                  <a:solidFill>
                    <a:srgbClr val="4341FF"/>
                  </a:solidFill>
                </a:rPr>
                <a:t>1</a:t>
              </a:r>
              <a:endParaRPr lang="en-US" sz="2800" i="1" dirty="0">
                <a:solidFill>
                  <a:srgbClr val="4341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401799" y="3145632"/>
                  <a:ext cx="366319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sz="3200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</m:acc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799" y="3145632"/>
                  <a:ext cx="366319" cy="552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513148" y="2555392"/>
                <a:ext cx="3304815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bg-BG" sz="240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4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is-IS" sz="240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CA" sz="2400" b="0" i="1" smtClean="0">
                          <a:latin typeface="Cambria Math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CA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CA" sz="24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148" y="2555392"/>
                <a:ext cx="3304815" cy="8373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513148" y="3612713"/>
                <a:ext cx="2824491" cy="801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s-IS" sz="240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sz="2400" i="1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f>
                        <m:fPr>
                          <m:ctrlPr>
                            <a:rPr lang="bg-BG" sz="240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4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bg-BG" sz="24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400" b="0" i="1" smtClean="0">
                          <a:latin typeface="Cambria Math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CA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CA" sz="24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148" y="3612713"/>
                <a:ext cx="2824491" cy="80156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2492312" y="4869086"/>
            <a:ext cx="8781068" cy="801566"/>
            <a:chOff x="2209800" y="1795488"/>
            <a:chExt cx="8781068" cy="801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209800" y="1795488"/>
                  <a:ext cx="2824491" cy="8015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is-IS" sz="24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sz="2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CA" sz="24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CA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CA" sz="24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CA" sz="2400" i="1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CA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f>
                          <m:fPr>
                            <m:ctrlPr>
                              <a:rPr lang="bg-BG" sz="240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bg-BG" sz="240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CA" sz="2400" b="0" i="1" smtClean="0">
                                    <a:latin typeface="Cambria Math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CA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⃗"/>
                                <m:ctrlPr>
                                  <a:rPr lang="bg-BG" sz="240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2400" b="0" i="1" smtClean="0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num>
                          <m:den>
                            <m:r>
                              <a:rPr lang="en-CA" sz="2400" b="0" i="1" smtClean="0">
                                <a:latin typeface="Cambria Math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CA" sz="24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CA" sz="2400" b="0" i="1" smtClean="0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CA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CA" sz="24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CA" sz="24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0" i="1" smtClean="0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CA" sz="2400" b="0" i="1" smtClean="0">
                            <a:latin typeface="Cambria Math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1795488"/>
                  <a:ext cx="2824491" cy="8015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830668" y="1795488"/>
                  <a:ext cx="2253630" cy="7411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bg-BG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⟹</m:t>
                        </m:r>
                        <m:r>
                          <a:rPr lang="en-CA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 </m:t>
                        </m:r>
                        <m:r>
                          <a:rPr lang="bg-BG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f>
                          <m:fPr>
                            <m:ctrlPr>
                              <a:rPr lang="bg-BG" sz="240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bg-BG" sz="240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CA" sz="2400" b="0" i="1" smtClean="0">
                                    <a:latin typeface="Cambria Math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CA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⃗"/>
                                <m:ctrlPr>
                                  <a:rPr lang="bg-BG" sz="240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2400" b="0" i="1" smtClean="0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num>
                          <m:den>
                            <m:r>
                              <a:rPr lang="en-CA" sz="2400" b="0" i="1" smtClean="0">
                                <a:latin typeface="Cambria Math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CA" sz="24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CA" sz="2400" b="0" i="1" smtClean="0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CA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CA" sz="24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CA" sz="24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0" i="1" smtClean="0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CA" sz="2400" b="0" i="1" smtClean="0">
                            <a:latin typeface="Cambria Math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0668" y="1795488"/>
                  <a:ext cx="2253630" cy="74110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880675" y="1813185"/>
                  <a:ext cx="2110193" cy="7057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s-IS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a:rPr lang="en-CA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d>
                          <m:dPr>
                            <m:ctrlPr>
                              <a:rPr lang="is-IS" sz="24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sz="2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CA" sz="24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CA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CA" sz="24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CA" sz="2400" i="1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CA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0675" y="1813185"/>
                  <a:ext cx="2110193" cy="7057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424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Two-body problem (cont’d)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49293" y="2384956"/>
                <a:ext cx="7368427" cy="870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𝑎</m:t>
                          </m:r>
                        </m:e>
                      </m:acc>
                      <m:r>
                        <a:rPr lang="en-CA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bg-BG" sz="2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4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ctrlPr>
                            <a:rPr lang="is-I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CA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CA" sz="2400" b="0" i="1" smtClean="0">
                              <a:latin typeface="Cambria Math" charset="0"/>
                            </a:rPr>
                            <m:t> −</m:t>
                          </m:r>
                          <m:r>
                            <a:rPr lang="en-CA" sz="2400" b="0" i="1" smtClean="0">
                              <a:latin typeface="Cambria Math" charset="0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CA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sz="2400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sz="2400" b="0" i="1" smtClean="0">
                                          <a:latin typeface="Cambria Math" charset="0"/>
                                        </a:rPr>
                                        <m:t>𝑑</m:t>
                                      </m:r>
                                      <m:r>
                                        <a:rPr lang="en-CA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CA" sz="2400" b="0" i="1" smtClean="0">
                                          <a:latin typeface="Cambria Math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̂"/>
                          <m:ctrlPr>
                            <a:rPr lang="is-IS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</m:acc>
                      <m:r>
                        <a:rPr lang="en-CA" sz="2400" b="0" i="1" smtClean="0">
                          <a:latin typeface="Cambria Math" charset="0"/>
                        </a:rPr>
                        <m:t> +  </m:t>
                      </m:r>
                      <m:d>
                        <m:dPr>
                          <m:ctrlPr>
                            <a:rPr lang="is-I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bg-BG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bg-BG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CA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CA" sz="2400" b="0" i="1" smtClean="0">
                              <a:latin typeface="Cambria Math" charset="0"/>
                            </a:rPr>
                            <m:t>+2</m:t>
                          </m:r>
                          <m:f>
                            <m:fPr>
                              <m:ctrlPr>
                                <a:rPr lang="bg-BG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𝑑𝑟</m:t>
                              </m:r>
                            </m:num>
                            <m:den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𝑑𝑡</m:t>
                              </m:r>
                            </m:den>
                          </m:f>
                          <m:f>
                            <m:fPr>
                              <m:ctrlPr>
                                <a:rPr lang="bg-BG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CA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acc>
                        <m:accPr>
                          <m:chr m:val="̂"/>
                          <m:ctrlPr>
                            <a:rPr lang="is-IS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Θ</m:t>
                          </m:r>
                        </m:e>
                      </m:acc>
                      <m:r>
                        <a:rPr lang="en-CA" sz="24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293" y="2384956"/>
                <a:ext cx="7368427" cy="8704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485339" y="2474435"/>
                <a:ext cx="133081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charset="0"/>
                            </a:rPr>
                            <m:t>𝐺𝑀</m:t>
                          </m:r>
                        </m:num>
                        <m:den>
                          <m:sSup>
                            <m:sSupPr>
                              <m:ctrlPr>
                                <a:rPr lang="bg-BG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339" y="2474435"/>
                <a:ext cx="1330813" cy="6914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479159" y="1690688"/>
            <a:ext cx="4616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341FF"/>
                </a:solidFill>
              </a:rPr>
              <a:t>From slide titled </a:t>
            </a:r>
            <a:r>
              <a:rPr lang="en-US" sz="2800" dirty="0" smtClean="0">
                <a:solidFill>
                  <a:srgbClr val="FF0000"/>
                </a:solidFill>
              </a:rPr>
              <a:t>Acceleration?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77488" y="3470165"/>
                <a:ext cx="153657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f>
                        <m:fPr>
                          <m:ctrlPr>
                            <a:rPr lang="bg-BG" sz="240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4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bg-BG" sz="24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400" b="0" i="1" smtClean="0">
                          <a:latin typeface="Cambria Math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CA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CA" sz="24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488" y="3470165"/>
                <a:ext cx="1536574" cy="7411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479159" y="3688045"/>
            <a:ext cx="426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341FF"/>
                </a:solidFill>
              </a:rPr>
              <a:t>We have, in the </a:t>
            </a:r>
            <a:r>
              <a:rPr lang="en-US" sz="2800" dirty="0" err="1" smtClean="0">
                <a:solidFill>
                  <a:srgbClr val="4341FF"/>
                </a:solidFill>
              </a:rPr>
              <a:t>CoM</a:t>
            </a:r>
            <a:r>
              <a:rPr lang="en-US" sz="2800" dirty="0" smtClean="0">
                <a:solidFill>
                  <a:srgbClr val="4341FF"/>
                </a:solidFill>
              </a:rPr>
              <a:t> frame:</a:t>
            </a:r>
            <a:endParaRPr lang="en-US" sz="2800" dirty="0">
              <a:solidFill>
                <a:srgbClr val="4341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79139" y="3409552"/>
            <a:ext cx="3477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4341FF"/>
                </a:solidFill>
              </a:rPr>
              <a:t>We have already solved this equation!</a:t>
            </a:r>
            <a:endParaRPr lang="en-US" sz="2800" dirty="0">
              <a:solidFill>
                <a:srgbClr val="4341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79159" y="4378433"/>
            <a:ext cx="9231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341FF"/>
                </a:solidFill>
              </a:rPr>
              <a:t>The only difference is the “constants”, in particular the masses</a:t>
            </a:r>
            <a:endParaRPr lang="en-US" sz="2800" dirty="0">
              <a:solidFill>
                <a:srgbClr val="4341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06469" y="5138862"/>
            <a:ext cx="3927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341FF"/>
                </a:solidFill>
              </a:rPr>
              <a:t>Orbit around Sun version:</a:t>
            </a:r>
            <a:endParaRPr lang="en-US" sz="2800" dirty="0">
              <a:solidFill>
                <a:srgbClr val="4341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677488" y="5036230"/>
                <a:ext cx="3752502" cy="801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s-IS" sz="240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𝑀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/>
                              </m:sSub>
                            </m:num>
                            <m:den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𝑀</m:t>
                              </m:r>
                              <m:r>
                                <a:rPr lang="en-CA" sz="2400" i="1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/>
                              </m:sSub>
                            </m:den>
                          </m:f>
                        </m:e>
                      </m:d>
                      <m:f>
                        <m:fPr>
                          <m:ctrlPr>
                            <a:rPr lang="bg-BG" sz="240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4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bg-BG" sz="24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4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charset="0"/>
                            </a:rPr>
                            <m:t>𝐺𝑀𝑚</m:t>
                          </m:r>
                        </m:num>
                        <m:den>
                          <m:sSup>
                            <m:sSupPr>
                              <m:ctrlPr>
                                <a:rPr lang="bg-BG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488" y="5036230"/>
                <a:ext cx="3752502" cy="801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16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Two-body problem (cont’d)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008314" y="1772169"/>
                <a:ext cx="3752502" cy="801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s-IS" sz="240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𝑀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/>
                              </m:sSub>
                            </m:num>
                            <m:den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𝑀</m:t>
                              </m:r>
                              <m:r>
                                <a:rPr lang="en-CA" sz="2400" i="1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/>
                              </m:sSub>
                            </m:den>
                          </m:f>
                        </m:e>
                      </m:d>
                      <m:f>
                        <m:fPr>
                          <m:ctrlPr>
                            <a:rPr lang="bg-BG" sz="240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4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bg-BG" sz="24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4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charset="0"/>
                            </a:rPr>
                            <m:t>𝐺𝑀𝑚</m:t>
                          </m:r>
                        </m:num>
                        <m:den>
                          <m:sSup>
                            <m:sSupPr>
                              <m:ctrlPr>
                                <a:rPr lang="bg-BG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314" y="1772169"/>
                <a:ext cx="3752502" cy="8015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582244" y="1772169"/>
                <a:ext cx="3581943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en-CA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</m:t>
                      </m:r>
                      <m:f>
                        <m:fPr>
                          <m:ctrlPr>
                            <a:rPr lang="bg-BG" sz="240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4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bg-BG" sz="24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4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s-I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𝑀</m:t>
                              </m:r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bg-BG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244" y="1772169"/>
                <a:ext cx="3581943" cy="7411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760967" y="3069411"/>
            <a:ext cx="84032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4341FF"/>
                </a:solidFill>
              </a:rPr>
              <a:t>Solution is an ellipse, angular momentum still conserved, Kepler’s 3</a:t>
            </a:r>
            <a:r>
              <a:rPr lang="en-US" sz="2800" baseline="30000" dirty="0" smtClean="0">
                <a:solidFill>
                  <a:srgbClr val="4341FF"/>
                </a:solidFill>
              </a:rPr>
              <a:t>rd</a:t>
            </a:r>
            <a:r>
              <a:rPr lang="en-US" sz="2800" dirty="0" smtClean="0">
                <a:solidFill>
                  <a:srgbClr val="4341FF"/>
                </a:solidFill>
              </a:rPr>
              <a:t> Law becomes:</a:t>
            </a:r>
            <a:endParaRPr lang="en-US" sz="2800" dirty="0">
              <a:solidFill>
                <a:srgbClr val="4341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70562" y="4116905"/>
                <a:ext cx="2973443" cy="925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s-I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𝑀</m:t>
                              </m:r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bg-BG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562" y="4116905"/>
                <a:ext cx="2973443" cy="9255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719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Two-body problem (cont’d)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7387" y="1690688"/>
            <a:ext cx="9184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341FF"/>
                </a:solidFill>
              </a:rPr>
              <a:t>We have solved the two body problem for any pair of masses!</a:t>
            </a:r>
            <a:endParaRPr lang="en-US" sz="2800" dirty="0">
              <a:solidFill>
                <a:srgbClr val="4341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7387" y="2493031"/>
            <a:ext cx="8048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341FF"/>
                </a:solidFill>
              </a:rPr>
              <a:t>But what about solving position as a function of time?</a:t>
            </a:r>
            <a:endParaRPr lang="en-US" sz="2800" dirty="0">
              <a:solidFill>
                <a:srgbClr val="4341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7387" y="3295374"/>
            <a:ext cx="928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4341FF"/>
                </a:solidFill>
              </a:rPr>
              <a:t>This is called “Kepler’s </a:t>
            </a:r>
            <a:r>
              <a:rPr lang="en-US" sz="2800" dirty="0" smtClean="0">
                <a:solidFill>
                  <a:srgbClr val="4341FF"/>
                </a:solidFill>
              </a:rPr>
              <a:t>Problem</a:t>
            </a:r>
            <a:r>
              <a:rPr lang="en-US" sz="2800" dirty="0" smtClean="0">
                <a:solidFill>
                  <a:srgbClr val="4341FF"/>
                </a:solidFill>
              </a:rPr>
              <a:t>”.  </a:t>
            </a:r>
          </a:p>
          <a:p>
            <a:r>
              <a:rPr lang="en-US" sz="2800" dirty="0" smtClean="0">
                <a:solidFill>
                  <a:srgbClr val="4341FF"/>
                </a:solidFill>
              </a:rPr>
              <a:t>He solved it, but</a:t>
            </a:r>
            <a:r>
              <a:rPr lang="is-IS" sz="2800" dirty="0" smtClean="0">
                <a:solidFill>
                  <a:srgbClr val="4341FF"/>
                </a:solidFill>
              </a:rPr>
              <a:t>….</a:t>
            </a:r>
            <a:endParaRPr lang="en-US" sz="2800" dirty="0">
              <a:solidFill>
                <a:srgbClr val="434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Kepler’s 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25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762962" y="1535354"/>
            <a:ext cx="5892481" cy="5003558"/>
            <a:chOff x="762962" y="1535354"/>
            <a:chExt cx="5892481" cy="5003558"/>
          </a:xfrm>
        </p:grpSpPr>
        <p:sp>
          <p:nvSpPr>
            <p:cNvPr id="6" name="Oval 5"/>
            <p:cNvSpPr/>
            <p:nvPr/>
          </p:nvSpPr>
          <p:spPr>
            <a:xfrm>
              <a:off x="1538467" y="3327719"/>
              <a:ext cx="4328932" cy="165517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551007" y="1996631"/>
              <a:ext cx="4316392" cy="4317357"/>
            </a:xfrm>
            <a:prstGeom prst="ellipse">
              <a:avLst/>
            </a:prstGeom>
            <a:noFill/>
            <a:ln w="28575">
              <a:solidFill>
                <a:srgbClr val="43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38200" y="4155308"/>
              <a:ext cx="58172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02933" y="1535354"/>
              <a:ext cx="0" cy="50035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6" idx="0"/>
            </p:cNvCxnSpPr>
            <p:nvPr/>
          </p:nvCxnSpPr>
          <p:spPr>
            <a:xfrm>
              <a:off x="3702933" y="3327719"/>
              <a:ext cx="967" cy="82758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7" idx="7"/>
            </p:cNvCxnSpPr>
            <p:nvPr/>
          </p:nvCxnSpPr>
          <p:spPr>
            <a:xfrm flipH="1">
              <a:off x="3701968" y="2628893"/>
              <a:ext cx="1533310" cy="152641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6" idx="7"/>
            </p:cNvCxnSpPr>
            <p:nvPr/>
          </p:nvCxnSpPr>
          <p:spPr>
            <a:xfrm flipV="1">
              <a:off x="4392593" y="3570114"/>
              <a:ext cx="840849" cy="58519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7" idx="7"/>
            </p:cNvCxnSpPr>
            <p:nvPr/>
          </p:nvCxnSpPr>
          <p:spPr>
            <a:xfrm>
              <a:off x="5235278" y="2628893"/>
              <a:ext cx="31203" cy="152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272190" y="3544285"/>
              <a:ext cx="369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C000"/>
                  </a:solidFill>
                </a:rPr>
                <a:t>b</a:t>
              </a:r>
              <a:endParaRPr lang="en-US" sz="2800" i="1" dirty="0">
                <a:solidFill>
                  <a:srgbClr val="FFC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34360" y="2534322"/>
              <a:ext cx="369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C000"/>
                  </a:solidFill>
                </a:rPr>
                <a:t>a</a:t>
              </a:r>
              <a:endParaRPr lang="en-US" sz="2800" i="1" dirty="0">
                <a:solidFill>
                  <a:srgbClr val="FFC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15138" y="3691940"/>
              <a:ext cx="5764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𝜃</a:t>
              </a:r>
              <a:endParaRPr lang="en-US" sz="3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37275" y="372665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smtClean="0"/>
                <a:t>E</a:t>
              </a:r>
              <a:endParaRPr lang="en-US" sz="2800" i="1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81361" y="4107437"/>
              <a:ext cx="895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Focus</a:t>
              </a:r>
              <a:endParaRPr lang="en-US" sz="2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2962" y="1838001"/>
              <a:ext cx="21716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4341FF"/>
                  </a:solidFill>
                </a:rPr>
                <a:t>”</a:t>
              </a:r>
              <a:r>
                <a:rPr lang="en-US" sz="2400" dirty="0" err="1" smtClean="0">
                  <a:solidFill>
                    <a:srgbClr val="4341FF"/>
                  </a:solidFill>
                </a:rPr>
                <a:t>Auxilary</a:t>
              </a:r>
              <a:r>
                <a:rPr lang="en-US" sz="2400" dirty="0" smtClean="0">
                  <a:solidFill>
                    <a:srgbClr val="4341FF"/>
                  </a:solidFill>
                </a:rPr>
                <a:t> Circle”</a:t>
              </a:r>
              <a:endParaRPr lang="en-US" sz="2400" dirty="0">
                <a:solidFill>
                  <a:srgbClr val="4341FF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490980" y="3494340"/>
                  <a:ext cx="452316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sz="32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980" y="3494340"/>
                  <a:ext cx="452316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TextBox 46"/>
          <p:cNvSpPr txBox="1"/>
          <p:nvPr/>
        </p:nvSpPr>
        <p:spPr>
          <a:xfrm>
            <a:off x="7222603" y="1996631"/>
            <a:ext cx="365888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341FF"/>
                </a:solidFill>
              </a:rPr>
              <a:t>𝜃 = “true anomaly”</a:t>
            </a:r>
          </a:p>
          <a:p>
            <a:r>
              <a:rPr lang="en-US" sz="2800" i="1" dirty="0" smtClean="0">
                <a:solidFill>
                  <a:srgbClr val="4341FF"/>
                </a:solidFill>
              </a:rPr>
              <a:t>E</a:t>
            </a:r>
            <a:r>
              <a:rPr lang="en-US" sz="2800" dirty="0" smtClean="0">
                <a:solidFill>
                  <a:srgbClr val="4341FF"/>
                </a:solidFill>
              </a:rPr>
              <a:t> = “eccentric anomaly”</a:t>
            </a:r>
          </a:p>
          <a:p>
            <a:r>
              <a:rPr lang="en-US" sz="2800" i="1" dirty="0" smtClean="0">
                <a:solidFill>
                  <a:srgbClr val="4341FF"/>
                </a:solidFill>
              </a:rPr>
              <a:t>M </a:t>
            </a:r>
            <a:r>
              <a:rPr lang="en-US" sz="2800" dirty="0" smtClean="0">
                <a:solidFill>
                  <a:srgbClr val="4341FF"/>
                </a:solidFill>
              </a:rPr>
              <a:t>= “mean anomaly”</a:t>
            </a:r>
          </a:p>
          <a:p>
            <a:r>
              <a:rPr lang="en-US" sz="2800" i="1" dirty="0" smtClean="0"/>
              <a:t>      = 2𝝅t/P</a:t>
            </a:r>
            <a:endParaRPr lang="en-US" sz="2800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7222603" y="4155308"/>
            <a:ext cx="4085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4341FF"/>
                </a:solidFill>
              </a:rPr>
              <a:t>The </a:t>
            </a:r>
            <a:r>
              <a:rPr lang="en-US" sz="2800" dirty="0" err="1" smtClean="0">
                <a:solidFill>
                  <a:srgbClr val="4341FF"/>
                </a:solidFill>
              </a:rPr>
              <a:t>Auxilary</a:t>
            </a:r>
            <a:r>
              <a:rPr lang="en-US" sz="2800" dirty="0" smtClean="0">
                <a:solidFill>
                  <a:srgbClr val="4341FF"/>
                </a:solidFill>
              </a:rPr>
              <a:t> Circle is a “stretched” version of the ellipse, by </a:t>
            </a:r>
            <a:r>
              <a:rPr lang="en-US" sz="2800" i="1" dirty="0" smtClean="0"/>
              <a:t>a/b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50280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Kepler’s 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26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762962" y="1535354"/>
            <a:ext cx="5892481" cy="5003558"/>
            <a:chOff x="762962" y="1535354"/>
            <a:chExt cx="5892481" cy="5003558"/>
          </a:xfrm>
        </p:grpSpPr>
        <p:sp>
          <p:nvSpPr>
            <p:cNvPr id="6" name="Oval 5"/>
            <p:cNvSpPr/>
            <p:nvPr/>
          </p:nvSpPr>
          <p:spPr>
            <a:xfrm>
              <a:off x="1538467" y="3327719"/>
              <a:ext cx="4328932" cy="165517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551007" y="1996631"/>
              <a:ext cx="4316392" cy="4317357"/>
            </a:xfrm>
            <a:prstGeom prst="ellipse">
              <a:avLst/>
            </a:prstGeom>
            <a:noFill/>
            <a:ln w="28575">
              <a:solidFill>
                <a:srgbClr val="43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38200" y="4155308"/>
              <a:ext cx="58172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02933" y="1535354"/>
              <a:ext cx="0" cy="50035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6" idx="0"/>
            </p:cNvCxnSpPr>
            <p:nvPr/>
          </p:nvCxnSpPr>
          <p:spPr>
            <a:xfrm>
              <a:off x="3702933" y="3327719"/>
              <a:ext cx="967" cy="82758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7" idx="7"/>
            </p:cNvCxnSpPr>
            <p:nvPr/>
          </p:nvCxnSpPr>
          <p:spPr>
            <a:xfrm flipH="1">
              <a:off x="3701968" y="2628893"/>
              <a:ext cx="1533310" cy="152641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6" idx="7"/>
            </p:cNvCxnSpPr>
            <p:nvPr/>
          </p:nvCxnSpPr>
          <p:spPr>
            <a:xfrm flipV="1">
              <a:off x="4392593" y="3570114"/>
              <a:ext cx="840849" cy="58519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7" idx="7"/>
            </p:cNvCxnSpPr>
            <p:nvPr/>
          </p:nvCxnSpPr>
          <p:spPr>
            <a:xfrm>
              <a:off x="5235278" y="2628893"/>
              <a:ext cx="31203" cy="152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272190" y="3544285"/>
              <a:ext cx="369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C000"/>
                  </a:solidFill>
                </a:rPr>
                <a:t>b</a:t>
              </a:r>
              <a:endParaRPr lang="en-US" sz="2800" i="1" dirty="0">
                <a:solidFill>
                  <a:srgbClr val="FFC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34360" y="2534322"/>
              <a:ext cx="369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C000"/>
                  </a:solidFill>
                </a:rPr>
                <a:t>a</a:t>
              </a:r>
              <a:endParaRPr lang="en-US" sz="2800" i="1" dirty="0">
                <a:solidFill>
                  <a:srgbClr val="FFC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15138" y="3691940"/>
              <a:ext cx="5764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𝜃</a:t>
              </a:r>
              <a:endParaRPr lang="en-US" sz="3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37275" y="372665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smtClean="0"/>
                <a:t>E</a:t>
              </a:r>
              <a:endParaRPr lang="en-US" sz="2800" i="1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81361" y="4107437"/>
              <a:ext cx="895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Focus</a:t>
              </a:r>
              <a:endParaRPr lang="en-US" sz="2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2962" y="1838001"/>
              <a:ext cx="21716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4341FF"/>
                  </a:solidFill>
                </a:rPr>
                <a:t>”</a:t>
              </a:r>
              <a:r>
                <a:rPr lang="en-US" sz="2400" dirty="0" err="1" smtClean="0">
                  <a:solidFill>
                    <a:srgbClr val="4341FF"/>
                  </a:solidFill>
                </a:rPr>
                <a:t>Auxilary</a:t>
              </a:r>
              <a:r>
                <a:rPr lang="en-US" sz="2400" dirty="0" smtClean="0">
                  <a:solidFill>
                    <a:srgbClr val="4341FF"/>
                  </a:solidFill>
                </a:rPr>
                <a:t> Circle”</a:t>
              </a:r>
              <a:endParaRPr lang="en-US" sz="2400" dirty="0">
                <a:solidFill>
                  <a:srgbClr val="4341FF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490980" y="3494340"/>
                  <a:ext cx="452316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sz="32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980" y="3494340"/>
                  <a:ext cx="452316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/>
          <p:cNvSpPr txBox="1"/>
          <p:nvPr/>
        </p:nvSpPr>
        <p:spPr>
          <a:xfrm>
            <a:off x="6993352" y="1640846"/>
            <a:ext cx="5126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4341FF"/>
                </a:solidFill>
              </a:rPr>
              <a:t>Time problem is an area problem</a:t>
            </a:r>
            <a:r>
              <a:rPr lang="is-IS" sz="2800" dirty="0" smtClean="0">
                <a:solidFill>
                  <a:srgbClr val="4341FF"/>
                </a:solidFill>
              </a:rPr>
              <a:t>…</a:t>
            </a:r>
            <a:endParaRPr lang="en-US" sz="2800" dirty="0">
              <a:solidFill>
                <a:srgbClr val="434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8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Kepler’s 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27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762962" y="1535354"/>
            <a:ext cx="5892481" cy="5003558"/>
            <a:chOff x="762962" y="1535354"/>
            <a:chExt cx="5892481" cy="5003558"/>
          </a:xfrm>
        </p:grpSpPr>
        <p:sp>
          <p:nvSpPr>
            <p:cNvPr id="6" name="Oval 5"/>
            <p:cNvSpPr/>
            <p:nvPr/>
          </p:nvSpPr>
          <p:spPr>
            <a:xfrm>
              <a:off x="1538467" y="3327719"/>
              <a:ext cx="4328932" cy="165517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551007" y="1996631"/>
              <a:ext cx="4316392" cy="4317357"/>
            </a:xfrm>
            <a:prstGeom prst="ellipse">
              <a:avLst/>
            </a:prstGeom>
            <a:noFill/>
            <a:ln w="28575">
              <a:solidFill>
                <a:srgbClr val="43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38200" y="4155308"/>
              <a:ext cx="58172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02933" y="1535354"/>
              <a:ext cx="0" cy="50035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6" idx="0"/>
            </p:cNvCxnSpPr>
            <p:nvPr/>
          </p:nvCxnSpPr>
          <p:spPr>
            <a:xfrm>
              <a:off x="3702933" y="3327719"/>
              <a:ext cx="967" cy="82758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7" idx="7"/>
            </p:cNvCxnSpPr>
            <p:nvPr/>
          </p:nvCxnSpPr>
          <p:spPr>
            <a:xfrm flipH="1">
              <a:off x="3701968" y="2628893"/>
              <a:ext cx="1533310" cy="152641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6" idx="7"/>
            </p:cNvCxnSpPr>
            <p:nvPr/>
          </p:nvCxnSpPr>
          <p:spPr>
            <a:xfrm flipV="1">
              <a:off x="4392593" y="3570114"/>
              <a:ext cx="840849" cy="58519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7" idx="7"/>
            </p:cNvCxnSpPr>
            <p:nvPr/>
          </p:nvCxnSpPr>
          <p:spPr>
            <a:xfrm>
              <a:off x="5235278" y="2628893"/>
              <a:ext cx="31203" cy="152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272190" y="3544285"/>
              <a:ext cx="369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C000"/>
                  </a:solidFill>
                </a:rPr>
                <a:t>b</a:t>
              </a:r>
              <a:endParaRPr lang="en-US" sz="2800" i="1" dirty="0">
                <a:solidFill>
                  <a:srgbClr val="FFC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34360" y="2534322"/>
              <a:ext cx="369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C000"/>
                  </a:solidFill>
                </a:rPr>
                <a:t>a</a:t>
              </a:r>
              <a:endParaRPr lang="en-US" sz="2800" i="1" dirty="0">
                <a:solidFill>
                  <a:srgbClr val="FFC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15138" y="3691940"/>
              <a:ext cx="5764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𝜃</a:t>
              </a:r>
              <a:endParaRPr lang="en-US" sz="3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37275" y="372665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smtClean="0"/>
                <a:t>E</a:t>
              </a:r>
              <a:endParaRPr lang="en-US" sz="2800" i="1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81361" y="4107437"/>
              <a:ext cx="895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Focus</a:t>
              </a:r>
              <a:endParaRPr lang="en-US" sz="2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2962" y="1838001"/>
              <a:ext cx="21716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4341FF"/>
                  </a:solidFill>
                </a:rPr>
                <a:t>”</a:t>
              </a:r>
              <a:r>
                <a:rPr lang="en-US" sz="2400" dirty="0" err="1" smtClean="0">
                  <a:solidFill>
                    <a:srgbClr val="4341FF"/>
                  </a:solidFill>
                </a:rPr>
                <a:t>Auxilary</a:t>
              </a:r>
              <a:r>
                <a:rPr lang="en-US" sz="2400" dirty="0" smtClean="0">
                  <a:solidFill>
                    <a:srgbClr val="4341FF"/>
                  </a:solidFill>
                </a:rPr>
                <a:t> Circle”</a:t>
              </a:r>
              <a:endParaRPr lang="en-US" sz="2400" dirty="0">
                <a:solidFill>
                  <a:srgbClr val="4341FF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490980" y="3494340"/>
                  <a:ext cx="452316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sz="32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980" y="3494340"/>
                  <a:ext cx="452316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/>
          <p:cNvSpPr txBox="1"/>
          <p:nvPr/>
        </p:nvSpPr>
        <p:spPr>
          <a:xfrm>
            <a:off x="6993352" y="1640846"/>
            <a:ext cx="5126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4341FF"/>
                </a:solidFill>
              </a:rPr>
              <a:t>Time problem is an area problem</a:t>
            </a:r>
            <a:r>
              <a:rPr lang="is-IS" sz="2800" dirty="0" smtClean="0">
                <a:solidFill>
                  <a:srgbClr val="4341FF"/>
                </a:solidFill>
              </a:rPr>
              <a:t>…</a:t>
            </a:r>
            <a:endParaRPr lang="en-US" sz="2800" dirty="0">
              <a:solidFill>
                <a:srgbClr val="4341FF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330094" y="3638929"/>
            <a:ext cx="381965" cy="49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7" idx="6"/>
          </p:cNvCxnSpPr>
          <p:nvPr/>
        </p:nvCxnSpPr>
        <p:spPr>
          <a:xfrm>
            <a:off x="5553917" y="3726659"/>
            <a:ext cx="313482" cy="42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148662" y="3719228"/>
            <a:ext cx="313482" cy="42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990663" y="3757650"/>
            <a:ext cx="275818" cy="373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853615" y="3911247"/>
            <a:ext cx="204712" cy="241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Kepler’s 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28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762962" y="1535354"/>
            <a:ext cx="5892481" cy="5003558"/>
            <a:chOff x="762962" y="1535354"/>
            <a:chExt cx="5892481" cy="5003558"/>
          </a:xfrm>
        </p:grpSpPr>
        <p:sp>
          <p:nvSpPr>
            <p:cNvPr id="6" name="Oval 5"/>
            <p:cNvSpPr/>
            <p:nvPr/>
          </p:nvSpPr>
          <p:spPr>
            <a:xfrm>
              <a:off x="1538467" y="3327719"/>
              <a:ext cx="4328932" cy="165517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551007" y="1996631"/>
              <a:ext cx="4316392" cy="4317357"/>
            </a:xfrm>
            <a:prstGeom prst="ellipse">
              <a:avLst/>
            </a:prstGeom>
            <a:noFill/>
            <a:ln w="28575">
              <a:solidFill>
                <a:srgbClr val="43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38200" y="4155308"/>
              <a:ext cx="58172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02933" y="1535354"/>
              <a:ext cx="0" cy="50035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6" idx="0"/>
            </p:cNvCxnSpPr>
            <p:nvPr/>
          </p:nvCxnSpPr>
          <p:spPr>
            <a:xfrm>
              <a:off x="3702933" y="3327719"/>
              <a:ext cx="967" cy="82758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7" idx="7"/>
            </p:cNvCxnSpPr>
            <p:nvPr/>
          </p:nvCxnSpPr>
          <p:spPr>
            <a:xfrm flipH="1">
              <a:off x="3701968" y="2628893"/>
              <a:ext cx="1533310" cy="152641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6" idx="7"/>
            </p:cNvCxnSpPr>
            <p:nvPr/>
          </p:nvCxnSpPr>
          <p:spPr>
            <a:xfrm flipV="1">
              <a:off x="4392593" y="3570114"/>
              <a:ext cx="840849" cy="58519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7" idx="7"/>
            </p:cNvCxnSpPr>
            <p:nvPr/>
          </p:nvCxnSpPr>
          <p:spPr>
            <a:xfrm>
              <a:off x="5235278" y="2628893"/>
              <a:ext cx="31203" cy="152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272190" y="3544285"/>
              <a:ext cx="369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C000"/>
                  </a:solidFill>
                </a:rPr>
                <a:t>b</a:t>
              </a:r>
              <a:endParaRPr lang="en-US" sz="2800" i="1" dirty="0">
                <a:solidFill>
                  <a:srgbClr val="FFC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34360" y="2534322"/>
              <a:ext cx="369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C000"/>
                  </a:solidFill>
                </a:rPr>
                <a:t>a</a:t>
              </a:r>
              <a:endParaRPr lang="en-US" sz="2800" i="1" dirty="0">
                <a:solidFill>
                  <a:srgbClr val="FFC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15138" y="3691940"/>
              <a:ext cx="5764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𝜃</a:t>
              </a:r>
              <a:endParaRPr lang="en-US" sz="3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37275" y="372665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smtClean="0"/>
                <a:t>E</a:t>
              </a:r>
              <a:endParaRPr lang="en-US" sz="2800" i="1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81361" y="4107437"/>
              <a:ext cx="895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Focus</a:t>
              </a:r>
              <a:endParaRPr lang="en-US" sz="2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2962" y="1838001"/>
              <a:ext cx="21716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4341FF"/>
                  </a:solidFill>
                </a:rPr>
                <a:t>”</a:t>
              </a:r>
              <a:r>
                <a:rPr lang="en-US" sz="2400" dirty="0" err="1" smtClean="0">
                  <a:solidFill>
                    <a:srgbClr val="4341FF"/>
                  </a:solidFill>
                </a:rPr>
                <a:t>Auxilary</a:t>
              </a:r>
              <a:r>
                <a:rPr lang="en-US" sz="2400" dirty="0" smtClean="0">
                  <a:solidFill>
                    <a:srgbClr val="4341FF"/>
                  </a:solidFill>
                </a:rPr>
                <a:t> Circle”</a:t>
              </a:r>
              <a:endParaRPr lang="en-US" sz="2400" dirty="0">
                <a:solidFill>
                  <a:srgbClr val="4341FF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490980" y="3494340"/>
                  <a:ext cx="452316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sz="32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980" y="3494340"/>
                  <a:ext cx="452316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/>
          <p:cNvSpPr txBox="1"/>
          <p:nvPr/>
        </p:nvSpPr>
        <p:spPr>
          <a:xfrm>
            <a:off x="6993352" y="1640846"/>
            <a:ext cx="5126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4341FF"/>
                </a:solidFill>
              </a:rPr>
              <a:t>Time problem is an area problem</a:t>
            </a:r>
            <a:r>
              <a:rPr lang="is-IS" sz="2800" dirty="0" smtClean="0">
                <a:solidFill>
                  <a:srgbClr val="4341FF"/>
                </a:solidFill>
              </a:rPr>
              <a:t>…</a:t>
            </a:r>
            <a:endParaRPr lang="en-US" sz="2800" dirty="0">
              <a:solidFill>
                <a:srgbClr val="4341FF"/>
              </a:solidFill>
            </a:endParaRPr>
          </a:p>
        </p:txBody>
      </p:sp>
      <p:cxnSp>
        <p:nvCxnSpPr>
          <p:cNvPr id="10" name="Straight Connector 9"/>
          <p:cNvCxnSpPr>
            <a:stCxn id="7" idx="7"/>
          </p:cNvCxnSpPr>
          <p:nvPr/>
        </p:nvCxnSpPr>
        <p:spPr>
          <a:xfrm flipH="1">
            <a:off x="4409553" y="2628893"/>
            <a:ext cx="825725" cy="1479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24723" y="3021776"/>
            <a:ext cx="385477" cy="1128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153550" y="2825856"/>
            <a:ext cx="490013" cy="1324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6" idx="6"/>
          </p:cNvCxnSpPr>
          <p:nvPr/>
        </p:nvCxnSpPr>
        <p:spPr>
          <a:xfrm>
            <a:off x="5260026" y="2649755"/>
            <a:ext cx="607373" cy="1505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868662" y="3216172"/>
            <a:ext cx="377320" cy="959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777113" y="3450425"/>
            <a:ext cx="268525" cy="699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44" idx="0"/>
          </p:cNvCxnSpPr>
          <p:nvPr/>
        </p:nvCxnSpPr>
        <p:spPr>
          <a:xfrm>
            <a:off x="4617458" y="3718311"/>
            <a:ext cx="111718" cy="389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56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Kepler’s 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29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762962" y="1535354"/>
            <a:ext cx="5892481" cy="5003558"/>
            <a:chOff x="762962" y="1535354"/>
            <a:chExt cx="5892481" cy="5003558"/>
          </a:xfrm>
        </p:grpSpPr>
        <p:sp>
          <p:nvSpPr>
            <p:cNvPr id="6" name="Oval 5"/>
            <p:cNvSpPr/>
            <p:nvPr/>
          </p:nvSpPr>
          <p:spPr>
            <a:xfrm>
              <a:off x="1538467" y="3327719"/>
              <a:ext cx="4328932" cy="165517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551007" y="1996631"/>
              <a:ext cx="4316392" cy="4317357"/>
            </a:xfrm>
            <a:prstGeom prst="ellipse">
              <a:avLst/>
            </a:prstGeom>
            <a:noFill/>
            <a:ln w="28575">
              <a:solidFill>
                <a:srgbClr val="43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38200" y="4155308"/>
              <a:ext cx="58172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02933" y="1535354"/>
              <a:ext cx="0" cy="50035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6" idx="0"/>
            </p:cNvCxnSpPr>
            <p:nvPr/>
          </p:nvCxnSpPr>
          <p:spPr>
            <a:xfrm>
              <a:off x="3702933" y="3327719"/>
              <a:ext cx="967" cy="82758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7" idx="7"/>
            </p:cNvCxnSpPr>
            <p:nvPr/>
          </p:nvCxnSpPr>
          <p:spPr>
            <a:xfrm flipH="1">
              <a:off x="3701968" y="2628893"/>
              <a:ext cx="1533310" cy="152641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6" idx="7"/>
            </p:cNvCxnSpPr>
            <p:nvPr/>
          </p:nvCxnSpPr>
          <p:spPr>
            <a:xfrm flipV="1">
              <a:off x="4392593" y="3570114"/>
              <a:ext cx="840849" cy="58519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7" idx="7"/>
            </p:cNvCxnSpPr>
            <p:nvPr/>
          </p:nvCxnSpPr>
          <p:spPr>
            <a:xfrm>
              <a:off x="5235278" y="2628893"/>
              <a:ext cx="31203" cy="152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272190" y="3544285"/>
              <a:ext cx="369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C000"/>
                  </a:solidFill>
                </a:rPr>
                <a:t>b</a:t>
              </a:r>
              <a:endParaRPr lang="en-US" sz="2800" i="1" dirty="0">
                <a:solidFill>
                  <a:srgbClr val="FFC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34360" y="2534322"/>
              <a:ext cx="369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C000"/>
                  </a:solidFill>
                </a:rPr>
                <a:t>a</a:t>
              </a:r>
              <a:endParaRPr lang="en-US" sz="2800" i="1" dirty="0">
                <a:solidFill>
                  <a:srgbClr val="FFC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15138" y="3691940"/>
              <a:ext cx="5764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𝜃</a:t>
              </a:r>
              <a:endParaRPr lang="en-US" sz="3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37275" y="372665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smtClean="0"/>
                <a:t>E</a:t>
              </a:r>
              <a:endParaRPr lang="en-US" sz="2800" i="1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81361" y="4107437"/>
              <a:ext cx="895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Focus</a:t>
              </a:r>
              <a:endParaRPr lang="en-US" sz="2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2962" y="1838001"/>
              <a:ext cx="21716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4341FF"/>
                  </a:solidFill>
                </a:rPr>
                <a:t>”</a:t>
              </a:r>
              <a:r>
                <a:rPr lang="en-US" sz="2400" dirty="0" err="1" smtClean="0">
                  <a:solidFill>
                    <a:srgbClr val="4341FF"/>
                  </a:solidFill>
                </a:rPr>
                <a:t>Auxilary</a:t>
              </a:r>
              <a:r>
                <a:rPr lang="en-US" sz="2400" dirty="0" smtClean="0">
                  <a:solidFill>
                    <a:srgbClr val="4341FF"/>
                  </a:solidFill>
                </a:rPr>
                <a:t> Circle”</a:t>
              </a:r>
              <a:endParaRPr lang="en-US" sz="2400" dirty="0">
                <a:solidFill>
                  <a:srgbClr val="4341FF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490980" y="3494340"/>
                  <a:ext cx="452316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sz="32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980" y="3494340"/>
                  <a:ext cx="452316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Connector 9"/>
          <p:cNvCxnSpPr>
            <a:stCxn id="7" idx="7"/>
          </p:cNvCxnSpPr>
          <p:nvPr/>
        </p:nvCxnSpPr>
        <p:spPr>
          <a:xfrm flipH="1">
            <a:off x="4409553" y="2628893"/>
            <a:ext cx="825725" cy="1479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24723" y="3021776"/>
            <a:ext cx="385477" cy="1128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153550" y="2825856"/>
            <a:ext cx="490013" cy="1324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6" idx="6"/>
          </p:cNvCxnSpPr>
          <p:nvPr/>
        </p:nvCxnSpPr>
        <p:spPr>
          <a:xfrm>
            <a:off x="5260026" y="2649755"/>
            <a:ext cx="607373" cy="1505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868662" y="3216172"/>
            <a:ext cx="377320" cy="959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777113" y="3450425"/>
            <a:ext cx="268525" cy="699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44" idx="0"/>
          </p:cNvCxnSpPr>
          <p:nvPr/>
        </p:nvCxnSpPr>
        <p:spPr>
          <a:xfrm>
            <a:off x="4617458" y="3718311"/>
            <a:ext cx="111718" cy="389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47198" y="2044836"/>
            <a:ext cx="40270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4341FF"/>
                </a:solidFill>
              </a:rPr>
              <a:t>The bigger area is exactly </a:t>
            </a:r>
            <a:r>
              <a:rPr lang="en-US" sz="2800" i="1" dirty="0" smtClean="0"/>
              <a:t>a/b </a:t>
            </a:r>
            <a:r>
              <a:rPr lang="en-US" sz="2800" dirty="0" smtClean="0">
                <a:solidFill>
                  <a:srgbClr val="4341FF"/>
                </a:solidFill>
              </a:rPr>
              <a:t>larger than the swept out area (which increases linearly with time)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359870" y="4214866"/>
                <a:ext cx="888641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8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bg-BG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bg-BG" sz="28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charset="0"/>
                            </a:rPr>
                            <m:t>𝑃</m:t>
                          </m:r>
                        </m:den>
                      </m:f>
                      <m:r>
                        <a:rPr lang="en-CA" sz="2800" b="0" i="1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870" y="4214866"/>
                <a:ext cx="888641" cy="86177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93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795" y="342481"/>
            <a:ext cx="5141731" cy="1325563"/>
          </a:xfrm>
        </p:spPr>
        <p:txBody>
          <a:bodyPr/>
          <a:lstStyle/>
          <a:p>
            <a:r>
              <a:rPr lang="en-US" dirty="0" smtClean="0"/>
              <a:t>Equation of ellipse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38208" y="1648395"/>
                <a:ext cx="2034275" cy="747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charset="0"/>
                        </a:rPr>
                        <m:t>𝑟</m:t>
                      </m:r>
                      <m:r>
                        <a:rPr lang="en-CA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CA" sz="2400" b="0" i="1" smtClean="0">
                              <a:latin typeface="Cambria Math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CA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24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1+</m:t>
                          </m:r>
                          <m:r>
                            <a:rPr lang="en-CA" sz="2400" b="0" i="1" smtClean="0">
                              <a:latin typeface="Cambria Math" charset="0"/>
                            </a:rPr>
                            <m:t>𝑒</m:t>
                          </m:r>
                          <m:func>
                            <m:funcPr>
                              <m:ctrlPr>
                                <a:rPr lang="en-CA" sz="24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CA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08" y="1648395"/>
                <a:ext cx="2034275" cy="7473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954245"/>
              </p:ext>
            </p:extLst>
          </p:nvPr>
        </p:nvGraphicFramePr>
        <p:xfrm>
          <a:off x="3134340" y="1742863"/>
          <a:ext cx="1712712" cy="884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4" imgW="762000" imgH="393700" progId="Equation.3">
                  <p:embed/>
                </p:oleObj>
              </mc:Choice>
              <mc:Fallback>
                <p:oleObj name="Equation" r:id="rId4" imgW="762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4340" y="1742863"/>
                        <a:ext cx="1712712" cy="88425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41774" y="5265249"/>
                <a:ext cx="2361031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𝑣</m:t>
                          </m:r>
                        </m:e>
                      </m:acc>
                      <m:r>
                        <a:rPr lang="en-CA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charset="0"/>
                            </a:rPr>
                            <m:t>𝑑𝑟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</m:acc>
                      <m:r>
                        <a:rPr lang="en-CA" sz="2400" b="0" i="1" smtClean="0">
                          <a:latin typeface="Cambria Math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charset="0"/>
                        </a:rPr>
                        <m:t>𝑟</m:t>
                      </m:r>
                      <m:f>
                        <m:fPr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CA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774" y="5265249"/>
                <a:ext cx="2361031" cy="70121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8076548" y="2620474"/>
            <a:ext cx="3082811" cy="2233484"/>
            <a:chOff x="1376370" y="3842618"/>
            <a:chExt cx="3082811" cy="2233484"/>
          </a:xfrm>
        </p:grpSpPr>
        <p:sp>
          <p:nvSpPr>
            <p:cNvPr id="7" name="Oval 6"/>
            <p:cNvSpPr/>
            <p:nvPr/>
          </p:nvSpPr>
          <p:spPr>
            <a:xfrm>
              <a:off x="1376370" y="4405981"/>
              <a:ext cx="1666859" cy="167012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2209799" y="4976037"/>
              <a:ext cx="783266" cy="265004"/>
            </a:xfrm>
            <a:prstGeom prst="line">
              <a:avLst/>
            </a:prstGeom>
            <a:ln w="57150">
              <a:solidFill>
                <a:srgbClr val="4341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993065" y="4119645"/>
              <a:ext cx="228704" cy="85639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2700669" y="4194544"/>
              <a:ext cx="308344" cy="781493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3009013" y="4683642"/>
              <a:ext cx="616689" cy="292396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617184" y="5123873"/>
                  <a:ext cx="1669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7184" y="5123873"/>
                  <a:ext cx="166969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143" t="-37778" r="-96429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329499" y="4056044"/>
                  <a:ext cx="1846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499" y="4056044"/>
                  <a:ext cx="184666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2581" t="-40000" r="-93548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641650" y="4450124"/>
                  <a:ext cx="817531" cy="5259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  <m:r>
                          <a:rPr lang="en-CA" b="0" i="1" smtClean="0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charset="0"/>
                              </a:rPr>
                              <m:t>𝑑𝑟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1650" y="4450124"/>
                  <a:ext cx="817531" cy="52591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698120" y="3842618"/>
                  <a:ext cx="1023357" cy="5259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  <m:r>
                          <a:rPr lang="en-CA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𝑟</m:t>
                        </m:r>
                        <m:f>
                          <m:fPr>
                            <m:ctrlPr>
                              <a:rPr lang="bg-BG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CA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8120" y="3842618"/>
                  <a:ext cx="1023357" cy="52591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5481431" y="1878753"/>
            <a:ext cx="6258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341FF"/>
                </a:solidFill>
              </a:rPr>
              <a:t>What is the acceleration in polar coordinates???</a:t>
            </a:r>
            <a:endParaRPr lang="en-US" sz="2400" dirty="0">
              <a:solidFill>
                <a:srgbClr val="4341FF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838200" y="2796111"/>
            <a:ext cx="2803566" cy="2057847"/>
            <a:chOff x="270656" y="4215687"/>
            <a:chExt cx="2803566" cy="2057847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09431" y="5948516"/>
              <a:ext cx="14945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909431" y="4645742"/>
              <a:ext cx="53" cy="13027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909431" y="4993556"/>
              <a:ext cx="1300369" cy="954960"/>
            </a:xfrm>
            <a:prstGeom prst="straightConnector1">
              <a:avLst/>
            </a:prstGeom>
            <a:ln w="38100">
              <a:solidFill>
                <a:srgbClr val="434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 flipV="1">
              <a:off x="1768803" y="4441652"/>
              <a:ext cx="431165" cy="52616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2209800" y="4539072"/>
              <a:ext cx="581789" cy="42874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705464" y="6146560"/>
              <a:ext cx="579326" cy="11745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701345" y="5619509"/>
              <a:ext cx="4119" cy="53879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1345556" y="5996535"/>
                  <a:ext cx="127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556" y="5996535"/>
                  <a:ext cx="127791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8571" t="-22222" r="-1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270656" y="5457223"/>
                  <a:ext cx="40393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56" y="5457223"/>
                  <a:ext cx="403933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19565" r="-48485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 flipH="1">
                  <a:off x="2670727" y="4539072"/>
                  <a:ext cx="40349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70727" y="4539072"/>
                  <a:ext cx="403495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t="-22222" r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1373751" y="4215687"/>
                  <a:ext cx="610634" cy="2862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Θ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3751" y="4215687"/>
                  <a:ext cx="610634" cy="28629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27660" r="-35644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2307531" y="5816108"/>
                  <a:ext cx="60074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531" y="5816108"/>
                  <a:ext cx="600740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548539" y="4302539"/>
                  <a:ext cx="65986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539" y="4302539"/>
                  <a:ext cx="659867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1521869" y="5402183"/>
                  <a:ext cx="46251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1869" y="5402183"/>
                  <a:ext cx="462516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t="-36957" r="-42105"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666395" y="4256541"/>
                <a:ext cx="4944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395" y="4256541"/>
                <a:ext cx="494414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163017" y="5091531"/>
                <a:ext cx="24963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</m:acc>
                      <m:r>
                        <a:rPr lang="en-CA" sz="2400" b="0" i="1" smtClean="0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𝑖</m:t>
                          </m:r>
                        </m:e>
                      </m:acc>
                      <m:r>
                        <a:rPr lang="en-CA" sz="2400" b="0" i="1" smtClean="0">
                          <a:latin typeface="Cambria Math" charset="0"/>
                        </a:rPr>
                        <m:t>𝑐𝑜𝑠</m:t>
                      </m:r>
                      <m:r>
                        <a:rPr lang="en-CA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lang="en-CA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e>
                      </m:acc>
                      <m:r>
                        <a:rPr lang="en-CA" sz="2400" b="0" i="1" smtClean="0">
                          <a:latin typeface="Cambria Math" charset="0"/>
                        </a:rPr>
                        <m:t>𝑠𝑖𝑛</m:t>
                      </m:r>
                      <m:r>
                        <a:rPr lang="en-CA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17" y="5091531"/>
                <a:ext cx="2496324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1222" t="-140984" r="-2445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132689" y="5654229"/>
                <a:ext cx="2773323" cy="3816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Θ</m:t>
                          </m:r>
                        </m:e>
                      </m:acc>
                      <m:r>
                        <a:rPr lang="en-CA" sz="2400" b="0" i="1" smtClean="0">
                          <a:latin typeface="Cambria Math" charset="0"/>
                        </a:rPr>
                        <m:t>=−</m:t>
                      </m:r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𝑖</m:t>
                          </m:r>
                        </m:e>
                      </m:acc>
                      <m:r>
                        <a:rPr lang="en-CA" sz="2400" b="0" i="1" smtClean="0">
                          <a:latin typeface="Cambria Math" charset="0"/>
                        </a:rPr>
                        <m:t>𝑠𝑖𝑛</m:t>
                      </m:r>
                      <m:r>
                        <a:rPr lang="en-CA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lang="en-CA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e>
                      </m:acc>
                      <m:r>
                        <a:rPr lang="en-CA" sz="2400" b="0" i="1" smtClean="0">
                          <a:latin typeface="Cambria Math" charset="0"/>
                        </a:rPr>
                        <m:t>𝑐𝑜𝑠</m:t>
                      </m:r>
                      <m:r>
                        <a:rPr lang="en-CA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689" y="5654229"/>
                <a:ext cx="2773323" cy="381643"/>
              </a:xfrm>
              <a:prstGeom prst="rect">
                <a:avLst/>
              </a:prstGeom>
              <a:blipFill rotWithShape="0">
                <a:blip r:embed="rId20"/>
                <a:stretch>
                  <a:fillRect l="-2198" t="-135484" r="-1978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043532" y="3381305"/>
                <a:ext cx="1052468" cy="728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𝑣</m:t>
                          </m:r>
                        </m:e>
                      </m:acc>
                      <m:r>
                        <a:rPr lang="en-CA" sz="24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CA" sz="2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532" y="3381305"/>
                <a:ext cx="1052468" cy="72853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072067" y="2721595"/>
                <a:ext cx="9682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</m:acc>
                      <m:r>
                        <a:rPr lang="en-CA" sz="2400" b="0" i="0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2400" b="0" i="0" smtClean="0">
                          <a:latin typeface="Cambria Math" charset="0"/>
                        </a:rPr>
                        <m:t>r</m:t>
                      </m:r>
                      <m:r>
                        <a:rPr lang="en-CA" sz="2400" b="0" i="0" smtClean="0">
                          <a:latin typeface="Cambria Math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067" y="2721595"/>
                <a:ext cx="968278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7547" t="-140984" r="-40881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478364" y="4441377"/>
                <a:ext cx="2790059" cy="703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𝑣</m:t>
                          </m:r>
                        </m:e>
                      </m:acc>
                      <m:r>
                        <a:rPr lang="en-CA" sz="2400" b="0" i="1" smtClean="0">
                          <a:latin typeface="Cambria Math" charset="0"/>
                        </a:rPr>
                        <m:t> = </m:t>
                      </m:r>
                      <m:f>
                        <m:fPr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charset="0"/>
                            </a:rPr>
                            <m:t>𝑑𝑟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CA" sz="2400" b="0" i="1" smtClean="0">
                          <a:latin typeface="Cambria Math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</m:acc>
                      <m:r>
                        <a:rPr lang="en-CA" sz="2400" b="0" i="1" smtClean="0">
                          <a:latin typeface="Cambria Math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charset="0"/>
                        </a:rPr>
                        <m:t>𝑟</m:t>
                      </m:r>
                      <m:r>
                        <a:rPr lang="en-CA" sz="2400" b="0" i="1" smtClean="0">
                          <a:latin typeface="Cambria Math" charset="0"/>
                        </a:rPr>
                        <m:t> </m:t>
                      </m:r>
                      <m:f>
                        <m:fPr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CA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CA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64" y="4441377"/>
                <a:ext cx="2790059" cy="703013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61692" y="5321798"/>
                <a:ext cx="3856377" cy="703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CA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den>
                      </m:f>
                      <m:r>
                        <a:rPr lang="en-CA" sz="2400" b="0" i="1" smtClean="0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𝑖</m:t>
                          </m:r>
                        </m:e>
                      </m:acc>
                      <m:d>
                        <m:dPr>
                          <m:ctrlPr>
                            <a:rPr lang="is-IS" sz="24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CA" sz="2400" b="0" i="1" smtClean="0">
                              <a:latin typeface="Cambria Math" charset="0"/>
                            </a:rPr>
                            <m:t>𝑠𝑖𝑛</m:t>
                          </m:r>
                          <m:r>
                            <a:rPr lang="en-CA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CA" sz="2400" b="0" i="1" smtClean="0">
                          <a:latin typeface="Cambria Math" charset="0"/>
                        </a:rPr>
                        <m:t>+ </m:t>
                      </m:r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𝑗</m:t>
                          </m:r>
                        </m:e>
                      </m:acc>
                      <m:r>
                        <a:rPr lang="en-CA" sz="2400" b="0" i="1" smtClean="0">
                          <a:latin typeface="Cambria Math" charset="0"/>
                        </a:rPr>
                        <m:t>𝑐𝑜𝑠</m:t>
                      </m:r>
                      <m:r>
                        <a:rPr lang="en-CA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lang="en-CA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692" y="5321798"/>
                <a:ext cx="3856377" cy="703013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5043532" y="6024811"/>
                <a:ext cx="2043068" cy="7545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Θ</m:t>
                              </m:r>
                            </m:e>
                          </m:acc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CA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den>
                      </m:f>
                      <m:r>
                        <a:rPr lang="en-CA" sz="2400" b="0" i="1" smtClean="0">
                          <a:latin typeface="Cambria Math" charset="0"/>
                        </a:rPr>
                        <m:t>=−</m:t>
                      </m:r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532" y="6024811"/>
                <a:ext cx="2043068" cy="75450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2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Kepler’s 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30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762962" y="1535354"/>
            <a:ext cx="5892481" cy="5003558"/>
            <a:chOff x="762962" y="1535354"/>
            <a:chExt cx="5892481" cy="5003558"/>
          </a:xfrm>
        </p:grpSpPr>
        <p:sp>
          <p:nvSpPr>
            <p:cNvPr id="6" name="Oval 5"/>
            <p:cNvSpPr/>
            <p:nvPr/>
          </p:nvSpPr>
          <p:spPr>
            <a:xfrm>
              <a:off x="1538467" y="3327719"/>
              <a:ext cx="4328932" cy="165517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551007" y="1996631"/>
              <a:ext cx="4316392" cy="4317357"/>
            </a:xfrm>
            <a:prstGeom prst="ellipse">
              <a:avLst/>
            </a:prstGeom>
            <a:noFill/>
            <a:ln w="28575">
              <a:solidFill>
                <a:srgbClr val="43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38200" y="4155308"/>
              <a:ext cx="58172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02933" y="1535354"/>
              <a:ext cx="0" cy="50035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6" idx="0"/>
            </p:cNvCxnSpPr>
            <p:nvPr/>
          </p:nvCxnSpPr>
          <p:spPr>
            <a:xfrm>
              <a:off x="3702933" y="3327719"/>
              <a:ext cx="967" cy="82758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7" idx="7"/>
            </p:cNvCxnSpPr>
            <p:nvPr/>
          </p:nvCxnSpPr>
          <p:spPr>
            <a:xfrm flipH="1">
              <a:off x="3701968" y="2628893"/>
              <a:ext cx="1533310" cy="152641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6" idx="7"/>
            </p:cNvCxnSpPr>
            <p:nvPr/>
          </p:nvCxnSpPr>
          <p:spPr>
            <a:xfrm flipV="1">
              <a:off x="4392593" y="3570114"/>
              <a:ext cx="840849" cy="58519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7" idx="7"/>
            </p:cNvCxnSpPr>
            <p:nvPr/>
          </p:nvCxnSpPr>
          <p:spPr>
            <a:xfrm>
              <a:off x="5235278" y="2628893"/>
              <a:ext cx="31203" cy="152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272190" y="3544285"/>
              <a:ext cx="369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C000"/>
                  </a:solidFill>
                </a:rPr>
                <a:t>b</a:t>
              </a:r>
              <a:endParaRPr lang="en-US" sz="2800" i="1" dirty="0">
                <a:solidFill>
                  <a:srgbClr val="FFC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34360" y="2534322"/>
              <a:ext cx="369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C000"/>
                  </a:solidFill>
                </a:rPr>
                <a:t>a</a:t>
              </a:r>
              <a:endParaRPr lang="en-US" sz="2800" i="1" dirty="0">
                <a:solidFill>
                  <a:srgbClr val="FFC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15138" y="3691940"/>
              <a:ext cx="5764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𝜃</a:t>
              </a:r>
              <a:endParaRPr lang="en-US" sz="3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37275" y="372665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smtClean="0"/>
                <a:t>E</a:t>
              </a:r>
              <a:endParaRPr lang="en-US" sz="2800" i="1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81361" y="4107437"/>
              <a:ext cx="895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Focus</a:t>
              </a:r>
              <a:endParaRPr lang="en-US" sz="2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2962" y="1838001"/>
              <a:ext cx="21716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4341FF"/>
                  </a:solidFill>
                </a:rPr>
                <a:t>”</a:t>
              </a:r>
              <a:r>
                <a:rPr lang="en-US" sz="2400" dirty="0" err="1" smtClean="0">
                  <a:solidFill>
                    <a:srgbClr val="4341FF"/>
                  </a:solidFill>
                </a:rPr>
                <a:t>Auxilary</a:t>
              </a:r>
              <a:r>
                <a:rPr lang="en-US" sz="2400" dirty="0" smtClean="0">
                  <a:solidFill>
                    <a:srgbClr val="4341FF"/>
                  </a:solidFill>
                </a:rPr>
                <a:t> Circle”</a:t>
              </a:r>
              <a:endParaRPr lang="en-US" sz="2400" dirty="0">
                <a:solidFill>
                  <a:srgbClr val="4341FF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490980" y="3494340"/>
                  <a:ext cx="452316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sz="32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980" y="3494340"/>
                  <a:ext cx="452316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/>
          <p:cNvSpPr txBox="1"/>
          <p:nvPr/>
        </p:nvSpPr>
        <p:spPr>
          <a:xfrm>
            <a:off x="6993352" y="1640846"/>
            <a:ext cx="5126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800" dirty="0" smtClean="0">
                <a:solidFill>
                  <a:srgbClr val="4341FF"/>
                </a:solidFill>
              </a:rPr>
              <a:t>The shaded area is given by:</a:t>
            </a:r>
            <a:endParaRPr lang="en-US" sz="2800" dirty="0">
              <a:solidFill>
                <a:srgbClr val="4341FF"/>
              </a:solidFill>
            </a:endParaRPr>
          </a:p>
        </p:txBody>
      </p:sp>
      <p:cxnSp>
        <p:nvCxnSpPr>
          <p:cNvPr id="10" name="Straight Connector 9"/>
          <p:cNvCxnSpPr>
            <a:stCxn id="7" idx="7"/>
          </p:cNvCxnSpPr>
          <p:nvPr/>
        </p:nvCxnSpPr>
        <p:spPr>
          <a:xfrm flipH="1">
            <a:off x="4409553" y="2628893"/>
            <a:ext cx="825725" cy="1479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24723" y="3021776"/>
            <a:ext cx="385477" cy="1128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153550" y="2825856"/>
            <a:ext cx="490013" cy="1324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6" idx="6"/>
          </p:cNvCxnSpPr>
          <p:nvPr/>
        </p:nvCxnSpPr>
        <p:spPr>
          <a:xfrm>
            <a:off x="5260026" y="2649755"/>
            <a:ext cx="607373" cy="1505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868662" y="3216172"/>
            <a:ext cx="377320" cy="959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777113" y="3450425"/>
            <a:ext cx="268525" cy="699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44" idx="0"/>
          </p:cNvCxnSpPr>
          <p:nvPr/>
        </p:nvCxnSpPr>
        <p:spPr>
          <a:xfrm>
            <a:off x="4617458" y="3718311"/>
            <a:ext cx="111718" cy="389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06260" y="3971369"/>
            <a:ext cx="591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FF0000"/>
                </a:solidFill>
              </a:rPr>
              <a:t>ae</a:t>
            </a:r>
            <a:endParaRPr lang="en-US" sz="3200" i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98387" y="2463792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solidFill>
                  <a:srgbClr val="FF0000"/>
                </a:solidFill>
              </a:rPr>
              <a:t>asinE</a:t>
            </a:r>
            <a:endParaRPr lang="en-US" sz="2800" i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277544" y="2911258"/>
            <a:ext cx="597178" cy="3049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230544" y="2293168"/>
                <a:ext cx="3055260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CA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den>
                      </m:f>
                      <m:r>
                        <a:rPr lang="en-CA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sSup>
                        <m:sSupPr>
                          <m:ctrlPr>
                            <a:rPr lang="en-CA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CA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− </m:t>
                      </m:r>
                      <m:f>
                        <m:fPr>
                          <m:ctrlPr>
                            <a:rPr lang="bg-BG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CA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𝑎𝑒</m:t>
                      </m:r>
                      <m:r>
                        <a:rPr lang="en-CA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CA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𝑎𝑠𝑖𝑛𝐸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544" y="2293168"/>
                <a:ext cx="3055260" cy="6938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7230544" y="3214100"/>
                <a:ext cx="292823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en-CA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</m:t>
                      </m:r>
                      <m:f>
                        <m:fPr>
                          <m:ctrlPr>
                            <a:rPr lang="bg-BG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is-I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𝐸</m:t>
                          </m:r>
                          <m:r>
                            <a:rPr lang="en-CA" sz="24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CA" sz="2400" b="0" i="1" smtClean="0">
                              <a:latin typeface="Cambria Math" charset="0"/>
                            </a:rPr>
                            <m:t>𝑒𝑠𝑖𝑛𝐸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544" y="3214100"/>
                <a:ext cx="2928238" cy="6914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6941576" y="4067505"/>
                <a:ext cx="4503028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⇒</m:t>
                      </m:r>
                      <m:r>
                        <a:rPr lang="en-CA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</m:t>
                      </m:r>
                      <m:f>
                        <m:fPr>
                          <m:ctrlPr>
                            <a:rPr lang="bg-BG" sz="28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bg-BG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bg-BG" sz="28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charset="0"/>
                            </a:rPr>
                            <m:t>𝑃</m:t>
                          </m:r>
                        </m:den>
                      </m:f>
                      <m:r>
                        <a:rPr lang="en-CA" sz="2800" b="0" i="1" smtClean="0">
                          <a:latin typeface="Cambria Math" charset="0"/>
                        </a:rPr>
                        <m:t>𝑡</m:t>
                      </m:r>
                      <m:r>
                        <a:rPr lang="en-CA" sz="2800" b="0" i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CA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CA" sz="2800" i="1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CA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is-IS" sz="2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charset="0"/>
                            </a:rPr>
                            <m:t>𝐸</m:t>
                          </m:r>
                          <m:r>
                            <a:rPr lang="en-CA" sz="2800" i="1">
                              <a:latin typeface="Cambria Math" charset="0"/>
                            </a:rPr>
                            <m:t>−</m:t>
                          </m:r>
                          <m:r>
                            <a:rPr lang="en-CA" sz="2800" i="1">
                              <a:latin typeface="Cambria Math" charset="0"/>
                            </a:rPr>
                            <m:t>𝑒𝑠𝑖𝑛𝐸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576" y="4067505"/>
                <a:ext cx="4503028" cy="86177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7150030" y="5279023"/>
                <a:ext cx="4086119" cy="609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bg-BG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  <m:r>
                      <a:rPr lang="en-CA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</m:t>
                    </m:r>
                    <m:f>
                      <m:fPr>
                        <m:ctrlPr>
                          <a:rPr lang="bg-BG" sz="28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charset="0"/>
                          </a:rPr>
                          <m:t>2</m:t>
                        </m:r>
                        <m:r>
                          <a:rPr lang="bg-BG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CA" sz="2800" b="0" i="1" smtClean="0">
                            <a:latin typeface="Cambria Math" charset="0"/>
                          </a:rPr>
                          <m:t>𝑃</m:t>
                        </m:r>
                      </m:den>
                    </m:f>
                    <m:r>
                      <a:rPr lang="en-CA" sz="2800" b="0" i="1" smtClean="0">
                        <a:latin typeface="Cambria Math" charset="0"/>
                      </a:rPr>
                      <m:t>𝑡</m:t>
                    </m:r>
                    <m:r>
                      <a:rPr lang="en-CA" sz="2800" b="0" i="0" smtClean="0">
                        <a:latin typeface="Cambria Math" charset="0"/>
                      </a:rPr>
                      <m:t>=</m:t>
                    </m:r>
                    <m:r>
                      <a:rPr lang="en-CA" sz="2800" i="1">
                        <a:latin typeface="Cambria Math" charset="0"/>
                      </a:rPr>
                      <m:t>𝐸</m:t>
                    </m:r>
                    <m:r>
                      <a:rPr lang="en-CA" sz="2800" i="1">
                        <a:latin typeface="Cambria Math" charset="0"/>
                      </a:rPr>
                      <m:t>−</m:t>
                    </m:r>
                    <m:r>
                      <a:rPr lang="en-CA" sz="2800" i="1">
                        <a:latin typeface="Cambria Math" charset="0"/>
                      </a:rPr>
                      <m:t>𝑒𝑠𝑖𝑛𝐸</m:t>
                    </m:r>
                    <m:r>
                      <a:rPr lang="en-CA" sz="2800" b="0" i="1" smtClean="0">
                        <a:latin typeface="Cambria Math" charset="0"/>
                      </a:rPr>
                      <m:t>=</m:t>
                    </m:r>
                    <m:r>
                      <a:rPr lang="en-CA" sz="2800" b="0" i="1" smtClean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030" y="5279023"/>
                <a:ext cx="4086119" cy="6092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2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Kepler’s 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31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762962" y="1535354"/>
            <a:ext cx="5892481" cy="5003558"/>
            <a:chOff x="762962" y="1535354"/>
            <a:chExt cx="5892481" cy="5003558"/>
          </a:xfrm>
        </p:grpSpPr>
        <p:sp>
          <p:nvSpPr>
            <p:cNvPr id="6" name="Oval 5"/>
            <p:cNvSpPr/>
            <p:nvPr/>
          </p:nvSpPr>
          <p:spPr>
            <a:xfrm>
              <a:off x="1538467" y="3327719"/>
              <a:ext cx="4328932" cy="165517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551007" y="1996631"/>
              <a:ext cx="4316392" cy="4317357"/>
            </a:xfrm>
            <a:prstGeom prst="ellipse">
              <a:avLst/>
            </a:prstGeom>
            <a:noFill/>
            <a:ln w="28575">
              <a:solidFill>
                <a:srgbClr val="43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38200" y="4155308"/>
              <a:ext cx="58172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02933" y="1535354"/>
              <a:ext cx="0" cy="50035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6" idx="0"/>
            </p:cNvCxnSpPr>
            <p:nvPr/>
          </p:nvCxnSpPr>
          <p:spPr>
            <a:xfrm>
              <a:off x="3702933" y="3327719"/>
              <a:ext cx="967" cy="82758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7" idx="7"/>
            </p:cNvCxnSpPr>
            <p:nvPr/>
          </p:nvCxnSpPr>
          <p:spPr>
            <a:xfrm flipH="1">
              <a:off x="3701968" y="2628893"/>
              <a:ext cx="1533310" cy="152641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6" idx="7"/>
            </p:cNvCxnSpPr>
            <p:nvPr/>
          </p:nvCxnSpPr>
          <p:spPr>
            <a:xfrm flipV="1">
              <a:off x="4392593" y="3570114"/>
              <a:ext cx="840849" cy="58519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7" idx="7"/>
            </p:cNvCxnSpPr>
            <p:nvPr/>
          </p:nvCxnSpPr>
          <p:spPr>
            <a:xfrm>
              <a:off x="5235278" y="2628893"/>
              <a:ext cx="31203" cy="152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272190" y="3544285"/>
              <a:ext cx="369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C000"/>
                  </a:solidFill>
                </a:rPr>
                <a:t>b</a:t>
              </a:r>
              <a:endParaRPr lang="en-US" sz="2800" i="1" dirty="0">
                <a:solidFill>
                  <a:srgbClr val="FFC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34360" y="2534322"/>
              <a:ext cx="369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C000"/>
                  </a:solidFill>
                </a:rPr>
                <a:t>a</a:t>
              </a:r>
              <a:endParaRPr lang="en-US" sz="2800" i="1" dirty="0">
                <a:solidFill>
                  <a:srgbClr val="FFC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15138" y="3691940"/>
              <a:ext cx="5764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𝜃</a:t>
              </a:r>
              <a:endParaRPr lang="en-US" sz="3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37275" y="3726659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smtClean="0"/>
                <a:t>E</a:t>
              </a:r>
              <a:endParaRPr lang="en-US" sz="2800" i="1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81361" y="4107437"/>
              <a:ext cx="895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Focus</a:t>
              </a:r>
              <a:endParaRPr lang="en-US" sz="2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2962" y="1838001"/>
              <a:ext cx="21716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4341FF"/>
                  </a:solidFill>
                </a:rPr>
                <a:t>”</a:t>
              </a:r>
              <a:r>
                <a:rPr lang="en-US" sz="2400" dirty="0" err="1" smtClean="0">
                  <a:solidFill>
                    <a:srgbClr val="4341FF"/>
                  </a:solidFill>
                </a:rPr>
                <a:t>Auxilary</a:t>
              </a:r>
              <a:r>
                <a:rPr lang="en-US" sz="2400" dirty="0" smtClean="0">
                  <a:solidFill>
                    <a:srgbClr val="4341FF"/>
                  </a:solidFill>
                </a:rPr>
                <a:t> Circle”</a:t>
              </a:r>
              <a:endParaRPr lang="en-US" sz="2400" dirty="0">
                <a:solidFill>
                  <a:srgbClr val="4341FF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490980" y="3494340"/>
                  <a:ext cx="452316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sz="32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980" y="3494340"/>
                  <a:ext cx="452316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/>
          <p:cNvSpPr txBox="1"/>
          <p:nvPr/>
        </p:nvSpPr>
        <p:spPr>
          <a:xfrm>
            <a:off x="6878986" y="2151839"/>
            <a:ext cx="5126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4341FF"/>
                </a:solidFill>
              </a:rPr>
              <a:t>Can solve for position because geometry is easy</a:t>
            </a:r>
            <a:r>
              <a:rPr lang="is-IS" sz="2800" dirty="0" smtClean="0">
                <a:solidFill>
                  <a:srgbClr val="4341FF"/>
                </a:solidFill>
              </a:rPr>
              <a:t>…  ????</a:t>
            </a:r>
            <a:endParaRPr lang="en-US" sz="2800" dirty="0">
              <a:solidFill>
                <a:srgbClr val="4341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6932037" y="1572311"/>
                <a:ext cx="27783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3200" i="1">
                        <a:latin typeface="Cambria Math" charset="0"/>
                      </a:rPr>
                      <m:t>𝐸</m:t>
                    </m:r>
                    <m:r>
                      <a:rPr lang="en-CA" sz="3200" i="1">
                        <a:latin typeface="Cambria Math" charset="0"/>
                      </a:rPr>
                      <m:t>−</m:t>
                    </m:r>
                    <m:r>
                      <a:rPr lang="en-CA" sz="3200" i="1">
                        <a:latin typeface="Cambria Math" charset="0"/>
                      </a:rPr>
                      <m:t>𝑒𝑠𝑖𝑛𝐸</m:t>
                    </m:r>
                    <m:r>
                      <a:rPr lang="en-CA" sz="3200" b="0" i="1" smtClean="0">
                        <a:latin typeface="Cambria Math" charset="0"/>
                      </a:rPr>
                      <m:t>=</m:t>
                    </m:r>
                    <m:r>
                      <a:rPr lang="en-CA" sz="3200" b="0" i="1" smtClean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037" y="1572311"/>
                <a:ext cx="2778389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932037" y="3271940"/>
                <a:ext cx="27989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charset="0"/>
                        </a:rPr>
                        <m:t>𝑟</m:t>
                      </m:r>
                      <m:r>
                        <a:rPr lang="en-CA" sz="2800" b="0" i="1" smtClean="0">
                          <a:latin typeface="Cambria Math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charset="0"/>
                        </a:rPr>
                        <m:t>𝑎</m:t>
                      </m:r>
                      <m:d>
                        <m:dPr>
                          <m:ctrlPr>
                            <a:rPr lang="is-I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CA" sz="2800" b="0" i="1" smtClean="0">
                              <a:latin typeface="Cambria Math" charset="0"/>
                            </a:rPr>
                            <m:t>𝑒𝑐𝑜𝑠𝐸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037" y="3271940"/>
                <a:ext cx="2798971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994733" y="3940664"/>
                <a:ext cx="3610219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charset="0"/>
                        </a:rPr>
                        <m:t>𝑡𝑎𝑛</m:t>
                      </m:r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bg-BG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CA" sz="2800" b="0" i="1" smtClean="0">
                          <a:latin typeface="Cambria Math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CA" sz="28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1+</m:t>
                              </m:r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𝑒</m:t>
                              </m:r>
                            </m:num>
                            <m:den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𝑒</m:t>
                              </m:r>
                            </m:den>
                          </m:f>
                        </m:e>
                      </m:rad>
                      <m:r>
                        <a:rPr lang="en-CA" sz="2800" b="0" i="1" smtClean="0">
                          <a:latin typeface="Cambria Math" charset="0"/>
                        </a:rPr>
                        <m:t>  </m:t>
                      </m:r>
                      <m:r>
                        <a:rPr lang="en-CA" sz="2800" b="0" i="1" smtClean="0">
                          <a:latin typeface="Cambria Math" charset="0"/>
                        </a:rPr>
                        <m:t>𝑡𝑎𝑛</m:t>
                      </m:r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733" y="3940664"/>
                <a:ext cx="3610219" cy="12730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1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Kepler’s 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32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75289" y="2579731"/>
            <a:ext cx="99604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4341FF"/>
                </a:solidFill>
              </a:rPr>
              <a:t>But perhaps not so easy</a:t>
            </a:r>
            <a:r>
              <a:rPr lang="is-IS" sz="2800" dirty="0" smtClean="0">
                <a:solidFill>
                  <a:srgbClr val="4341FF"/>
                </a:solidFill>
              </a:rPr>
              <a:t>…    This is a ”transcendental” equation.</a:t>
            </a:r>
          </a:p>
          <a:p>
            <a:r>
              <a:rPr lang="is-IS" sz="2800" dirty="0" smtClean="0">
                <a:solidFill>
                  <a:srgbClr val="4341FF"/>
                </a:solidFill>
              </a:rPr>
              <a:t>There is no “closed” solution...    It must be solved numerically!</a:t>
            </a:r>
          </a:p>
          <a:p>
            <a:endParaRPr lang="is-IS" sz="2800" dirty="0">
              <a:solidFill>
                <a:srgbClr val="4341FF"/>
              </a:solidFill>
            </a:endParaRPr>
          </a:p>
          <a:p>
            <a:r>
              <a:rPr lang="is-IS" sz="2800" dirty="0" smtClean="0">
                <a:solidFill>
                  <a:srgbClr val="4341FF"/>
                </a:solidFill>
              </a:rPr>
              <a:t>But you can “reverse it”:  When is planet at </a:t>
            </a:r>
            <a:r>
              <a:rPr lang="is-IS" sz="2800" i="1" dirty="0" smtClean="0"/>
              <a:t>E=0.1 </a:t>
            </a:r>
            <a:r>
              <a:rPr lang="is-IS" sz="2800" dirty="0" smtClean="0">
                <a:solidFill>
                  <a:srgbClr val="4341FF"/>
                </a:solidFill>
              </a:rPr>
              <a:t>?  (5.72 degrees) </a:t>
            </a:r>
            <a:r>
              <a:rPr lang="en-US" sz="2800" dirty="0" smtClean="0">
                <a:solidFill>
                  <a:srgbClr val="4341FF"/>
                </a:solidFill>
              </a:rPr>
              <a:t>f</a:t>
            </a:r>
            <a:r>
              <a:rPr lang="is-IS" sz="2800" dirty="0" smtClean="0">
                <a:solidFill>
                  <a:srgbClr val="4341FF"/>
                </a:solidFill>
              </a:rPr>
              <a:t>or e.g.  </a:t>
            </a:r>
            <a:r>
              <a:rPr lang="is-IS" sz="2800" i="1" dirty="0" smtClean="0"/>
              <a:t>e=0.2</a:t>
            </a:r>
            <a:r>
              <a:rPr lang="is-IS" sz="2800" dirty="0" smtClean="0">
                <a:solidFill>
                  <a:srgbClr val="4341FF"/>
                </a:solidFill>
              </a:rPr>
              <a:t> </a:t>
            </a:r>
            <a:endParaRPr lang="en-US" sz="2800" dirty="0">
              <a:solidFill>
                <a:srgbClr val="4341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848594" y="1659396"/>
                <a:ext cx="34734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4000" i="1">
                        <a:latin typeface="Cambria Math" charset="0"/>
                      </a:rPr>
                      <m:t>𝐸</m:t>
                    </m:r>
                    <m:r>
                      <a:rPr lang="en-CA" sz="4000" i="1">
                        <a:latin typeface="Cambria Math" charset="0"/>
                      </a:rPr>
                      <m:t>−</m:t>
                    </m:r>
                    <m:r>
                      <a:rPr lang="en-CA" sz="4000" i="1">
                        <a:latin typeface="Cambria Math" charset="0"/>
                      </a:rPr>
                      <m:t>𝑒𝑠𝑖𝑛𝐸</m:t>
                    </m:r>
                    <m:r>
                      <a:rPr lang="en-CA" sz="4000" b="0" i="1" smtClean="0">
                        <a:latin typeface="Cambria Math" charset="0"/>
                      </a:rPr>
                      <m:t>=</m:t>
                    </m:r>
                    <m:r>
                      <a:rPr lang="en-CA" sz="4000" b="0" i="1" smtClean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sz="4000" dirty="0" smtClean="0"/>
                  <a:t> </a:t>
                </a:r>
                <a:endParaRPr lang="en-US" sz="40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594" y="1659396"/>
                <a:ext cx="3473451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608881" y="5072821"/>
                <a:ext cx="5678734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charset="0"/>
                        </a:rPr>
                        <m:t>𝑀</m:t>
                      </m:r>
                      <m:r>
                        <a:rPr lang="en-CA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CA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charset="0"/>
                            </a:rPr>
                            <m:t>𝑃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CA" sz="2800" b="0" i="0" smtClean="0">
                          <a:latin typeface="Cambria Math" charset="0"/>
                        </a:rPr>
                        <m:t>t</m:t>
                      </m:r>
                      <m:r>
                        <a:rPr lang="en-CA" sz="2800" b="0" i="0" smtClean="0">
                          <a:latin typeface="Cambria Math" charset="0"/>
                        </a:rPr>
                        <m:t>=0.1 −0.2 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charset="0"/>
                        </a:rPr>
                        <m:t>sin</m:t>
                      </m:r>
                      <m:r>
                        <a:rPr lang="en-CA" sz="2800" b="0" i="0" smtClean="0">
                          <a:latin typeface="Cambria Math" charset="0"/>
                        </a:rPr>
                        <m:t> 0.1=0.08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881" y="5072821"/>
                <a:ext cx="5678734" cy="8066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322045" y="5284656"/>
                <a:ext cx="20765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charset="0"/>
                        </a:rPr>
                        <m:t>𝑡</m:t>
                      </m:r>
                      <m:r>
                        <a:rPr lang="en-CA" sz="2800" b="0" i="1" smtClean="0">
                          <a:latin typeface="Cambria Math" charset="0"/>
                        </a:rPr>
                        <m:t>=0.0127 </m:t>
                      </m:r>
                      <m:r>
                        <a:rPr lang="en-CA" sz="28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045" y="5284656"/>
                <a:ext cx="207659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6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Summary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4664" y="1690688"/>
            <a:ext cx="102442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4341FF"/>
                </a:solidFill>
              </a:rPr>
              <a:t>We now know how to do many useful things with two body orbits: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4341FF"/>
                </a:solidFill>
              </a:rPr>
              <a:t>Closed orbits are ellipses (or circles)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4341FF"/>
                </a:solidFill>
              </a:rPr>
              <a:t>Period related to the size of the orbit (semi-major axis)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4341FF"/>
                </a:solidFill>
              </a:rPr>
              <a:t>Speed at any point in orbit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4341FF"/>
                </a:solidFill>
              </a:rPr>
              <a:t>Non-closed orbits are parabolas or hyperbolas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4341FF"/>
                </a:solidFill>
              </a:rPr>
              <a:t>Time (since periapsis) at any point in orbit</a:t>
            </a:r>
          </a:p>
          <a:p>
            <a:r>
              <a:rPr lang="en-US" sz="2800" dirty="0" smtClean="0">
                <a:solidFill>
                  <a:srgbClr val="4341FF"/>
                </a:solidFill>
              </a:rPr>
              <a:t>BUT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4341FF"/>
                </a:solidFill>
              </a:rPr>
              <a:t>“standard form” of elliptical orbit equation was incomplete (how are </a:t>
            </a:r>
            <a:r>
              <a:rPr lang="en-US" sz="2800" i="1" dirty="0" smtClean="0"/>
              <a:t>a </a:t>
            </a:r>
            <a:r>
              <a:rPr lang="en-US" sz="2800" dirty="0" smtClean="0">
                <a:solidFill>
                  <a:srgbClr val="4341FF"/>
                </a:solidFill>
              </a:rPr>
              <a:t>and </a:t>
            </a:r>
            <a:r>
              <a:rPr lang="en-US" sz="2800" i="1" dirty="0" smtClean="0"/>
              <a:t>e</a:t>
            </a:r>
            <a:r>
              <a:rPr lang="en-US" sz="2800" dirty="0" smtClean="0">
                <a:solidFill>
                  <a:srgbClr val="4341FF"/>
                </a:solidFill>
              </a:rPr>
              <a:t> related to basic things like energy and angular momentum)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4341FF"/>
                </a:solidFill>
              </a:rPr>
              <a:t>What happens where there are more than two bodies?</a:t>
            </a:r>
            <a:endParaRPr lang="en-US" sz="2800" dirty="0">
              <a:solidFill>
                <a:srgbClr val="434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6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9787"/>
            <a:ext cx="10515600" cy="1325563"/>
          </a:xfrm>
        </p:spPr>
        <p:txBody>
          <a:bodyPr/>
          <a:lstStyle/>
          <a:p>
            <a:r>
              <a:rPr lang="en-US" dirty="0" smtClean="0"/>
              <a:t>Acceleration?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67181" y="1912730"/>
                <a:ext cx="2029273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𝑎</m:t>
                          </m:r>
                        </m:e>
                      </m:acc>
                      <m:r>
                        <a:rPr lang="en-CA" sz="24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CA" sz="2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CA" sz="24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bg-BG" sz="2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181" y="1912730"/>
                <a:ext cx="2029273" cy="7411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10881" y="3072075"/>
                <a:ext cx="8952514" cy="754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𝑎</m:t>
                          </m:r>
                        </m:e>
                      </m:acc>
                      <m:r>
                        <a:rPr lang="en-CA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bg-BG" sz="2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4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2400" b="0" i="1" smtClean="0">
                              <a:latin typeface="Cambria Math" charset="0"/>
                            </a:rPr>
                            <m:t>𝑟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</m:acc>
                      <m:r>
                        <a:rPr lang="en-CA" sz="2400" b="0" i="1" smtClean="0">
                          <a:latin typeface="Cambria Math" charset="0"/>
                        </a:rPr>
                        <m:t>+ </m:t>
                      </m:r>
                      <m:f>
                        <m:fPr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charset="0"/>
                            </a:rPr>
                            <m:t>𝑑𝑟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f>
                        <m:fPr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CA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CA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CA" sz="2400" b="0" i="1" smtClean="0">
                          <a:latin typeface="Cambria Math" charset="0"/>
                        </a:rPr>
                        <m:t>    +     </m:t>
                      </m:r>
                      <m:f>
                        <m:fPr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charset="0"/>
                            </a:rPr>
                            <m:t>𝑑𝑟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f>
                        <m:fPr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CA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Θ</m:t>
                          </m:r>
                        </m:e>
                      </m:acc>
                      <m:r>
                        <a:rPr lang="en-CA" sz="2400" b="0" i="1" smtClean="0">
                          <a:latin typeface="Cambria Math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charset="0"/>
                        </a:rPr>
                        <m:t>𝑟</m:t>
                      </m:r>
                      <m:f>
                        <m:fPr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bg-BG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Θ</m:t>
                          </m:r>
                        </m:e>
                      </m:acc>
                      <m:r>
                        <a:rPr lang="en-CA" sz="2400" b="0" i="1" smtClean="0">
                          <a:latin typeface="Cambria Math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charset="0"/>
                        </a:rPr>
                        <m:t>𝑟</m:t>
                      </m:r>
                      <m:f>
                        <m:fPr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CA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f>
                        <m:fPr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Θ</m:t>
                              </m:r>
                            </m:e>
                          </m:acc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CA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CA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881" y="3072075"/>
                <a:ext cx="8952514" cy="7545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20369" y="1914525"/>
                <a:ext cx="2361031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𝑣</m:t>
                          </m:r>
                        </m:e>
                      </m:acc>
                      <m:r>
                        <a:rPr lang="en-CA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charset="0"/>
                            </a:rPr>
                            <m:t>𝑑𝑟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</m:acc>
                      <m:r>
                        <a:rPr lang="en-CA" sz="2400" b="0" i="1" smtClean="0">
                          <a:latin typeface="Cambria Math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charset="0"/>
                        </a:rPr>
                        <m:t>𝑟</m:t>
                      </m:r>
                      <m:f>
                        <m:fPr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CA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369" y="1914525"/>
                <a:ext cx="2361031" cy="7012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062148" y="1912730"/>
                <a:ext cx="1096902" cy="703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CA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den>
                      </m:f>
                      <m:r>
                        <a:rPr lang="en-CA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148" y="1912730"/>
                <a:ext cx="1096902" cy="7030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310732" y="1950024"/>
                <a:ext cx="2043068" cy="7545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Θ</m:t>
                              </m:r>
                            </m:e>
                          </m:acc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CA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den>
                      </m:f>
                      <m:r>
                        <a:rPr lang="en-CA" sz="2400" b="0" i="1" smtClean="0">
                          <a:latin typeface="Cambria Math" charset="0"/>
                        </a:rPr>
                        <m:t>=−</m:t>
                      </m:r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0732" y="1950024"/>
                <a:ext cx="2043068" cy="75450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42305" y="4379858"/>
                <a:ext cx="7368427" cy="870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𝑎</m:t>
                          </m:r>
                        </m:e>
                      </m:acc>
                      <m:r>
                        <a:rPr lang="en-CA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bg-BG" sz="2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4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ctrlPr>
                            <a:rPr lang="is-I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CA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CA" sz="2400" b="0" i="1" smtClean="0">
                              <a:latin typeface="Cambria Math" charset="0"/>
                            </a:rPr>
                            <m:t> −</m:t>
                          </m:r>
                          <m:r>
                            <a:rPr lang="en-CA" sz="2400" b="0" i="1" smtClean="0">
                              <a:latin typeface="Cambria Math" charset="0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CA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sz="2400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sz="2400" b="0" i="1" smtClean="0">
                                          <a:latin typeface="Cambria Math" charset="0"/>
                                        </a:rPr>
                                        <m:t>𝑑</m:t>
                                      </m:r>
                                      <m:r>
                                        <a:rPr lang="en-CA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CA" sz="2400" b="0" i="1" smtClean="0">
                                          <a:latin typeface="Cambria Math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̂"/>
                          <m:ctrlPr>
                            <a:rPr lang="is-IS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</m:acc>
                      <m:r>
                        <a:rPr lang="en-CA" sz="2400" b="0" i="1" smtClean="0">
                          <a:latin typeface="Cambria Math" charset="0"/>
                        </a:rPr>
                        <m:t> +  </m:t>
                      </m:r>
                      <m:d>
                        <m:dPr>
                          <m:ctrlPr>
                            <a:rPr lang="is-I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bg-BG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bg-BG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CA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CA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CA" sz="2400" b="0" i="1" smtClean="0">
                              <a:latin typeface="Cambria Math" charset="0"/>
                            </a:rPr>
                            <m:t>+2</m:t>
                          </m:r>
                          <m:f>
                            <m:fPr>
                              <m:ctrlPr>
                                <a:rPr lang="bg-BG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𝑑𝑟</m:t>
                              </m:r>
                            </m:num>
                            <m:den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𝑑𝑡</m:t>
                              </m:r>
                            </m:den>
                          </m:f>
                          <m:f>
                            <m:fPr>
                              <m:ctrlPr>
                                <a:rPr lang="bg-BG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CA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acc>
                        <m:accPr>
                          <m:chr m:val="̂"/>
                          <m:ctrlPr>
                            <a:rPr lang="is-IS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Θ</m:t>
                          </m:r>
                        </m:e>
                      </m:acc>
                      <m:r>
                        <a:rPr lang="en-CA" sz="24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305" y="4379858"/>
                <a:ext cx="7368427" cy="8704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532582" y="4437455"/>
                <a:ext cx="133081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charset="0"/>
                            </a:rPr>
                            <m:t>𝐺𝑀</m:t>
                          </m:r>
                        </m:num>
                        <m:den>
                          <m:sSup>
                            <m:sSupPr>
                              <m:ctrlPr>
                                <a:rPr lang="bg-BG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2582" y="4437455"/>
                <a:ext cx="1330813" cy="69147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38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Kepler’s First Law.... (cont’d)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82572" y="1936071"/>
                <a:ext cx="4719369" cy="1015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s-I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CA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CA" sz="2800" b="0" i="1" smtClean="0">
                              <a:latin typeface="Cambria Math" charset="0"/>
                            </a:rPr>
                            <m:t> −</m:t>
                          </m:r>
                          <m:r>
                            <a:rPr lang="en-CA" sz="2800" b="0" i="1" smtClean="0">
                              <a:latin typeface="Cambria Math" charset="0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sz="2800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sz="2800" b="0" i="1" smtClean="0">
                                          <a:latin typeface="Cambria Math" charset="0"/>
                                        </a:rPr>
                                        <m:t>𝑑</m:t>
                                      </m:r>
                                      <m:r>
                                        <a:rPr lang="en-CA" sz="28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CA" sz="2800" b="0" i="1" smtClean="0">
                                          <a:latin typeface="Cambria Math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̂"/>
                          <m:ctrlPr>
                            <a:rPr lang="is-IS" sz="28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charset="0"/>
                            </a:rPr>
                            <m:t>𝑟</m:t>
                          </m:r>
                        </m:e>
                      </m:acc>
                      <m:r>
                        <a:rPr lang="en-CA" sz="2800" b="0" i="1" smtClean="0">
                          <a:latin typeface="Cambria Math" charset="0"/>
                        </a:rPr>
                        <m:t> =−</m:t>
                      </m:r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</a:rPr>
                            <m:t>𝐺𝑀</m:t>
                          </m:r>
                        </m:num>
                        <m:den>
                          <m:sSup>
                            <m:sSup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is-IS" sz="28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charset="0"/>
                            </a:rPr>
                            <m:t>𝑟</m:t>
                          </m:r>
                        </m:e>
                      </m:acc>
                      <m:r>
                        <a:rPr lang="en-CA" sz="28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2" y="1936071"/>
                <a:ext cx="4719369" cy="10153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564758" y="5366854"/>
                <a:ext cx="1882182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charset="0"/>
                        </a:rPr>
                        <m:t>𝐿</m:t>
                      </m:r>
                      <m:r>
                        <a:rPr lang="en-CA" sz="2800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charset="0"/>
                        </a:rPr>
                        <m:t>m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CA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CA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58" y="5366854"/>
                <a:ext cx="1882182" cy="8180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42238" y="1729962"/>
                <a:ext cx="3925242" cy="9768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s-I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bg-BG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CA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CA" sz="2800" b="0" i="1" smtClean="0">
                              <a:latin typeface="Cambria Math" charset="0"/>
                            </a:rPr>
                            <m:t>+2</m:t>
                          </m:r>
                          <m:f>
                            <m:f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𝑑𝑟</m:t>
                              </m:r>
                            </m:num>
                            <m:den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𝑑𝑡</m:t>
                              </m:r>
                            </m:den>
                          </m:f>
                          <m:f>
                            <m:f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CA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acc>
                        <m:accPr>
                          <m:chr m:val="̂"/>
                          <m:ctrlPr>
                            <a:rPr lang="is-IS" sz="28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Θ</m:t>
                          </m:r>
                        </m:e>
                      </m:acc>
                      <m:r>
                        <a:rPr lang="en-CA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  <m:r>
                        <a:rPr lang="en-CA" sz="28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38" y="1729962"/>
                <a:ext cx="3925242" cy="9768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40982" y="2720581"/>
            <a:ext cx="1768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4341FF"/>
                </a:solidFill>
              </a:rPr>
              <a:t>Multiply by </a:t>
            </a:r>
            <a:r>
              <a:rPr lang="en-US" sz="2400" i="1" dirty="0" smtClean="0">
                <a:solidFill>
                  <a:srgbClr val="4341FF"/>
                </a:solidFill>
              </a:rPr>
              <a:t>r</a:t>
            </a:r>
            <a:endParaRPr lang="en-US" sz="2400" dirty="0">
              <a:solidFill>
                <a:srgbClr val="4341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42238" y="3253042"/>
                <a:ext cx="4281428" cy="9768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s-I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bg-BG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CA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CA" sz="2800" b="0" i="1" smtClean="0">
                              <a:latin typeface="Cambria Math" charset="0"/>
                            </a:rPr>
                            <m:t>+2</m:t>
                          </m:r>
                          <m:r>
                            <a:rPr lang="en-CA" sz="2800" b="0" i="1" smtClean="0">
                              <a:latin typeface="Cambria Math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𝑑𝑟</m:t>
                              </m:r>
                            </m:num>
                            <m:den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𝑑𝑡</m:t>
                              </m:r>
                            </m:den>
                          </m:f>
                          <m:f>
                            <m:f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CA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acc>
                        <m:accPr>
                          <m:chr m:val="̂"/>
                          <m:ctrlPr>
                            <a:rPr lang="is-IS" sz="28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Θ</m:t>
                          </m:r>
                        </m:e>
                      </m:acc>
                      <m:r>
                        <a:rPr lang="en-CA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  <m:r>
                        <a:rPr lang="en-CA" sz="28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38" y="3253042"/>
                <a:ext cx="4281428" cy="9768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564758" y="4510239"/>
                <a:ext cx="2016642" cy="70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is-I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s-IS" sz="24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bg-BG" sz="240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CA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n-CA" sz="24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58" y="4510239"/>
                <a:ext cx="2016642" cy="70910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2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129"/>
            <a:ext cx="10515600" cy="1325563"/>
          </a:xfrm>
        </p:spPr>
        <p:txBody>
          <a:bodyPr/>
          <a:lstStyle/>
          <a:p>
            <a:r>
              <a:rPr lang="en-US" dirty="0" smtClean="0"/>
              <a:t>Uniform Circular Motion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53207" y="1361818"/>
            <a:ext cx="5854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4341FF"/>
                </a:solidFill>
              </a:rPr>
              <a:t>“Uniform” means “at constant speed”</a:t>
            </a:r>
            <a:endParaRPr lang="en-US" sz="2800" dirty="0">
              <a:solidFill>
                <a:srgbClr val="4341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05008" y="1727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ambria Math" charset="0"/>
                <a:ea typeface="Cambria Math" charset="0"/>
                <a:cs typeface="Cambria Math" charset="0"/>
              </a:rPr>
              <a:t>v</a:t>
            </a:r>
            <a:endParaRPr lang="en-US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20202" y="1916113"/>
            <a:ext cx="2644506" cy="3333912"/>
            <a:chOff x="620202" y="1916113"/>
            <a:chExt cx="2644506" cy="3333912"/>
          </a:xfrm>
        </p:grpSpPr>
        <p:sp>
          <p:nvSpPr>
            <p:cNvPr id="7" name="Oval 6"/>
            <p:cNvSpPr/>
            <p:nvPr/>
          </p:nvSpPr>
          <p:spPr>
            <a:xfrm>
              <a:off x="1049866" y="2057400"/>
              <a:ext cx="1651000" cy="165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endCxn id="7" idx="7"/>
            </p:cNvCxnSpPr>
            <p:nvPr/>
          </p:nvCxnSpPr>
          <p:spPr>
            <a:xfrm flipV="1">
              <a:off x="1875366" y="2299183"/>
              <a:ext cx="583717" cy="5837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2024682" y="1916113"/>
              <a:ext cx="448975" cy="3746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077392" y="2547111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Cambria Math" charset="0"/>
                  <a:ea typeface="Cambria Math" charset="0"/>
                  <a:cs typeface="Cambria Math" charset="0"/>
                </a:rPr>
                <a:t>r</a:t>
              </a:r>
              <a:endParaRPr lang="en-US" i="1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0202" y="3859540"/>
              <a:ext cx="26445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4341FF"/>
                  </a:solidFill>
                </a:rPr>
                <a:t>Period of motion</a:t>
              </a:r>
              <a:endParaRPr lang="en-US" sz="2800" dirty="0">
                <a:solidFill>
                  <a:srgbClr val="4341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194634" y="4440380"/>
                  <a:ext cx="1361463" cy="8096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charset="0"/>
                          </a:rPr>
                          <m:t>𝑇</m:t>
                        </m:r>
                        <m:r>
                          <a:rPr lang="en-CA" sz="2800" b="0" i="1" smtClean="0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lang="bg-BG" sz="28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CA" sz="28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CA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r>
                              <a:rPr lang="en-CA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CA" sz="2800" b="0" i="1" smtClean="0">
                                <a:latin typeface="Cambria Math" charset="0"/>
                              </a:rPr>
                              <m:t>𝑣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634" y="4440380"/>
                  <a:ext cx="1361463" cy="80964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8523799" y="1812456"/>
            <a:ext cx="2441050" cy="2942425"/>
            <a:chOff x="8523799" y="1812456"/>
            <a:chExt cx="2441050" cy="2942425"/>
          </a:xfrm>
        </p:grpSpPr>
        <p:sp>
          <p:nvSpPr>
            <p:cNvPr id="19" name="Oval 18"/>
            <p:cNvSpPr/>
            <p:nvPr/>
          </p:nvSpPr>
          <p:spPr>
            <a:xfrm>
              <a:off x="8523799" y="2226366"/>
              <a:ext cx="2441050" cy="252851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endCxn id="19" idx="5"/>
            </p:cNvCxnSpPr>
            <p:nvPr/>
          </p:nvCxnSpPr>
          <p:spPr>
            <a:xfrm>
              <a:off x="9744324" y="3490623"/>
              <a:ext cx="863042" cy="8939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9" idx="7"/>
            </p:cNvCxnSpPr>
            <p:nvPr/>
          </p:nvCxnSpPr>
          <p:spPr>
            <a:xfrm flipH="1">
              <a:off x="9744324" y="2596658"/>
              <a:ext cx="863042" cy="893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7"/>
            </p:cNvCxnSpPr>
            <p:nvPr/>
          </p:nvCxnSpPr>
          <p:spPr>
            <a:xfrm flipH="1">
              <a:off x="10097193" y="2596658"/>
              <a:ext cx="510173" cy="5236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9" idx="7"/>
            </p:cNvCxnSpPr>
            <p:nvPr/>
          </p:nvCxnSpPr>
          <p:spPr>
            <a:xfrm flipH="1" flipV="1">
              <a:off x="9881062" y="1889154"/>
              <a:ext cx="726304" cy="7075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208361" y="1812456"/>
                  <a:ext cx="28783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8361" y="1812456"/>
                  <a:ext cx="287836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9881062" y="2521258"/>
                  <a:ext cx="315407" cy="483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1062" y="2521258"/>
                  <a:ext cx="315407" cy="4831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9881062" y="3954973"/>
                  <a:ext cx="26116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1062" y="3954973"/>
                  <a:ext cx="261162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5516944" y="2176590"/>
            <a:ext cx="2682401" cy="1374628"/>
            <a:chOff x="5516944" y="2176590"/>
            <a:chExt cx="2682401" cy="1374628"/>
          </a:xfrm>
        </p:grpSpPr>
        <p:sp>
          <p:nvSpPr>
            <p:cNvPr id="39" name="TextBox 38"/>
            <p:cNvSpPr txBox="1"/>
            <p:nvPr/>
          </p:nvSpPr>
          <p:spPr>
            <a:xfrm>
              <a:off x="5516944" y="2176590"/>
              <a:ext cx="26824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4341FF"/>
                  </a:solidFill>
                </a:rPr>
                <a:t>Centripetal Force</a:t>
              </a:r>
              <a:endParaRPr lang="en-US" sz="2800" dirty="0">
                <a:solidFill>
                  <a:srgbClr val="4341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5781718" y="2689444"/>
                  <a:ext cx="2063450" cy="8617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charset="0"/>
                              </a:rPr>
                              <m:t>𝑐𝑒𝑛𝑡</m:t>
                            </m:r>
                          </m:sub>
                        </m:sSub>
                        <m:r>
                          <a:rPr lang="en-CA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CA" sz="2800" b="0" i="1" smtClean="0">
                            <a:latin typeface="Cambria Math" charset="0"/>
                          </a:rPr>
                          <m:t>𝑚</m:t>
                        </m:r>
                        <m:f>
                          <m:fPr>
                            <m:ctrlPr>
                              <a:rPr lang="bg-BG" sz="28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bg-BG" sz="28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CA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CA" sz="2800" b="0" i="1" smtClean="0">
                                <a:latin typeface="Cambria Math" charset="0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718" y="2689444"/>
                  <a:ext cx="2063450" cy="86177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4220232" y="3802462"/>
            <a:ext cx="3122971" cy="1005663"/>
            <a:chOff x="4220232" y="3802462"/>
            <a:chExt cx="3122971" cy="1005663"/>
          </a:xfrm>
        </p:grpSpPr>
        <p:sp>
          <p:nvSpPr>
            <p:cNvPr id="8" name="TextBox 7"/>
            <p:cNvSpPr txBox="1"/>
            <p:nvPr/>
          </p:nvSpPr>
          <p:spPr>
            <a:xfrm>
              <a:off x="4220232" y="3802462"/>
              <a:ext cx="31229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4341FF"/>
                  </a:solidFill>
                </a:rPr>
                <a:t>Angular momentum</a:t>
              </a:r>
              <a:endParaRPr lang="en-US" sz="2800" dirty="0">
                <a:solidFill>
                  <a:srgbClr val="4341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933408" y="4324979"/>
                  <a:ext cx="1696618" cy="483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latin typeface="Cambria Math" charset="0"/>
                              </a:rPr>
                              <m:t>𝐿</m:t>
                            </m:r>
                          </m:e>
                        </m:acc>
                        <m:r>
                          <a:rPr lang="en-CA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CA" sz="2800" b="0" i="1" smtClean="0"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CA" sz="28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sz="28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408" y="4324979"/>
                  <a:ext cx="1696618" cy="4831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39497" y="4943065"/>
                <a:ext cx="5237844" cy="827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charset="0"/>
                        </a:rPr>
                        <m:t>𝐿</m:t>
                      </m:r>
                      <m:r>
                        <a:rPr lang="en-CA" sz="2800" b="0" i="1" smtClean="0">
                          <a:latin typeface="Cambria Math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charset="0"/>
                        </a:rPr>
                        <m:t>𝑚𝑟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r>
                        <a:rPr lang="en-CA" sz="2800" b="0" i="1" smtClean="0">
                          <a:latin typeface="Cambria Math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charset="0"/>
                        </a:rPr>
                        <m:t>𝑚𝑟</m:t>
                      </m:r>
                      <m:d>
                        <m:dPr>
                          <m:ctrlPr>
                            <a:rPr lang="is-I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en-CA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CA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n-CA" sz="2800" b="0" i="0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charset="0"/>
                        </a:rPr>
                        <m:t>m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CA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CA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497" y="4943065"/>
                <a:ext cx="5237844" cy="82715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58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Kepler’s First Law.... (cont’d)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82572" y="1936071"/>
                <a:ext cx="4719369" cy="1015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s-I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CA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CA" sz="2800" b="0" i="1" smtClean="0">
                              <a:latin typeface="Cambria Math" charset="0"/>
                            </a:rPr>
                            <m:t> −</m:t>
                          </m:r>
                          <m:r>
                            <a:rPr lang="en-CA" sz="2800" b="0" i="1" smtClean="0">
                              <a:latin typeface="Cambria Math" charset="0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sz="2800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sz="2800" b="0" i="1" smtClean="0">
                                          <a:latin typeface="Cambria Math" charset="0"/>
                                        </a:rPr>
                                        <m:t>𝑑</m:t>
                                      </m:r>
                                      <m:r>
                                        <a:rPr lang="en-CA" sz="28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CA" sz="2800" b="0" i="1" smtClean="0">
                                          <a:latin typeface="Cambria Math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̂"/>
                          <m:ctrlPr>
                            <a:rPr lang="is-IS" sz="28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charset="0"/>
                            </a:rPr>
                            <m:t>𝑟</m:t>
                          </m:r>
                        </m:e>
                      </m:acc>
                      <m:r>
                        <a:rPr lang="en-CA" sz="2800" b="0" i="1" smtClean="0">
                          <a:latin typeface="Cambria Math" charset="0"/>
                        </a:rPr>
                        <m:t> =−</m:t>
                      </m:r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</a:rPr>
                            <m:t>𝐺𝑀</m:t>
                          </m:r>
                        </m:num>
                        <m:den>
                          <m:sSup>
                            <m:sSup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is-IS" sz="28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charset="0"/>
                            </a:rPr>
                            <m:t>𝑟</m:t>
                          </m:r>
                        </m:e>
                      </m:acc>
                      <m:r>
                        <a:rPr lang="en-CA" sz="28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2" y="1936071"/>
                <a:ext cx="4719369" cy="10153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64758" y="5366854"/>
                <a:ext cx="1882182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charset="0"/>
                        </a:rPr>
                        <m:t>𝐿</m:t>
                      </m:r>
                      <m:r>
                        <a:rPr lang="en-CA" sz="2800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charset="0"/>
                        </a:rPr>
                        <m:t>m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CA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CA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58" y="5366854"/>
                <a:ext cx="1882182" cy="8180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42238" y="1729962"/>
                <a:ext cx="3925242" cy="9768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s-I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bg-BG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CA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CA" sz="2800" b="0" i="1" smtClean="0">
                              <a:latin typeface="Cambria Math" charset="0"/>
                            </a:rPr>
                            <m:t>+2</m:t>
                          </m:r>
                          <m:f>
                            <m:f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𝑑𝑟</m:t>
                              </m:r>
                            </m:num>
                            <m:den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𝑑𝑡</m:t>
                              </m:r>
                            </m:den>
                          </m:f>
                          <m:f>
                            <m:f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CA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acc>
                        <m:accPr>
                          <m:chr m:val="̂"/>
                          <m:ctrlPr>
                            <a:rPr lang="is-IS" sz="28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Θ</m:t>
                          </m:r>
                        </m:e>
                      </m:acc>
                      <m:r>
                        <a:rPr lang="en-CA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  <m:r>
                        <a:rPr lang="en-CA" sz="28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38" y="1729962"/>
                <a:ext cx="3925242" cy="9768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40982" y="2720581"/>
            <a:ext cx="1768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4341FF"/>
                </a:solidFill>
              </a:rPr>
              <a:t>Multiply by </a:t>
            </a:r>
            <a:r>
              <a:rPr lang="en-US" sz="2400" i="1" dirty="0" smtClean="0">
                <a:solidFill>
                  <a:srgbClr val="4341FF"/>
                </a:solidFill>
              </a:rPr>
              <a:t>r</a:t>
            </a:r>
            <a:endParaRPr lang="en-US" sz="2400" dirty="0">
              <a:solidFill>
                <a:srgbClr val="4341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42238" y="3253042"/>
                <a:ext cx="4281428" cy="9768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s-I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bg-BG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CA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CA" sz="2800" b="0" i="1" smtClean="0">
                              <a:latin typeface="Cambria Math" charset="0"/>
                            </a:rPr>
                            <m:t>+2</m:t>
                          </m:r>
                          <m:r>
                            <a:rPr lang="en-CA" sz="2800" b="0" i="1" smtClean="0">
                              <a:latin typeface="Cambria Math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𝑑𝑟</m:t>
                              </m:r>
                            </m:num>
                            <m:den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𝑑𝑡</m:t>
                              </m:r>
                            </m:den>
                          </m:f>
                          <m:f>
                            <m:f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CA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acc>
                        <m:accPr>
                          <m:chr m:val="̂"/>
                          <m:ctrlPr>
                            <a:rPr lang="is-IS" sz="28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Θ</m:t>
                          </m:r>
                        </m:e>
                      </m:acc>
                      <m:r>
                        <a:rPr lang="en-CA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  <m:r>
                        <a:rPr lang="en-CA" sz="28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38" y="3253042"/>
                <a:ext cx="4281428" cy="9768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64758" y="4510239"/>
                <a:ext cx="2016642" cy="70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is-I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s-IS" sz="24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bg-BG" sz="240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CA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n-CA" sz="24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58" y="4510239"/>
                <a:ext cx="2016642" cy="70910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634431" y="3196797"/>
                <a:ext cx="4467825" cy="1003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s-I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CA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CA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CA" sz="2800" b="0" i="1" smtClean="0">
                              <a:latin typeface="Cambria Math" charset="0"/>
                            </a:rPr>
                            <m:t> −</m:t>
                          </m:r>
                          <m:r>
                            <a:rPr lang="en-CA" sz="2800" b="0" i="1" smtClean="0">
                              <a:latin typeface="Cambria Math" charset="0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sz="2800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sz="2800" b="0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CA" sz="28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𝑚</m:t>
                                      </m:r>
                                      <m:sSup>
                                        <m:sSupPr>
                                          <m:ctrlPr>
                                            <a:rPr lang="en-CA" sz="28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28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CA" sz="28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CA" sz="28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</a:rPr>
                            <m:t>𝐺𝑀</m:t>
                          </m:r>
                        </m:num>
                        <m:den>
                          <m:sSup>
                            <m:sSup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431" y="3196797"/>
                <a:ext cx="4467825" cy="10039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751316" y="4446109"/>
                <a:ext cx="3407663" cy="900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80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2800" i="1">
                              <a:latin typeface="Cambria Math" charset="0"/>
                            </a:rPr>
                            <m:t>𝑟</m:t>
                          </m:r>
                        </m:num>
                        <m:den>
                          <m:r>
                            <a:rPr lang="en-CA" sz="2800" i="1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800" i="1">
                          <a:latin typeface="Cambria Math" charset="0"/>
                        </a:rPr>
                        <m:t> </m:t>
                      </m:r>
                      <m:r>
                        <a:rPr lang="en-CA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8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bg-BG" sz="28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CA" sz="28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sz="28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800" i="1">
                                      <a:latin typeface="Cambria Math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CA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CA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</a:rPr>
                            <m:t>𝐺𝑀</m:t>
                          </m:r>
                        </m:num>
                        <m:den>
                          <m:sSup>
                            <m:sSup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316" y="4446109"/>
                <a:ext cx="3407663" cy="90082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52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Kepler’s First Law.... (cont’d)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PHYS 275: </a:t>
            </a:r>
            <a:r>
              <a:rPr lang="tr-TR" dirty="0" err="1" smtClean="0"/>
              <a:t>Gravity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Orbits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8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14450" y="2064156"/>
            <a:ext cx="5857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341FF"/>
                </a:solidFill>
              </a:rPr>
              <a:t>Need to solve this differential equation</a:t>
            </a:r>
            <a:endParaRPr lang="en-US" sz="2800" dirty="0">
              <a:solidFill>
                <a:srgbClr val="4341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4450" y="3113509"/>
            <a:ext cx="7631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4341FF"/>
                </a:solidFill>
              </a:rPr>
              <a:t>Cannot be solved in closed form</a:t>
            </a:r>
            <a:r>
              <a:rPr lang="is-IS" sz="2400" dirty="0" smtClean="0">
                <a:solidFill>
                  <a:srgbClr val="4341FF"/>
                </a:solidFill>
              </a:rPr>
              <a:t>…. </a:t>
            </a:r>
            <a:r>
              <a:rPr lang="en-US" sz="2400" dirty="0" smtClean="0">
                <a:solidFill>
                  <a:srgbClr val="4341FF"/>
                </a:solidFill>
              </a:rPr>
              <a:t>C</a:t>
            </a:r>
            <a:r>
              <a:rPr lang="is-IS" sz="2400" dirty="0" smtClean="0">
                <a:solidFill>
                  <a:srgbClr val="4341FF"/>
                </a:solidFill>
              </a:rPr>
              <a:t>an not write out  r(t) !!!</a:t>
            </a:r>
            <a:endParaRPr lang="en-US" sz="2400" dirty="0">
              <a:solidFill>
                <a:srgbClr val="4341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442539" y="1838337"/>
                <a:ext cx="3407663" cy="900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80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2800" i="1">
                              <a:latin typeface="Cambria Math" charset="0"/>
                            </a:rPr>
                            <m:t>𝑟</m:t>
                          </m:r>
                        </m:num>
                        <m:den>
                          <m:r>
                            <a:rPr lang="en-CA" sz="2800" i="1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800" i="1">
                          <a:latin typeface="Cambria Math" charset="0"/>
                        </a:rPr>
                        <m:t> </m:t>
                      </m:r>
                      <m:r>
                        <a:rPr lang="en-CA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8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bg-BG" sz="28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CA" sz="28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sz="28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800" i="1">
                                      <a:latin typeface="Cambria Math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CA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CA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</a:rPr>
                            <m:t>𝐺𝑀</m:t>
                          </m:r>
                        </m:num>
                        <m:den>
                          <m:sSup>
                            <m:sSup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539" y="1838337"/>
                <a:ext cx="3407663" cy="9008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348112" y="4101307"/>
            <a:ext cx="3923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4341FF"/>
                </a:solidFill>
              </a:rPr>
              <a:t>Can solve numerically.   Note: </a:t>
            </a:r>
            <a:endParaRPr lang="en-US" sz="2400" dirty="0">
              <a:solidFill>
                <a:srgbClr val="4341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538235" y="3881727"/>
                <a:ext cx="4073679" cy="900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80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2800" i="1">
                              <a:latin typeface="Cambria Math" charset="0"/>
                            </a:rPr>
                            <m:t>𝑟</m:t>
                          </m:r>
                        </m:num>
                        <m:den>
                          <m:r>
                            <a:rPr lang="en-CA" sz="2800" i="1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800" i="1">
                          <a:latin typeface="Cambria Math" charset="0"/>
                        </a:rPr>
                        <m:t> </m:t>
                      </m:r>
                      <m:r>
                        <a:rPr lang="en-CA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8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bg-BG" sz="28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CA" sz="28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sz="28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800" i="1">
                                      <a:latin typeface="Cambria Math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CA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CA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</a:rPr>
                            <m:t>𝐺𝑀</m:t>
                          </m:r>
                        </m:num>
                        <m:den>
                          <m:sSup>
                            <m:sSup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8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235" y="3881727"/>
                <a:ext cx="4073679" cy="9008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538235" y="5158066"/>
            <a:ext cx="671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341FF"/>
                </a:solidFill>
              </a:rPr>
              <a:t>IF</a:t>
            </a:r>
            <a:endParaRPr lang="en-US" sz="3600" b="1" dirty="0">
              <a:solidFill>
                <a:srgbClr val="4341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210063" y="4918140"/>
                <a:ext cx="5090048" cy="900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8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bg-BG" sz="28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CA" sz="28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sz="28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800" i="1">
                                      <a:latin typeface="Cambria Math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CA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CA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charset="0"/>
                            </a:rPr>
                            <m:t>𝐺𝑀</m:t>
                          </m:r>
                        </m:num>
                        <m:den>
                          <m:sSup>
                            <m:sSup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800" b="0" i="1" smtClean="0">
                          <a:latin typeface="Cambria Math" charset="0"/>
                        </a:rPr>
                        <m:t> </m:t>
                      </m:r>
                      <m:r>
                        <a:rPr lang="en-CA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⇒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CA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CA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1" smtClean="0">
                          <a:latin typeface="Cambria Math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charset="0"/>
                        </a:rPr>
                        <m:t>𝐺𝑀𝑟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063" y="4918140"/>
                <a:ext cx="5090048" cy="9008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9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L3-Sep 18/2017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PHYS 275: Gravity and Orbits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8F51-B106-5C47-8831-047DD0CA7F7B}" type="slidenum">
              <a:rPr lang="en-US" smtClean="0"/>
              <a:t>9</a:t>
            </a:fld>
            <a:endParaRPr lang="en-US"/>
          </a:p>
        </p:txBody>
      </p:sp>
      <p:pic>
        <p:nvPicPr>
          <p:cNvPr id="6" name="EarthOrbit1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3263" y="1000125"/>
            <a:ext cx="135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341FF"/>
                </a:solidFill>
              </a:rPr>
              <a:t>Earth’s Orbit</a:t>
            </a:r>
            <a:endParaRPr lang="en-US" dirty="0">
              <a:solidFill>
                <a:srgbClr val="434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90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3430</Words>
  <Application>Microsoft Macintosh PowerPoint</Application>
  <PresentationFormat>Widescreen</PresentationFormat>
  <Paragraphs>392</Paragraphs>
  <Slides>33</Slides>
  <Notes>1</Notes>
  <HiddenSlides>0</HiddenSlides>
  <MMClips>4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Cambria</vt:lpstr>
      <vt:lpstr>Cambria Math</vt:lpstr>
      <vt:lpstr>Arial</vt:lpstr>
      <vt:lpstr>Office Theme</vt:lpstr>
      <vt:lpstr>Equation</vt:lpstr>
      <vt:lpstr>PowerPoint Presentation</vt:lpstr>
      <vt:lpstr>Today’s Class</vt:lpstr>
      <vt:lpstr>Equation of ellipse</vt:lpstr>
      <vt:lpstr>Acceleration?</vt:lpstr>
      <vt:lpstr>Kepler’s First Law.... (cont’d)</vt:lpstr>
      <vt:lpstr>Uniform Circular Motion</vt:lpstr>
      <vt:lpstr>Kepler’s First Law.... (cont’d)</vt:lpstr>
      <vt:lpstr>Kepler’s First Law.... (cont’d)</vt:lpstr>
      <vt:lpstr>PowerPoint Presentation</vt:lpstr>
      <vt:lpstr>PowerPoint Presentation</vt:lpstr>
      <vt:lpstr>PowerPoint Presentation</vt:lpstr>
      <vt:lpstr>PowerPoint Presentation</vt:lpstr>
      <vt:lpstr>Kepler’s First Law.... (cont’d)</vt:lpstr>
      <vt:lpstr>Kepler’s First Law…</vt:lpstr>
      <vt:lpstr>Plots of Kepler’ First Law solution</vt:lpstr>
      <vt:lpstr>“Conic Sections”</vt:lpstr>
      <vt:lpstr>Kepler’s First Law in a more standard form</vt:lpstr>
      <vt:lpstr>A little more on vectors</vt:lpstr>
      <vt:lpstr>Centre of Mass frame</vt:lpstr>
      <vt:lpstr>Two-body Problem</vt:lpstr>
      <vt:lpstr>Two-body Problem</vt:lpstr>
      <vt:lpstr>Two-body problem (cont’d)</vt:lpstr>
      <vt:lpstr>Two-body problem (cont’d)</vt:lpstr>
      <vt:lpstr>Two-body problem (cont’d)</vt:lpstr>
      <vt:lpstr>Kepler’s Problem</vt:lpstr>
      <vt:lpstr>Kepler’s Problem</vt:lpstr>
      <vt:lpstr>Kepler’s Problem</vt:lpstr>
      <vt:lpstr>Kepler’s Problem</vt:lpstr>
      <vt:lpstr>Kepler’s Problem</vt:lpstr>
      <vt:lpstr>Kepler’s Problem</vt:lpstr>
      <vt:lpstr>Kepler’s Problem</vt:lpstr>
      <vt:lpstr>Kepler’s Problem</vt:lpstr>
      <vt:lpstr>Lecture Summary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182</cp:revision>
  <cp:lastPrinted>2017-09-18T00:45:36Z</cp:lastPrinted>
  <dcterms:created xsi:type="dcterms:W3CDTF">2017-08-25T20:13:40Z</dcterms:created>
  <dcterms:modified xsi:type="dcterms:W3CDTF">2017-09-24T15:34:47Z</dcterms:modified>
</cp:coreProperties>
</file>