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70" r:id="rId9"/>
    <p:sldId id="27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1" autoAdjust="0"/>
    <p:restoredTop sz="86344" autoAdjust="0"/>
  </p:normalViewPr>
  <p:slideViewPr>
    <p:cSldViewPr snapToGrid="0" snapToObjects="1">
      <p:cViewPr>
        <p:scale>
          <a:sx n="103" d="100"/>
          <a:sy n="103" d="100"/>
        </p:scale>
        <p:origin x="-336" y="-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77233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 has 91,</a:t>
            </a:r>
            <a:r>
              <a:rPr lang="en-US" baseline="0" dirty="0" smtClean="0"/>
              <a:t> </a:t>
            </a:r>
            <a:r>
              <a:rPr lang="en-US" dirty="0" smtClean="0"/>
              <a:t>the highest</a:t>
            </a:r>
            <a:r>
              <a:rPr lang="en-US" baseline="0" dirty="0" smtClean="0"/>
              <a:t> amount</a:t>
            </a:r>
            <a:r>
              <a:rPr lang="en-US" dirty="0" smtClean="0"/>
              <a:t> of invoices.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Canada has 56,the second largest amount of invoices.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Both</a:t>
            </a:r>
            <a:r>
              <a:rPr lang="en-US" baseline="0" dirty="0" smtClean="0"/>
              <a:t> numbers suggest the highest volume of trade.</a:t>
            </a:r>
          </a:p>
          <a:p>
            <a:endParaRPr lang="en-US" baseline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6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0" dirty="0" smtClean="0"/>
              <a:t>It appears that the highest amount of music albums, 1297, belongs to Rock,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0" dirty="0" smtClean="0"/>
              <a:t>And the second highest number, 579 belongs to Latin music.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0" dirty="0" smtClean="0"/>
              <a:t>The fewest amount of music albums belongs to Opera.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The</a:t>
            </a:r>
            <a:r>
              <a:rPr lang="en-GB" baseline="0" dirty="0" smtClean="0"/>
              <a:t> h</a:t>
            </a:r>
            <a:r>
              <a:rPr lang="en-GB" dirty="0" smtClean="0"/>
              <a:t>istogram above represents the distribution of prices across different media</a:t>
            </a:r>
            <a:r>
              <a:rPr lang="en-GB" baseline="0" dirty="0" smtClean="0"/>
              <a:t> types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0" dirty="0" smtClean="0"/>
              <a:t>by showing the volume of media types at two price levels </a:t>
            </a:r>
            <a:r>
              <a:rPr lang="mr-IN" baseline="0" dirty="0" smtClean="0"/>
              <a:t>–</a:t>
            </a:r>
            <a:r>
              <a:rPr lang="en-GB" baseline="0" dirty="0" smtClean="0"/>
              <a:t> 0.99 and 1.99</a:t>
            </a:r>
            <a:r>
              <a:rPr lang="en-GB" dirty="0" smtClean="0"/>
              <a:t>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The</a:t>
            </a:r>
            <a:r>
              <a:rPr lang="en-GB" baseline="0" dirty="0" smtClean="0"/>
              <a:t> pricing varies according file formats: video file is 101 % more expensive than audio file.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The best customer</a:t>
            </a:r>
            <a:r>
              <a:rPr lang="en-GB" baseline="0" dirty="0" smtClean="0"/>
              <a:t> is Frank with 81.24 in purchases.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0" dirty="0" smtClean="0"/>
              <a:t>The second best customer is Mark with 75.24 in purchases.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381543" y="1"/>
            <a:ext cx="6865850" cy="5143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GB" sz="3000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GB" sz="3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 smtClean="0">
                <a:solidFill>
                  <a:schemeClr val="tx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Date: 23 December 2018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 smtClean="0">
                <a:solidFill>
                  <a:schemeClr val="tx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Student Name: Andzelika Balyseviene</a:t>
            </a:r>
            <a:r>
              <a:rPr lang="en" sz="3000" dirty="0" smtClean="0">
                <a:solidFill>
                  <a:schemeClr val="tx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000" dirty="0">
              <a:solidFill>
                <a:schemeClr val="tx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tx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Udacity Data Foundation Nanodegree Program</a:t>
            </a:r>
            <a:endParaRPr dirty="0">
              <a:solidFill>
                <a:schemeClr val="tx1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tx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Music SQL Database Project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32738" cy="133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Highest Amounts Of Invoices By Billing Count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8223897" cy="5143501"/>
          </a:xfrm>
          <a:prstGeom prst="rect">
            <a:avLst/>
          </a:prstGeom>
        </p:spPr>
      </p:pic>
      <p:pic>
        <p:nvPicPr>
          <p:cNvPr id="4" name="Picture 3" descr="Screenshot 2018-12-22 at 15.35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84" y="1004963"/>
            <a:ext cx="4340048" cy="7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2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900" y="158675"/>
            <a:ext cx="8520600" cy="572700"/>
          </a:xfrm>
        </p:spPr>
        <p:txBody>
          <a:bodyPr/>
          <a:lstStyle/>
          <a:p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3" name="Picture 2" descr="Which genre has the highest amount of albums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67" y="0"/>
            <a:ext cx="9254967" cy="5143500"/>
          </a:xfrm>
          <a:prstGeom prst="rect">
            <a:avLst/>
          </a:prstGeom>
        </p:spPr>
      </p:pic>
      <p:pic>
        <p:nvPicPr>
          <p:cNvPr id="6" name="Picture 5" descr="Screenshot 2018-12-22 at 16.21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09" y="1072783"/>
            <a:ext cx="5951250" cy="840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diaTypes Pric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75" y="0"/>
            <a:ext cx="6534732" cy="3756978"/>
          </a:xfrm>
          <a:prstGeom prst="rect">
            <a:avLst/>
          </a:prstGeom>
        </p:spPr>
      </p:pic>
      <p:pic>
        <p:nvPicPr>
          <p:cNvPr id="5" name="Picture 4" descr="Screenshot 2018-12-23 at 09.37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97" y="4051382"/>
            <a:ext cx="7545765" cy="1092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8-12-22 at 17.05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853"/>
            <a:ext cx="8928100" cy="4521200"/>
          </a:xfrm>
          <a:prstGeom prst="rect">
            <a:avLst/>
          </a:prstGeom>
        </p:spPr>
      </p:pic>
      <p:pic>
        <p:nvPicPr>
          <p:cNvPr id="5" name="Picture 4" descr="Screenshot 2018-12-22 at 17.08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5272"/>
            <a:ext cx="4377037" cy="528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Query 1 "Amount Of Invoices":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 err="1"/>
              <a:t>BillingCountry</a:t>
            </a:r>
            <a:r>
              <a:rPr lang="en-US" dirty="0"/>
              <a:t>, </a:t>
            </a:r>
            <a:r>
              <a:rPr lang="en-US" dirty="0" err="1"/>
              <a:t>BillingCity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COUNT (*) AS  </a:t>
            </a:r>
            <a:r>
              <a:rPr lang="en-US" dirty="0" err="1"/>
              <a:t>amount_of_invoices</a:t>
            </a:r>
            <a:endParaRPr lang="en-US" dirty="0"/>
          </a:p>
          <a:p>
            <a:r>
              <a:rPr lang="en-US" dirty="0"/>
              <a:t>FROM Invoice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JOIN Customer c</a:t>
            </a:r>
          </a:p>
          <a:p>
            <a:r>
              <a:rPr lang="en-US" dirty="0"/>
              <a:t>ON </a:t>
            </a:r>
            <a:r>
              <a:rPr lang="en-US" dirty="0" err="1"/>
              <a:t>i.CustomerId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BillingCountry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amount_of_invoices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533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2 "Genre Frequency":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/>
              <a:t>g.Name</a:t>
            </a:r>
            <a:r>
              <a:rPr lang="en-US" dirty="0"/>
              <a:t>, Count(*) AS frequency</a:t>
            </a:r>
          </a:p>
          <a:p>
            <a:r>
              <a:rPr lang="en-US" dirty="0"/>
              <a:t>FROM Genre g</a:t>
            </a:r>
          </a:p>
          <a:p>
            <a:r>
              <a:rPr lang="en-US" dirty="0"/>
              <a:t>INNER JOIN Track t</a:t>
            </a:r>
          </a:p>
          <a:p>
            <a:r>
              <a:rPr lang="en-US" dirty="0"/>
              <a:t>ON </a:t>
            </a:r>
            <a:r>
              <a:rPr lang="en-US" dirty="0" err="1"/>
              <a:t>g.GenreId</a:t>
            </a:r>
            <a:r>
              <a:rPr lang="en-US" dirty="0"/>
              <a:t> = </a:t>
            </a:r>
            <a:r>
              <a:rPr lang="en-US" dirty="0" err="1"/>
              <a:t>t.GenreId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g.Name</a:t>
            </a:r>
            <a:endParaRPr lang="en-US" dirty="0"/>
          </a:p>
          <a:p>
            <a:r>
              <a:rPr lang="en-US" dirty="0"/>
              <a:t>order BY 2 </a:t>
            </a:r>
            <a:r>
              <a:rPr lang="en-US" dirty="0" err="1"/>
              <a:t>desc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259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3 "Exploring Media Types Pricing":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/>
              <a:t>t.UnitPrice,t.MediaTypeId,m.Name</a:t>
            </a:r>
            <a:r>
              <a:rPr lang="en-US" dirty="0"/>
              <a:t>, COUNT(</a:t>
            </a:r>
            <a:r>
              <a:rPr lang="en-US" dirty="0" err="1"/>
              <a:t>t.MediaTypeId</a:t>
            </a:r>
            <a:r>
              <a:rPr lang="en-US" dirty="0"/>
              <a:t>) AS </a:t>
            </a:r>
            <a:r>
              <a:rPr lang="en-US" dirty="0" err="1"/>
              <a:t>amount_of_files</a:t>
            </a:r>
            <a:r>
              <a:rPr lang="en-US" dirty="0"/>
              <a:t>, </a:t>
            </a:r>
            <a:r>
              <a:rPr lang="en-US" dirty="0" err="1"/>
              <a:t>group_concat</a:t>
            </a:r>
            <a:r>
              <a:rPr lang="en-US" dirty="0"/>
              <a:t>(</a:t>
            </a:r>
            <a:r>
              <a:rPr lang="en-US" dirty="0" err="1"/>
              <a:t>t.Name</a:t>
            </a:r>
            <a:r>
              <a:rPr lang="en-US" dirty="0"/>
              <a:t>) AS </a:t>
            </a:r>
            <a:r>
              <a:rPr lang="en-US" dirty="0" err="1"/>
              <a:t>list_of_songs</a:t>
            </a:r>
            <a:endParaRPr lang="en-US" dirty="0"/>
          </a:p>
          <a:p>
            <a:r>
              <a:rPr lang="en-US" dirty="0"/>
              <a:t>FROM Track t</a:t>
            </a:r>
          </a:p>
          <a:p>
            <a:r>
              <a:rPr lang="en-US" dirty="0"/>
              <a:t>JOIN </a:t>
            </a:r>
            <a:r>
              <a:rPr lang="en-US" dirty="0" err="1"/>
              <a:t>MediaType</a:t>
            </a:r>
            <a:r>
              <a:rPr lang="en-US" dirty="0"/>
              <a:t> m</a:t>
            </a:r>
          </a:p>
          <a:p>
            <a:r>
              <a:rPr lang="en-US" dirty="0"/>
              <a:t>ON </a:t>
            </a:r>
            <a:r>
              <a:rPr lang="en-US" dirty="0" err="1"/>
              <a:t>t.MediaTypeId</a:t>
            </a:r>
            <a:r>
              <a:rPr lang="en-US" dirty="0"/>
              <a:t> = </a:t>
            </a:r>
            <a:r>
              <a:rPr lang="en-US" dirty="0" err="1"/>
              <a:t>m.MediaTypeId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m.Name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UnitPrice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7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4 "The Top Ten Customers":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/>
              <a:t>BillingCity</a:t>
            </a:r>
            <a:r>
              <a:rPr lang="en-US" dirty="0"/>
              <a:t>, </a:t>
            </a:r>
            <a:r>
              <a:rPr lang="en-US" dirty="0" err="1"/>
              <a:t>BillingCountry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sum(total) AS </a:t>
            </a:r>
            <a:r>
              <a:rPr lang="en-US" dirty="0" err="1"/>
              <a:t>sum_of_totals</a:t>
            </a:r>
            <a:endParaRPr lang="en-US" dirty="0"/>
          </a:p>
          <a:p>
            <a:r>
              <a:rPr lang="en-US" dirty="0"/>
              <a:t>FROM Invoice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JOIN Customer c</a:t>
            </a:r>
          </a:p>
          <a:p>
            <a:r>
              <a:rPr lang="en-US" dirty="0"/>
              <a:t>ON </a:t>
            </a:r>
            <a:r>
              <a:rPr lang="en-US" dirty="0" err="1"/>
              <a:t>i.CustomerId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c.FirstName</a:t>
            </a:r>
            <a:endParaRPr lang="en-US" dirty="0"/>
          </a:p>
          <a:p>
            <a:r>
              <a:rPr lang="en-US" dirty="0"/>
              <a:t>order BY 5 </a:t>
            </a:r>
            <a:r>
              <a:rPr lang="en-US" dirty="0" err="1"/>
              <a:t>desc</a:t>
            </a:r>
            <a:endParaRPr lang="en-US" dirty="0"/>
          </a:p>
          <a:p>
            <a:r>
              <a:rPr lang="en-US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7095263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2">
      <a:dk1>
        <a:srgbClr val="14A6FE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323</Words>
  <Application>Microsoft Macintosh PowerPoint</Application>
  <PresentationFormat>On-screen Show (16:9)</PresentationFormat>
  <Paragraphs>57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PowerPoint Presentation</vt:lpstr>
      <vt:lpstr>PowerPoint Presentation</vt:lpstr>
      <vt:lpstr>      </vt:lpstr>
      <vt:lpstr>PowerPoint Presentation</vt:lpstr>
      <vt:lpstr>PowerPoint Presentation</vt:lpstr>
      <vt:lpstr> Query 1 "Amount Of Invoices": </vt:lpstr>
      <vt:lpstr>Query 2 "Genre Frequency": </vt:lpstr>
      <vt:lpstr>Query 3 "Exploring Media Types Pricing": </vt:lpstr>
      <vt:lpstr>Query 4 "The Top Ten Customers":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Andzelika Balyseviene</cp:lastModifiedBy>
  <cp:revision>75</cp:revision>
  <dcterms:modified xsi:type="dcterms:W3CDTF">2019-02-03T21:36:46Z</dcterms:modified>
</cp:coreProperties>
</file>