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aleway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6.xml"/><Relationship Id="rId33" Type="http://schemas.openxmlformats.org/officeDocument/2006/relationships/font" Target="fonts/Raleway-boldItalic.fntdata"/><Relationship Id="rId10" Type="http://schemas.openxmlformats.org/officeDocument/2006/relationships/slide" Target="slides/slide5.xml"/><Relationship Id="rId32" Type="http://schemas.openxmlformats.org/officeDocument/2006/relationships/font" Target="fonts/Raleway-italic.fntdata"/><Relationship Id="rId13" Type="http://schemas.openxmlformats.org/officeDocument/2006/relationships/slide" Target="slides/slide8.xml"/><Relationship Id="rId35" Type="http://schemas.openxmlformats.org/officeDocument/2006/relationships/font" Target="fonts/Lato-bold.fntdata"/><Relationship Id="rId12" Type="http://schemas.openxmlformats.org/officeDocument/2006/relationships/slide" Target="slides/slide7.xml"/><Relationship Id="rId34" Type="http://schemas.openxmlformats.org/officeDocument/2006/relationships/font" Target="fonts/Lato-regular.fntdata"/><Relationship Id="rId15" Type="http://schemas.openxmlformats.org/officeDocument/2006/relationships/slide" Target="slides/slide10.xml"/><Relationship Id="rId37" Type="http://schemas.openxmlformats.org/officeDocument/2006/relationships/font" Target="fonts/Lato-boldItalic.fntdata"/><Relationship Id="rId14" Type="http://schemas.openxmlformats.org/officeDocument/2006/relationships/slide" Target="slides/slide9.xml"/><Relationship Id="rId36" Type="http://schemas.openxmlformats.org/officeDocument/2006/relationships/font" Target="fonts/La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a0509ab0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5a0509ab0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a0509ab0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5a0509ab0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a0509ab0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5a0509ab0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a0509ab07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5a0509ab07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a0509ab0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5a0509ab0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a0509ab0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5a0509ab0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a0509ab0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5a0509ab0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a0509ab0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5a0509ab0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a0509ab0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5a0509ab0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a0509ab0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5a0509ab0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a0509ab07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5a0509ab07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a0509ab07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5a0509ab0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a0509ab07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5a0509ab07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a0509ab0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5a0509ab0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a0509ab0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5a0509ab0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a0509ab0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5a0509ab0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Google Shape;58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" name="Google Shape;59;p1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Google Shape;63;p12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" name="Google Shape;64;p1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12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2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4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" name="Google Shape;20;p4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Google Shape;24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" name="Google Shape;25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" name="Google Shape;26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6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" name="Google Shape;32;p6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" name="Google Shape;33;p6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" name="Google Shape;34;p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Google Shape;42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8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" name="Google Shape;44;p8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Google Shape;47;p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" name="Google Shape;5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" name="Google Shape;53;p10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1232500" y="630225"/>
            <a:ext cx="74706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Data Mining -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2400"/>
              <a:t>Thyroid classification</a:t>
            </a:r>
            <a:endParaRPr sz="2400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By</a:t>
            </a:r>
            <a:br>
              <a:rPr lang="en" sz="2400"/>
            </a:br>
            <a:r>
              <a:rPr lang="en" sz="2400"/>
              <a:t>Rehan Ahmed, Hassan Saeed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idx="4294967295" type="title"/>
          </p:nvPr>
        </p:nvSpPr>
        <p:spPr>
          <a:xfrm>
            <a:off x="535775" y="522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3000"/>
              <a:buNone/>
            </a:pPr>
            <a:r>
              <a:rPr lang="en" sz="3600">
                <a:solidFill>
                  <a:schemeClr val="dk1"/>
                </a:solidFill>
              </a:rPr>
              <a:t>Missing Values</a:t>
            </a:r>
            <a:endParaRPr sz="2400"/>
          </a:p>
        </p:txBody>
      </p:sp>
      <p:sp>
        <p:nvSpPr>
          <p:cNvPr id="129" name="Google Shape;129;p22"/>
          <p:cNvSpPr txBox="1"/>
          <p:nvPr>
            <p:ph idx="4294967295" type="title"/>
          </p:nvPr>
        </p:nvSpPr>
        <p:spPr>
          <a:xfrm>
            <a:off x="535775" y="723175"/>
            <a:ext cx="5529600" cy="36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b="0" lang="en" sz="1200">
                <a:latin typeface="Lato"/>
                <a:ea typeface="Lato"/>
                <a:cs typeface="Lato"/>
                <a:sym typeface="Lato"/>
              </a:rPr>
              <a:t>Accuracy (Naive-Bayes):</a:t>
            </a:r>
            <a:endParaRPr b="0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12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12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3000"/>
              <a:buNone/>
            </a:pPr>
            <a:r>
              <a:t/>
            </a:r>
            <a:endParaRPr b="0"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9088" y="1688625"/>
            <a:ext cx="6605825" cy="28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idx="4294967295" type="title"/>
          </p:nvPr>
        </p:nvSpPr>
        <p:spPr>
          <a:xfrm>
            <a:off x="535775" y="522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3000"/>
              <a:buNone/>
            </a:pPr>
            <a:r>
              <a:rPr lang="en" sz="3600">
                <a:solidFill>
                  <a:schemeClr val="dk1"/>
                </a:solidFill>
              </a:rPr>
              <a:t>Missing Values</a:t>
            </a:r>
            <a:endParaRPr sz="2400"/>
          </a:p>
        </p:txBody>
      </p:sp>
      <p:sp>
        <p:nvSpPr>
          <p:cNvPr id="136" name="Google Shape;136;p23"/>
          <p:cNvSpPr txBox="1"/>
          <p:nvPr>
            <p:ph idx="4294967295" type="title"/>
          </p:nvPr>
        </p:nvSpPr>
        <p:spPr>
          <a:xfrm>
            <a:off x="535775" y="723175"/>
            <a:ext cx="5529600" cy="36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b="0" lang="en" sz="1200">
                <a:latin typeface="Lato"/>
                <a:ea typeface="Lato"/>
                <a:cs typeface="Lato"/>
                <a:sym typeface="Lato"/>
              </a:rPr>
              <a:t>We then replaced missing values with median/most frequent values</a:t>
            </a:r>
            <a:endParaRPr b="0"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b="0" lang="en" sz="1200">
                <a:latin typeface="Lato"/>
                <a:ea typeface="Lato"/>
                <a:cs typeface="Lato"/>
                <a:sym typeface="Lato"/>
              </a:rPr>
              <a:t>Feature Selection suggested choosing the following 13 features</a:t>
            </a:r>
            <a:endParaRPr b="0" sz="1200"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12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12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3000"/>
              <a:buNone/>
            </a:pPr>
            <a:r>
              <a:t/>
            </a:r>
            <a:endParaRPr b="0"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675" y="1610976"/>
            <a:ext cx="7368452" cy="381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idx="4294967295" type="title"/>
          </p:nvPr>
        </p:nvSpPr>
        <p:spPr>
          <a:xfrm>
            <a:off x="535775" y="522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3000"/>
              <a:buNone/>
            </a:pPr>
            <a:r>
              <a:rPr lang="en" sz="3600">
                <a:solidFill>
                  <a:schemeClr val="dk1"/>
                </a:solidFill>
              </a:rPr>
              <a:t>Missing Values</a:t>
            </a:r>
            <a:endParaRPr sz="2400"/>
          </a:p>
        </p:txBody>
      </p:sp>
      <p:sp>
        <p:nvSpPr>
          <p:cNvPr id="143" name="Google Shape;143;p24"/>
          <p:cNvSpPr txBox="1"/>
          <p:nvPr>
            <p:ph idx="4294967295" type="title"/>
          </p:nvPr>
        </p:nvSpPr>
        <p:spPr>
          <a:xfrm>
            <a:off x="535775" y="723175"/>
            <a:ext cx="5529600" cy="36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b="0" lang="en" sz="1200">
                <a:latin typeface="Lato"/>
                <a:ea typeface="Lato"/>
                <a:cs typeface="Lato"/>
                <a:sym typeface="Lato"/>
              </a:rPr>
              <a:t>Accuracy (Naive-Bayes):</a:t>
            </a:r>
            <a:endParaRPr b="0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12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12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3000"/>
              <a:buNone/>
            </a:pPr>
            <a:r>
              <a:t/>
            </a:r>
            <a:endParaRPr b="0"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775" y="1314450"/>
            <a:ext cx="8420100" cy="38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idx="4294967295" type="title"/>
          </p:nvPr>
        </p:nvSpPr>
        <p:spPr>
          <a:xfrm>
            <a:off x="535775" y="522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3000"/>
              <a:buNone/>
            </a:pPr>
            <a:r>
              <a:rPr lang="en" sz="3600">
                <a:solidFill>
                  <a:schemeClr val="dk1"/>
                </a:solidFill>
              </a:rPr>
              <a:t>Missing Values</a:t>
            </a:r>
            <a:endParaRPr sz="2400"/>
          </a:p>
        </p:txBody>
      </p:sp>
      <p:sp>
        <p:nvSpPr>
          <p:cNvPr id="150" name="Google Shape;150;p25"/>
          <p:cNvSpPr txBox="1"/>
          <p:nvPr>
            <p:ph idx="4294967295" type="title"/>
          </p:nvPr>
        </p:nvSpPr>
        <p:spPr>
          <a:xfrm>
            <a:off x="535775" y="723175"/>
            <a:ext cx="5529600" cy="36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b="0" lang="en" sz="1200">
                <a:latin typeface="Lato"/>
                <a:ea typeface="Lato"/>
                <a:cs typeface="Lato"/>
                <a:sym typeface="Lato"/>
              </a:rPr>
              <a:t>Therefore, we chose to replace missing values with median/most frequent for further models</a:t>
            </a:r>
            <a:endParaRPr b="0" sz="1200"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12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12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3000"/>
              <a:buNone/>
            </a:pPr>
            <a:r>
              <a:t/>
            </a:r>
            <a:endParaRPr b="0"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idx="4294967295" type="title"/>
          </p:nvPr>
        </p:nvSpPr>
        <p:spPr>
          <a:xfrm>
            <a:off x="535775" y="522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3000"/>
              <a:buNone/>
            </a:pPr>
            <a:r>
              <a:rPr lang="en" sz="3600">
                <a:solidFill>
                  <a:schemeClr val="dk1"/>
                </a:solidFill>
              </a:rPr>
              <a:t>Corelation</a:t>
            </a:r>
            <a:endParaRPr sz="2400"/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6675" y="0"/>
            <a:ext cx="4826174" cy="5289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idx="4294967295" type="title"/>
          </p:nvPr>
        </p:nvSpPr>
        <p:spPr>
          <a:xfrm>
            <a:off x="535775" y="52225"/>
            <a:ext cx="61800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3000"/>
              <a:buNone/>
            </a:pPr>
            <a:r>
              <a:rPr lang="en" sz="3600">
                <a:solidFill>
                  <a:schemeClr val="dk1"/>
                </a:solidFill>
              </a:rPr>
              <a:t>Work Flow - Naive Bayes</a:t>
            </a:r>
            <a:endParaRPr sz="2400"/>
          </a:p>
        </p:txBody>
      </p:sp>
      <p:sp>
        <p:nvSpPr>
          <p:cNvPr id="162" name="Google Shape;162;p27"/>
          <p:cNvSpPr txBox="1"/>
          <p:nvPr>
            <p:ph idx="4294967295" type="title"/>
          </p:nvPr>
        </p:nvSpPr>
        <p:spPr>
          <a:xfrm>
            <a:off x="535775" y="723175"/>
            <a:ext cx="5529600" cy="36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12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3000"/>
              <a:buNone/>
            </a:pPr>
            <a:r>
              <a:t/>
            </a:r>
            <a:endParaRPr b="0"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2998" y="1062500"/>
            <a:ext cx="6796375" cy="4081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idx="4294967295" type="title"/>
          </p:nvPr>
        </p:nvSpPr>
        <p:spPr>
          <a:xfrm>
            <a:off x="535775" y="522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3000"/>
              <a:buNone/>
            </a:pPr>
            <a:r>
              <a:rPr lang="en" sz="3600">
                <a:solidFill>
                  <a:schemeClr val="dk1"/>
                </a:solidFill>
              </a:rPr>
              <a:t>Decision Tree</a:t>
            </a:r>
            <a:endParaRPr sz="2400"/>
          </a:p>
        </p:txBody>
      </p:sp>
      <p:sp>
        <p:nvSpPr>
          <p:cNvPr id="169" name="Google Shape;169;p28"/>
          <p:cNvSpPr txBox="1"/>
          <p:nvPr>
            <p:ph idx="4294967295" type="title"/>
          </p:nvPr>
        </p:nvSpPr>
        <p:spPr>
          <a:xfrm>
            <a:off x="535775" y="723175"/>
            <a:ext cx="5529600" cy="36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3000"/>
              <a:buNone/>
            </a:pPr>
            <a:r>
              <a:rPr b="0" lang="en" sz="1200">
                <a:latin typeface="Lato"/>
                <a:ea typeface="Lato"/>
                <a:cs typeface="Lato"/>
                <a:sym typeface="Lato"/>
              </a:rPr>
              <a:t>Feature selection using decision tree</a:t>
            </a:r>
            <a:endParaRPr b="0"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0" name="Google Shape;1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25" y="1159894"/>
            <a:ext cx="9144000" cy="4496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idx="4294967295" type="title"/>
          </p:nvPr>
        </p:nvSpPr>
        <p:spPr>
          <a:xfrm>
            <a:off x="535775" y="522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3000"/>
              <a:buNone/>
            </a:pPr>
            <a:r>
              <a:rPr lang="en" sz="3600">
                <a:solidFill>
                  <a:schemeClr val="dk1"/>
                </a:solidFill>
              </a:rPr>
              <a:t>Prediction</a:t>
            </a:r>
            <a:endParaRPr sz="2400"/>
          </a:p>
        </p:txBody>
      </p:sp>
      <p:sp>
        <p:nvSpPr>
          <p:cNvPr id="176" name="Google Shape;176;p29"/>
          <p:cNvSpPr txBox="1"/>
          <p:nvPr>
            <p:ph idx="4294967295" type="title"/>
          </p:nvPr>
        </p:nvSpPr>
        <p:spPr>
          <a:xfrm>
            <a:off x="535775" y="723175"/>
            <a:ext cx="5529600" cy="36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12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12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3000"/>
              <a:buNone/>
            </a:pPr>
            <a:r>
              <a:t/>
            </a:r>
            <a:endParaRPr b="0"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7" name="Google Shape;17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225" y="820225"/>
            <a:ext cx="8591550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idx="4294967295" type="title"/>
          </p:nvPr>
        </p:nvSpPr>
        <p:spPr>
          <a:xfrm>
            <a:off x="535775" y="52225"/>
            <a:ext cx="61800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3000"/>
              <a:buNone/>
            </a:pPr>
            <a:r>
              <a:rPr lang="en" sz="3600">
                <a:solidFill>
                  <a:schemeClr val="dk1"/>
                </a:solidFill>
              </a:rPr>
              <a:t>Work Flow - Decision Tree</a:t>
            </a:r>
            <a:endParaRPr sz="2400"/>
          </a:p>
        </p:txBody>
      </p:sp>
      <p:sp>
        <p:nvSpPr>
          <p:cNvPr id="183" name="Google Shape;183;p30"/>
          <p:cNvSpPr txBox="1"/>
          <p:nvPr>
            <p:ph idx="4294967295" type="title"/>
          </p:nvPr>
        </p:nvSpPr>
        <p:spPr>
          <a:xfrm>
            <a:off x="535775" y="723175"/>
            <a:ext cx="5529600" cy="36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12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3000"/>
              <a:buNone/>
            </a:pPr>
            <a:r>
              <a:t/>
            </a:r>
            <a:endParaRPr b="0"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4" name="Google Shape;18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825" y="723176"/>
            <a:ext cx="7978352" cy="4450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idx="4294967295" type="title"/>
          </p:nvPr>
        </p:nvSpPr>
        <p:spPr>
          <a:xfrm>
            <a:off x="535775" y="522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3000"/>
              <a:buNone/>
            </a:pPr>
            <a:r>
              <a:rPr lang="en" sz="3600">
                <a:solidFill>
                  <a:schemeClr val="dk1"/>
                </a:solidFill>
              </a:rPr>
              <a:t>Random Forest</a:t>
            </a:r>
            <a:endParaRPr sz="2400"/>
          </a:p>
        </p:txBody>
      </p:sp>
      <p:sp>
        <p:nvSpPr>
          <p:cNvPr id="190" name="Google Shape;190;p31"/>
          <p:cNvSpPr txBox="1"/>
          <p:nvPr>
            <p:ph idx="4294967295" type="title"/>
          </p:nvPr>
        </p:nvSpPr>
        <p:spPr>
          <a:xfrm>
            <a:off x="535775" y="723175"/>
            <a:ext cx="5529600" cy="36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3000"/>
              <a:buNone/>
            </a:pPr>
            <a:r>
              <a:rPr b="0" lang="en" sz="1200">
                <a:latin typeface="Lato"/>
                <a:ea typeface="Lato"/>
                <a:cs typeface="Lato"/>
                <a:sym typeface="Lato"/>
              </a:rPr>
              <a:t>Feature selection using random forest</a:t>
            </a:r>
            <a:endParaRPr b="0"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1" name="Google Shape;19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950" y="1344911"/>
            <a:ext cx="9143998" cy="3798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188100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3000"/>
              <a:buNone/>
            </a:pPr>
            <a:r>
              <a:rPr lang="en" sz="3600">
                <a:solidFill>
                  <a:schemeClr val="dk1"/>
                </a:solidFill>
              </a:rPr>
              <a:t>Dataset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b="0" lang="en" sz="1700">
                <a:latin typeface="Arial"/>
                <a:ea typeface="Arial"/>
                <a:cs typeface="Arial"/>
                <a:sym typeface="Arial"/>
              </a:rPr>
              <a:t>Prediction task is to determine whether a person has thyroid or not. </a:t>
            </a:r>
            <a:endParaRPr b="0"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b="0" lang="en" sz="1700">
                <a:latin typeface="Arial"/>
                <a:ea typeface="Arial"/>
                <a:cs typeface="Arial"/>
                <a:sym typeface="Arial"/>
              </a:rPr>
              <a:t>Data contains 3772 instances, mix of continuous, categorical and discrete values (train=2800, test=972) </a:t>
            </a:r>
            <a:endParaRPr b="0"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b="0" lang="en" sz="1700">
                <a:latin typeface="Arial"/>
                <a:ea typeface="Arial"/>
                <a:cs typeface="Arial"/>
                <a:sym typeface="Arial"/>
              </a:rPr>
              <a:t>Source: http://archive.ics.uci.edu/ml/machine-learning-databases/thyroid-disease/</a:t>
            </a:r>
            <a:endParaRPr b="0" sz="17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>
            <p:ph idx="4294967295" type="title"/>
          </p:nvPr>
        </p:nvSpPr>
        <p:spPr>
          <a:xfrm>
            <a:off x="535775" y="522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3000"/>
              <a:buNone/>
            </a:pPr>
            <a:r>
              <a:rPr lang="en" sz="3600">
                <a:solidFill>
                  <a:schemeClr val="dk1"/>
                </a:solidFill>
              </a:rPr>
              <a:t>Prediction</a:t>
            </a:r>
            <a:endParaRPr sz="2400"/>
          </a:p>
        </p:txBody>
      </p:sp>
      <p:sp>
        <p:nvSpPr>
          <p:cNvPr id="197" name="Google Shape;197;p32"/>
          <p:cNvSpPr txBox="1"/>
          <p:nvPr>
            <p:ph idx="4294967295" type="title"/>
          </p:nvPr>
        </p:nvSpPr>
        <p:spPr>
          <a:xfrm>
            <a:off x="535775" y="723175"/>
            <a:ext cx="5529600" cy="36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12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12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3000"/>
              <a:buNone/>
            </a:pPr>
            <a:r>
              <a:t/>
            </a:r>
            <a:endParaRPr b="0"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8" name="Google Shape;19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820225"/>
            <a:ext cx="8515350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>
            <p:ph idx="4294967295" type="title"/>
          </p:nvPr>
        </p:nvSpPr>
        <p:spPr>
          <a:xfrm>
            <a:off x="1030700" y="52225"/>
            <a:ext cx="67428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3000"/>
              <a:buNone/>
            </a:pPr>
            <a:r>
              <a:rPr lang="en" sz="3600">
                <a:solidFill>
                  <a:schemeClr val="dk1"/>
                </a:solidFill>
              </a:rPr>
              <a:t>Work Flow - Random Forest</a:t>
            </a:r>
            <a:endParaRPr sz="2400"/>
          </a:p>
        </p:txBody>
      </p:sp>
      <p:sp>
        <p:nvSpPr>
          <p:cNvPr id="204" name="Google Shape;204;p33"/>
          <p:cNvSpPr txBox="1"/>
          <p:nvPr>
            <p:ph idx="4294967295" type="title"/>
          </p:nvPr>
        </p:nvSpPr>
        <p:spPr>
          <a:xfrm>
            <a:off x="535775" y="723175"/>
            <a:ext cx="5529600" cy="36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12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3000"/>
              <a:buNone/>
            </a:pPr>
            <a:r>
              <a:t/>
            </a:r>
            <a:endParaRPr b="0"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5" name="Google Shape;20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712" y="723175"/>
            <a:ext cx="911847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idx="4294967295" type="title"/>
          </p:nvPr>
        </p:nvSpPr>
        <p:spPr>
          <a:xfrm>
            <a:off x="535775" y="522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3000"/>
              <a:buNone/>
            </a:pPr>
            <a:r>
              <a:rPr lang="en" sz="3600">
                <a:solidFill>
                  <a:schemeClr val="dk1"/>
                </a:solidFill>
              </a:rPr>
              <a:t>Prediction</a:t>
            </a:r>
            <a:endParaRPr sz="2400"/>
          </a:p>
        </p:txBody>
      </p:sp>
      <p:sp>
        <p:nvSpPr>
          <p:cNvPr id="211" name="Google Shape;211;p34"/>
          <p:cNvSpPr txBox="1"/>
          <p:nvPr>
            <p:ph idx="4294967295" type="title"/>
          </p:nvPr>
        </p:nvSpPr>
        <p:spPr>
          <a:xfrm>
            <a:off x="535775" y="723175"/>
            <a:ext cx="5529600" cy="36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12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12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3000"/>
              <a:buNone/>
            </a:pPr>
            <a:r>
              <a:t/>
            </a:r>
            <a:endParaRPr b="0"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2" name="Google Shape;21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150" y="1027250"/>
            <a:ext cx="8515350" cy="39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050" y="1085675"/>
            <a:ext cx="8591550" cy="39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/>
          <p:nvPr>
            <p:ph idx="4294967295" type="title"/>
          </p:nvPr>
        </p:nvSpPr>
        <p:spPr>
          <a:xfrm>
            <a:off x="535775" y="52225"/>
            <a:ext cx="61800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3000"/>
              <a:buNone/>
            </a:pPr>
            <a:r>
              <a:rPr lang="en" sz="3600">
                <a:solidFill>
                  <a:schemeClr val="dk1"/>
                </a:solidFill>
              </a:rPr>
              <a:t>Work Flow - Boosting</a:t>
            </a:r>
            <a:endParaRPr sz="2400"/>
          </a:p>
        </p:txBody>
      </p:sp>
      <p:sp>
        <p:nvSpPr>
          <p:cNvPr id="219" name="Google Shape;219;p35"/>
          <p:cNvSpPr txBox="1"/>
          <p:nvPr>
            <p:ph idx="4294967295" type="title"/>
          </p:nvPr>
        </p:nvSpPr>
        <p:spPr>
          <a:xfrm>
            <a:off x="535775" y="723175"/>
            <a:ext cx="5529600" cy="36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12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3000"/>
              <a:buNone/>
            </a:pPr>
            <a:r>
              <a:t/>
            </a:r>
            <a:endParaRPr b="0"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0" name="Google Shape;22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8300" y="1048123"/>
            <a:ext cx="6907399" cy="378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/>
          <p:nvPr>
            <p:ph idx="4294967295" type="title"/>
          </p:nvPr>
        </p:nvSpPr>
        <p:spPr>
          <a:xfrm>
            <a:off x="535775" y="188100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3000"/>
              <a:buNone/>
            </a:pPr>
            <a:r>
              <a:rPr lang="en" sz="3600">
                <a:solidFill>
                  <a:schemeClr val="dk1"/>
                </a:solidFill>
              </a:rPr>
              <a:t>Conclusion</a:t>
            </a:r>
            <a:endParaRPr sz="2400"/>
          </a:p>
        </p:txBody>
      </p:sp>
      <p:sp>
        <p:nvSpPr>
          <p:cNvPr id="226" name="Google Shape;226;p36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b="0" lang="en" sz="1700">
                <a:latin typeface="Arial"/>
                <a:ea typeface="Arial"/>
                <a:cs typeface="Arial"/>
                <a:sym typeface="Arial"/>
              </a:rPr>
              <a:t>Naive-Bayes with null removed : 95.1%</a:t>
            </a:r>
            <a:endParaRPr b="0"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b="0" lang="en" sz="1700">
                <a:latin typeface="Arial"/>
                <a:ea typeface="Arial"/>
                <a:cs typeface="Arial"/>
                <a:sym typeface="Arial"/>
              </a:rPr>
              <a:t>Naive-Bayes: 97.2%</a:t>
            </a:r>
            <a:endParaRPr b="0"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b="0" lang="en" sz="1700">
                <a:latin typeface="Arial"/>
                <a:ea typeface="Arial"/>
                <a:cs typeface="Arial"/>
                <a:sym typeface="Arial"/>
              </a:rPr>
              <a:t>Decision Tree: 97.4%</a:t>
            </a:r>
            <a:endParaRPr b="0"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b="0" lang="en" sz="1700">
                <a:latin typeface="Arial"/>
                <a:ea typeface="Arial"/>
                <a:cs typeface="Arial"/>
                <a:sym typeface="Arial"/>
              </a:rPr>
              <a:t>Random Forest: 97.7%</a:t>
            </a:r>
            <a:endParaRPr b="0"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b="0" lang="en" sz="1700">
                <a:latin typeface="Arial"/>
                <a:ea typeface="Arial"/>
                <a:cs typeface="Arial"/>
                <a:sym typeface="Arial"/>
              </a:rPr>
              <a:t>Boosting with Random Forest: 97.5%</a:t>
            </a:r>
            <a:endParaRPr b="0" sz="17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idx="4294967295" type="title"/>
          </p:nvPr>
        </p:nvSpPr>
        <p:spPr>
          <a:xfrm>
            <a:off x="526075" y="265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3000"/>
              <a:buNone/>
            </a:pPr>
            <a:r>
              <a:rPr lang="en" sz="3600">
                <a:solidFill>
                  <a:schemeClr val="dk1"/>
                </a:solidFill>
              </a:rPr>
              <a:t>Methodology</a:t>
            </a:r>
            <a:endParaRPr sz="2400"/>
          </a:p>
        </p:txBody>
      </p:sp>
      <p:pic>
        <p:nvPicPr>
          <p:cNvPr id="85" name="Google Shape;8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1463" y="1179325"/>
            <a:ext cx="3352222" cy="3358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idx="4294967295" type="title"/>
          </p:nvPr>
        </p:nvSpPr>
        <p:spPr>
          <a:xfrm>
            <a:off x="535775" y="522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3000"/>
              <a:buNone/>
            </a:pPr>
            <a:r>
              <a:rPr lang="en" sz="3600">
                <a:solidFill>
                  <a:schemeClr val="dk1"/>
                </a:solidFill>
              </a:rPr>
              <a:t>Dataset</a:t>
            </a:r>
            <a:endParaRPr sz="2400"/>
          </a:p>
        </p:txBody>
      </p:sp>
      <p:sp>
        <p:nvSpPr>
          <p:cNvPr id="91" name="Google Shape;91;p16"/>
          <p:cNvSpPr txBox="1"/>
          <p:nvPr>
            <p:ph idx="4294967295" type="title"/>
          </p:nvPr>
        </p:nvSpPr>
        <p:spPr>
          <a:xfrm>
            <a:off x="535775" y="723175"/>
            <a:ext cx="5529600" cy="36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b="0" lang="en" sz="1700">
                <a:latin typeface="Arial"/>
                <a:ea typeface="Arial"/>
                <a:cs typeface="Arial"/>
                <a:sym typeface="Arial"/>
              </a:rPr>
              <a:t>There are 30 variables.</a:t>
            </a:r>
            <a:br>
              <a:rPr b="0" lang="en" sz="1700">
                <a:latin typeface="Arial"/>
                <a:ea typeface="Arial"/>
                <a:cs typeface="Arial"/>
                <a:sym typeface="Arial"/>
              </a:rPr>
            </a:br>
            <a:endParaRPr b="0"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b="0" lang="en" sz="1700">
                <a:latin typeface="Arial"/>
                <a:ea typeface="Arial"/>
                <a:cs typeface="Arial"/>
                <a:sym typeface="Arial"/>
              </a:rPr>
              <a:t>Dependent variable is: </a:t>
            </a:r>
            <a:r>
              <a:rPr b="0" i="1" lang="en" sz="1700">
                <a:latin typeface="Arial"/>
                <a:ea typeface="Arial"/>
                <a:cs typeface="Arial"/>
                <a:sym typeface="Arial"/>
              </a:rPr>
              <a:t>result</a:t>
            </a:r>
            <a:br>
              <a:rPr b="0" i="1" lang="en" sz="1700">
                <a:latin typeface="Arial"/>
                <a:ea typeface="Arial"/>
                <a:cs typeface="Arial"/>
                <a:sym typeface="Arial"/>
              </a:rPr>
            </a:br>
            <a:endParaRPr b="0" i="1"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b="0" i="1" lang="en" sz="1700">
                <a:latin typeface="Arial"/>
                <a:ea typeface="Arial"/>
                <a:cs typeface="Arial"/>
                <a:sym typeface="Arial"/>
              </a:rPr>
              <a:t>Result= negative | increased binding protein | decreased binding protein</a:t>
            </a:r>
            <a:br>
              <a:rPr b="0" i="1" lang="en" sz="1700">
                <a:latin typeface="Arial"/>
                <a:ea typeface="Arial"/>
                <a:cs typeface="Arial"/>
                <a:sym typeface="Arial"/>
              </a:rPr>
            </a:br>
            <a:endParaRPr b="0" i="1"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b="0" lang="en" sz="1700">
                <a:latin typeface="Arial"/>
                <a:ea typeface="Arial"/>
                <a:cs typeface="Arial"/>
                <a:sym typeface="Arial"/>
              </a:rPr>
              <a:t>We have to predict whether a person has thyroid or not.</a:t>
            </a:r>
            <a:endParaRPr b="0"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SzPts val="3000"/>
              <a:buNone/>
            </a:pPr>
            <a:r>
              <a:t/>
            </a:r>
            <a:endParaRPr b="0"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idx="4294967295" type="title"/>
          </p:nvPr>
        </p:nvSpPr>
        <p:spPr>
          <a:xfrm>
            <a:off x="535775" y="522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3000"/>
              <a:buNone/>
            </a:pPr>
            <a:r>
              <a:rPr lang="en" sz="3600">
                <a:solidFill>
                  <a:schemeClr val="dk1"/>
                </a:solidFill>
              </a:rPr>
              <a:t>Attributes</a:t>
            </a:r>
            <a:endParaRPr sz="2400"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775" y="982350"/>
            <a:ext cx="6968363" cy="4018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idx="4294967295" type="title"/>
          </p:nvPr>
        </p:nvSpPr>
        <p:spPr>
          <a:xfrm>
            <a:off x="535775" y="522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3000"/>
              <a:buNone/>
            </a:pPr>
            <a:r>
              <a:rPr lang="en" sz="3600">
                <a:solidFill>
                  <a:schemeClr val="dk1"/>
                </a:solidFill>
              </a:rPr>
              <a:t>Attributes</a:t>
            </a:r>
            <a:endParaRPr sz="2400"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775" y="982325"/>
            <a:ext cx="7169922" cy="4018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idx="4294967295" type="title"/>
          </p:nvPr>
        </p:nvSpPr>
        <p:spPr>
          <a:xfrm>
            <a:off x="535775" y="522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3000"/>
              <a:buNone/>
            </a:pPr>
            <a:r>
              <a:rPr lang="en" sz="3600">
                <a:solidFill>
                  <a:schemeClr val="dk1"/>
                </a:solidFill>
              </a:rPr>
              <a:t>Attributes</a:t>
            </a:r>
            <a:endParaRPr sz="2400"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775" y="1001750"/>
            <a:ext cx="7201650" cy="401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idx="4294967295" type="title"/>
          </p:nvPr>
        </p:nvSpPr>
        <p:spPr>
          <a:xfrm>
            <a:off x="535775" y="522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3000"/>
              <a:buNone/>
            </a:pPr>
            <a:r>
              <a:rPr lang="en" sz="3600">
                <a:solidFill>
                  <a:schemeClr val="dk1"/>
                </a:solidFill>
              </a:rPr>
              <a:t>Data Cleaning</a:t>
            </a:r>
            <a:endParaRPr sz="2400"/>
          </a:p>
        </p:txBody>
      </p:sp>
      <p:sp>
        <p:nvSpPr>
          <p:cNvPr id="115" name="Google Shape;115;p20"/>
          <p:cNvSpPr txBox="1"/>
          <p:nvPr>
            <p:ph idx="4294967295" type="title"/>
          </p:nvPr>
        </p:nvSpPr>
        <p:spPr>
          <a:xfrm>
            <a:off x="535775" y="723175"/>
            <a:ext cx="5529600" cy="36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b="0" lang="en" sz="1200">
                <a:latin typeface="Lato"/>
                <a:ea typeface="Lato"/>
                <a:cs typeface="Lato"/>
                <a:sym typeface="Lato"/>
              </a:rPr>
              <a:t>The data was pretty clean and consistent</a:t>
            </a:r>
            <a:endParaRPr b="0"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b="0" lang="en" sz="1200">
                <a:latin typeface="Lato"/>
                <a:ea typeface="Lato"/>
                <a:cs typeface="Lato"/>
                <a:sym typeface="Lato"/>
              </a:rPr>
              <a:t>Only had to deal with missing values</a:t>
            </a:r>
            <a:endParaRPr b="0"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b="0" lang="en" sz="1200">
                <a:latin typeface="Lato"/>
                <a:ea typeface="Lato"/>
                <a:cs typeface="Lato"/>
                <a:sym typeface="Lato"/>
              </a:rPr>
              <a:t>There were 800 rows containing missing values</a:t>
            </a:r>
            <a:endParaRPr b="0" sz="1200"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12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12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3000"/>
              <a:buNone/>
            </a:pPr>
            <a:r>
              <a:t/>
            </a:r>
            <a:endParaRPr b="0"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66942"/>
            <a:ext cx="9143998" cy="2051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idx="4294967295" type="title"/>
          </p:nvPr>
        </p:nvSpPr>
        <p:spPr>
          <a:xfrm>
            <a:off x="535775" y="522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3000"/>
              <a:buNone/>
            </a:pPr>
            <a:r>
              <a:rPr lang="en" sz="3600">
                <a:solidFill>
                  <a:schemeClr val="dk1"/>
                </a:solidFill>
              </a:rPr>
              <a:t>Missing Values</a:t>
            </a:r>
            <a:endParaRPr sz="2400"/>
          </a:p>
        </p:txBody>
      </p:sp>
      <p:sp>
        <p:nvSpPr>
          <p:cNvPr id="122" name="Google Shape;122;p21"/>
          <p:cNvSpPr txBox="1"/>
          <p:nvPr>
            <p:ph idx="4294967295" type="title"/>
          </p:nvPr>
        </p:nvSpPr>
        <p:spPr>
          <a:xfrm>
            <a:off x="535775" y="723175"/>
            <a:ext cx="5529600" cy="36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b="0" lang="en" sz="1200">
                <a:latin typeface="Lato"/>
                <a:ea typeface="Lato"/>
                <a:cs typeface="Lato"/>
                <a:sym typeface="Lato"/>
              </a:rPr>
              <a:t>We first tried to remove all the rows containing missing values</a:t>
            </a:r>
            <a:endParaRPr b="0"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b="0" lang="en" sz="1200">
                <a:latin typeface="Lato"/>
                <a:ea typeface="Lato"/>
                <a:cs typeface="Lato"/>
                <a:sym typeface="Lato"/>
              </a:rPr>
              <a:t>Feature Selection suggested choosing the following 18 features</a:t>
            </a:r>
            <a:endParaRPr b="0" sz="1200"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12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12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3000"/>
              <a:buNone/>
            </a:pPr>
            <a:r>
              <a:t/>
            </a:r>
            <a:endParaRPr b="0"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999" y="1737152"/>
            <a:ext cx="6424003" cy="2255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