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Singh Bhadwal" userId="5194844c-519a-444d-b88a-9bf6f3983e7a" providerId="ADAL" clId="{68066923-4B77-4D5E-9809-8D7F8500F29D}"/>
    <pc:docChg chg="undo custSel delSld modSld">
      <pc:chgData name="Arun Singh Bhadwal" userId="5194844c-519a-444d-b88a-9bf6f3983e7a" providerId="ADAL" clId="{68066923-4B77-4D5E-9809-8D7F8500F29D}" dt="2023-09-13T10:15:18.131" v="3" actId="20577"/>
      <pc:docMkLst>
        <pc:docMk/>
      </pc:docMkLst>
      <pc:sldChg chg="addSp delSp modSp mod">
        <pc:chgData name="Arun Singh Bhadwal" userId="5194844c-519a-444d-b88a-9bf6f3983e7a" providerId="ADAL" clId="{68066923-4B77-4D5E-9809-8D7F8500F29D}" dt="2023-09-13T10:15:18.131" v="3" actId="20577"/>
        <pc:sldMkLst>
          <pc:docMk/>
          <pc:sldMk cId="0" sldId="256"/>
        </pc:sldMkLst>
        <pc:spChg chg="add del mod">
          <ac:chgData name="Arun Singh Bhadwal" userId="5194844c-519a-444d-b88a-9bf6f3983e7a" providerId="ADAL" clId="{68066923-4B77-4D5E-9809-8D7F8500F29D}" dt="2023-09-13T10:15:18.131" v="3" actId="20577"/>
          <ac:spMkLst>
            <pc:docMk/>
            <pc:sldMk cId="0" sldId="256"/>
            <ac:spMk id="2" creationId="{00000000-0000-0000-0000-000000000000}"/>
          </ac:spMkLst>
        </pc:spChg>
        <pc:graphicFrameChg chg="add del">
          <ac:chgData name="Arun Singh Bhadwal" userId="5194844c-519a-444d-b88a-9bf6f3983e7a" providerId="ADAL" clId="{68066923-4B77-4D5E-9809-8D7F8500F29D}" dt="2023-09-13T10:15:10.374" v="2" actId="26606"/>
          <ac:graphicFrameMkLst>
            <pc:docMk/>
            <pc:sldMk cId="0" sldId="256"/>
            <ac:graphicFrameMk id="6" creationId="{D57A398E-6DF4-0D8F-2589-57C5474D8D81}"/>
          </ac:graphicFrameMkLst>
        </pc:graphicFrameChg>
      </pc:sldChg>
      <pc:sldChg chg="del">
        <pc:chgData name="Arun Singh Bhadwal" userId="5194844c-519a-444d-b88a-9bf6f3983e7a" providerId="ADAL" clId="{68066923-4B77-4D5E-9809-8D7F8500F29D}" dt="2023-09-13T10:14:51.399" v="0" actId="2696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54" y="3688082"/>
            <a:ext cx="5610383" cy="3318745"/>
          </a:xfrm>
        </p:spPr>
        <p:txBody>
          <a:bodyPr anchor="b">
            <a:normAutofit/>
          </a:bodyPr>
          <a:lstStyle>
            <a:lvl1pPr>
              <a:defRPr sz="4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54" y="7006825"/>
            <a:ext cx="5610383" cy="165188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26961" y="6337699"/>
            <a:ext cx="1186152" cy="1146612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834" y="6643327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4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894080"/>
            <a:ext cx="5603187" cy="4571659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9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3576" y="5140960"/>
            <a:ext cx="4805805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20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576322"/>
            <a:ext cx="5603187" cy="3996439"/>
          </a:xfrm>
        </p:spPr>
        <p:txBody>
          <a:bodyPr anchor="b">
            <a:normAutofit/>
          </a:bodyPr>
          <a:lstStyle>
            <a:lvl1pPr algn="l">
              <a:defRPr sz="4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8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85048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85048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169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4" y="920197"/>
            <a:ext cx="5603186" cy="4224029"/>
          </a:xfrm>
        </p:spPr>
        <p:txBody>
          <a:bodyPr anchor="ctr">
            <a:normAutofit/>
          </a:bodyPr>
          <a:lstStyle>
            <a:lvl1pPr algn="l">
              <a:defRPr sz="4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03187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6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3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55" y="920196"/>
            <a:ext cx="1407712" cy="774959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54" y="920196"/>
            <a:ext cx="4008896" cy="7749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99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1" y="915361"/>
            <a:ext cx="5600819" cy="18786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53" y="3129280"/>
            <a:ext cx="5603187" cy="554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7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042691"/>
            <a:ext cx="5603187" cy="2154240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5252720"/>
            <a:ext cx="5603187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54" y="3133836"/>
            <a:ext cx="2717901" cy="55255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711" y="3133836"/>
            <a:ext cx="2717529" cy="55255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549" y="3265718"/>
            <a:ext cx="2443407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53" y="4110903"/>
            <a:ext cx="2717902" cy="45550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7731" y="3260984"/>
            <a:ext cx="244225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658" y="4106169"/>
            <a:ext cx="2716328" cy="45550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8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2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654263"/>
            <a:ext cx="2235146" cy="1431924"/>
          </a:xfrm>
        </p:spPr>
        <p:txBody>
          <a:bodyPr anchor="b"/>
          <a:lstStyle>
            <a:lvl1pPr algn="l">
              <a:defRPr sz="1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970" y="654264"/>
            <a:ext cx="3222270" cy="794194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2344632"/>
            <a:ext cx="2235146" cy="6251573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0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7040880"/>
            <a:ext cx="560318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1053" y="931282"/>
            <a:ext cx="5603187" cy="565395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872096"/>
            <a:ext cx="5603187" cy="72411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1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5280"/>
            <a:ext cx="1684020" cy="973665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358" y="418"/>
            <a:ext cx="1659431" cy="10051020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5448" cy="1005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3129280"/>
            <a:ext cx="5603187" cy="56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6540" y="8998132"/>
            <a:ext cx="651423" cy="542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1053" y="8999187"/>
            <a:ext cx="485901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4544" y="1155416"/>
            <a:ext cx="49723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62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1056"/>
            <a:ext cx="5970905" cy="290412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745614" marR="1739264" algn="ctr">
              <a:lnSpc>
                <a:spcPts val="1400"/>
              </a:lnSpc>
              <a:spcBef>
                <a:spcPts val="180"/>
              </a:spcBef>
            </a:pPr>
            <a:r>
              <a:rPr sz="1200" b="1" spc="105">
                <a:latin typeface="Cambria"/>
                <a:cs typeface="Cambria"/>
              </a:rPr>
              <a:t>Stack</a:t>
            </a:r>
            <a:r>
              <a:rPr sz="1200" b="1" spc="85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Organization</a:t>
            </a:r>
            <a:endParaRPr sz="1200" dirty="0">
              <a:latin typeface="Cambria"/>
              <a:cs typeface="Cambria"/>
            </a:endParaRPr>
          </a:p>
          <a:p>
            <a:pPr marL="12700" marR="5715" algn="just">
              <a:lnSpc>
                <a:spcPct val="97900"/>
              </a:lnSpc>
              <a:spcBef>
                <a:spcPts val="990"/>
              </a:spcBef>
            </a:pPr>
            <a:r>
              <a:rPr sz="1200" spc="65" dirty="0">
                <a:latin typeface="Cambria"/>
                <a:cs typeface="Cambria"/>
              </a:rPr>
              <a:t>A </a:t>
            </a:r>
            <a:r>
              <a:rPr sz="1200" spc="95" dirty="0">
                <a:latin typeface="Cambria"/>
                <a:cs typeface="Cambria"/>
              </a:rPr>
              <a:t>stack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110" dirty="0">
                <a:latin typeface="Cambria"/>
                <a:cs typeface="Cambria"/>
              </a:rPr>
              <a:t>an </a:t>
            </a:r>
            <a:r>
              <a:rPr sz="1200" spc="40" dirty="0">
                <a:latin typeface="Cambria"/>
                <a:cs typeface="Cambria"/>
              </a:rPr>
              <a:t>ordered  </a:t>
            </a:r>
            <a:r>
              <a:rPr sz="1200" spc="60" dirty="0">
                <a:latin typeface="Cambria"/>
                <a:cs typeface="Cambria"/>
              </a:rPr>
              <a:t>linear </a:t>
            </a:r>
            <a:r>
              <a:rPr sz="1200" spc="50" dirty="0">
                <a:latin typeface="Cambria"/>
                <a:cs typeface="Cambria"/>
              </a:rPr>
              <a:t>list  </a:t>
            </a:r>
            <a:r>
              <a:rPr sz="1200" spc="70" dirty="0">
                <a:latin typeface="Cambria"/>
                <a:cs typeface="Cambria"/>
              </a:rPr>
              <a:t>in which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all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insertions 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and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deletions 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are </a:t>
            </a:r>
            <a:r>
              <a:rPr sz="1200" spc="85" dirty="0">
                <a:solidFill>
                  <a:srgbClr val="C00000"/>
                </a:solidFill>
                <a:latin typeface="Cambria"/>
                <a:cs typeface="Cambria"/>
              </a:rPr>
              <a:t>made </a:t>
            </a:r>
            <a:r>
              <a:rPr sz="1200" spc="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at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one </a:t>
            </a:r>
            <a:r>
              <a:rPr sz="1200" spc="90" dirty="0">
                <a:solidFill>
                  <a:srgbClr val="C00000"/>
                </a:solidFill>
                <a:latin typeface="Cambria"/>
                <a:cs typeface="Cambria"/>
              </a:rPr>
              <a:t>end,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called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top.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It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uses </a:t>
            </a:r>
            <a:r>
              <a:rPr sz="1200" spc="80" dirty="0">
                <a:solidFill>
                  <a:srgbClr val="C00000"/>
                </a:solidFill>
                <a:latin typeface="Cambria"/>
                <a:cs typeface="Cambria"/>
              </a:rPr>
              <a:t>Last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In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First </a:t>
            </a:r>
            <a:r>
              <a:rPr sz="1200" spc="125" dirty="0">
                <a:solidFill>
                  <a:srgbClr val="C00000"/>
                </a:solidFill>
                <a:latin typeface="Cambria"/>
                <a:cs typeface="Cambria"/>
              </a:rPr>
              <a:t>Out </a:t>
            </a:r>
            <a:r>
              <a:rPr sz="1200" spc="30" dirty="0">
                <a:solidFill>
                  <a:srgbClr val="C00000"/>
                </a:solidFill>
                <a:latin typeface="Cambria"/>
                <a:cs typeface="Cambria"/>
              </a:rPr>
              <a:t>(LIFO)  </a:t>
            </a:r>
            <a:r>
              <a:rPr sz="1200" spc="85" dirty="0">
                <a:latin typeface="Cambria"/>
                <a:cs typeface="Cambria"/>
              </a:rPr>
              <a:t>access </a:t>
            </a:r>
            <a:r>
              <a:rPr sz="1200" spc="75" dirty="0">
                <a:latin typeface="Cambria"/>
                <a:cs typeface="Cambria"/>
              </a:rPr>
              <a:t>method which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70" dirty="0">
                <a:latin typeface="Cambria"/>
                <a:cs typeface="Cambria"/>
              </a:rPr>
              <a:t> 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most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popular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access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method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most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35" dirty="0">
                <a:latin typeface="Cambria"/>
                <a:cs typeface="Cambria"/>
              </a:rPr>
              <a:t>CPUs.</a:t>
            </a:r>
            <a:endParaRPr sz="1200" dirty="0">
              <a:latin typeface="Cambria"/>
              <a:cs typeface="Cambria"/>
            </a:endParaRPr>
          </a:p>
          <a:p>
            <a:pPr marL="12700" marR="8255" algn="just">
              <a:lnSpc>
                <a:spcPct val="97900"/>
              </a:lnSpc>
              <a:spcBef>
                <a:spcPts val="1005"/>
              </a:spcBef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used </a:t>
            </a:r>
            <a:r>
              <a:rPr sz="1200" spc="45" dirty="0">
                <a:latin typeface="Cambria"/>
                <a:cs typeface="Cambria"/>
              </a:rPr>
              <a:t>to</a:t>
            </a:r>
            <a:r>
              <a:rPr sz="1200" spc="50" dirty="0">
                <a:latin typeface="Cambria"/>
                <a:cs typeface="Cambria"/>
              </a:rPr>
              <a:t> store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address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 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5" dirty="0">
                <a:latin typeface="Cambria"/>
                <a:cs typeface="Cambria"/>
              </a:rPr>
              <a:t>topmost  element  </a:t>
            </a:r>
            <a:r>
              <a:rPr sz="1200" spc="25" dirty="0">
                <a:latin typeface="Cambria"/>
                <a:cs typeface="Cambria"/>
              </a:rPr>
              <a:t>of 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95" dirty="0">
                <a:latin typeface="Cambria"/>
                <a:cs typeface="Cambria"/>
              </a:rPr>
              <a:t>stack 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which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75" dirty="0">
                <a:latin typeface="Cambria"/>
                <a:cs typeface="Cambria"/>
              </a:rPr>
              <a:t>known </a:t>
            </a:r>
            <a:r>
              <a:rPr sz="1200" spc="105" dirty="0">
                <a:latin typeface="Cambria"/>
                <a:cs typeface="Cambria"/>
              </a:rPr>
              <a:t>as </a:t>
            </a:r>
            <a:r>
              <a:rPr sz="1200" spc="110" dirty="0">
                <a:latin typeface="Cambria"/>
                <a:cs typeface="Cambria"/>
              </a:rPr>
              <a:t>Stack </a:t>
            </a:r>
            <a:r>
              <a:rPr sz="1200" spc="30" dirty="0">
                <a:latin typeface="Cambria"/>
                <a:cs typeface="Cambria"/>
              </a:rPr>
              <a:t>Pointer(SP) </a:t>
            </a:r>
            <a:r>
              <a:rPr sz="1200" spc="85" dirty="0">
                <a:latin typeface="Cambria"/>
                <a:cs typeface="Cambria"/>
              </a:rPr>
              <a:t>because </a:t>
            </a:r>
            <a:r>
              <a:rPr sz="1200" spc="60" dirty="0">
                <a:latin typeface="Cambria"/>
                <a:cs typeface="Cambria"/>
              </a:rPr>
              <a:t>its </a:t>
            </a:r>
            <a:r>
              <a:rPr sz="1200" spc="70" dirty="0">
                <a:latin typeface="Cambria"/>
                <a:cs typeface="Cambria"/>
              </a:rPr>
              <a:t>value </a:t>
            </a:r>
            <a:r>
              <a:rPr sz="1200" spc="65" dirty="0">
                <a:latin typeface="Cambria"/>
                <a:cs typeface="Cambria"/>
              </a:rPr>
              <a:t>always points </a:t>
            </a:r>
            <a:r>
              <a:rPr sz="1200" spc="75" dirty="0">
                <a:latin typeface="Cambria"/>
                <a:cs typeface="Cambria"/>
              </a:rPr>
              <a:t>at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top 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endParaRPr sz="1200" dirty="0">
              <a:latin typeface="Cambria"/>
              <a:cs typeface="Cambria"/>
            </a:endParaRPr>
          </a:p>
          <a:p>
            <a:pPr marL="12700" marR="6985" algn="just">
              <a:lnSpc>
                <a:spcPts val="1420"/>
              </a:lnSpc>
              <a:spcBef>
                <a:spcPts val="1019"/>
              </a:spcBef>
            </a:pP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95" dirty="0">
                <a:latin typeface="Cambria"/>
                <a:cs typeface="Cambria"/>
              </a:rPr>
              <a:t>main </a:t>
            </a:r>
            <a:r>
              <a:rPr sz="1200" spc="30" dirty="0">
                <a:latin typeface="Cambria"/>
                <a:cs typeface="Cambria"/>
              </a:rPr>
              <a:t>two </a:t>
            </a:r>
            <a:r>
              <a:rPr sz="1200" spc="60" dirty="0">
                <a:latin typeface="Cambria"/>
                <a:cs typeface="Cambria"/>
              </a:rPr>
              <a:t>operations </a:t>
            </a:r>
            <a:r>
              <a:rPr sz="1200" spc="85" dirty="0">
                <a:latin typeface="Cambria"/>
                <a:cs typeface="Cambria"/>
              </a:rPr>
              <a:t>that </a:t>
            </a:r>
            <a:r>
              <a:rPr sz="1200" spc="55" dirty="0">
                <a:latin typeface="Cambria"/>
                <a:cs typeface="Cambria"/>
              </a:rPr>
              <a:t>are </a:t>
            </a:r>
            <a:r>
              <a:rPr sz="1200" spc="45" dirty="0">
                <a:latin typeface="Cambria"/>
                <a:cs typeface="Cambria"/>
              </a:rPr>
              <a:t>performed </a:t>
            </a:r>
            <a:r>
              <a:rPr sz="1200" spc="75" dirty="0">
                <a:latin typeface="Cambria"/>
                <a:cs typeface="Cambria"/>
              </a:rPr>
              <a:t>on </a:t>
            </a:r>
            <a:r>
              <a:rPr sz="1200" spc="70" dirty="0">
                <a:latin typeface="Cambria"/>
                <a:cs typeface="Cambria"/>
              </a:rPr>
              <a:t>the operands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95" dirty="0">
                <a:latin typeface="Cambria"/>
                <a:cs typeface="Cambria"/>
              </a:rPr>
              <a:t>stack </a:t>
            </a:r>
            <a:r>
              <a:rPr sz="1200" spc="50" dirty="0">
                <a:latin typeface="Cambria"/>
                <a:cs typeface="Cambria"/>
              </a:rPr>
              <a:t>are 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Push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Pop.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These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two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operations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performed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one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end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only.</a:t>
            </a:r>
            <a:endParaRPr sz="1200" dirty="0">
              <a:latin typeface="Cambria"/>
              <a:cs typeface="Cambria"/>
            </a:endParaRPr>
          </a:p>
          <a:p>
            <a:pPr marL="469265" marR="5080" indent="-228600">
              <a:lnSpc>
                <a:spcPts val="1420"/>
              </a:lnSpc>
              <a:spcBef>
                <a:spcPts val="10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70" dirty="0">
                <a:latin typeface="Cambria"/>
                <a:cs typeface="Cambria"/>
              </a:rPr>
              <a:t>Push</a:t>
            </a:r>
            <a:r>
              <a:rPr sz="1200" b="1" spc="165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Operation: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The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operation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1200" spc="1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inserting</a:t>
            </a:r>
            <a:r>
              <a:rPr sz="1200" spc="1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an</a:t>
            </a:r>
            <a:r>
              <a:rPr sz="1200" spc="1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item</a:t>
            </a:r>
            <a:r>
              <a:rPr sz="1200" spc="1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onto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stack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called </a:t>
            </a:r>
            <a:r>
              <a:rPr sz="1200" spc="-24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push </a:t>
            </a:r>
            <a:r>
              <a:rPr sz="1200" spc="60" dirty="0">
                <a:latin typeface="Cambria"/>
                <a:cs typeface="Cambria"/>
              </a:rPr>
              <a:t>operation.</a:t>
            </a:r>
            <a:endParaRPr sz="1200" dirty="0">
              <a:latin typeface="Cambria"/>
              <a:cs typeface="Cambria"/>
            </a:endParaRPr>
          </a:p>
          <a:p>
            <a:pPr marL="469265" marR="6985" indent="-228600">
              <a:lnSpc>
                <a:spcPts val="142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50" dirty="0">
                <a:latin typeface="Cambria"/>
                <a:cs typeface="Cambria"/>
              </a:rPr>
              <a:t>Pop</a:t>
            </a:r>
            <a:r>
              <a:rPr sz="1200" b="1" spc="27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Operation:</a:t>
            </a:r>
            <a:r>
              <a:rPr sz="1200" b="1" spc="28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operation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00AF50"/>
                </a:solidFill>
                <a:latin typeface="Cambria"/>
                <a:cs typeface="Cambria"/>
              </a:rPr>
              <a:t>deleting</a:t>
            </a:r>
            <a:r>
              <a:rPr sz="1200" spc="229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00AF50"/>
                </a:solidFill>
                <a:latin typeface="Cambria"/>
                <a:cs typeface="Cambria"/>
              </a:rPr>
              <a:t>an</a:t>
            </a:r>
            <a:r>
              <a:rPr sz="1200" spc="2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00AF50"/>
                </a:solidFill>
                <a:latin typeface="Cambria"/>
                <a:cs typeface="Cambria"/>
              </a:rPr>
              <a:t>item</a:t>
            </a:r>
            <a:r>
              <a:rPr sz="1200" spc="229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onto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225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2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called </a:t>
            </a:r>
            <a:r>
              <a:rPr sz="1200" spc="-24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pop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operation.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182992"/>
            <a:ext cx="5970270" cy="202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65" dirty="0">
                <a:latin typeface="Cambria"/>
                <a:cs typeface="Cambria"/>
              </a:rPr>
              <a:t>Applications: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1245"/>
              </a:spcBef>
              <a:buClr>
                <a:srgbClr val="000000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75" dirty="0">
                <a:solidFill>
                  <a:srgbClr val="00AF50"/>
                </a:solidFill>
                <a:latin typeface="Cambria"/>
                <a:cs typeface="Cambria"/>
              </a:rPr>
              <a:t>Evaluation</a:t>
            </a:r>
            <a:r>
              <a:rPr sz="1200" spc="1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00AF50"/>
                </a:solidFill>
                <a:latin typeface="Cambria"/>
                <a:cs typeface="Cambria"/>
              </a:rPr>
              <a:t>of</a:t>
            </a:r>
            <a:r>
              <a:rPr sz="1200" spc="1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00AF50"/>
                </a:solidFill>
                <a:latin typeface="Cambria"/>
                <a:cs typeface="Cambria"/>
              </a:rPr>
              <a:t>mathematical</a:t>
            </a:r>
            <a:r>
              <a:rPr sz="1200" spc="1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00AF50"/>
                </a:solidFill>
                <a:latin typeface="Cambria"/>
                <a:cs typeface="Cambria"/>
              </a:rPr>
              <a:t>expressions</a:t>
            </a:r>
            <a:r>
              <a:rPr sz="1200" spc="13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using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Reverse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Polish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Notation.</a:t>
            </a:r>
            <a:endParaRPr sz="1200">
              <a:latin typeface="Cambria"/>
              <a:cs typeface="Cambria"/>
            </a:endParaRPr>
          </a:p>
          <a:p>
            <a:pPr marL="469265" marR="5080" indent="-228600">
              <a:lnSpc>
                <a:spcPct val="1117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25" dirty="0">
                <a:latin typeface="Cambria"/>
                <a:cs typeface="Cambria"/>
              </a:rPr>
              <a:t>To</a:t>
            </a:r>
            <a:r>
              <a:rPr sz="1200" spc="285" dirty="0"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reverse</a:t>
            </a:r>
            <a:r>
              <a:rPr sz="1200" spc="2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1200" spc="2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word</a:t>
            </a:r>
            <a:r>
              <a:rPr sz="1200" spc="55" dirty="0">
                <a:latin typeface="Cambria"/>
                <a:cs typeface="Cambria"/>
              </a:rPr>
              <a:t>.</a:t>
            </a:r>
            <a:r>
              <a:rPr sz="1200" spc="29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29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given</a:t>
            </a:r>
            <a:r>
              <a:rPr sz="1200" spc="29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word</a:t>
            </a:r>
            <a:r>
              <a:rPr sz="1200" spc="28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29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pushed</a:t>
            </a:r>
            <a:r>
              <a:rPr sz="1200" spc="29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28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stack-letter</a:t>
            </a:r>
            <a:r>
              <a:rPr sz="1200" spc="29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29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letter-and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then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popped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out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letters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endParaRPr sz="1200">
              <a:latin typeface="Cambria"/>
              <a:cs typeface="Cambria"/>
            </a:endParaRPr>
          </a:p>
          <a:p>
            <a:pPr marL="469265" marR="5080" indent="-228600">
              <a:lnSpc>
                <a:spcPct val="1117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90" dirty="0">
                <a:latin typeface="Cambria"/>
                <a:cs typeface="Cambria"/>
              </a:rPr>
              <a:t>An</a:t>
            </a:r>
            <a:r>
              <a:rPr sz="1200" spc="320" dirty="0"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006FC0"/>
                </a:solidFill>
                <a:latin typeface="Cambria"/>
                <a:cs typeface="Cambria"/>
              </a:rPr>
              <a:t>undo</a:t>
            </a:r>
            <a:r>
              <a:rPr sz="1200" spc="3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006FC0"/>
                </a:solidFill>
                <a:latin typeface="Cambria"/>
                <a:cs typeface="Cambria"/>
              </a:rPr>
              <a:t>mechanism</a:t>
            </a:r>
            <a:r>
              <a:rPr sz="1200" spc="3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200" spc="3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006FC0"/>
                </a:solidFill>
                <a:latin typeface="Cambria"/>
                <a:cs typeface="Cambria"/>
              </a:rPr>
              <a:t>text</a:t>
            </a:r>
            <a:r>
              <a:rPr sz="1200" spc="3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006FC0"/>
                </a:solidFill>
                <a:latin typeface="Cambria"/>
                <a:cs typeface="Cambria"/>
              </a:rPr>
              <a:t>editors</a:t>
            </a:r>
            <a:r>
              <a:rPr sz="1200" spc="55" dirty="0">
                <a:latin typeface="Cambria"/>
                <a:cs typeface="Cambria"/>
              </a:rPr>
              <a:t>;</a:t>
            </a:r>
            <a:r>
              <a:rPr sz="1200" spc="3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this</a:t>
            </a:r>
            <a:r>
              <a:rPr sz="1200" spc="3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operation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3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accomplished</a:t>
            </a:r>
            <a:r>
              <a:rPr sz="1200" spc="3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keeping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all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text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changes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endParaRPr sz="1200">
              <a:latin typeface="Cambria"/>
              <a:cs typeface="Cambria"/>
            </a:endParaRPr>
          </a:p>
          <a:p>
            <a:pPr marL="469265" marR="6350" indent="-228600">
              <a:lnSpc>
                <a:spcPct val="1116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85" dirty="0">
                <a:latin typeface="Cambria"/>
                <a:cs typeface="Cambria"/>
              </a:rPr>
              <a:t>Backtracking:</a:t>
            </a:r>
            <a:r>
              <a:rPr sz="1200" spc="3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this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is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process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when</a:t>
            </a:r>
            <a:r>
              <a:rPr sz="1200" spc="32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 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required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access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the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most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recent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data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element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series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elements.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85" dirty="0">
                <a:latin typeface="Cambria"/>
                <a:cs typeface="Cambria"/>
              </a:rPr>
              <a:t>Language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processing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850" y="4471415"/>
            <a:ext cx="2564129" cy="2516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08863"/>
            <a:ext cx="5970270" cy="249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6985" indent="-228600">
              <a:lnSpc>
                <a:spcPct val="1117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85" dirty="0">
                <a:latin typeface="Cambria"/>
                <a:cs typeface="Cambria"/>
              </a:rPr>
              <a:t>space</a:t>
            </a:r>
            <a:r>
              <a:rPr sz="1200" spc="40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parameters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40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local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variables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created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internally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using</a:t>
            </a:r>
            <a:r>
              <a:rPr sz="1200" spc="39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endParaRPr sz="1200">
              <a:latin typeface="Cambria"/>
              <a:cs typeface="Cambria"/>
            </a:endParaRPr>
          </a:p>
          <a:p>
            <a:pPr marL="469265" marR="5715" indent="-228600">
              <a:lnSpc>
                <a:spcPct val="112500"/>
              </a:lnSpc>
              <a:spcBef>
                <a:spcPts val="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compiler’s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syntax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check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21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matching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braces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implemented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using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13300"/>
              </a:lnSpc>
              <a:spcBef>
                <a:spcPts val="990"/>
              </a:spcBef>
            </a:pPr>
            <a:r>
              <a:rPr sz="1200" b="1" spc="50" dirty="0">
                <a:latin typeface="Cambria"/>
                <a:cs typeface="Cambria"/>
              </a:rPr>
              <a:t>There</a:t>
            </a:r>
            <a:r>
              <a:rPr sz="1200" b="1" spc="180" dirty="0">
                <a:latin typeface="Cambria"/>
                <a:cs typeface="Cambria"/>
              </a:rPr>
              <a:t> </a:t>
            </a:r>
            <a:r>
              <a:rPr sz="1200" b="1" spc="30" dirty="0">
                <a:latin typeface="Cambria"/>
                <a:cs typeface="Cambria"/>
              </a:rPr>
              <a:t>are</a:t>
            </a:r>
            <a:r>
              <a:rPr sz="1200" b="1" spc="185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two</a:t>
            </a:r>
            <a:r>
              <a:rPr sz="1200" b="1" spc="185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types</a:t>
            </a:r>
            <a:r>
              <a:rPr sz="1200" b="1" spc="18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of</a:t>
            </a:r>
            <a:r>
              <a:rPr sz="1200" b="1" spc="185" dirty="0">
                <a:latin typeface="Cambria"/>
                <a:cs typeface="Cambria"/>
              </a:rPr>
              <a:t> </a:t>
            </a:r>
            <a:r>
              <a:rPr sz="1200" b="1" spc="90" dirty="0">
                <a:latin typeface="Cambria"/>
                <a:cs typeface="Cambria"/>
              </a:rPr>
              <a:t>stack</a:t>
            </a:r>
            <a:r>
              <a:rPr sz="1200" b="1" spc="185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organization</a:t>
            </a:r>
            <a:r>
              <a:rPr sz="1200" b="1" spc="18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which</a:t>
            </a:r>
            <a:r>
              <a:rPr sz="1200" b="1" spc="185" dirty="0">
                <a:latin typeface="Cambria"/>
                <a:cs typeface="Cambria"/>
              </a:rPr>
              <a:t> </a:t>
            </a:r>
            <a:r>
              <a:rPr sz="1200" b="1" spc="30" dirty="0">
                <a:latin typeface="Cambria"/>
                <a:cs typeface="Cambria"/>
              </a:rPr>
              <a:t>are</a:t>
            </a:r>
            <a:r>
              <a:rPr sz="1200" b="1" spc="185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used</a:t>
            </a:r>
            <a:r>
              <a:rPr sz="1200" b="1" spc="18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in</a:t>
            </a:r>
            <a:r>
              <a:rPr sz="1200" b="1" spc="185" dirty="0">
                <a:latin typeface="Cambria"/>
                <a:cs typeface="Cambria"/>
              </a:rPr>
              <a:t> </a:t>
            </a:r>
            <a:r>
              <a:rPr sz="1200" b="1" spc="90" dirty="0">
                <a:latin typeface="Cambria"/>
                <a:cs typeface="Cambria"/>
              </a:rPr>
              <a:t>the</a:t>
            </a:r>
            <a:r>
              <a:rPr sz="1200" b="1" spc="185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computer </a:t>
            </a:r>
            <a:r>
              <a:rPr sz="1200" b="1" spc="-250" dirty="0">
                <a:latin typeface="Cambria"/>
                <a:cs typeface="Cambria"/>
              </a:rPr>
              <a:t> </a:t>
            </a:r>
            <a:r>
              <a:rPr sz="1200" b="1" spc="35" dirty="0">
                <a:latin typeface="Cambria"/>
                <a:cs typeface="Cambria"/>
              </a:rPr>
              <a:t>hardware: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12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70" dirty="0">
                <a:latin typeface="Cambria"/>
                <a:cs typeface="Cambria"/>
              </a:rPr>
              <a:t>Register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85" dirty="0">
                <a:latin typeface="Cambria"/>
                <a:cs typeface="Cambria"/>
              </a:rPr>
              <a:t>stack: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built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using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</a:t>
            </a:r>
            <a:endParaRPr sz="1200">
              <a:latin typeface="Cambria"/>
              <a:cs typeface="Cambria"/>
            </a:endParaRPr>
          </a:p>
          <a:p>
            <a:pPr marL="469265" marR="7620" indent="-228600">
              <a:lnSpc>
                <a:spcPct val="1133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70" dirty="0">
                <a:latin typeface="Cambria"/>
                <a:cs typeface="Cambria"/>
              </a:rPr>
              <a:t>Memory</a:t>
            </a:r>
            <a:r>
              <a:rPr sz="1200" b="1" spc="195" dirty="0">
                <a:latin typeface="Cambria"/>
                <a:cs typeface="Cambria"/>
              </a:rPr>
              <a:t> </a:t>
            </a:r>
            <a:r>
              <a:rPr sz="1200" b="1" spc="85" dirty="0">
                <a:latin typeface="Cambria"/>
                <a:cs typeface="Cambria"/>
              </a:rPr>
              <a:t>stack:</a:t>
            </a:r>
            <a:r>
              <a:rPr sz="1200" b="1" spc="15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18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logical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part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0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memory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allocated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The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logically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partitioned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part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RAM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used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implement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200" b="1" spc="70" dirty="0">
                <a:latin typeface="Cambria"/>
                <a:cs typeface="Cambria"/>
              </a:rPr>
              <a:t>Register</a:t>
            </a:r>
            <a:r>
              <a:rPr sz="1200" b="1" spc="105" dirty="0">
                <a:latin typeface="Cambria"/>
                <a:cs typeface="Cambria"/>
              </a:rPr>
              <a:t> </a:t>
            </a:r>
            <a:r>
              <a:rPr sz="1200" b="1" spc="85" dirty="0">
                <a:latin typeface="Cambria"/>
                <a:cs typeface="Cambria"/>
              </a:rPr>
              <a:t>stack: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695313"/>
            <a:ext cx="5969000" cy="278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13300"/>
              </a:lnSpc>
              <a:spcBef>
                <a:spcPts val="100"/>
              </a:spcBef>
            </a:pPr>
            <a:r>
              <a:rPr sz="1200" spc="85" dirty="0">
                <a:latin typeface="Cambria"/>
                <a:cs typeface="Cambria"/>
              </a:rPr>
              <a:t>As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shown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fig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2,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there</a:t>
            </a:r>
            <a:r>
              <a:rPr sz="1200" spc="31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64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registers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used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315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make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The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numbers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0,1,2,3,…..upto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63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denote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different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registers.</a:t>
            </a:r>
            <a:endParaRPr sz="1200">
              <a:latin typeface="Cambria"/>
              <a:cs typeface="Cambria"/>
            </a:endParaRPr>
          </a:p>
          <a:p>
            <a:pPr marL="469265" marR="6985" indent="-228600">
              <a:lnSpc>
                <a:spcPct val="1125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125" dirty="0">
                <a:latin typeface="Cambria"/>
                <a:cs typeface="Cambria"/>
              </a:rPr>
              <a:t>SP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pointer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which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points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top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i.e.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currently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points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item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at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top.</a:t>
            </a:r>
            <a:endParaRPr sz="1200">
              <a:latin typeface="Cambria"/>
              <a:cs typeface="Cambria"/>
            </a:endParaRPr>
          </a:p>
          <a:p>
            <a:pPr marL="469265" marR="9525" indent="-228600">
              <a:lnSpc>
                <a:spcPct val="1119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two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more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registers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called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120" dirty="0">
                <a:latin typeface="Cambria"/>
                <a:cs typeface="Cambria"/>
              </a:rPr>
              <a:t>FLAG</a:t>
            </a:r>
            <a:r>
              <a:rPr sz="1200" spc="409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and</a:t>
            </a:r>
            <a:r>
              <a:rPr sz="1200" spc="409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EMPTY</a:t>
            </a:r>
            <a:r>
              <a:rPr sz="1200" spc="409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used.</a:t>
            </a:r>
            <a:r>
              <a:rPr sz="1200" spc="409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These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made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up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flip-flops.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indicates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whether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full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not.</a:t>
            </a:r>
            <a:endParaRPr sz="1200">
              <a:latin typeface="Cambria"/>
              <a:cs typeface="Cambria"/>
            </a:endParaRPr>
          </a:p>
          <a:p>
            <a:pPr marL="926465" lvl="1" indent="-229235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FULL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1,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then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EMPTY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0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full.</a:t>
            </a:r>
            <a:endParaRPr sz="1200">
              <a:latin typeface="Cambria"/>
              <a:cs typeface="Cambria"/>
            </a:endParaRPr>
          </a:p>
          <a:p>
            <a:pPr marL="926465" lvl="1" indent="-229235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FULL=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0,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then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EMPTY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=1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empty.</a:t>
            </a:r>
            <a:endParaRPr sz="1200">
              <a:latin typeface="Cambria"/>
              <a:cs typeface="Cambria"/>
            </a:endParaRPr>
          </a:p>
          <a:p>
            <a:pPr marL="469265" marR="5080" indent="-228600">
              <a:lnSpc>
                <a:spcPct val="1125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140" dirty="0">
                <a:latin typeface="Cambria"/>
                <a:cs typeface="Cambria"/>
              </a:rPr>
              <a:t>DR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data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through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which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data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transferred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and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endParaRPr sz="1200">
              <a:latin typeface="Cambria"/>
              <a:cs typeface="Cambria"/>
            </a:endParaRPr>
          </a:p>
          <a:p>
            <a:pPr marL="12700" marR="5715">
              <a:lnSpc>
                <a:spcPct val="113300"/>
              </a:lnSpc>
              <a:spcBef>
                <a:spcPts val="969"/>
              </a:spcBef>
            </a:pPr>
            <a:r>
              <a:rPr sz="1200" spc="50" dirty="0">
                <a:latin typeface="Cambria"/>
                <a:cs typeface="Cambria"/>
              </a:rPr>
              <a:t>Zero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instructions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used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registers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organization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i.e.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that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does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not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contain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operands.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2660" y="3129152"/>
            <a:ext cx="3048000" cy="336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04" y="653288"/>
            <a:ext cx="6020435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Cambria"/>
                <a:cs typeface="Cambria"/>
              </a:rPr>
              <a:t>In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64-word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stack,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pointer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contains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6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bits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because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2</a:t>
            </a:r>
            <a:r>
              <a:rPr sz="1200" spc="112" baseline="20833" dirty="0">
                <a:latin typeface="Cambria"/>
                <a:cs typeface="Cambria"/>
              </a:rPr>
              <a:t>6</a:t>
            </a:r>
            <a:r>
              <a:rPr sz="1200" spc="75" dirty="0">
                <a:latin typeface="Cambria"/>
                <a:cs typeface="Cambria"/>
              </a:rPr>
              <a:t>=64.</a:t>
            </a:r>
            <a:endParaRPr sz="1200">
              <a:latin typeface="Cambria"/>
              <a:cs typeface="Cambria"/>
            </a:endParaRPr>
          </a:p>
          <a:p>
            <a:pPr marL="38100" marR="30480" algn="just">
              <a:lnSpc>
                <a:spcPct val="112799"/>
              </a:lnSpc>
              <a:spcBef>
                <a:spcPts val="990"/>
              </a:spcBef>
            </a:pPr>
            <a:r>
              <a:rPr sz="1200" spc="95" dirty="0">
                <a:latin typeface="Cambria"/>
                <a:cs typeface="Cambria"/>
              </a:rPr>
              <a:t>Since, </a:t>
            </a:r>
            <a:r>
              <a:rPr sz="1200" spc="125" dirty="0">
                <a:latin typeface="Cambria"/>
                <a:cs typeface="Cambria"/>
              </a:rPr>
              <a:t>SP </a:t>
            </a:r>
            <a:r>
              <a:rPr sz="1200" spc="110" dirty="0">
                <a:latin typeface="Cambria"/>
                <a:cs typeface="Cambria"/>
              </a:rPr>
              <a:t>has </a:t>
            </a:r>
            <a:r>
              <a:rPr sz="1200" spc="55" dirty="0">
                <a:latin typeface="Cambria"/>
                <a:cs typeface="Cambria"/>
              </a:rPr>
              <a:t>only </a:t>
            </a:r>
            <a:r>
              <a:rPr sz="1200" spc="75" dirty="0">
                <a:latin typeface="Cambria"/>
                <a:cs typeface="Cambria"/>
              </a:rPr>
              <a:t>6 bits, </a:t>
            </a:r>
            <a:r>
              <a:rPr sz="1200" spc="35" dirty="0">
                <a:latin typeface="Cambria"/>
                <a:cs typeface="Cambria"/>
              </a:rPr>
              <a:t>it </a:t>
            </a:r>
            <a:r>
              <a:rPr sz="1200" spc="85" dirty="0">
                <a:latin typeface="Cambria"/>
                <a:cs typeface="Cambria"/>
              </a:rPr>
              <a:t>cannot </a:t>
            </a:r>
            <a:r>
              <a:rPr sz="1200" spc="65" dirty="0">
                <a:latin typeface="Cambria"/>
                <a:cs typeface="Cambria"/>
              </a:rPr>
              <a:t>exceed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85" dirty="0">
                <a:latin typeface="Cambria"/>
                <a:cs typeface="Cambria"/>
              </a:rPr>
              <a:t>number </a:t>
            </a:r>
            <a:r>
              <a:rPr sz="1200" spc="45" dirty="0">
                <a:latin typeface="Cambria"/>
                <a:cs typeface="Cambria"/>
              </a:rPr>
              <a:t>greater </a:t>
            </a:r>
            <a:r>
              <a:rPr sz="1200" spc="100" dirty="0">
                <a:latin typeface="Cambria"/>
                <a:cs typeface="Cambria"/>
              </a:rPr>
              <a:t>than </a:t>
            </a:r>
            <a:r>
              <a:rPr sz="1200" spc="55" dirty="0">
                <a:latin typeface="Cambria"/>
                <a:cs typeface="Cambria"/>
              </a:rPr>
              <a:t>63(111111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binary). </a:t>
            </a:r>
            <a:r>
              <a:rPr sz="1200" spc="80" dirty="0">
                <a:latin typeface="Cambria"/>
                <a:cs typeface="Cambria"/>
              </a:rPr>
              <a:t>When </a:t>
            </a:r>
            <a:r>
              <a:rPr sz="1200" spc="75" dirty="0">
                <a:latin typeface="Cambria"/>
                <a:cs typeface="Cambria"/>
              </a:rPr>
              <a:t>63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70" dirty="0">
                <a:latin typeface="Cambria"/>
                <a:cs typeface="Cambria"/>
              </a:rPr>
              <a:t>incremented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75" dirty="0">
                <a:latin typeface="Cambria"/>
                <a:cs typeface="Cambria"/>
              </a:rPr>
              <a:t>1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5" dirty="0">
                <a:latin typeface="Cambria"/>
                <a:cs typeface="Cambria"/>
              </a:rPr>
              <a:t>result is </a:t>
            </a:r>
            <a:r>
              <a:rPr sz="1200" spc="75" dirty="0">
                <a:latin typeface="Cambria"/>
                <a:cs typeface="Cambria"/>
              </a:rPr>
              <a:t>0 since 111111+1=1000000, 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but </a:t>
            </a:r>
            <a:r>
              <a:rPr sz="1200" spc="125" dirty="0">
                <a:latin typeface="Cambria"/>
                <a:cs typeface="Cambria"/>
              </a:rPr>
              <a:t>SP </a:t>
            </a:r>
            <a:r>
              <a:rPr sz="1200" spc="105" dirty="0">
                <a:latin typeface="Cambria"/>
                <a:cs typeface="Cambria"/>
              </a:rPr>
              <a:t>can </a:t>
            </a:r>
            <a:r>
              <a:rPr sz="1200" spc="75" dirty="0">
                <a:latin typeface="Cambria"/>
                <a:cs typeface="Cambria"/>
              </a:rPr>
              <a:t>accommodate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only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six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least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significant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bits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25" dirty="0">
                <a:latin typeface="Cambria"/>
                <a:cs typeface="Cambria"/>
              </a:rPr>
              <a:t>SP </a:t>
            </a:r>
            <a:r>
              <a:rPr sz="1200" spc="65" dirty="0">
                <a:latin typeface="Cambria"/>
                <a:cs typeface="Cambria"/>
              </a:rPr>
              <a:t>points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000000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which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implies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full.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910841"/>
            <a:ext cx="1818005" cy="138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025">
              <a:lnSpc>
                <a:spcPct val="113300"/>
              </a:lnSpc>
              <a:spcBef>
                <a:spcPts val="100"/>
              </a:spcBef>
              <a:tabLst>
                <a:tab pos="440055" algn="l"/>
                <a:tab pos="1031240" algn="l"/>
              </a:tabLst>
            </a:pPr>
            <a:r>
              <a:rPr sz="1200" spc="15" dirty="0">
                <a:latin typeface="Cambria"/>
                <a:cs typeface="Cambria"/>
              </a:rPr>
              <a:t>T</a:t>
            </a:r>
            <a:r>
              <a:rPr sz="1200" spc="80" dirty="0">
                <a:latin typeface="Cambria"/>
                <a:cs typeface="Cambria"/>
              </a:rPr>
              <a:t>h</a:t>
            </a:r>
            <a:r>
              <a:rPr sz="1200" spc="75" dirty="0">
                <a:latin typeface="Cambria"/>
                <a:cs typeface="Cambria"/>
              </a:rPr>
              <a:t>e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125" dirty="0">
                <a:latin typeface="Cambria"/>
                <a:cs typeface="Cambria"/>
              </a:rPr>
              <a:t>PUS</a:t>
            </a:r>
            <a:r>
              <a:rPr sz="1200" spc="155" dirty="0">
                <a:latin typeface="Cambria"/>
                <a:cs typeface="Cambria"/>
              </a:rPr>
              <a:t>H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50" dirty="0">
                <a:latin typeface="Cambria"/>
                <a:cs typeface="Cambria"/>
              </a:rPr>
              <a:t>operat</a:t>
            </a:r>
            <a:r>
              <a:rPr sz="1200" spc="40" dirty="0">
                <a:latin typeface="Cambria"/>
                <a:cs typeface="Cambria"/>
              </a:rPr>
              <a:t>i</a:t>
            </a:r>
            <a:r>
              <a:rPr sz="1200" spc="50" dirty="0">
                <a:latin typeface="Cambria"/>
                <a:cs typeface="Cambria"/>
              </a:rPr>
              <a:t>on  </a:t>
            </a:r>
            <a:r>
              <a:rPr sz="1200" spc="60" dirty="0">
                <a:latin typeface="Cambria"/>
                <a:cs typeface="Cambria"/>
              </a:rPr>
              <a:t>microoperations:</a:t>
            </a:r>
            <a:endParaRPr sz="1200">
              <a:latin typeface="Cambria"/>
              <a:cs typeface="Cambria"/>
            </a:endParaRPr>
          </a:p>
          <a:p>
            <a:pPr marL="12700" marR="892175">
              <a:lnSpc>
                <a:spcPct val="112500"/>
              </a:lnSpc>
              <a:spcBef>
                <a:spcPts val="985"/>
              </a:spcBef>
            </a:pPr>
            <a:r>
              <a:rPr sz="1200" spc="125" dirty="0">
                <a:solidFill>
                  <a:srgbClr val="C00000"/>
                </a:solidFill>
                <a:latin typeface="Cambria"/>
                <a:cs typeface="Cambria"/>
              </a:rPr>
              <a:t>SP</a:t>
            </a:r>
            <a:r>
              <a:rPr sz="1200" spc="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C00000"/>
                </a:solidFill>
                <a:latin typeface="Cambria"/>
                <a:cs typeface="Cambria"/>
              </a:rPr>
              <a:t>SP+1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M[SP]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C00000"/>
                </a:solidFill>
                <a:latin typeface="Cambria"/>
                <a:cs typeface="Cambria"/>
              </a:rPr>
              <a:t>DR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12500"/>
              </a:lnSpc>
            </a:pPr>
            <a:r>
              <a:rPr sz="1200" spc="20" dirty="0">
                <a:solidFill>
                  <a:srgbClr val="C00000"/>
                </a:solidFill>
                <a:latin typeface="Cambria"/>
                <a:cs typeface="Cambria"/>
              </a:rPr>
              <a:t>If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0" dirty="0">
                <a:solidFill>
                  <a:srgbClr val="C00000"/>
                </a:solidFill>
                <a:latin typeface="Cambria"/>
                <a:cs typeface="Cambria"/>
              </a:rPr>
              <a:t>(SP=0)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C00000"/>
                </a:solidFill>
                <a:latin typeface="Cambria"/>
                <a:cs typeface="Cambria"/>
              </a:rPr>
              <a:t>then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(FULL</a:t>
            </a:r>
            <a:r>
              <a:rPr sz="1200" spc="35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1) </a:t>
            </a:r>
            <a:r>
              <a:rPr sz="1200" spc="-2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EMTY</a:t>
            </a:r>
            <a:r>
              <a:rPr sz="1200" spc="75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1698" y="1935226"/>
            <a:ext cx="408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735" algn="l"/>
                <a:tab pos="1411605" algn="l"/>
                <a:tab pos="1890395" algn="l"/>
                <a:tab pos="2283460" algn="l"/>
                <a:tab pos="3097530" algn="l"/>
                <a:tab pos="3941445" algn="l"/>
              </a:tabLst>
            </a:pPr>
            <a:r>
              <a:rPr sz="1200" spc="65" dirty="0">
                <a:latin typeface="Cambria"/>
                <a:cs typeface="Cambria"/>
              </a:rPr>
              <a:t>is	implemented	</a:t>
            </a:r>
            <a:r>
              <a:rPr sz="1200" spc="50" dirty="0">
                <a:latin typeface="Cambria"/>
                <a:cs typeface="Cambria"/>
              </a:rPr>
              <a:t>with	</a:t>
            </a:r>
            <a:r>
              <a:rPr sz="1200" spc="70" dirty="0">
                <a:latin typeface="Cambria"/>
                <a:cs typeface="Cambria"/>
              </a:rPr>
              <a:t>the	</a:t>
            </a:r>
            <a:r>
              <a:rPr sz="1200" spc="40" dirty="0">
                <a:latin typeface="Cambria"/>
                <a:cs typeface="Cambria"/>
              </a:rPr>
              <a:t>following	</a:t>
            </a:r>
            <a:r>
              <a:rPr sz="1200" spc="75" dirty="0">
                <a:latin typeface="Cambria"/>
                <a:cs typeface="Cambria"/>
              </a:rPr>
              <a:t>sequence	</a:t>
            </a:r>
            <a:r>
              <a:rPr sz="1200" spc="20" dirty="0">
                <a:latin typeface="Cambria"/>
                <a:cs typeface="Cambria"/>
              </a:rPr>
              <a:t>of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8335" y="2450337"/>
            <a:ext cx="2235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Increment 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stack 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pointer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Write</a:t>
            </a:r>
            <a:r>
              <a:rPr sz="1200" spc="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item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on</a:t>
            </a:r>
            <a:r>
              <a:rPr sz="1200" spc="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top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1200" spc="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stack </a:t>
            </a:r>
            <a:r>
              <a:rPr sz="1200" spc="-2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Check </a:t>
            </a:r>
            <a:r>
              <a:rPr sz="1200" spc="20" dirty="0">
                <a:solidFill>
                  <a:srgbClr val="C00000"/>
                </a:solidFill>
                <a:latin typeface="Cambria"/>
                <a:cs typeface="Cambria"/>
              </a:rPr>
              <a:t>if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stack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full</a:t>
            </a:r>
            <a:endParaRPr sz="1200">
              <a:latin typeface="Cambria"/>
              <a:cs typeface="Cambria"/>
            </a:endParaRPr>
          </a:p>
          <a:p>
            <a:pPr marL="60960">
              <a:lnSpc>
                <a:spcPct val="100000"/>
              </a:lnSpc>
              <a:spcBef>
                <a:spcPts val="180"/>
              </a:spcBef>
            </a:pP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Mark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stack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not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empty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697350"/>
            <a:ext cx="5967730" cy="335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28600" indent="-228600">
              <a:lnSpc>
                <a:spcPct val="1117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The</a:t>
            </a:r>
            <a:r>
              <a:rPr sz="1200" spc="11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234060"/>
                </a:solidFill>
                <a:latin typeface="Cambria"/>
                <a:cs typeface="Cambria"/>
              </a:rPr>
              <a:t>stack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234060"/>
                </a:solidFill>
                <a:latin typeface="Cambria"/>
                <a:cs typeface="Cambria"/>
              </a:rPr>
              <a:t>pointer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is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incremented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so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234060"/>
                </a:solidFill>
                <a:latin typeface="Cambria"/>
                <a:cs typeface="Cambria"/>
              </a:rPr>
              <a:t>that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234060"/>
                </a:solidFill>
                <a:latin typeface="Cambria"/>
                <a:cs typeface="Cambria"/>
              </a:rPr>
              <a:t>it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points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234060"/>
                </a:solidFill>
                <a:latin typeface="Cambria"/>
                <a:cs typeface="Cambria"/>
              </a:rPr>
              <a:t>to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address</a:t>
            </a:r>
            <a:r>
              <a:rPr sz="1200" spc="11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234060"/>
                </a:solidFill>
                <a:latin typeface="Cambria"/>
                <a:cs typeface="Cambria"/>
              </a:rPr>
              <a:t>of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 </a:t>
            </a:r>
            <a:r>
              <a:rPr sz="1200" spc="-25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next</a:t>
            </a:r>
            <a:r>
              <a:rPr sz="1200" spc="11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higher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234060"/>
                </a:solidFill>
                <a:latin typeface="Cambria"/>
                <a:cs typeface="Cambria"/>
              </a:rPr>
              <a:t>word.</a:t>
            </a:r>
            <a:endParaRPr sz="1200">
              <a:latin typeface="Cambria"/>
              <a:cs typeface="Cambria"/>
            </a:endParaRPr>
          </a:p>
          <a:p>
            <a:pPr marL="469265" marR="251460" indent="-228600">
              <a:lnSpc>
                <a:spcPct val="112500"/>
              </a:lnSpc>
              <a:spcBef>
                <a:spcPts val="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A memory </a:t>
            </a:r>
            <a:r>
              <a:rPr sz="1200" spc="30" dirty="0">
                <a:solidFill>
                  <a:srgbClr val="234060"/>
                </a:solidFill>
                <a:latin typeface="Cambria"/>
                <a:cs typeface="Cambria"/>
              </a:rPr>
              <a:t>write</a:t>
            </a:r>
            <a:r>
              <a:rPr sz="1200" spc="3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234060"/>
                </a:solidFill>
                <a:latin typeface="Cambria"/>
                <a:cs typeface="Cambria"/>
              </a:rPr>
              <a:t>operation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inserts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 </a:t>
            </a:r>
            <a:r>
              <a:rPr sz="1200" spc="35" dirty="0">
                <a:solidFill>
                  <a:srgbClr val="234060"/>
                </a:solidFill>
                <a:latin typeface="Cambria"/>
                <a:cs typeface="Cambria"/>
              </a:rPr>
              <a:t>word</a:t>
            </a:r>
            <a:r>
              <a:rPr sz="1200" spc="4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234060"/>
                </a:solidFill>
                <a:latin typeface="Cambria"/>
                <a:cs typeface="Cambria"/>
              </a:rPr>
              <a:t>from </a:t>
            </a:r>
            <a:r>
              <a:rPr sz="1200" spc="140" dirty="0">
                <a:solidFill>
                  <a:srgbClr val="234060"/>
                </a:solidFill>
                <a:latin typeface="Cambria"/>
                <a:cs typeface="Cambria"/>
              </a:rPr>
              <a:t>DR </a:t>
            </a:r>
            <a:r>
              <a:rPr sz="1200" spc="55" dirty="0">
                <a:solidFill>
                  <a:srgbClr val="234060"/>
                </a:solidFill>
                <a:latin typeface="Cambria"/>
                <a:cs typeface="Cambria"/>
              </a:rPr>
              <a:t>into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 </a:t>
            </a:r>
            <a:r>
              <a:rPr sz="1200" spc="50" dirty="0">
                <a:solidFill>
                  <a:srgbClr val="234060"/>
                </a:solidFill>
                <a:latin typeface="Cambria"/>
                <a:cs typeface="Cambria"/>
              </a:rPr>
              <a:t>top </a:t>
            </a:r>
            <a:r>
              <a:rPr sz="1200" spc="25" dirty="0">
                <a:solidFill>
                  <a:srgbClr val="234060"/>
                </a:solidFill>
                <a:latin typeface="Cambria"/>
                <a:cs typeface="Cambria"/>
              </a:rPr>
              <a:t>of</a:t>
            </a:r>
            <a:r>
              <a:rPr sz="1200" spc="3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 </a:t>
            </a:r>
            <a:r>
              <a:rPr sz="1200" spc="-25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234060"/>
                </a:solidFill>
                <a:latin typeface="Cambria"/>
                <a:cs typeface="Cambria"/>
              </a:rPr>
              <a:t>stack.</a:t>
            </a:r>
            <a:endParaRPr sz="1200">
              <a:latin typeface="Cambria"/>
              <a:cs typeface="Cambria"/>
            </a:endParaRPr>
          </a:p>
          <a:p>
            <a:pPr marL="926465" marR="6350" indent="-228600">
              <a:lnSpc>
                <a:spcPct val="112500"/>
              </a:lnSpc>
            </a:pPr>
            <a:r>
              <a:rPr sz="1200" dirty="0">
                <a:solidFill>
                  <a:srgbClr val="234060"/>
                </a:solidFill>
                <a:latin typeface="Courier New"/>
                <a:cs typeface="Courier New"/>
              </a:rPr>
              <a:t>o</a:t>
            </a:r>
            <a:r>
              <a:rPr sz="1200" spc="36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SP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holds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address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234060"/>
                </a:solidFill>
                <a:latin typeface="Cambria"/>
                <a:cs typeface="Cambria"/>
              </a:rPr>
              <a:t>of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234060"/>
                </a:solidFill>
                <a:latin typeface="Cambria"/>
                <a:cs typeface="Cambria"/>
              </a:rPr>
              <a:t>top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234060"/>
                </a:solidFill>
                <a:latin typeface="Cambria"/>
                <a:cs typeface="Cambria"/>
              </a:rPr>
              <a:t>of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234060"/>
                </a:solidFill>
                <a:latin typeface="Cambria"/>
                <a:cs typeface="Cambria"/>
              </a:rPr>
              <a:t>stack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234060"/>
                </a:solidFill>
                <a:latin typeface="Cambria"/>
                <a:cs typeface="Cambria"/>
              </a:rPr>
              <a:t>and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234060"/>
                </a:solidFill>
                <a:latin typeface="Cambria"/>
                <a:cs typeface="Cambria"/>
              </a:rPr>
              <a:t>that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234060"/>
                </a:solidFill>
                <a:latin typeface="Cambria"/>
                <a:cs typeface="Cambria"/>
              </a:rPr>
              <a:t>M[SP]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denotes </a:t>
            </a:r>
            <a:r>
              <a:rPr sz="1200" spc="-25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memory </a:t>
            </a:r>
            <a:r>
              <a:rPr sz="1200" spc="35" dirty="0">
                <a:solidFill>
                  <a:srgbClr val="234060"/>
                </a:solidFill>
                <a:latin typeface="Cambria"/>
                <a:cs typeface="Cambria"/>
              </a:rPr>
              <a:t>word</a:t>
            </a:r>
            <a:r>
              <a:rPr sz="1200" spc="4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234060"/>
                </a:solidFill>
                <a:latin typeface="Cambria"/>
                <a:cs typeface="Cambria"/>
              </a:rPr>
              <a:t>specified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 by 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 address </a:t>
            </a:r>
            <a:r>
              <a:rPr sz="1200" spc="55" dirty="0">
                <a:solidFill>
                  <a:srgbClr val="234060"/>
                </a:solidFill>
                <a:latin typeface="Cambria"/>
                <a:cs typeface="Cambria"/>
              </a:rPr>
              <a:t>presently  available 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in </a:t>
            </a:r>
            <a:r>
              <a:rPr sz="1200" spc="7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SP.</a:t>
            </a:r>
            <a:endParaRPr sz="1200">
              <a:latin typeface="Cambria"/>
              <a:cs typeface="Cambria"/>
            </a:endParaRPr>
          </a:p>
          <a:p>
            <a:pPr marL="469265" marR="155575" indent="-228600">
              <a:lnSpc>
                <a:spcPct val="1117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The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234060"/>
                </a:solidFill>
                <a:latin typeface="Cambria"/>
                <a:cs typeface="Cambria"/>
              </a:rPr>
              <a:t>first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item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234060"/>
                </a:solidFill>
                <a:latin typeface="Cambria"/>
                <a:cs typeface="Cambria"/>
              </a:rPr>
              <a:t>stored</a:t>
            </a:r>
            <a:r>
              <a:rPr sz="1200" spc="13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in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234060"/>
                </a:solidFill>
                <a:latin typeface="Cambria"/>
                <a:cs typeface="Cambria"/>
              </a:rPr>
              <a:t>stack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is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234060"/>
                </a:solidFill>
                <a:latin typeface="Cambria"/>
                <a:cs typeface="Cambria"/>
              </a:rPr>
              <a:t>at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address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105" dirty="0">
                <a:solidFill>
                  <a:srgbClr val="234060"/>
                </a:solidFill>
                <a:latin typeface="Cambria"/>
                <a:cs typeface="Cambria"/>
              </a:rPr>
              <a:t>1.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234060"/>
                </a:solidFill>
                <a:latin typeface="Cambria"/>
                <a:cs typeface="Cambria"/>
              </a:rPr>
              <a:t>last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item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is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234060"/>
                </a:solidFill>
                <a:latin typeface="Cambria"/>
                <a:cs typeface="Cambria"/>
              </a:rPr>
              <a:t>stored </a:t>
            </a:r>
            <a:r>
              <a:rPr sz="1200" spc="-25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234060"/>
                </a:solidFill>
                <a:latin typeface="Cambria"/>
                <a:cs typeface="Cambria"/>
              </a:rPr>
              <a:t>at</a:t>
            </a:r>
            <a:r>
              <a:rPr sz="1200" spc="11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address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234060"/>
                </a:solidFill>
                <a:latin typeface="Cambria"/>
                <a:cs typeface="Cambria"/>
              </a:rPr>
              <a:t>0.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234060"/>
                </a:solidFill>
                <a:latin typeface="Cambria"/>
                <a:cs typeface="Cambria"/>
              </a:rPr>
              <a:t>If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SP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234060"/>
                </a:solidFill>
                <a:latin typeface="Cambria"/>
                <a:cs typeface="Cambria"/>
              </a:rPr>
              <a:t>reaches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234060"/>
                </a:solidFill>
                <a:latin typeface="Cambria"/>
                <a:cs typeface="Cambria"/>
              </a:rPr>
              <a:t>0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234060"/>
                </a:solidFill>
                <a:latin typeface="Wingdings"/>
                <a:cs typeface="Wingdings"/>
              </a:rPr>
              <a:t></a:t>
            </a:r>
            <a:r>
              <a:rPr sz="1200" spc="8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234060"/>
                </a:solidFill>
                <a:latin typeface="Cambria"/>
                <a:cs typeface="Cambria"/>
              </a:rPr>
              <a:t>stack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is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full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234060"/>
                </a:solidFill>
                <a:latin typeface="Cambria"/>
                <a:cs typeface="Cambria"/>
              </a:rPr>
              <a:t>of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234060"/>
                </a:solidFill>
                <a:latin typeface="Cambria"/>
                <a:cs typeface="Cambria"/>
              </a:rPr>
              <a:t>items,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so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full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is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set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234060"/>
                </a:solidFill>
                <a:latin typeface="Cambria"/>
                <a:cs typeface="Cambria"/>
              </a:rPr>
              <a:t>to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234060"/>
                </a:solidFill>
                <a:latin typeface="Cambria"/>
                <a:cs typeface="Cambria"/>
              </a:rPr>
              <a:t>1.</a:t>
            </a:r>
            <a:endParaRPr sz="1200">
              <a:latin typeface="Cambria"/>
              <a:cs typeface="Cambria"/>
            </a:endParaRPr>
          </a:p>
          <a:p>
            <a:pPr marL="469265" marR="5080" indent="-228600">
              <a:lnSpc>
                <a:spcPct val="111700"/>
              </a:lnSpc>
              <a:spcBef>
                <a:spcPts val="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234060"/>
                </a:solidFill>
                <a:latin typeface="Cambria"/>
                <a:cs typeface="Cambria"/>
              </a:rPr>
              <a:t>If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234060"/>
                </a:solidFill>
                <a:latin typeface="Cambria"/>
                <a:cs typeface="Cambria"/>
              </a:rPr>
              <a:t>an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item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is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234060"/>
                </a:solidFill>
                <a:latin typeface="Cambria"/>
                <a:cs typeface="Cambria"/>
              </a:rPr>
              <a:t>written</a:t>
            </a:r>
            <a:r>
              <a:rPr sz="1200" spc="13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in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234060"/>
                </a:solidFill>
                <a:latin typeface="Cambria"/>
                <a:cs typeface="Cambria"/>
              </a:rPr>
              <a:t>stack,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234060"/>
                </a:solidFill>
                <a:latin typeface="Cambria"/>
                <a:cs typeface="Cambria"/>
              </a:rPr>
              <a:t>obviously</a:t>
            </a:r>
            <a:r>
              <a:rPr sz="1200" spc="12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234060"/>
                </a:solidFill>
                <a:latin typeface="Cambria"/>
                <a:cs typeface="Cambria"/>
              </a:rPr>
              <a:t>stack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234060"/>
                </a:solidFill>
                <a:latin typeface="Cambria"/>
                <a:cs typeface="Cambria"/>
              </a:rPr>
              <a:t>cannot</a:t>
            </a:r>
            <a:r>
              <a:rPr sz="1200" spc="145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be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234060"/>
                </a:solidFill>
                <a:latin typeface="Cambria"/>
                <a:cs typeface="Cambria"/>
              </a:rPr>
              <a:t>empty,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234060"/>
                </a:solidFill>
                <a:latin typeface="Cambria"/>
                <a:cs typeface="Cambria"/>
              </a:rPr>
              <a:t>so </a:t>
            </a:r>
            <a:r>
              <a:rPr sz="1200" spc="-25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234060"/>
                </a:solidFill>
                <a:latin typeface="Cambria"/>
                <a:cs typeface="Cambria"/>
              </a:rPr>
              <a:t>EMTY</a:t>
            </a:r>
            <a:r>
              <a:rPr sz="1200" spc="11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234060"/>
                </a:solidFill>
                <a:latin typeface="Cambria"/>
                <a:cs typeface="Cambria"/>
              </a:rPr>
              <a:t>is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234060"/>
                </a:solidFill>
                <a:latin typeface="Cambria"/>
                <a:cs typeface="Cambria"/>
              </a:rPr>
              <a:t>cleared</a:t>
            </a:r>
            <a:r>
              <a:rPr sz="1200" spc="114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234060"/>
                </a:solidFill>
                <a:latin typeface="Cambria"/>
                <a:cs typeface="Cambria"/>
              </a:rPr>
              <a:t>to</a:t>
            </a:r>
            <a:r>
              <a:rPr sz="1200" spc="120" dirty="0">
                <a:solidFill>
                  <a:srgbClr val="234060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234060"/>
                </a:solidFill>
                <a:latin typeface="Cambria"/>
                <a:cs typeface="Cambria"/>
              </a:rPr>
              <a:t>0.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"/>
              <a:cs typeface="Cambria"/>
            </a:endParaRPr>
          </a:p>
          <a:p>
            <a:pPr marL="12700" marR="6350">
              <a:lnSpc>
                <a:spcPct val="112500"/>
              </a:lnSpc>
              <a:spcBef>
                <a:spcPts val="5"/>
              </a:spcBef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new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item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deleted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18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not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empty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(if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EMTY=0).</a:t>
            </a:r>
            <a:r>
              <a:rPr sz="1200" spc="1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The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POP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operation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consists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following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microoperations: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230236"/>
            <a:ext cx="181228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3615">
              <a:lnSpc>
                <a:spcPct val="112500"/>
              </a:lnSpc>
              <a:spcBef>
                <a:spcPts val="100"/>
              </a:spcBef>
            </a:pPr>
            <a:r>
              <a:rPr sz="1200" spc="145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1200" spc="13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1200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M[SP]  </a:t>
            </a:r>
            <a:r>
              <a:rPr sz="1200" spc="90" dirty="0">
                <a:solidFill>
                  <a:srgbClr val="C00000"/>
                </a:solidFill>
                <a:latin typeface="Cambria"/>
                <a:cs typeface="Cambria"/>
              </a:rPr>
              <a:t>SP</a:t>
            </a:r>
            <a:r>
              <a:rPr sz="1200" spc="90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90" dirty="0">
                <a:solidFill>
                  <a:srgbClr val="C00000"/>
                </a:solidFill>
                <a:latin typeface="Cambria"/>
                <a:cs typeface="Cambria"/>
              </a:rPr>
              <a:t>SP-1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ts val="1620"/>
              </a:lnSpc>
              <a:spcBef>
                <a:spcPts val="80"/>
              </a:spcBef>
            </a:pPr>
            <a:r>
              <a:rPr sz="1200" spc="30" dirty="0">
                <a:solidFill>
                  <a:srgbClr val="C00000"/>
                </a:solidFill>
                <a:latin typeface="Cambria"/>
                <a:cs typeface="Cambria"/>
              </a:rPr>
              <a:t>If(SP=0)</a:t>
            </a:r>
            <a:r>
              <a:rPr sz="1200" spc="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C00000"/>
                </a:solidFill>
                <a:latin typeface="Cambria"/>
                <a:cs typeface="Cambria"/>
              </a:rPr>
              <a:t>then </a:t>
            </a:r>
            <a:r>
              <a:rPr sz="1200" spc="30" dirty="0">
                <a:solidFill>
                  <a:srgbClr val="C00000"/>
                </a:solidFill>
                <a:latin typeface="Cambria"/>
                <a:cs typeface="Cambria"/>
              </a:rPr>
              <a:t>(EMTY</a:t>
            </a:r>
            <a:r>
              <a:rPr sz="1200" spc="30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30" dirty="0">
                <a:solidFill>
                  <a:srgbClr val="C00000"/>
                </a:solidFill>
                <a:latin typeface="Cambria"/>
                <a:cs typeface="Cambria"/>
              </a:rPr>
              <a:t>1) </a:t>
            </a:r>
            <a:r>
              <a:rPr sz="1200" spc="-2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FULL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8335" y="7230236"/>
            <a:ext cx="26568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80" dirty="0">
                <a:solidFill>
                  <a:srgbClr val="C00000"/>
                </a:solidFill>
                <a:latin typeface="Cambria"/>
                <a:cs typeface="Cambria"/>
              </a:rPr>
              <a:t>Read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item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from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top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stack </a:t>
            </a:r>
            <a:r>
              <a:rPr sz="1200" spc="-2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Decrement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stack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pointer</a:t>
            </a:r>
            <a:endParaRPr sz="1200">
              <a:latin typeface="Cambria"/>
              <a:cs typeface="Cambria"/>
            </a:endParaRPr>
          </a:p>
          <a:p>
            <a:pPr marL="60960" marR="876935" indent="-48895">
              <a:lnSpc>
                <a:spcPts val="1620"/>
              </a:lnSpc>
              <a:spcBef>
                <a:spcPts val="80"/>
              </a:spcBef>
            </a:pP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Check </a:t>
            </a:r>
            <a:r>
              <a:rPr sz="1200" spc="20" dirty="0">
                <a:solidFill>
                  <a:srgbClr val="C00000"/>
                </a:solidFill>
                <a:latin typeface="Cambria"/>
                <a:cs typeface="Cambria"/>
              </a:rPr>
              <a:t>if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stack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is empty </a:t>
            </a:r>
            <a:r>
              <a:rPr sz="1200" spc="-2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Mark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stack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not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full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8260842"/>
            <a:ext cx="5739765" cy="876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6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200" spc="1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001F5F"/>
                </a:solidFill>
                <a:latin typeface="Cambria"/>
                <a:cs typeface="Cambria"/>
              </a:rPr>
              <a:t>top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001F5F"/>
                </a:solidFill>
                <a:latin typeface="Cambria"/>
                <a:cs typeface="Cambria"/>
              </a:rPr>
              <a:t>item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200" spc="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001F5F"/>
                </a:solidFill>
                <a:latin typeface="Cambria"/>
                <a:cs typeface="Cambria"/>
              </a:rPr>
              <a:t>read</a:t>
            </a:r>
            <a:r>
              <a:rPr sz="1200" spc="1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001F5F"/>
                </a:solidFill>
                <a:latin typeface="Cambria"/>
                <a:cs typeface="Cambria"/>
              </a:rPr>
              <a:t>from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001F5F"/>
                </a:solidFill>
                <a:latin typeface="Cambria"/>
                <a:cs typeface="Cambria"/>
              </a:rPr>
              <a:t>stack</a:t>
            </a:r>
            <a:r>
              <a:rPr sz="1200" spc="1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001F5F"/>
                </a:solidFill>
                <a:latin typeface="Cambria"/>
                <a:cs typeface="Cambria"/>
              </a:rPr>
              <a:t>into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140" dirty="0">
                <a:solidFill>
                  <a:srgbClr val="001F5F"/>
                </a:solidFill>
                <a:latin typeface="Cambria"/>
                <a:cs typeface="Cambria"/>
              </a:rPr>
              <a:t>DR.</a:t>
            </a:r>
            <a:endParaRPr sz="1200">
              <a:latin typeface="Cambria"/>
              <a:cs typeface="Cambria"/>
            </a:endParaRPr>
          </a:p>
          <a:p>
            <a:pPr marL="240665" indent="-228600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6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200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001F5F"/>
                </a:solidFill>
                <a:latin typeface="Cambria"/>
                <a:cs typeface="Cambria"/>
              </a:rPr>
              <a:t>stack</a:t>
            </a:r>
            <a:r>
              <a:rPr sz="1200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001F5F"/>
                </a:solidFill>
                <a:latin typeface="Cambria"/>
                <a:cs typeface="Cambria"/>
              </a:rPr>
              <a:t>pointer</a:t>
            </a:r>
            <a:r>
              <a:rPr sz="1200" spc="1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001F5F"/>
                </a:solidFill>
                <a:latin typeface="Cambria"/>
                <a:cs typeface="Cambria"/>
              </a:rPr>
              <a:t>then</a:t>
            </a:r>
            <a:r>
              <a:rPr sz="1200" spc="1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001F5F"/>
                </a:solidFill>
                <a:latin typeface="Cambria"/>
                <a:cs typeface="Cambria"/>
              </a:rPr>
              <a:t>decremented.</a:t>
            </a:r>
            <a:endParaRPr sz="1200">
              <a:latin typeface="Cambria"/>
              <a:cs typeface="Cambria"/>
            </a:endParaRPr>
          </a:p>
          <a:p>
            <a:pPr marL="240665" marR="5080" indent="-228600">
              <a:lnSpc>
                <a:spcPct val="1117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20" dirty="0">
                <a:solidFill>
                  <a:srgbClr val="001F5F"/>
                </a:solidFill>
                <a:latin typeface="Cambria"/>
                <a:cs typeface="Cambria"/>
              </a:rPr>
              <a:t>If</a:t>
            </a:r>
            <a:r>
              <a:rPr sz="12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001F5F"/>
                </a:solidFill>
                <a:latin typeface="Cambria"/>
                <a:cs typeface="Cambria"/>
              </a:rPr>
              <a:t>its</a:t>
            </a:r>
            <a:r>
              <a:rPr sz="12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2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001F5F"/>
                </a:solidFill>
                <a:latin typeface="Cambria"/>
                <a:cs typeface="Cambria"/>
              </a:rPr>
              <a:t>reaches</a:t>
            </a:r>
            <a:r>
              <a:rPr sz="1200" spc="2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001F5F"/>
                </a:solidFill>
                <a:latin typeface="Cambria"/>
                <a:cs typeface="Cambria"/>
              </a:rPr>
              <a:t>zero,</a:t>
            </a:r>
            <a:r>
              <a:rPr sz="12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2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001F5F"/>
                </a:solidFill>
                <a:latin typeface="Cambria"/>
                <a:cs typeface="Cambria"/>
              </a:rPr>
              <a:t>stack</a:t>
            </a:r>
            <a:r>
              <a:rPr sz="1200" spc="2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2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001F5F"/>
                </a:solidFill>
                <a:latin typeface="Cambria"/>
                <a:cs typeface="Cambria"/>
              </a:rPr>
              <a:t>empty,</a:t>
            </a:r>
            <a:r>
              <a:rPr sz="12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001F5F"/>
                </a:solidFill>
                <a:latin typeface="Cambria"/>
                <a:cs typeface="Cambria"/>
              </a:rPr>
              <a:t>so</a:t>
            </a:r>
            <a:r>
              <a:rPr sz="1200" spc="2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001F5F"/>
                </a:solidFill>
                <a:latin typeface="Cambria"/>
                <a:cs typeface="Cambria"/>
              </a:rPr>
              <a:t>EMTY</a:t>
            </a:r>
            <a:r>
              <a:rPr sz="12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2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001F5F"/>
                </a:solidFill>
                <a:latin typeface="Cambria"/>
                <a:cs typeface="Cambria"/>
              </a:rPr>
              <a:t>set</a:t>
            </a:r>
            <a:r>
              <a:rPr sz="12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200" spc="2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105" dirty="0">
                <a:solidFill>
                  <a:srgbClr val="001F5F"/>
                </a:solidFill>
                <a:latin typeface="Cambria"/>
                <a:cs typeface="Cambria"/>
              </a:rPr>
              <a:t>1.</a:t>
            </a:r>
            <a:r>
              <a:rPr sz="1200" spc="3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001F5F"/>
                </a:solidFill>
                <a:latin typeface="Cambria"/>
                <a:cs typeface="Cambria"/>
              </a:rPr>
              <a:t>This </a:t>
            </a:r>
            <a:r>
              <a:rPr sz="1200" spc="-2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001F5F"/>
                </a:solidFill>
                <a:latin typeface="Cambria"/>
                <a:cs typeface="Cambria"/>
              </a:rPr>
              <a:t>condition</a:t>
            </a:r>
            <a:r>
              <a:rPr sz="1200" spc="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001F5F"/>
                </a:solidFill>
                <a:latin typeface="Cambria"/>
                <a:cs typeface="Cambria"/>
              </a:rPr>
              <a:t>reached</a:t>
            </a:r>
            <a:r>
              <a:rPr sz="1200" spc="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001F5F"/>
                </a:solidFill>
                <a:latin typeface="Cambria"/>
                <a:cs typeface="Cambria"/>
              </a:rPr>
              <a:t>if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001F5F"/>
                </a:solidFill>
                <a:latin typeface="Cambria"/>
                <a:cs typeface="Cambria"/>
              </a:rPr>
              <a:t>item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001F5F"/>
                </a:solidFill>
                <a:latin typeface="Cambria"/>
                <a:cs typeface="Cambria"/>
              </a:rPr>
              <a:t>read</a:t>
            </a:r>
            <a:r>
              <a:rPr sz="1200" spc="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001F5F"/>
                </a:solidFill>
                <a:latin typeface="Cambria"/>
                <a:cs typeface="Cambria"/>
              </a:rPr>
              <a:t>was</a:t>
            </a:r>
            <a:r>
              <a:rPr sz="1200" spc="1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001F5F"/>
                </a:solidFill>
                <a:latin typeface="Cambria"/>
                <a:cs typeface="Cambria"/>
              </a:rPr>
              <a:t>location</a:t>
            </a:r>
            <a:r>
              <a:rPr sz="1200" spc="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001F5F"/>
                </a:solidFill>
                <a:latin typeface="Cambria"/>
                <a:cs typeface="Cambria"/>
              </a:rPr>
              <a:t>1.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91743"/>
            <a:ext cx="5764530" cy="8883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b="1" spc="70" dirty="0">
                <a:latin typeface="Cambria"/>
                <a:cs typeface="Cambria"/>
              </a:rPr>
              <a:t>Memory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100" dirty="0">
                <a:latin typeface="Cambria"/>
                <a:cs typeface="Cambria"/>
              </a:rPr>
              <a:t>Stack: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RAM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divided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into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three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logical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parts: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50" dirty="0">
                <a:latin typeface="Cambria"/>
                <a:cs typeface="Cambria"/>
              </a:rPr>
              <a:t>Program:</a:t>
            </a:r>
            <a:r>
              <a:rPr sz="1200" b="1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logical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part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RAM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where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programs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stored.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75" dirty="0">
                <a:latin typeface="Cambria"/>
                <a:cs typeface="Cambria"/>
              </a:rPr>
              <a:t>Data:</a:t>
            </a:r>
            <a:r>
              <a:rPr sz="1200" b="1" spc="12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logical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part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RAM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where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data(operands)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stored.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100" dirty="0">
                <a:latin typeface="Cambria"/>
                <a:cs typeface="Cambria"/>
              </a:rPr>
              <a:t>Stack: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part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RAM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used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implement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stack.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73522"/>
            <a:ext cx="5968365" cy="297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105" dirty="0">
                <a:latin typeface="Cambria"/>
                <a:cs typeface="Cambria"/>
              </a:rPr>
              <a:t>Data</a:t>
            </a:r>
            <a:r>
              <a:rPr sz="1200" spc="26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used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store</a:t>
            </a:r>
            <a:r>
              <a:rPr sz="1200" spc="26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data.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Data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pointed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pointer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or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register.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Program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Counter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(PC)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used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point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program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instruction.</a:t>
            </a:r>
            <a:endParaRPr sz="1200">
              <a:latin typeface="Cambria"/>
              <a:cs typeface="Cambria"/>
            </a:endParaRPr>
          </a:p>
          <a:p>
            <a:pPr marL="12700" marR="5715">
              <a:lnSpc>
                <a:spcPct val="113300"/>
              </a:lnSpc>
              <a:spcBef>
                <a:spcPts val="985"/>
              </a:spcBef>
            </a:pPr>
            <a:r>
              <a:rPr sz="1200" spc="85" dirty="0">
                <a:latin typeface="Cambria"/>
                <a:cs typeface="Cambria"/>
              </a:rPr>
              <a:t>As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shown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diagram,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initial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value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125" dirty="0">
                <a:latin typeface="Cambria"/>
                <a:cs typeface="Cambria"/>
              </a:rPr>
              <a:t>SP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4001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stack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grows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with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decreasing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addresses.</a:t>
            </a:r>
            <a:endParaRPr sz="1200">
              <a:latin typeface="Cambria"/>
              <a:cs typeface="Cambria"/>
            </a:endParaRPr>
          </a:p>
          <a:p>
            <a:pPr marL="12700" marR="1576070">
              <a:lnSpc>
                <a:spcPct val="181700"/>
              </a:lnSpc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new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item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inserted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with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30" dirty="0">
                <a:latin typeface="Cambria"/>
                <a:cs typeface="Cambria"/>
              </a:rPr>
              <a:t>PUSH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operation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follows: </a:t>
            </a:r>
            <a:r>
              <a:rPr sz="1200" spc="-245" dirty="0"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C00000"/>
                </a:solidFill>
                <a:latin typeface="Cambria"/>
                <a:cs typeface="Cambria"/>
              </a:rPr>
              <a:t>SP</a:t>
            </a:r>
            <a:r>
              <a:rPr sz="1200" spc="80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C00000"/>
                </a:solidFill>
                <a:latin typeface="Cambria"/>
                <a:cs typeface="Cambria"/>
              </a:rPr>
              <a:t>SP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C00000"/>
                </a:solidFill>
                <a:latin typeface="Cambria"/>
                <a:cs typeface="Cambria"/>
              </a:rPr>
              <a:t>-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M[SP]</a:t>
            </a:r>
            <a:r>
              <a:rPr sz="1200" spc="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C00000"/>
                </a:solidFill>
                <a:latin typeface="Cambria"/>
                <a:cs typeface="Cambria"/>
              </a:rPr>
              <a:t>DR</a:t>
            </a:r>
            <a:endParaRPr sz="1200">
              <a:latin typeface="Cambria"/>
              <a:cs typeface="Cambria"/>
            </a:endParaRPr>
          </a:p>
          <a:p>
            <a:pPr marL="12700" marR="1924050">
              <a:lnSpc>
                <a:spcPct val="181700"/>
              </a:lnSpc>
              <a:spcBef>
                <a:spcPts val="15"/>
              </a:spcBef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new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item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deleted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with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POP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operation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follows: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DR</a:t>
            </a:r>
            <a:r>
              <a:rPr sz="1200" spc="65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M[SP]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SP</a:t>
            </a:r>
            <a:r>
              <a:rPr sz="1200" spc="100" dirty="0">
                <a:solidFill>
                  <a:srgbClr val="C00000"/>
                </a:solidFill>
                <a:latin typeface="Wingdings"/>
                <a:cs typeface="Wingdings"/>
              </a:rPr>
              <a:t>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SP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+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7626" y="1584220"/>
            <a:ext cx="2624098" cy="3372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992</Words>
  <Application>Microsoft Office PowerPoint</Application>
  <PresentationFormat>Custom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Cambria</vt:lpstr>
      <vt:lpstr>Century Gothic</vt:lpstr>
      <vt:lpstr>Courier New</vt:lpstr>
      <vt:lpstr>Symbol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ADEVEN</dc:creator>
  <cp:lastModifiedBy>Arun Singh Bhadwal</cp:lastModifiedBy>
  <cp:revision>1</cp:revision>
  <dcterms:created xsi:type="dcterms:W3CDTF">2022-07-26T08:27:36Z</dcterms:created>
  <dcterms:modified xsi:type="dcterms:W3CDTF">2023-09-13T10:15:19Z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2022-02-18T00:00:00Z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2022-07-26T00:00:00Z</vt:filetime>
  </property>
</Properties>
</file>