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32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Singh Bhadwal" userId="5194844c-519a-444d-b88a-9bf6f3983e7a" providerId="ADAL" clId="{2192127B-C07D-4D0F-ABBB-234154A3FF88}"/>
    <pc:docChg chg="undo custSel modSld">
      <pc:chgData name="Arun Singh Bhadwal" userId="5194844c-519a-444d-b88a-9bf6f3983e7a" providerId="ADAL" clId="{2192127B-C07D-4D0F-ABBB-234154A3FF88}" dt="2023-09-14T07:38:54.097" v="8" actId="20577"/>
      <pc:docMkLst>
        <pc:docMk/>
      </pc:docMkLst>
      <pc:sldChg chg="addSp delSp modSp mod">
        <pc:chgData name="Arun Singh Bhadwal" userId="5194844c-519a-444d-b88a-9bf6f3983e7a" providerId="ADAL" clId="{2192127B-C07D-4D0F-ABBB-234154A3FF88}" dt="2023-09-14T07:38:54.097" v="8" actId="20577"/>
        <pc:sldMkLst>
          <pc:docMk/>
          <pc:sldMk cId="0" sldId="256"/>
        </pc:sldMkLst>
        <pc:spChg chg="mod">
          <ac:chgData name="Arun Singh Bhadwal" userId="5194844c-519a-444d-b88a-9bf6f3983e7a" providerId="ADAL" clId="{2192127B-C07D-4D0F-ABBB-234154A3FF88}" dt="2023-09-11T10:16:07.380" v="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run Singh Bhadwal" userId="5194844c-519a-444d-b88a-9bf6f3983e7a" providerId="ADAL" clId="{2192127B-C07D-4D0F-ABBB-234154A3FF88}" dt="2023-09-14T07:38:42.358" v="7" actId="20577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Arun Singh Bhadwal" userId="5194844c-519a-444d-b88a-9bf6f3983e7a" providerId="ADAL" clId="{2192127B-C07D-4D0F-ABBB-234154A3FF88}" dt="2023-09-14T07:38:54.097" v="8" actId="20577"/>
          <ac:spMkLst>
            <pc:docMk/>
            <pc:sldMk cId="0" sldId="256"/>
            <ac:spMk id="5" creationId="{00000000-0000-0000-0000-000000000000}"/>
          </ac:spMkLst>
        </pc:spChg>
        <pc:graphicFrameChg chg="add del">
          <ac:chgData name="Arun Singh Bhadwal" userId="5194844c-519a-444d-b88a-9bf6f3983e7a" providerId="ADAL" clId="{2192127B-C07D-4D0F-ABBB-234154A3FF88}" dt="2023-09-11T10:14:23.333" v="1" actId="26606"/>
          <ac:graphicFrameMkLst>
            <pc:docMk/>
            <pc:sldMk cId="0" sldId="256"/>
            <ac:graphicFrameMk id="7" creationId="{7B455A54-2881-E669-24E0-CFD6B2B0A8BA}"/>
          </ac:graphicFrameMkLst>
        </pc:graphicFrameChg>
        <pc:graphicFrameChg chg="add del">
          <ac:chgData name="Arun Singh Bhadwal" userId="5194844c-519a-444d-b88a-9bf6f3983e7a" providerId="ADAL" clId="{2192127B-C07D-4D0F-ABBB-234154A3FF88}" dt="2023-09-11T10:14:27.201" v="3" actId="26606"/>
          <ac:graphicFrameMkLst>
            <pc:docMk/>
            <pc:sldMk cId="0" sldId="256"/>
            <ac:graphicFrameMk id="9" creationId="{ACC10457-9BA0-D52A-2B36-84B3BCC6787F}"/>
          </ac:graphicFrameMkLst>
        </pc:graphicFrameChg>
        <pc:graphicFrameChg chg="add del">
          <ac:chgData name="Arun Singh Bhadwal" userId="5194844c-519a-444d-b88a-9bf6f3983e7a" providerId="ADAL" clId="{2192127B-C07D-4D0F-ABBB-234154A3FF88}" dt="2023-09-11T10:14:32.119" v="5" actId="26606"/>
          <ac:graphicFrameMkLst>
            <pc:docMk/>
            <pc:sldMk cId="0" sldId="256"/>
            <ac:graphicFrameMk id="11" creationId="{029336BD-FF49-D48A-6D1A-A6FDEAB88A0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54" y="3688082"/>
            <a:ext cx="5610383" cy="3318745"/>
          </a:xfrm>
        </p:spPr>
        <p:txBody>
          <a:bodyPr anchor="b">
            <a:normAutofit/>
          </a:bodyPr>
          <a:lstStyle>
            <a:lvl1pPr>
              <a:defRPr sz="4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54" y="7006825"/>
            <a:ext cx="5610383" cy="165188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26961" y="6337699"/>
            <a:ext cx="1186152" cy="1146612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834" y="6643327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5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894080"/>
            <a:ext cx="5603187" cy="4571659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53576" y="5140960"/>
            <a:ext cx="4805805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02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576322"/>
            <a:ext cx="5603187" cy="3996439"/>
          </a:xfrm>
        </p:spPr>
        <p:txBody>
          <a:bodyPr anchor="b">
            <a:normAutofit/>
          </a:bodyPr>
          <a:lstStyle>
            <a:lvl1pPr algn="l">
              <a:defRPr sz="4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3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85048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85048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87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4" y="920197"/>
            <a:ext cx="5603186" cy="4224029"/>
          </a:xfrm>
        </p:spPr>
        <p:txBody>
          <a:bodyPr anchor="ctr">
            <a:normAutofit/>
          </a:bodyPr>
          <a:lstStyle>
            <a:lvl1pPr algn="l">
              <a:defRPr sz="4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03187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60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0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55" y="920196"/>
            <a:ext cx="1407712" cy="774959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54" y="920196"/>
            <a:ext cx="4008896" cy="7749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1" y="915361"/>
            <a:ext cx="5600819" cy="18786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53" y="3129280"/>
            <a:ext cx="5603187" cy="554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2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042691"/>
            <a:ext cx="5603187" cy="2154240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5252720"/>
            <a:ext cx="5603187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59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54" y="3133836"/>
            <a:ext cx="2717901" cy="55255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711" y="3133836"/>
            <a:ext cx="2717529" cy="55255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549" y="3265718"/>
            <a:ext cx="2443407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53" y="4110903"/>
            <a:ext cx="2717902" cy="45550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7731" y="3260984"/>
            <a:ext cx="2442253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658" y="4106169"/>
            <a:ext cx="2716328" cy="45550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6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1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9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654263"/>
            <a:ext cx="2235146" cy="1431924"/>
          </a:xfrm>
        </p:spPr>
        <p:txBody>
          <a:bodyPr anchor="b"/>
          <a:lstStyle>
            <a:lvl1pPr algn="l">
              <a:defRPr sz="1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970" y="654264"/>
            <a:ext cx="3222270" cy="794194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2344632"/>
            <a:ext cx="2235146" cy="6251573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7040880"/>
            <a:ext cx="560318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1053" y="931282"/>
            <a:ext cx="5603187" cy="565395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872096"/>
            <a:ext cx="5603187" cy="724111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3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5280"/>
            <a:ext cx="1684020" cy="973665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7358" y="418"/>
            <a:ext cx="1659431" cy="10051020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5448" cy="1005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3129280"/>
            <a:ext cx="5603187" cy="56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6540" y="8998132"/>
            <a:ext cx="651423" cy="542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1053" y="8999187"/>
            <a:ext cx="485901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4544" y="1155416"/>
            <a:ext cx="49723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40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1056"/>
            <a:ext cx="5970270" cy="14327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89200" marR="1737995" indent="-744220">
              <a:lnSpc>
                <a:spcPts val="1400"/>
              </a:lnSpc>
              <a:spcBef>
                <a:spcPts val="180"/>
              </a:spcBef>
            </a:pPr>
            <a:r>
              <a:rPr sz="1200" b="1" spc="55">
                <a:latin typeface="Cambria"/>
                <a:cs typeface="Cambria"/>
              </a:rPr>
              <a:t>Addressing</a:t>
            </a:r>
            <a:r>
              <a:rPr sz="1200" b="1" spc="85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Modes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Cambria"/>
              <a:cs typeface="Cambria"/>
            </a:endParaRPr>
          </a:p>
          <a:p>
            <a:pPr marL="12700" marR="5080" algn="just">
              <a:lnSpc>
                <a:spcPct val="146900"/>
              </a:lnSpc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term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addressing</a:t>
            </a:r>
            <a:r>
              <a:rPr sz="1200" spc="75" dirty="0">
                <a:latin typeface="Cambria"/>
                <a:cs typeface="Cambria"/>
              </a:rPr>
              <a:t> modes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refers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way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75" dirty="0">
                <a:latin typeface="Cambria"/>
                <a:cs typeface="Cambria"/>
              </a:rPr>
              <a:t> which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operand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 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60" dirty="0">
                <a:latin typeface="Cambria"/>
                <a:cs typeface="Cambria"/>
              </a:rPr>
              <a:t>specified. The </a:t>
            </a:r>
            <a:r>
              <a:rPr sz="1200" spc="70" dirty="0">
                <a:latin typeface="Cambria"/>
                <a:cs typeface="Cambria"/>
              </a:rPr>
              <a:t>addressing mode </a:t>
            </a:r>
            <a:r>
              <a:rPr sz="1200" spc="55" dirty="0">
                <a:latin typeface="Cambria"/>
                <a:cs typeface="Cambria"/>
              </a:rPr>
              <a:t>specifies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60" dirty="0">
                <a:latin typeface="Cambria"/>
                <a:cs typeface="Cambria"/>
              </a:rPr>
              <a:t>rule </a:t>
            </a:r>
            <a:r>
              <a:rPr sz="1200" spc="25" dirty="0">
                <a:latin typeface="Cambria"/>
                <a:cs typeface="Cambria"/>
              </a:rPr>
              <a:t>for </a:t>
            </a:r>
            <a:r>
              <a:rPr sz="1200" spc="55" dirty="0">
                <a:latin typeface="Cambria"/>
                <a:cs typeface="Cambria"/>
              </a:rPr>
              <a:t>interpreting </a:t>
            </a:r>
            <a:r>
              <a:rPr sz="1200" spc="25" dirty="0">
                <a:latin typeface="Cambria"/>
                <a:cs typeface="Cambria"/>
              </a:rPr>
              <a:t>or 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modifying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address </a:t>
            </a:r>
            <a:r>
              <a:rPr sz="1200" spc="35" dirty="0">
                <a:latin typeface="Cambria"/>
                <a:cs typeface="Cambria"/>
              </a:rPr>
              <a:t>field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instruction </a:t>
            </a:r>
            <a:r>
              <a:rPr sz="1200" spc="35" dirty="0">
                <a:latin typeface="Cambria"/>
                <a:cs typeface="Cambria"/>
              </a:rPr>
              <a:t>before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5" dirty="0">
                <a:latin typeface="Cambria"/>
                <a:cs typeface="Cambria"/>
              </a:rPr>
              <a:t>operand is </a:t>
            </a:r>
            <a:r>
              <a:rPr sz="1200" spc="70" dirty="0">
                <a:latin typeface="Cambria"/>
                <a:cs typeface="Cambria"/>
              </a:rPr>
              <a:t>actually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executed.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51505"/>
            <a:ext cx="3450590" cy="2476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sz="1200" spc="105" dirty="0">
                <a:latin typeface="Cambria"/>
                <a:cs typeface="Cambria"/>
              </a:rPr>
              <a:t>Thus,</a:t>
            </a:r>
            <a:r>
              <a:rPr sz="1200" spc="2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80" dirty="0"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different</a:t>
            </a:r>
            <a:r>
              <a:rPr sz="1200" spc="3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ways</a:t>
            </a:r>
            <a:r>
              <a:rPr sz="1200" spc="2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1200" spc="3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specifying</a:t>
            </a:r>
            <a:r>
              <a:rPr sz="1200" spc="2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200" spc="-2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instruction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are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called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105" dirty="0">
                <a:solidFill>
                  <a:srgbClr val="C00000"/>
                </a:solidFill>
                <a:latin typeface="Cambria"/>
                <a:cs typeface="Cambria"/>
              </a:rPr>
              <a:t>as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addressing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modes</a:t>
            </a:r>
            <a:r>
              <a:rPr sz="1200" spc="75" dirty="0">
                <a:latin typeface="Cambria"/>
                <a:cs typeface="Cambria"/>
              </a:rPr>
              <a:t>:</a:t>
            </a:r>
            <a:endParaRPr sz="12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900" algn="l"/>
              </a:tabLst>
            </a:pPr>
            <a:r>
              <a:rPr sz="1200" spc="65" dirty="0">
                <a:latin typeface="Cambria"/>
                <a:cs typeface="Cambria"/>
              </a:rPr>
              <a:t>Implied/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Implicit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Addressing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Mode</a:t>
            </a:r>
            <a:endParaRPr sz="12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900" algn="l"/>
              </a:tabLst>
            </a:pPr>
            <a:r>
              <a:rPr sz="1200" spc="105" dirty="0">
                <a:latin typeface="Cambria"/>
                <a:cs typeface="Cambria"/>
              </a:rPr>
              <a:t>Stack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addressing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Mode</a:t>
            </a:r>
            <a:endParaRPr sz="12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900" algn="l"/>
              </a:tabLst>
            </a:pPr>
            <a:r>
              <a:rPr sz="1200" spc="70" dirty="0">
                <a:latin typeface="Cambria"/>
                <a:cs typeface="Cambria"/>
              </a:rPr>
              <a:t>Immediate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Addressing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Mode</a:t>
            </a:r>
            <a:endParaRPr sz="12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900" algn="l"/>
              </a:tabLst>
            </a:pPr>
            <a:r>
              <a:rPr sz="1200" spc="65" dirty="0">
                <a:latin typeface="Cambria"/>
                <a:cs typeface="Cambria"/>
              </a:rPr>
              <a:t>Direct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Addressing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Mode</a:t>
            </a:r>
            <a:endParaRPr sz="12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900" algn="l"/>
              </a:tabLst>
            </a:pPr>
            <a:r>
              <a:rPr sz="1200" spc="55" dirty="0">
                <a:latin typeface="Cambria"/>
                <a:cs typeface="Cambria"/>
              </a:rPr>
              <a:t>Indirect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Addressing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Mode</a:t>
            </a:r>
            <a:endParaRPr sz="12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900" algn="l"/>
              </a:tabLst>
            </a:pPr>
            <a:r>
              <a:rPr sz="1200" spc="50" dirty="0">
                <a:latin typeface="Cambria"/>
                <a:cs typeface="Cambria"/>
              </a:rPr>
              <a:t>Register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Direct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Addressing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Mode</a:t>
            </a:r>
            <a:endParaRPr sz="12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900" algn="l"/>
              </a:tabLst>
            </a:pPr>
            <a:r>
              <a:rPr sz="1200" spc="50" dirty="0">
                <a:latin typeface="Cambria"/>
                <a:cs typeface="Cambria"/>
              </a:rPr>
              <a:t>Register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Indirect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Addressing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Mode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6593" y="2736850"/>
            <a:ext cx="2432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location </a:t>
            </a:r>
            <a:r>
              <a:rPr sz="1200" spc="2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of </a:t>
            </a:r>
            <a:r>
              <a:rPr sz="1200" spc="3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an </a:t>
            </a:r>
            <a:r>
              <a:rPr sz="1200" spc="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operand </a:t>
            </a:r>
            <a:r>
              <a:rPr sz="1200" spc="25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in </a:t>
            </a:r>
            <a:r>
              <a:rPr sz="1200" spc="25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an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601080"/>
            <a:ext cx="5970905" cy="2547813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Cambria"/>
              <a:cs typeface="Cambria"/>
            </a:endParaRPr>
          </a:p>
          <a:p>
            <a:pPr marL="12700" marR="5080" algn="just">
              <a:lnSpc>
                <a:spcPct val="146700"/>
              </a:lnSpc>
            </a:pPr>
            <a:r>
              <a:rPr sz="1200" b="1" spc="60" dirty="0">
                <a:latin typeface="Cambria"/>
                <a:cs typeface="Cambria"/>
              </a:rPr>
              <a:t>Implied</a:t>
            </a:r>
            <a:r>
              <a:rPr sz="1200" b="1" spc="65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Addressing</a:t>
            </a:r>
            <a:r>
              <a:rPr sz="1200" b="1" spc="6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Mode: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this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addressing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mode,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definition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1200" spc="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instruction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itself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specify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operands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implicitly.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also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called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as </a:t>
            </a:r>
            <a:r>
              <a:rPr sz="1200" spc="55" dirty="0">
                <a:latin typeface="Cambria"/>
                <a:cs typeface="Cambria"/>
              </a:rPr>
              <a:t>implicit 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addressing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mode.</a:t>
            </a:r>
            <a:endParaRPr sz="1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spc="90" dirty="0">
                <a:latin typeface="Cambria"/>
                <a:cs typeface="Cambria"/>
              </a:rPr>
              <a:t>e.g.</a:t>
            </a:r>
            <a:endParaRPr sz="1200" dirty="0">
              <a:latin typeface="Cambria"/>
              <a:cs typeface="Cambria"/>
            </a:endParaRPr>
          </a:p>
          <a:p>
            <a:pPr marL="469265" marR="6350" indent="-228600">
              <a:lnSpc>
                <a:spcPct val="1467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  <a:tab pos="899160" algn="l"/>
                <a:tab pos="1880870" algn="l"/>
                <a:tab pos="3042920" algn="l"/>
                <a:tab pos="4218940" algn="l"/>
                <a:tab pos="4500880" algn="l"/>
                <a:tab pos="4846955" algn="l"/>
                <a:tab pos="5553710" algn="l"/>
              </a:tabLst>
            </a:pPr>
            <a:r>
              <a:rPr sz="1200" spc="15" dirty="0">
                <a:latin typeface="Cambria"/>
                <a:cs typeface="Cambria"/>
              </a:rPr>
              <a:t>T</a:t>
            </a:r>
            <a:r>
              <a:rPr sz="1200" spc="80" dirty="0">
                <a:latin typeface="Cambria"/>
                <a:cs typeface="Cambria"/>
              </a:rPr>
              <a:t>h</a:t>
            </a:r>
            <a:r>
              <a:rPr sz="1200" spc="75" dirty="0">
                <a:latin typeface="Cambria"/>
                <a:cs typeface="Cambria"/>
              </a:rPr>
              <a:t>e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65" dirty="0">
                <a:latin typeface="Cambria"/>
                <a:cs typeface="Cambria"/>
              </a:rPr>
              <a:t>inst</a:t>
            </a:r>
            <a:r>
              <a:rPr sz="1200" spc="75" dirty="0">
                <a:latin typeface="Cambria"/>
                <a:cs typeface="Cambria"/>
              </a:rPr>
              <a:t>r</a:t>
            </a:r>
            <a:r>
              <a:rPr sz="1200" spc="70" dirty="0">
                <a:latin typeface="Cambria"/>
                <a:cs typeface="Cambria"/>
              </a:rPr>
              <a:t>uctio</a:t>
            </a:r>
            <a:r>
              <a:rPr sz="1200" spc="95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-140" dirty="0">
                <a:latin typeface="Trebuchet MS"/>
                <a:cs typeface="Trebuchet MS"/>
              </a:rPr>
              <a:t>“</a:t>
            </a:r>
            <a:r>
              <a:rPr sz="1200" spc="85" dirty="0">
                <a:latin typeface="Cambria"/>
                <a:cs typeface="Cambria"/>
              </a:rPr>
              <a:t>Complement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95" dirty="0">
                <a:latin typeface="Cambria"/>
                <a:cs typeface="Cambria"/>
              </a:rPr>
              <a:t>Acc</a:t>
            </a:r>
            <a:r>
              <a:rPr sz="1200" spc="120" dirty="0">
                <a:latin typeface="Cambria"/>
                <a:cs typeface="Cambria"/>
              </a:rPr>
              <a:t>u</a:t>
            </a:r>
            <a:r>
              <a:rPr sz="1200" spc="75" dirty="0">
                <a:latin typeface="Cambria"/>
                <a:cs typeface="Cambria"/>
              </a:rPr>
              <a:t>mulato</a:t>
            </a:r>
            <a:r>
              <a:rPr sz="1200" spc="60" dirty="0">
                <a:latin typeface="Cambria"/>
                <a:cs typeface="Cambria"/>
              </a:rPr>
              <a:t>r</a:t>
            </a:r>
            <a:r>
              <a:rPr sz="1200" spc="-150" dirty="0">
                <a:latin typeface="Trebuchet MS"/>
                <a:cs typeface="Trebuchet MS"/>
              </a:rPr>
              <a:t>”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100" dirty="0">
                <a:latin typeface="Cambria"/>
                <a:cs typeface="Cambria"/>
              </a:rPr>
              <a:t>a</a:t>
            </a:r>
            <a:r>
              <a:rPr sz="1200" spc="120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35" dirty="0">
                <a:latin typeface="Cambria"/>
                <a:cs typeface="Cambria"/>
              </a:rPr>
              <a:t>i</a:t>
            </a:r>
            <a:r>
              <a:rPr sz="1200" spc="60" dirty="0">
                <a:latin typeface="Cambria"/>
                <a:cs typeface="Cambria"/>
              </a:rPr>
              <a:t>mplied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55" dirty="0">
                <a:latin typeface="Cambria"/>
                <a:cs typeface="Cambria"/>
              </a:rPr>
              <a:t>mode  </a:t>
            </a:r>
            <a:r>
              <a:rPr sz="1200" spc="70" dirty="0">
                <a:latin typeface="Cambria"/>
                <a:cs typeface="Cambria"/>
              </a:rPr>
              <a:t>instruction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(CMA).</a:t>
            </a:r>
            <a:endParaRPr sz="1200" dirty="0">
              <a:latin typeface="Cambria"/>
              <a:cs typeface="Cambria"/>
            </a:endParaRPr>
          </a:p>
          <a:p>
            <a:pPr marL="469265" marR="7620" indent="-228600">
              <a:lnSpc>
                <a:spcPct val="1475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75" dirty="0">
                <a:latin typeface="Cambria"/>
                <a:cs typeface="Cambria"/>
              </a:rPr>
              <a:t>In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organized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computer,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zero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address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instructions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  implied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mode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instructions.</a:t>
            </a:r>
            <a:endParaRPr sz="1200" dirty="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35712"/>
            <a:ext cx="5971540" cy="458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46700"/>
              </a:lnSpc>
              <a:spcBef>
                <a:spcPts val="100"/>
              </a:spcBef>
            </a:pPr>
            <a:r>
              <a:rPr sz="1200" b="1" spc="105" dirty="0">
                <a:latin typeface="Cambria"/>
                <a:cs typeface="Cambria"/>
              </a:rPr>
              <a:t>Stack </a:t>
            </a:r>
            <a:r>
              <a:rPr sz="1200" b="1" spc="55" dirty="0">
                <a:latin typeface="Cambria"/>
                <a:cs typeface="Cambria"/>
              </a:rPr>
              <a:t>Addressing </a:t>
            </a:r>
            <a:r>
              <a:rPr sz="1200" b="1" spc="65" dirty="0">
                <a:latin typeface="Cambria"/>
                <a:cs typeface="Cambria"/>
              </a:rPr>
              <a:t>Mode: </a:t>
            </a:r>
            <a:r>
              <a:rPr sz="1200" spc="75" dirty="0">
                <a:latin typeface="Cambria"/>
                <a:cs typeface="Cambria"/>
              </a:rPr>
              <a:t>In this </a:t>
            </a:r>
            <a:r>
              <a:rPr sz="1200" spc="70" dirty="0">
                <a:latin typeface="Cambria"/>
                <a:cs typeface="Cambria"/>
              </a:rPr>
              <a:t>addressing </a:t>
            </a:r>
            <a:r>
              <a:rPr sz="1200" spc="80" dirty="0">
                <a:latin typeface="Cambria"/>
                <a:cs typeface="Cambria"/>
              </a:rPr>
              <a:t>mode,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operand is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contained at </a:t>
            </a:r>
            <a:r>
              <a:rPr sz="1200" spc="8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top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stack.</a:t>
            </a:r>
            <a:endParaRPr sz="12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1200" spc="90" dirty="0">
                <a:latin typeface="Cambria"/>
                <a:cs typeface="Cambria"/>
              </a:rPr>
              <a:t>e.g.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125" dirty="0">
                <a:latin typeface="Cambria"/>
                <a:cs typeface="Cambria"/>
              </a:rPr>
              <a:t>ADD</a:t>
            </a:r>
            <a:endParaRPr sz="1200">
              <a:latin typeface="Cambria"/>
              <a:cs typeface="Cambria"/>
            </a:endParaRPr>
          </a:p>
          <a:p>
            <a:pPr marL="12700" marR="38100" algn="just">
              <a:lnSpc>
                <a:spcPct val="146700"/>
              </a:lnSpc>
            </a:pPr>
            <a:r>
              <a:rPr sz="1200" spc="65" dirty="0">
                <a:latin typeface="Cambria"/>
                <a:cs typeface="Cambria"/>
              </a:rPr>
              <a:t>This </a:t>
            </a:r>
            <a:r>
              <a:rPr sz="1200" spc="70" dirty="0">
                <a:latin typeface="Cambria"/>
                <a:cs typeface="Cambria"/>
              </a:rPr>
              <a:t>instruction </a:t>
            </a:r>
            <a:r>
              <a:rPr sz="1200" spc="65" dirty="0">
                <a:latin typeface="Cambria"/>
                <a:cs typeface="Cambria"/>
              </a:rPr>
              <a:t>simply </a:t>
            </a:r>
            <a:r>
              <a:rPr sz="1200" spc="70" dirty="0">
                <a:latin typeface="Cambria"/>
                <a:cs typeface="Cambria"/>
              </a:rPr>
              <a:t>pops </a:t>
            </a:r>
            <a:r>
              <a:rPr sz="1200" spc="75" dirty="0">
                <a:latin typeface="Cambria"/>
                <a:cs typeface="Cambria"/>
              </a:rPr>
              <a:t>out </a:t>
            </a:r>
            <a:r>
              <a:rPr sz="1200" spc="30" dirty="0">
                <a:latin typeface="Cambria"/>
                <a:cs typeface="Cambria"/>
              </a:rPr>
              <a:t>two </a:t>
            </a:r>
            <a:r>
              <a:rPr sz="1200" spc="75" dirty="0">
                <a:latin typeface="Cambria"/>
                <a:cs typeface="Cambria"/>
              </a:rPr>
              <a:t>symbols contained at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50" dirty="0">
                <a:latin typeface="Cambria"/>
                <a:cs typeface="Cambria"/>
              </a:rPr>
              <a:t>top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100" dirty="0">
                <a:latin typeface="Cambria"/>
                <a:cs typeface="Cambria"/>
              </a:rPr>
              <a:t>stack. 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addition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those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two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operands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performed.</a:t>
            </a:r>
            <a:endParaRPr sz="12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result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so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obtained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after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addition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pushed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again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at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top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146700"/>
              </a:lnSpc>
            </a:pPr>
            <a:r>
              <a:rPr sz="1200" b="1" spc="75" dirty="0">
                <a:latin typeface="Cambria"/>
                <a:cs typeface="Cambria"/>
              </a:rPr>
              <a:t>Immediate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Addressing</a:t>
            </a:r>
            <a:r>
              <a:rPr sz="1200" b="1" spc="375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Mode: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this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addressing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mode,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 </a:t>
            </a:r>
            <a:r>
              <a:rPr sz="1200" spc="65" dirty="0">
                <a:solidFill>
                  <a:srgbClr val="00AF50"/>
                </a:solidFill>
                <a:latin typeface="Cambria"/>
                <a:cs typeface="Cambria"/>
              </a:rPr>
              <a:t>operand  is </a:t>
            </a:r>
            <a:r>
              <a:rPr sz="1200" spc="7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00AF50"/>
                </a:solidFill>
                <a:latin typeface="Cambria"/>
                <a:cs typeface="Cambria"/>
              </a:rPr>
              <a:t>specified</a:t>
            </a:r>
            <a:r>
              <a:rPr sz="1200" spc="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00AF50"/>
                </a:solidFill>
                <a:latin typeface="Cambria"/>
                <a:cs typeface="Cambria"/>
              </a:rPr>
              <a:t>in the instruction </a:t>
            </a:r>
            <a:r>
              <a:rPr sz="1200" spc="55" dirty="0">
                <a:solidFill>
                  <a:srgbClr val="00AF50"/>
                </a:solidFill>
                <a:latin typeface="Cambria"/>
                <a:cs typeface="Cambria"/>
              </a:rPr>
              <a:t>explicitly</a:t>
            </a:r>
            <a:r>
              <a:rPr sz="1200" spc="55" dirty="0">
                <a:latin typeface="Cambria"/>
                <a:cs typeface="Cambria"/>
              </a:rPr>
              <a:t>.  </a:t>
            </a:r>
            <a:r>
              <a:rPr sz="1200" spc="70" dirty="0">
                <a:latin typeface="Cambria"/>
                <a:cs typeface="Cambria"/>
              </a:rPr>
              <a:t>Instead </a:t>
            </a:r>
            <a:r>
              <a:rPr sz="1200" spc="25" dirty="0">
                <a:latin typeface="Cambria"/>
                <a:cs typeface="Cambria"/>
              </a:rPr>
              <a:t>of  </a:t>
            </a:r>
            <a:r>
              <a:rPr sz="1200" spc="70" dirty="0">
                <a:latin typeface="Cambria"/>
                <a:cs typeface="Cambria"/>
              </a:rPr>
              <a:t>address </a:t>
            </a:r>
            <a:r>
              <a:rPr sz="1200" spc="55" dirty="0">
                <a:latin typeface="Cambria"/>
                <a:cs typeface="Cambria"/>
              </a:rPr>
              <a:t>field,  </a:t>
            </a:r>
            <a:r>
              <a:rPr sz="1200" spc="110" dirty="0">
                <a:latin typeface="Cambria"/>
                <a:cs typeface="Cambria"/>
              </a:rPr>
              <a:t>an </a:t>
            </a:r>
            <a:r>
              <a:rPr sz="1200" spc="65" dirty="0">
                <a:latin typeface="Cambria"/>
                <a:cs typeface="Cambria"/>
              </a:rPr>
              <a:t>operand </a:t>
            </a:r>
            <a:r>
              <a:rPr sz="1200" spc="35" dirty="0">
                <a:latin typeface="Cambria"/>
                <a:cs typeface="Cambria"/>
              </a:rPr>
              <a:t>field 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present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that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contains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operand.</a:t>
            </a:r>
            <a:endParaRPr sz="1200">
              <a:latin typeface="Cambria"/>
              <a:cs typeface="Cambria"/>
            </a:endParaRPr>
          </a:p>
          <a:p>
            <a:pPr marL="12700" marR="628650" algn="just">
              <a:lnSpc>
                <a:spcPts val="2120"/>
              </a:lnSpc>
              <a:spcBef>
                <a:spcPts val="180"/>
              </a:spcBef>
            </a:pPr>
            <a:r>
              <a:rPr sz="1200" spc="90" dirty="0">
                <a:latin typeface="Cambria"/>
                <a:cs typeface="Cambria"/>
              </a:rPr>
              <a:t>e.g. </a:t>
            </a:r>
            <a:r>
              <a:rPr sz="1200" spc="130" dirty="0">
                <a:latin typeface="Cambria"/>
                <a:cs typeface="Cambria"/>
              </a:rPr>
              <a:t>ADD </a:t>
            </a:r>
            <a:r>
              <a:rPr sz="1200" spc="75" dirty="0">
                <a:latin typeface="Cambria"/>
                <a:cs typeface="Cambria"/>
              </a:rPr>
              <a:t>100 </a:t>
            </a:r>
            <a:r>
              <a:rPr sz="1200" spc="25" dirty="0">
                <a:latin typeface="Cambria"/>
                <a:cs typeface="Cambria"/>
              </a:rPr>
              <a:t>will </a:t>
            </a:r>
            <a:r>
              <a:rPr sz="1200" spc="70" dirty="0">
                <a:latin typeface="Cambria"/>
                <a:cs typeface="Cambria"/>
              </a:rPr>
              <a:t>increment the value </a:t>
            </a:r>
            <a:r>
              <a:rPr sz="1200" spc="55" dirty="0">
                <a:latin typeface="Cambria"/>
                <a:cs typeface="Cambria"/>
              </a:rPr>
              <a:t>stored </a:t>
            </a:r>
            <a:r>
              <a:rPr sz="1200" spc="70" dirty="0">
                <a:latin typeface="Cambria"/>
                <a:cs typeface="Cambria"/>
              </a:rPr>
              <a:t>in the </a:t>
            </a:r>
            <a:r>
              <a:rPr sz="1200" spc="85" dirty="0">
                <a:latin typeface="Cambria"/>
                <a:cs typeface="Cambria"/>
              </a:rPr>
              <a:t>accumulator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90" dirty="0">
                <a:latin typeface="Cambria"/>
                <a:cs typeface="Cambria"/>
              </a:rPr>
              <a:t>10. 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135" dirty="0">
                <a:latin typeface="Cambria"/>
                <a:cs typeface="Cambria"/>
              </a:rPr>
              <a:t>MOV</a:t>
            </a:r>
            <a:r>
              <a:rPr sz="1200" spc="114" dirty="0">
                <a:latin typeface="Cambria"/>
                <a:cs typeface="Cambria"/>
              </a:rPr>
              <a:t> R </a:t>
            </a:r>
            <a:r>
              <a:rPr sz="1200" spc="40" dirty="0">
                <a:latin typeface="Cambria"/>
                <a:cs typeface="Cambria"/>
              </a:rPr>
              <a:t>#20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initialized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114" dirty="0">
                <a:latin typeface="Cambria"/>
                <a:cs typeface="Cambria"/>
              </a:rPr>
              <a:t> R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constant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value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20.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 marR="5080" algn="just">
              <a:lnSpc>
                <a:spcPct val="146700"/>
              </a:lnSpc>
            </a:pPr>
            <a:r>
              <a:rPr sz="1200" b="1" spc="70" dirty="0">
                <a:latin typeface="Cambria"/>
                <a:cs typeface="Cambria"/>
              </a:rPr>
              <a:t>Direct</a:t>
            </a:r>
            <a:r>
              <a:rPr sz="1200" b="1" spc="75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Addressing</a:t>
            </a:r>
            <a:r>
              <a:rPr sz="1200" b="1" spc="6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Mode: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 this addressing </a:t>
            </a:r>
            <a:r>
              <a:rPr sz="1200" spc="80" dirty="0">
                <a:latin typeface="Cambria"/>
                <a:cs typeface="Cambria"/>
              </a:rPr>
              <a:t>mode,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address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field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1200" spc="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instruction </a:t>
            </a:r>
            <a:r>
              <a:rPr sz="1200" spc="80" dirty="0">
                <a:solidFill>
                  <a:srgbClr val="C00000"/>
                </a:solidFill>
                <a:latin typeface="Cambria"/>
                <a:cs typeface="Cambria"/>
              </a:rPr>
              <a:t>contains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effective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address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of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operand</a:t>
            </a:r>
            <a:r>
              <a:rPr sz="1200" spc="75" dirty="0">
                <a:latin typeface="Cambria"/>
                <a:cs typeface="Cambria"/>
              </a:rPr>
              <a:t>. </a:t>
            </a:r>
            <a:r>
              <a:rPr sz="1200" spc="90" dirty="0">
                <a:latin typeface="Cambria"/>
                <a:cs typeface="Cambria"/>
              </a:rPr>
              <a:t>Only </a:t>
            </a:r>
            <a:r>
              <a:rPr sz="1200" spc="60" dirty="0">
                <a:latin typeface="Cambria"/>
                <a:cs typeface="Cambria"/>
              </a:rPr>
              <a:t>one </a:t>
            </a:r>
            <a:r>
              <a:rPr sz="1200" spc="50" dirty="0">
                <a:latin typeface="Cambria"/>
                <a:cs typeface="Cambria"/>
              </a:rPr>
              <a:t>reference </a:t>
            </a:r>
            <a:r>
              <a:rPr sz="1200" spc="35" dirty="0">
                <a:latin typeface="Cambria"/>
                <a:cs typeface="Cambria"/>
              </a:rPr>
              <a:t>to 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memory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required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fetch</a:t>
            </a:r>
            <a:r>
              <a:rPr sz="1200" spc="70" dirty="0">
                <a:latin typeface="Cambria"/>
                <a:cs typeface="Cambria"/>
              </a:rPr>
              <a:t> the</a:t>
            </a:r>
            <a:r>
              <a:rPr sz="1200" spc="75" dirty="0">
                <a:latin typeface="Cambria"/>
                <a:cs typeface="Cambria"/>
              </a:rPr>
              <a:t> operand.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  </a:t>
            </a:r>
            <a:r>
              <a:rPr sz="1200" spc="70" dirty="0">
                <a:latin typeface="Cambria"/>
                <a:cs typeface="Cambria"/>
              </a:rPr>
              <a:t>also  </a:t>
            </a:r>
            <a:r>
              <a:rPr sz="1200" spc="65" dirty="0">
                <a:latin typeface="Cambria"/>
                <a:cs typeface="Cambria"/>
              </a:rPr>
              <a:t>called  </a:t>
            </a:r>
            <a:r>
              <a:rPr sz="1200" spc="105" dirty="0">
                <a:latin typeface="Cambria"/>
                <a:cs typeface="Cambria"/>
              </a:rPr>
              <a:t>as  </a:t>
            </a:r>
            <a:r>
              <a:rPr sz="1200" spc="70" dirty="0">
                <a:latin typeface="Cambria"/>
                <a:cs typeface="Cambria"/>
              </a:rPr>
              <a:t>absolute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addressing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mode.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4973192"/>
            <a:ext cx="5623559" cy="237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35712"/>
            <a:ext cx="5971540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  <a:spcBef>
                <a:spcPts val="100"/>
              </a:spcBef>
            </a:pPr>
            <a:r>
              <a:rPr sz="1200" b="1" spc="70" dirty="0">
                <a:latin typeface="Cambria"/>
                <a:cs typeface="Cambria"/>
              </a:rPr>
              <a:t>Indirect </a:t>
            </a:r>
            <a:r>
              <a:rPr sz="1200" b="1" spc="55" dirty="0">
                <a:latin typeface="Cambria"/>
                <a:cs typeface="Cambria"/>
              </a:rPr>
              <a:t>Addressing </a:t>
            </a:r>
            <a:r>
              <a:rPr sz="1200" b="1" spc="65" dirty="0">
                <a:latin typeface="Cambria"/>
                <a:cs typeface="Cambria"/>
              </a:rPr>
              <a:t>Mode: </a:t>
            </a:r>
            <a:r>
              <a:rPr sz="1200" spc="75" dirty="0">
                <a:latin typeface="Cambria"/>
                <a:cs typeface="Cambria"/>
              </a:rPr>
              <a:t>In this </a:t>
            </a:r>
            <a:r>
              <a:rPr sz="1200" spc="70" dirty="0">
                <a:latin typeface="Cambria"/>
                <a:cs typeface="Cambria"/>
              </a:rPr>
              <a:t>addressing </a:t>
            </a:r>
            <a:r>
              <a:rPr sz="1200" spc="80" dirty="0">
                <a:latin typeface="Cambria"/>
                <a:cs typeface="Cambria"/>
              </a:rPr>
              <a:t>mode, </a:t>
            </a:r>
            <a:r>
              <a:rPr sz="1200" spc="70" dirty="0">
                <a:latin typeface="Cambria"/>
                <a:cs typeface="Cambria"/>
              </a:rPr>
              <a:t>the address </a:t>
            </a:r>
            <a:r>
              <a:rPr sz="1200" spc="35" dirty="0">
                <a:latin typeface="Cambria"/>
                <a:cs typeface="Cambria"/>
              </a:rPr>
              <a:t>field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 </a:t>
            </a:r>
            <a:r>
              <a:rPr sz="1200" spc="55" dirty="0">
                <a:latin typeface="Cambria"/>
                <a:cs typeface="Cambria"/>
              </a:rPr>
              <a:t>specifies </a:t>
            </a:r>
            <a:r>
              <a:rPr sz="1200" spc="70" dirty="0">
                <a:latin typeface="Cambria"/>
                <a:cs typeface="Cambria"/>
              </a:rPr>
              <a:t>the address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65" dirty="0">
                <a:latin typeface="Cambria"/>
                <a:cs typeface="Cambria"/>
              </a:rPr>
              <a:t>memory </a:t>
            </a:r>
            <a:r>
              <a:rPr sz="1200" spc="60" dirty="0">
                <a:latin typeface="Cambria"/>
                <a:cs typeface="Cambria"/>
              </a:rPr>
              <a:t>location </a:t>
            </a:r>
            <a:r>
              <a:rPr sz="1200" spc="85" dirty="0">
                <a:latin typeface="Cambria"/>
                <a:cs typeface="Cambria"/>
              </a:rPr>
              <a:t>that </a:t>
            </a:r>
            <a:r>
              <a:rPr sz="1200" spc="80" dirty="0">
                <a:latin typeface="Cambria"/>
                <a:cs typeface="Cambria"/>
              </a:rPr>
              <a:t>contains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35" dirty="0">
                <a:latin typeface="Cambria"/>
                <a:cs typeface="Cambria"/>
              </a:rPr>
              <a:t>effective 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operand. </a:t>
            </a:r>
            <a:r>
              <a:rPr sz="1200" spc="15" dirty="0">
                <a:solidFill>
                  <a:srgbClr val="C00000"/>
                </a:solidFill>
                <a:latin typeface="Cambria"/>
                <a:cs typeface="Cambria"/>
              </a:rPr>
              <a:t>Two</a:t>
            </a:r>
            <a:r>
              <a:rPr sz="1200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references 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memory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are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required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fetch the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 operand.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14417"/>
            <a:ext cx="5970270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  <a:spcBef>
                <a:spcPts val="100"/>
              </a:spcBef>
            </a:pPr>
            <a:r>
              <a:rPr sz="1200" b="1" spc="70" dirty="0">
                <a:latin typeface="Cambria"/>
                <a:cs typeface="Cambria"/>
              </a:rPr>
              <a:t>Register Direct </a:t>
            </a:r>
            <a:r>
              <a:rPr sz="1200" b="1" spc="55" dirty="0">
                <a:latin typeface="Cambria"/>
                <a:cs typeface="Cambria"/>
              </a:rPr>
              <a:t>Addressing</a:t>
            </a:r>
            <a:r>
              <a:rPr sz="1200" b="1" spc="6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Mode: </a:t>
            </a:r>
            <a:r>
              <a:rPr sz="1200" spc="75" dirty="0">
                <a:latin typeface="Cambria"/>
                <a:cs typeface="Cambria"/>
              </a:rPr>
              <a:t>In this </a:t>
            </a:r>
            <a:r>
              <a:rPr sz="1200" spc="70" dirty="0">
                <a:latin typeface="Cambria"/>
                <a:cs typeface="Cambria"/>
              </a:rPr>
              <a:t>addressing </a:t>
            </a:r>
            <a:r>
              <a:rPr sz="1200" spc="80" dirty="0">
                <a:latin typeface="Cambria"/>
                <a:cs typeface="Cambria"/>
              </a:rPr>
              <a:t>mode,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5" dirty="0">
                <a:latin typeface="Cambria"/>
                <a:cs typeface="Cambria"/>
              </a:rPr>
              <a:t>operand is 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contained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45" dirty="0">
                <a:latin typeface="Cambria"/>
                <a:cs typeface="Cambria"/>
              </a:rPr>
              <a:t>register </a:t>
            </a:r>
            <a:r>
              <a:rPr sz="1200" spc="80" dirty="0">
                <a:latin typeface="Cambria"/>
                <a:cs typeface="Cambria"/>
              </a:rPr>
              <a:t>set. </a:t>
            </a: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70" dirty="0">
                <a:latin typeface="Cambria"/>
                <a:cs typeface="Cambria"/>
              </a:rPr>
              <a:t>address </a:t>
            </a:r>
            <a:r>
              <a:rPr sz="1200" spc="40" dirty="0">
                <a:latin typeface="Cambria"/>
                <a:cs typeface="Cambria"/>
              </a:rPr>
              <a:t>field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70" dirty="0">
                <a:latin typeface="Cambria"/>
                <a:cs typeface="Cambria"/>
              </a:rPr>
              <a:t>the instruction </a:t>
            </a:r>
            <a:r>
              <a:rPr sz="1200" spc="40" dirty="0">
                <a:latin typeface="Cambria"/>
                <a:cs typeface="Cambria"/>
              </a:rPr>
              <a:t>refers to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140" dirty="0">
                <a:latin typeface="Cambria"/>
                <a:cs typeface="Cambria"/>
              </a:rPr>
              <a:t>CPU 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register </a:t>
            </a:r>
            <a:r>
              <a:rPr sz="1200" spc="85" dirty="0">
                <a:latin typeface="Cambria"/>
                <a:cs typeface="Cambria"/>
              </a:rPr>
              <a:t>that </a:t>
            </a:r>
            <a:r>
              <a:rPr sz="1200" spc="80" dirty="0">
                <a:latin typeface="Cambria"/>
                <a:cs typeface="Cambria"/>
              </a:rPr>
              <a:t>contains </a:t>
            </a:r>
            <a:r>
              <a:rPr sz="1200" spc="70" dirty="0">
                <a:latin typeface="Cambria"/>
                <a:cs typeface="Cambria"/>
              </a:rPr>
              <a:t>the operand. </a:t>
            </a:r>
            <a:r>
              <a:rPr sz="1200" spc="50" dirty="0">
                <a:latin typeface="Cambria"/>
                <a:cs typeface="Cambria"/>
              </a:rPr>
              <a:t>No </a:t>
            </a:r>
            <a:r>
              <a:rPr sz="1200" spc="45" dirty="0">
                <a:latin typeface="Cambria"/>
                <a:cs typeface="Cambria"/>
              </a:rPr>
              <a:t>reference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65" dirty="0">
                <a:latin typeface="Cambria"/>
                <a:cs typeface="Cambria"/>
              </a:rPr>
              <a:t>memory </a:t>
            </a:r>
            <a:r>
              <a:rPr sz="1200" spc="55" dirty="0">
                <a:latin typeface="Cambria"/>
                <a:cs typeface="Cambria"/>
              </a:rPr>
              <a:t>is </a:t>
            </a:r>
            <a:r>
              <a:rPr sz="1200" spc="50" dirty="0">
                <a:latin typeface="Cambria"/>
                <a:cs typeface="Cambria"/>
              </a:rPr>
              <a:t>required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60" dirty="0">
                <a:latin typeface="Cambria"/>
                <a:cs typeface="Cambria"/>
              </a:rPr>
              <a:t>fetch 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operand.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305" y="1534730"/>
            <a:ext cx="5455084" cy="35528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3292" y="6354677"/>
            <a:ext cx="5643796" cy="2945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35712"/>
            <a:ext cx="5969000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  <a:spcBef>
                <a:spcPts val="100"/>
              </a:spcBef>
            </a:pPr>
            <a:r>
              <a:rPr sz="1200" b="1" spc="70" dirty="0">
                <a:latin typeface="Cambria"/>
                <a:cs typeface="Cambria"/>
              </a:rPr>
              <a:t>Register</a:t>
            </a:r>
            <a:r>
              <a:rPr sz="1200" b="1" spc="75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Indirect</a:t>
            </a:r>
            <a:r>
              <a:rPr sz="1200" b="1" spc="75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Addressing</a:t>
            </a:r>
            <a:r>
              <a:rPr sz="1200" b="1" spc="6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Mode: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this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addressing  </a:t>
            </a:r>
            <a:r>
              <a:rPr sz="1200" spc="80" dirty="0">
                <a:latin typeface="Cambria"/>
                <a:cs typeface="Cambria"/>
              </a:rPr>
              <a:t>mode,  </a:t>
            </a:r>
            <a:r>
              <a:rPr sz="1200" spc="70" dirty="0">
                <a:latin typeface="Cambria"/>
                <a:cs typeface="Cambria"/>
              </a:rPr>
              <a:t>the  address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field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instruction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refers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45" dirty="0">
                <a:latin typeface="Cambria"/>
                <a:cs typeface="Cambria"/>
              </a:rPr>
              <a:t>CPU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that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contains  </a:t>
            </a:r>
            <a:r>
              <a:rPr sz="1200" spc="70" dirty="0">
                <a:latin typeface="Cambria"/>
                <a:cs typeface="Cambria"/>
              </a:rPr>
              <a:t>the  </a:t>
            </a:r>
            <a:r>
              <a:rPr sz="1200" spc="35" dirty="0">
                <a:latin typeface="Cambria"/>
                <a:cs typeface="Cambria"/>
              </a:rPr>
              <a:t>effective 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75" dirty="0">
                <a:latin typeface="Cambria"/>
                <a:cs typeface="Cambria"/>
              </a:rPr>
              <a:t>operand. </a:t>
            </a:r>
            <a:r>
              <a:rPr sz="1200" spc="90" dirty="0">
                <a:latin typeface="Cambria"/>
                <a:cs typeface="Cambria"/>
              </a:rPr>
              <a:t>Only </a:t>
            </a:r>
            <a:r>
              <a:rPr sz="1200" spc="60" dirty="0">
                <a:latin typeface="Cambria"/>
                <a:cs typeface="Cambria"/>
              </a:rPr>
              <a:t>one </a:t>
            </a:r>
            <a:r>
              <a:rPr sz="1200" spc="50" dirty="0">
                <a:latin typeface="Cambria"/>
                <a:cs typeface="Cambria"/>
              </a:rPr>
              <a:t>reference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65" dirty="0">
                <a:latin typeface="Cambria"/>
                <a:cs typeface="Cambria"/>
              </a:rPr>
              <a:t>memory is </a:t>
            </a:r>
            <a:r>
              <a:rPr sz="1200" spc="50" dirty="0">
                <a:latin typeface="Cambria"/>
                <a:cs typeface="Cambria"/>
              </a:rPr>
              <a:t>required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65" dirty="0">
                <a:latin typeface="Cambria"/>
                <a:cs typeface="Cambria"/>
              </a:rPr>
              <a:t>fetch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operand.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669" y="1782064"/>
            <a:ext cx="5379720" cy="3055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458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Cambria</vt:lpstr>
      <vt:lpstr>Century Gothic</vt:lpstr>
      <vt:lpstr>Symbol</vt:lpstr>
      <vt:lpstr>Trebuchet MS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ADEVEN</dc:creator>
  <cp:lastModifiedBy>Arun Singh Bhadwal</cp:lastModifiedBy>
  <cp:revision>1</cp:revision>
  <dcterms:created xsi:type="dcterms:W3CDTF">2022-07-26T08:31:26Z</dcterms:created>
  <dcterms:modified xsi:type="dcterms:W3CDTF">2023-09-14T07:38:59Z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2022-02-19T00:00:00Z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2022-07-26T00:00:00Z</vt:filetime>
  </property>
</Properties>
</file>