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0" r:id="rId5"/>
    <p:sldId id="259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94F47-92B2-4D99-81E9-CEF72CFD3CEB}" v="3" dt="2023-09-14T05:11:05.6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58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Singh Bhadwal" userId="5194844c-519a-444d-b88a-9bf6f3983e7a" providerId="ADAL" clId="{8F194F47-92B2-4D99-81E9-CEF72CFD3CEB}"/>
    <pc:docChg chg="undo custSel addSld modSld">
      <pc:chgData name="Arun Singh Bhadwal" userId="5194844c-519a-444d-b88a-9bf6f3983e7a" providerId="ADAL" clId="{8F194F47-92B2-4D99-81E9-CEF72CFD3CEB}" dt="2023-09-14T05:13:29.767" v="44" actId="20577"/>
      <pc:docMkLst>
        <pc:docMk/>
      </pc:docMkLst>
      <pc:sldChg chg="addSp delSp modSp mod">
        <pc:chgData name="Arun Singh Bhadwal" userId="5194844c-519a-444d-b88a-9bf6f3983e7a" providerId="ADAL" clId="{8F194F47-92B2-4D99-81E9-CEF72CFD3CEB}" dt="2023-09-14T05:13:29.767" v="44" actId="20577"/>
        <pc:sldMkLst>
          <pc:docMk/>
          <pc:sldMk cId="0" sldId="258"/>
        </pc:sldMkLst>
        <pc:spChg chg="mod">
          <ac:chgData name="Arun Singh Bhadwal" userId="5194844c-519a-444d-b88a-9bf6f3983e7a" providerId="ADAL" clId="{8F194F47-92B2-4D99-81E9-CEF72CFD3CEB}" dt="2023-09-14T05:13:29.767" v="44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Arun Singh Bhadwal" userId="5194844c-519a-444d-b88a-9bf6f3983e7a" providerId="ADAL" clId="{8F194F47-92B2-4D99-81E9-CEF72CFD3CEB}" dt="2023-09-14T05:09:56.327" v="21" actId="21"/>
          <ac:spMkLst>
            <pc:docMk/>
            <pc:sldMk cId="0" sldId="258"/>
            <ac:spMk id="3" creationId="{00000000-0000-0000-0000-000000000000}"/>
          </ac:spMkLst>
        </pc:spChg>
        <pc:picChg chg="del">
          <ac:chgData name="Arun Singh Bhadwal" userId="5194844c-519a-444d-b88a-9bf6f3983e7a" providerId="ADAL" clId="{8F194F47-92B2-4D99-81E9-CEF72CFD3CEB}" dt="2023-09-14T05:10:44.054" v="33" actId="21"/>
          <ac:picMkLst>
            <pc:docMk/>
            <pc:sldMk cId="0" sldId="258"/>
            <ac:picMk id="4" creationId="{00000000-0000-0000-0000-000000000000}"/>
          </ac:picMkLst>
        </pc:picChg>
        <pc:picChg chg="add mod">
          <ac:chgData name="Arun Singh Bhadwal" userId="5194844c-519a-444d-b88a-9bf6f3983e7a" providerId="ADAL" clId="{8F194F47-92B2-4D99-81E9-CEF72CFD3CEB}" dt="2023-09-14T05:11:08.480" v="37" actId="1076"/>
          <ac:picMkLst>
            <pc:docMk/>
            <pc:sldMk cId="0" sldId="258"/>
            <ac:picMk id="6" creationId="{10FA5061-8749-FBF8-B84F-356F3838F309}"/>
          </ac:picMkLst>
        </pc:picChg>
      </pc:sldChg>
      <pc:sldChg chg="addSp modSp new mod">
        <pc:chgData name="Arun Singh Bhadwal" userId="5194844c-519a-444d-b88a-9bf6f3983e7a" providerId="ADAL" clId="{8F194F47-92B2-4D99-81E9-CEF72CFD3CEB}" dt="2023-09-14T05:10:50.167" v="35" actId="1076"/>
        <pc:sldMkLst>
          <pc:docMk/>
          <pc:sldMk cId="351341531" sldId="260"/>
        </pc:sldMkLst>
        <pc:spChg chg="add mod">
          <ac:chgData name="Arun Singh Bhadwal" userId="5194844c-519a-444d-b88a-9bf6f3983e7a" providerId="ADAL" clId="{8F194F47-92B2-4D99-81E9-CEF72CFD3CEB}" dt="2023-09-14T05:10:38.046" v="32" actId="14100"/>
          <ac:spMkLst>
            <pc:docMk/>
            <pc:sldMk cId="351341531" sldId="260"/>
            <ac:spMk id="2" creationId="{8A617DFF-F7C5-DB49-CDED-3D1D12CE22D2}"/>
          </ac:spMkLst>
        </pc:spChg>
        <pc:picChg chg="add mod">
          <ac:chgData name="Arun Singh Bhadwal" userId="5194844c-519a-444d-b88a-9bf6f3983e7a" providerId="ADAL" clId="{8F194F47-92B2-4D99-81E9-CEF72CFD3CEB}" dt="2023-09-14T05:10:50.167" v="35" actId="1076"/>
          <ac:picMkLst>
            <pc:docMk/>
            <pc:sldMk cId="351341531" sldId="260"/>
            <ac:picMk id="3" creationId="{E3559663-0A84-44A5-59CA-C18BE72465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54" y="3688082"/>
            <a:ext cx="5610383" cy="3318745"/>
          </a:xfrm>
        </p:spPr>
        <p:txBody>
          <a:bodyPr anchor="b">
            <a:normAutofit/>
          </a:bodyPr>
          <a:lstStyle>
            <a:lvl1pPr>
              <a:defRPr sz="4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54" y="7006825"/>
            <a:ext cx="5610383" cy="165188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26961" y="6337699"/>
            <a:ext cx="1186152" cy="1146612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834" y="6643327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894080"/>
            <a:ext cx="5603187" cy="4571659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3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3576" y="5140960"/>
            <a:ext cx="4805805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6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576322"/>
            <a:ext cx="5603187" cy="3996439"/>
          </a:xfrm>
        </p:spPr>
        <p:txBody>
          <a:bodyPr anchor="b">
            <a:normAutofit/>
          </a:bodyPr>
          <a:lstStyle>
            <a:lvl1pPr algn="l">
              <a:defRPr sz="4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5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85048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85048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338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4" y="920197"/>
            <a:ext cx="5603186" cy="4224029"/>
          </a:xfrm>
        </p:spPr>
        <p:txBody>
          <a:bodyPr anchor="ctr">
            <a:normAutofit/>
          </a:bodyPr>
          <a:lstStyle>
            <a:lvl1pPr algn="l">
              <a:defRPr sz="4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03187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5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55" y="920196"/>
            <a:ext cx="1407712" cy="774959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54" y="920196"/>
            <a:ext cx="4008896" cy="774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1" y="915361"/>
            <a:ext cx="5600819" cy="1878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53" y="3129280"/>
            <a:ext cx="5603187" cy="554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0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042691"/>
            <a:ext cx="5603187" cy="2154240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5252720"/>
            <a:ext cx="5603187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54" y="3133836"/>
            <a:ext cx="2717901" cy="5525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11" y="3133836"/>
            <a:ext cx="2717529" cy="5525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549" y="3265718"/>
            <a:ext cx="2443407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53" y="4110903"/>
            <a:ext cx="2717902" cy="4555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1" y="3260984"/>
            <a:ext cx="244225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658" y="4106169"/>
            <a:ext cx="2716328" cy="4555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7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9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8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654263"/>
            <a:ext cx="2235146" cy="1431924"/>
          </a:xfrm>
        </p:spPr>
        <p:txBody>
          <a:bodyPr anchor="b"/>
          <a:lstStyle>
            <a:lvl1pPr algn="l">
              <a:defRPr sz="1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970" y="654264"/>
            <a:ext cx="3222270" cy="794194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2344632"/>
            <a:ext cx="2235146" cy="6251573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7040880"/>
            <a:ext cx="560318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1053" y="931282"/>
            <a:ext cx="5603187" cy="565395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872096"/>
            <a:ext cx="5603187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1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5280"/>
            <a:ext cx="1684020" cy="973665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358" y="418"/>
            <a:ext cx="1659431" cy="10051020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5448" cy="1005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3129280"/>
            <a:ext cx="5603187" cy="56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540" y="8998132"/>
            <a:ext cx="651423" cy="542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1053" y="8999187"/>
            <a:ext cx="48590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544" y="1155416"/>
            <a:ext cx="49723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1056"/>
            <a:ext cx="5972175" cy="38512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745614" marR="1739900" algn="ctr">
              <a:lnSpc>
                <a:spcPts val="1400"/>
              </a:lnSpc>
              <a:spcBef>
                <a:spcPts val="180"/>
              </a:spcBef>
            </a:pPr>
            <a:r>
              <a:rPr sz="1200" b="1" spc="85" dirty="0">
                <a:latin typeface="Cambria"/>
                <a:cs typeface="Cambria"/>
              </a:rPr>
              <a:t>Computer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b="1" spc="105" dirty="0">
                <a:latin typeface="Cambria"/>
                <a:cs typeface="Cambria"/>
              </a:rPr>
              <a:t>System</a:t>
            </a:r>
            <a:r>
              <a:rPr sz="1200" b="1" spc="11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Architecture </a:t>
            </a:r>
            <a:r>
              <a:rPr sz="1200" b="1" spc="-245" dirty="0">
                <a:latin typeface="Cambria"/>
                <a:cs typeface="Cambria"/>
              </a:rPr>
              <a:t> </a:t>
            </a:r>
            <a:r>
              <a:rPr sz="1200" b="1" spc="95" dirty="0">
                <a:latin typeface="Cambria"/>
                <a:cs typeface="Cambria"/>
              </a:rPr>
              <a:t>COMP201Th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ts val="1360"/>
              </a:lnSpc>
            </a:pPr>
            <a:r>
              <a:rPr sz="1200" b="1" spc="80" dirty="0">
                <a:latin typeface="Cambria"/>
                <a:cs typeface="Cambria"/>
              </a:rPr>
              <a:t>Unit: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ts val="1420"/>
              </a:lnSpc>
            </a:pPr>
            <a:r>
              <a:rPr sz="1200" b="1" spc="75" dirty="0">
                <a:latin typeface="Cambria"/>
                <a:cs typeface="Cambria"/>
              </a:rPr>
              <a:t>Basic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Computer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Organization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and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Design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1200" b="1" spc="70" dirty="0">
                <a:latin typeface="Cambria"/>
                <a:cs typeface="Cambria"/>
              </a:rPr>
              <a:t>Lecture: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200" b="1" spc="75" dirty="0">
                <a:latin typeface="Cambria"/>
                <a:cs typeface="Cambria"/>
              </a:rPr>
              <a:t>Timing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and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Control,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Instruction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105" dirty="0">
                <a:latin typeface="Cambria"/>
                <a:cs typeface="Cambria"/>
              </a:rPr>
              <a:t>Cycle</a:t>
            </a:r>
            <a:endParaRPr sz="1200">
              <a:latin typeface="Cambria"/>
              <a:cs typeface="Cambria"/>
            </a:endParaRPr>
          </a:p>
          <a:p>
            <a:pPr marL="12700" marR="5080" indent="629285" algn="just">
              <a:lnSpc>
                <a:spcPct val="97900"/>
              </a:lnSpc>
              <a:spcBef>
                <a:spcPts val="990"/>
              </a:spcBef>
            </a:pP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timing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all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registers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80" dirty="0">
                <a:latin typeface="Cambria"/>
                <a:cs typeface="Cambria"/>
              </a:rPr>
              <a:t>basic </a:t>
            </a:r>
            <a:r>
              <a:rPr sz="1200" spc="75" dirty="0">
                <a:latin typeface="Cambria"/>
                <a:cs typeface="Cambria"/>
              </a:rPr>
              <a:t>computer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55" dirty="0">
                <a:latin typeface="Cambria"/>
                <a:cs typeface="Cambria"/>
              </a:rPr>
              <a:t>controlled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master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clock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generator.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clock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pulses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applied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all  </a:t>
            </a:r>
            <a:r>
              <a:rPr sz="1200" spc="50" dirty="0">
                <a:latin typeface="Cambria"/>
                <a:cs typeface="Cambria"/>
              </a:rPr>
              <a:t>flip-flops  </a:t>
            </a:r>
            <a:r>
              <a:rPr sz="1200" spc="95" dirty="0">
                <a:latin typeface="Cambria"/>
                <a:cs typeface="Cambria"/>
              </a:rPr>
              <a:t>and 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registers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85" dirty="0">
                <a:latin typeface="Cambria"/>
                <a:cs typeface="Cambria"/>
              </a:rPr>
              <a:t>system, </a:t>
            </a:r>
            <a:r>
              <a:rPr sz="1200" spc="75" dirty="0">
                <a:latin typeface="Cambria"/>
                <a:cs typeface="Cambria"/>
              </a:rPr>
              <a:t>including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flip-flops </a:t>
            </a:r>
            <a:r>
              <a:rPr sz="1200" spc="100" dirty="0">
                <a:latin typeface="Cambria"/>
                <a:cs typeface="Cambria"/>
              </a:rPr>
              <a:t>and </a:t>
            </a:r>
            <a:r>
              <a:rPr sz="1200" spc="50" dirty="0">
                <a:latin typeface="Cambria"/>
                <a:cs typeface="Cambria"/>
              </a:rPr>
              <a:t>registers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55" dirty="0">
                <a:latin typeface="Cambria"/>
                <a:cs typeface="Cambria"/>
              </a:rPr>
              <a:t>control </a:t>
            </a:r>
            <a:r>
              <a:rPr sz="1200" spc="90" dirty="0">
                <a:latin typeface="Cambria"/>
                <a:cs typeface="Cambria"/>
              </a:rPr>
              <a:t>unit. 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70" dirty="0">
                <a:latin typeface="Cambria"/>
                <a:cs typeface="Cambria"/>
              </a:rPr>
              <a:t>clock </a:t>
            </a:r>
            <a:r>
              <a:rPr sz="1200" spc="80" dirty="0">
                <a:latin typeface="Cambria"/>
                <a:cs typeface="Cambria"/>
              </a:rPr>
              <a:t>pulses </a:t>
            </a:r>
            <a:r>
              <a:rPr sz="1200" spc="50" dirty="0">
                <a:latin typeface="Cambria"/>
                <a:cs typeface="Cambria"/>
              </a:rPr>
              <a:t>do </a:t>
            </a:r>
            <a:r>
              <a:rPr sz="1200" spc="65" dirty="0">
                <a:latin typeface="Cambria"/>
                <a:cs typeface="Cambria"/>
              </a:rPr>
              <a:t>not </a:t>
            </a:r>
            <a:r>
              <a:rPr sz="1200" spc="90" dirty="0">
                <a:latin typeface="Cambria"/>
                <a:cs typeface="Cambria"/>
              </a:rPr>
              <a:t>change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state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unless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0" dirty="0">
                <a:latin typeface="Cambria"/>
                <a:cs typeface="Cambria"/>
              </a:rPr>
              <a:t> enabled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signal.</a:t>
            </a:r>
            <a:endParaRPr sz="1200">
              <a:latin typeface="Cambria"/>
              <a:cs typeface="Cambria"/>
            </a:endParaRPr>
          </a:p>
          <a:p>
            <a:pPr marL="12700" marR="7620" indent="629285" algn="just">
              <a:lnSpc>
                <a:spcPct val="97600"/>
              </a:lnSpc>
              <a:spcBef>
                <a:spcPts val="1005"/>
              </a:spcBef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signals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generated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unit  </a:t>
            </a:r>
            <a:r>
              <a:rPr sz="1200" spc="105" dirty="0">
                <a:latin typeface="Cambria"/>
                <a:cs typeface="Cambria"/>
              </a:rPr>
              <a:t>and  </a:t>
            </a:r>
            <a:r>
              <a:rPr sz="1200" spc="35" dirty="0">
                <a:latin typeface="Cambria"/>
                <a:cs typeface="Cambria"/>
              </a:rPr>
              <a:t>provide 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inputs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multiplexers</a:t>
            </a:r>
            <a:r>
              <a:rPr sz="1200" spc="70" dirty="0">
                <a:latin typeface="Cambria"/>
                <a:cs typeface="Cambria"/>
              </a:rPr>
              <a:t> in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common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bus,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inputs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processor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registers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micro-operations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accumulator.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00" b="1" spc="50" dirty="0">
                <a:latin typeface="Cambria"/>
                <a:cs typeface="Cambria"/>
              </a:rPr>
              <a:t>There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30" dirty="0">
                <a:latin typeface="Cambria"/>
                <a:cs typeface="Cambria"/>
              </a:rPr>
              <a:t>are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two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major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types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of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control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organization: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0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40" dirty="0">
                <a:latin typeface="Cambria"/>
                <a:cs typeface="Cambria"/>
              </a:rPr>
              <a:t>Hardwired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Control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55" dirty="0">
                <a:latin typeface="Cambria"/>
                <a:cs typeface="Cambria"/>
              </a:rPr>
              <a:t>Micro-programmed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Control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076" y="4292219"/>
          <a:ext cx="6082030" cy="1993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927">
                <a:tc>
                  <a:txBody>
                    <a:bodyPr/>
                    <a:lstStyle/>
                    <a:p>
                      <a:pPr marL="68580">
                        <a:lnSpc>
                          <a:spcPts val="1365"/>
                        </a:lnSpc>
                      </a:pPr>
                      <a:r>
                        <a:rPr sz="1200" b="1" spc="40" dirty="0">
                          <a:latin typeface="Cambria"/>
                          <a:cs typeface="Cambria"/>
                        </a:rPr>
                        <a:t>Hardwired</a:t>
                      </a:r>
                      <a:r>
                        <a:rPr sz="1200" b="1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80" dirty="0">
                          <a:latin typeface="Cambria"/>
                          <a:cs typeface="Cambria"/>
                        </a:rPr>
                        <a:t>Control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65"/>
                        </a:lnSpc>
                      </a:pPr>
                      <a:r>
                        <a:rPr sz="1200" b="1" spc="55" dirty="0">
                          <a:latin typeface="Cambria"/>
                          <a:cs typeface="Cambria"/>
                        </a:rPr>
                        <a:t>Micro-programmed</a:t>
                      </a:r>
                      <a:r>
                        <a:rPr sz="1200" b="1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80" dirty="0">
                          <a:latin typeface="Cambria"/>
                          <a:cs typeface="Cambria"/>
                        </a:rPr>
                        <a:t>Control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marL="68580" marR="59690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logic</a:t>
                      </a:r>
                      <a:r>
                        <a:rPr sz="120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3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implemented</a:t>
                      </a:r>
                      <a:r>
                        <a:rPr sz="120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with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gates,</a:t>
                      </a:r>
                      <a:r>
                        <a:rPr sz="1200" spc="25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flip-flops,</a:t>
                      </a:r>
                      <a:r>
                        <a:rPr sz="1200" spc="2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decoders</a:t>
                      </a:r>
                      <a:r>
                        <a:rPr sz="1200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other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50" dirty="0">
                          <a:latin typeface="Cambria"/>
                          <a:cs typeface="Cambria"/>
                        </a:rPr>
                        <a:t>digital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circuits.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0325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2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2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2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stored</a:t>
                      </a:r>
                      <a:r>
                        <a:rPr sz="12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 memory.</a:t>
                      </a:r>
                      <a:r>
                        <a:rPr sz="1200" spc="3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3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memory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 marR="61594">
                        <a:lnSpc>
                          <a:spcPts val="1400"/>
                        </a:lnSpc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2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programmed</a:t>
                      </a:r>
                      <a:r>
                        <a:rPr sz="12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initiate</a:t>
                      </a:r>
                      <a:r>
                        <a:rPr sz="12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required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sequence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micro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operations.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97">
                <a:tc>
                  <a:txBody>
                    <a:bodyPr/>
                    <a:lstStyle/>
                    <a:p>
                      <a:pPr marL="68580" marR="59055">
                        <a:lnSpc>
                          <a:spcPts val="1400"/>
                        </a:lnSpc>
                        <a:spcBef>
                          <a:spcPts val="30"/>
                        </a:spcBef>
                        <a:tabLst>
                          <a:tab pos="490220" algn="l"/>
                          <a:tab pos="1398270" algn="l"/>
                          <a:tab pos="1673860" algn="l"/>
                          <a:tab pos="2127885" algn="l"/>
                          <a:tab pos="2380615" algn="l"/>
                          <a:tab pos="2798445" algn="l"/>
                        </a:tabLst>
                      </a:pPr>
                      <a:r>
                        <a:rPr sz="1200" spc="-1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advantag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	is	that	it	can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be 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optimized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produce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4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fast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mode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0" dirty="0">
                          <a:latin typeface="Cambria"/>
                          <a:cs typeface="Cambria"/>
                        </a:rPr>
                        <a:t>of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operation.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1594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Compared</a:t>
                      </a:r>
                      <a:r>
                        <a:rPr sz="1200" spc="3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2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3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hardwired</a:t>
                      </a:r>
                      <a:r>
                        <a:rPr sz="12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operation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slow.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44">
                <a:tc>
                  <a:txBody>
                    <a:bodyPr/>
                    <a:lstStyle/>
                    <a:p>
                      <a:pPr marL="68580" marR="61594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changes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wiring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among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various</a:t>
                      </a:r>
                      <a:r>
                        <a:rPr sz="12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components</a:t>
                      </a:r>
                      <a:r>
                        <a:rPr sz="12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the</a:t>
                      </a:r>
                      <a:r>
                        <a:rPr sz="1200" spc="3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design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spc="110" dirty="0">
                          <a:latin typeface="Cambria"/>
                          <a:cs typeface="Cambria"/>
                        </a:rPr>
                        <a:t>has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modified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changed.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2230">
                        <a:lnSpc>
                          <a:spcPts val="1400"/>
                        </a:lnSpc>
                        <a:spcBef>
                          <a:spcPts val="30"/>
                        </a:spcBef>
                        <a:tabLst>
                          <a:tab pos="563245" algn="l"/>
                          <a:tab pos="1244600" algn="l"/>
                          <a:tab pos="1743710" algn="l"/>
                          <a:tab pos="2732405" algn="l"/>
                        </a:tabLst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Required</a:t>
                      </a:r>
                      <a:r>
                        <a:rPr sz="1200" spc="3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changes</a:t>
                      </a:r>
                      <a:r>
                        <a:rPr sz="1200" spc="3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35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3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modifications</a:t>
                      </a:r>
                      <a:r>
                        <a:rPr sz="1200" spc="3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cn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don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y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updatin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	the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microprogram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memory.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1056"/>
            <a:ext cx="4834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block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diagram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of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hardwired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unit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shown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below: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075045"/>
            <a:ext cx="5970270" cy="317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Cambria"/>
                <a:cs typeface="Cambria"/>
              </a:rPr>
              <a:t>Fig: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Control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Unit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Basic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Computer</a:t>
            </a:r>
            <a:endParaRPr sz="1200">
              <a:latin typeface="Cambria"/>
              <a:cs typeface="Cambria"/>
            </a:endParaRPr>
          </a:p>
          <a:p>
            <a:pPr marL="12700" marR="7620">
              <a:lnSpc>
                <a:spcPct val="147500"/>
              </a:lnSpc>
              <a:spcBef>
                <a:spcPts val="980"/>
              </a:spcBef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unit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basic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computers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consists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two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decoders,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48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counter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number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logic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gates.</a:t>
            </a:r>
            <a:endParaRPr sz="1200">
              <a:latin typeface="Cambria"/>
              <a:cs typeface="Cambria"/>
            </a:endParaRPr>
          </a:p>
          <a:p>
            <a:pPr marL="469265" marR="5080" indent="-228600">
              <a:lnSpc>
                <a:spcPct val="1469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90" dirty="0">
                <a:latin typeface="Cambria"/>
                <a:cs typeface="Cambria"/>
              </a:rPr>
              <a:t>An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read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65" dirty="0">
                <a:latin typeface="Cambria"/>
                <a:cs typeface="Cambria"/>
              </a:rPr>
              <a:t> memory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38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placed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38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(IR).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divided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into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three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parts:</a:t>
            </a:r>
            <a:endParaRPr sz="1200">
              <a:latin typeface="Cambria"/>
              <a:cs typeface="Cambria"/>
            </a:endParaRPr>
          </a:p>
          <a:p>
            <a:pPr marL="1383665" lvl="1" indent="-22923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13843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I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bit</a:t>
            </a:r>
            <a:endParaRPr sz="1200">
              <a:latin typeface="Cambria"/>
              <a:cs typeface="Cambria"/>
            </a:endParaRPr>
          </a:p>
          <a:p>
            <a:pPr marL="1383665" lvl="1" indent="-229235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13843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operation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code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endParaRPr sz="1200">
              <a:latin typeface="Cambria"/>
              <a:cs typeface="Cambria"/>
            </a:endParaRPr>
          </a:p>
          <a:p>
            <a:pPr marL="1383665" lvl="1" indent="-22923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1384300" algn="l"/>
              </a:tabLst>
            </a:pPr>
            <a:r>
              <a:rPr sz="1200" spc="80" dirty="0">
                <a:latin typeface="Cambria"/>
                <a:cs typeface="Cambria"/>
              </a:rPr>
              <a:t>Bits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11.</a:t>
            </a:r>
            <a:endParaRPr sz="1200">
              <a:latin typeface="Cambria"/>
              <a:cs typeface="Cambria"/>
            </a:endParaRPr>
          </a:p>
          <a:p>
            <a:pPr marL="926465" marR="5715" indent="-228600" algn="just">
              <a:lnSpc>
                <a:spcPct val="150000"/>
              </a:lnSpc>
              <a:spcBef>
                <a:spcPts val="35"/>
              </a:spcBef>
              <a:buFont typeface="Symbol"/>
              <a:buChar char=""/>
              <a:tabLst>
                <a:tab pos="927100" algn="l"/>
              </a:tabLst>
            </a:pP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operation </a:t>
            </a:r>
            <a:r>
              <a:rPr sz="1200" spc="60" dirty="0">
                <a:latin typeface="Cambria"/>
                <a:cs typeface="Cambria"/>
              </a:rPr>
              <a:t>code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60" dirty="0">
                <a:latin typeface="Cambria"/>
                <a:cs typeface="Cambria"/>
              </a:rPr>
              <a:t>bits </a:t>
            </a:r>
            <a:r>
              <a:rPr sz="1200" spc="75" dirty="0">
                <a:latin typeface="Cambria"/>
                <a:cs typeface="Cambria"/>
              </a:rPr>
              <a:t>12 </a:t>
            </a:r>
            <a:r>
              <a:rPr sz="1200" spc="80" dirty="0">
                <a:latin typeface="Cambria"/>
                <a:cs typeface="Cambria"/>
              </a:rPr>
              <a:t>through </a:t>
            </a:r>
            <a:r>
              <a:rPr sz="1200" spc="75" dirty="0">
                <a:latin typeface="Cambria"/>
                <a:cs typeface="Cambria"/>
              </a:rPr>
              <a:t>14 </a:t>
            </a:r>
            <a:r>
              <a:rPr sz="1200" spc="55" dirty="0">
                <a:latin typeface="Cambria"/>
                <a:cs typeface="Cambria"/>
              </a:rPr>
              <a:t>are decoded </a:t>
            </a:r>
            <a:r>
              <a:rPr sz="1200" spc="50" dirty="0">
                <a:latin typeface="Cambria"/>
                <a:cs typeface="Cambria"/>
              </a:rPr>
              <a:t>with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50" dirty="0">
                <a:latin typeface="Cambria"/>
                <a:cs typeface="Cambria"/>
              </a:rPr>
              <a:t>3*8 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decoder. The eight </a:t>
            </a:r>
            <a:r>
              <a:rPr sz="1200" spc="85" dirty="0">
                <a:latin typeface="Cambria"/>
                <a:cs typeface="Cambria"/>
              </a:rPr>
              <a:t>outputs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decoder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designated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800" spc="112" baseline="4629" dirty="0">
                <a:latin typeface="Cambria"/>
                <a:cs typeface="Cambria"/>
              </a:rPr>
              <a:t>symbols</a:t>
            </a:r>
            <a:r>
              <a:rPr sz="1800" spc="165" baseline="4629" dirty="0">
                <a:latin typeface="Cambria"/>
                <a:cs typeface="Cambria"/>
              </a:rPr>
              <a:t> D</a:t>
            </a:r>
            <a:r>
              <a:rPr sz="800" spc="110" dirty="0">
                <a:latin typeface="Cambria"/>
                <a:cs typeface="Cambria"/>
              </a:rPr>
              <a:t>0</a:t>
            </a:r>
            <a:r>
              <a:rPr sz="800" spc="215" dirty="0">
                <a:latin typeface="Cambria"/>
                <a:cs typeface="Cambria"/>
              </a:rPr>
              <a:t> </a:t>
            </a:r>
            <a:r>
              <a:rPr sz="1800" spc="120" baseline="4629" dirty="0">
                <a:latin typeface="Cambria"/>
                <a:cs typeface="Cambria"/>
              </a:rPr>
              <a:t>through</a:t>
            </a:r>
            <a:r>
              <a:rPr sz="1800" spc="150" baseline="4629" dirty="0">
                <a:latin typeface="Cambria"/>
                <a:cs typeface="Cambria"/>
              </a:rPr>
              <a:t> </a:t>
            </a:r>
            <a:r>
              <a:rPr sz="1800" spc="172" baseline="4629" dirty="0">
                <a:latin typeface="Cambria"/>
                <a:cs typeface="Cambria"/>
              </a:rPr>
              <a:t>D</a:t>
            </a:r>
            <a:r>
              <a:rPr sz="800" spc="114" dirty="0">
                <a:latin typeface="Cambria"/>
                <a:cs typeface="Cambria"/>
              </a:rPr>
              <a:t>7</a:t>
            </a:r>
            <a:r>
              <a:rPr sz="1800" spc="172" baseline="4629" dirty="0">
                <a:latin typeface="Cambria"/>
                <a:cs typeface="Cambria"/>
              </a:rPr>
              <a:t>.</a:t>
            </a:r>
            <a:endParaRPr sz="1800" baseline="4629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683" y="842891"/>
            <a:ext cx="5587821" cy="503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44856"/>
            <a:ext cx="5970905" cy="3856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7620" indent="-228600">
              <a:lnSpc>
                <a:spcPct val="146700"/>
              </a:lnSpc>
              <a:spcBef>
                <a:spcPts val="10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75" dirty="0">
                <a:latin typeface="Cambria"/>
                <a:cs typeface="Cambria"/>
              </a:rPr>
              <a:t>Bit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15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transferred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flip-flop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designated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symbol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I.</a:t>
            </a:r>
            <a:endParaRPr sz="1200" dirty="0">
              <a:latin typeface="Cambria"/>
              <a:cs typeface="Cambria"/>
            </a:endParaRPr>
          </a:p>
          <a:p>
            <a:pPr marL="926465" indent="-229235">
              <a:lnSpc>
                <a:spcPct val="100000"/>
              </a:lnSpc>
              <a:spcBef>
                <a:spcPts val="74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80" dirty="0">
                <a:latin typeface="Cambria"/>
                <a:cs typeface="Cambria"/>
              </a:rPr>
              <a:t>Bits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11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applied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logic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gates.</a:t>
            </a:r>
            <a:endParaRPr sz="1200" dirty="0">
              <a:latin typeface="Cambria"/>
              <a:cs typeface="Cambria"/>
            </a:endParaRPr>
          </a:p>
          <a:p>
            <a:pPr marL="461645" indent="-178435">
              <a:lnSpc>
                <a:spcPct val="100000"/>
              </a:lnSpc>
              <a:spcBef>
                <a:spcPts val="760"/>
              </a:spcBef>
              <a:buFont typeface="Symbol"/>
              <a:buChar char=""/>
              <a:tabLst>
                <a:tab pos="46228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4-bit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counter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count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binary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15.</a:t>
            </a:r>
            <a:endParaRPr sz="1200" dirty="0">
              <a:latin typeface="Cambria"/>
              <a:cs typeface="Cambria"/>
            </a:endParaRPr>
          </a:p>
          <a:p>
            <a:pPr marL="461645" marR="5080" indent="-178435">
              <a:lnSpc>
                <a:spcPct val="146700"/>
              </a:lnSpc>
              <a:spcBef>
                <a:spcPts val="170"/>
              </a:spcBef>
              <a:buFont typeface="Symbol"/>
              <a:buChar char=""/>
              <a:tabLst>
                <a:tab pos="462280" algn="l"/>
              </a:tabLst>
            </a:pPr>
            <a:r>
              <a:rPr sz="1800" spc="89" baseline="4629" dirty="0">
                <a:latin typeface="Cambria"/>
                <a:cs typeface="Cambria"/>
              </a:rPr>
              <a:t>The</a:t>
            </a:r>
            <a:r>
              <a:rPr sz="1800" spc="209" baseline="4629" dirty="0">
                <a:latin typeface="Cambria"/>
                <a:cs typeface="Cambria"/>
              </a:rPr>
              <a:t> </a:t>
            </a:r>
            <a:r>
              <a:rPr sz="1800" spc="127" baseline="4629" dirty="0">
                <a:latin typeface="Cambria"/>
                <a:cs typeface="Cambria"/>
              </a:rPr>
              <a:t>outputs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37" baseline="4629" dirty="0">
                <a:latin typeface="Cambria"/>
                <a:cs typeface="Cambria"/>
              </a:rPr>
              <a:t>of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104" baseline="4629" dirty="0">
                <a:latin typeface="Cambria"/>
                <a:cs typeface="Cambria"/>
              </a:rPr>
              <a:t>the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104" baseline="4629" dirty="0">
                <a:latin typeface="Cambria"/>
                <a:cs typeface="Cambria"/>
              </a:rPr>
              <a:t>counter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82" baseline="4629" dirty="0">
                <a:latin typeface="Cambria"/>
                <a:cs typeface="Cambria"/>
              </a:rPr>
              <a:t>are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82" baseline="4629" dirty="0">
                <a:latin typeface="Cambria"/>
                <a:cs typeface="Cambria"/>
              </a:rPr>
              <a:t>decoded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82" baseline="4629" dirty="0">
                <a:latin typeface="Cambria"/>
                <a:cs typeface="Cambria"/>
              </a:rPr>
              <a:t>into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112" baseline="4629" dirty="0">
                <a:latin typeface="Cambria"/>
                <a:cs typeface="Cambria"/>
              </a:rPr>
              <a:t>16</a:t>
            </a:r>
            <a:r>
              <a:rPr sz="1800" spc="209" baseline="4629" dirty="0">
                <a:latin typeface="Cambria"/>
                <a:cs typeface="Cambria"/>
              </a:rPr>
              <a:t> </a:t>
            </a:r>
            <a:r>
              <a:rPr sz="1800" spc="97" baseline="4629" dirty="0">
                <a:latin typeface="Cambria"/>
                <a:cs typeface="Cambria"/>
              </a:rPr>
              <a:t>timing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120" baseline="4629" dirty="0">
                <a:latin typeface="Cambria"/>
                <a:cs typeface="Cambria"/>
              </a:rPr>
              <a:t>signals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67" baseline="4629" dirty="0">
                <a:latin typeface="Cambria"/>
                <a:cs typeface="Cambria"/>
              </a:rPr>
              <a:t>T</a:t>
            </a:r>
            <a:r>
              <a:rPr sz="800" spc="45" dirty="0">
                <a:latin typeface="Cambria"/>
                <a:cs typeface="Cambria"/>
              </a:rPr>
              <a:t>0</a:t>
            </a:r>
            <a:r>
              <a:rPr sz="800" spc="240" dirty="0">
                <a:latin typeface="Cambria"/>
                <a:cs typeface="Cambria"/>
              </a:rPr>
              <a:t> </a:t>
            </a:r>
            <a:r>
              <a:rPr sz="1800" spc="120" baseline="4629" dirty="0">
                <a:latin typeface="Cambria"/>
                <a:cs typeface="Cambria"/>
              </a:rPr>
              <a:t>through </a:t>
            </a:r>
            <a:r>
              <a:rPr sz="1800" spc="-367" baseline="4629" dirty="0">
                <a:latin typeface="Cambria"/>
                <a:cs typeface="Cambria"/>
              </a:rPr>
              <a:t> </a:t>
            </a:r>
            <a:r>
              <a:rPr sz="1800" spc="97" baseline="4629" dirty="0">
                <a:latin typeface="Cambria"/>
                <a:cs typeface="Cambria"/>
              </a:rPr>
              <a:t>T</a:t>
            </a:r>
            <a:r>
              <a:rPr sz="800" spc="65" dirty="0">
                <a:latin typeface="Cambria"/>
                <a:cs typeface="Cambria"/>
              </a:rPr>
              <a:t>15</a:t>
            </a:r>
            <a:r>
              <a:rPr sz="1800" spc="97" baseline="4629" dirty="0">
                <a:latin typeface="Cambria"/>
                <a:cs typeface="Cambria"/>
              </a:rPr>
              <a:t>.</a:t>
            </a:r>
            <a:endParaRPr sz="1800" baseline="4629" dirty="0">
              <a:latin typeface="Cambria"/>
              <a:cs typeface="Cambria"/>
            </a:endParaRPr>
          </a:p>
          <a:p>
            <a:pPr marL="461645" indent="-178435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46228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counter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00" dirty="0">
                <a:latin typeface="Cambria"/>
                <a:cs typeface="Cambria"/>
              </a:rPr>
              <a:t>SC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incremented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cleared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synchronously.</a:t>
            </a:r>
            <a:endParaRPr sz="1200" dirty="0">
              <a:latin typeface="Cambria"/>
              <a:cs typeface="Cambria"/>
            </a:endParaRPr>
          </a:p>
          <a:p>
            <a:pPr marL="461645" marR="6350" indent="-178435">
              <a:lnSpc>
                <a:spcPct val="146700"/>
              </a:lnSpc>
              <a:spcBef>
                <a:spcPts val="85"/>
              </a:spcBef>
              <a:buFont typeface="Symbol"/>
              <a:buChar char=""/>
              <a:tabLst>
                <a:tab pos="46228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counter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incremented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provide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timing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signals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out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4*16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decoder.</a:t>
            </a:r>
            <a:endParaRPr lang="en-US" sz="1200" spc="60" dirty="0">
              <a:latin typeface="Cambria"/>
              <a:cs typeface="Cambria"/>
            </a:endParaRPr>
          </a:p>
          <a:p>
            <a:pPr marL="461645" marR="6350" indent="-178435">
              <a:lnSpc>
                <a:spcPct val="146700"/>
              </a:lnSpc>
              <a:spcBef>
                <a:spcPts val="85"/>
              </a:spcBef>
              <a:buFont typeface="Symbol"/>
              <a:buChar char=""/>
              <a:tabLst>
                <a:tab pos="462280" algn="l"/>
              </a:tabLst>
            </a:pPr>
            <a:r>
              <a:rPr lang="en-US" sz="1200" dirty="0">
                <a:latin typeface="Cambria"/>
                <a:cs typeface="Cambria"/>
              </a:rPr>
              <a:t>consider the case where SC is incremented to provide timing signals T0, Tv T2, T3, and T4 in sequence.  At time T4, SC is cleared to 0 if decoder output D3 is active. This is expressed symbolically by the statement</a:t>
            </a:r>
          </a:p>
          <a:p>
            <a:pPr marL="461645" marR="6350" indent="-178435">
              <a:lnSpc>
                <a:spcPct val="146700"/>
              </a:lnSpc>
              <a:spcBef>
                <a:spcPts val="85"/>
              </a:spcBef>
              <a:buFont typeface="Symbol"/>
              <a:buChar char=""/>
              <a:tabLst>
                <a:tab pos="462280" algn="l"/>
              </a:tabLst>
            </a:pPr>
            <a:r>
              <a:rPr lang="en-US" sz="1200" dirty="0">
                <a:latin typeface="Cambria"/>
                <a:cs typeface="Cambria"/>
              </a:rPr>
              <a:t>D3T4: SC &lt;- 0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ambria"/>
              <a:cs typeface="Cambria"/>
            </a:endParaRPr>
          </a:p>
        </p:txBody>
      </p:sp>
      <p:pic>
        <p:nvPicPr>
          <p:cNvPr id="6" name="Picture 5" descr="A diagram of a circuit board&#10;&#10;Description automatically generated">
            <a:extLst>
              <a:ext uri="{FF2B5EF4-FFF2-40B4-BE49-F238E27FC236}">
                <a16:creationId xmlns:a16="http://schemas.microsoft.com/office/drawing/2014/main" id="{10FA5061-8749-FBF8-B84F-356F3838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0"/>
            <a:ext cx="4943475" cy="458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A617DFF-F7C5-DB49-CDED-3D1D12CE22D2}"/>
              </a:ext>
            </a:extLst>
          </p:cNvPr>
          <p:cNvSpPr txBox="1"/>
          <p:nvPr/>
        </p:nvSpPr>
        <p:spPr>
          <a:xfrm>
            <a:off x="838200" y="609599"/>
            <a:ext cx="6019800" cy="441300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200" b="1" spc="75" dirty="0">
                <a:latin typeface="Cambria"/>
                <a:cs typeface="Cambria"/>
              </a:rPr>
              <a:t>Instruction</a:t>
            </a:r>
            <a:r>
              <a:rPr lang="en-US" sz="1200" b="1" spc="114" dirty="0">
                <a:latin typeface="Cambria"/>
                <a:cs typeface="Cambria"/>
              </a:rPr>
              <a:t> </a:t>
            </a:r>
            <a:r>
              <a:rPr lang="en-US" sz="1200" b="1" spc="100" dirty="0">
                <a:latin typeface="Cambria"/>
                <a:cs typeface="Cambria"/>
              </a:rPr>
              <a:t>Cycle:</a:t>
            </a:r>
            <a:endParaRPr lang="en-US" sz="1200" dirty="0">
              <a:latin typeface="Cambria"/>
              <a:cs typeface="Cambria"/>
            </a:endParaRPr>
          </a:p>
          <a:p>
            <a:pPr marL="12700" marR="5080" indent="629285" algn="just">
              <a:lnSpc>
                <a:spcPct val="146700"/>
              </a:lnSpc>
              <a:spcBef>
                <a:spcPts val="994"/>
              </a:spcBef>
            </a:pPr>
            <a:r>
              <a:rPr lang="en-US" sz="1200" spc="65" dirty="0">
                <a:latin typeface="Cambria"/>
                <a:cs typeface="Cambria"/>
              </a:rPr>
              <a:t>A </a:t>
            </a:r>
            <a:r>
              <a:rPr lang="en-US" sz="1200" spc="60" dirty="0">
                <a:latin typeface="Cambria"/>
                <a:cs typeface="Cambria"/>
              </a:rPr>
              <a:t>program residing </a:t>
            </a:r>
            <a:r>
              <a:rPr lang="en-US" sz="1200" spc="70" dirty="0">
                <a:latin typeface="Cambria"/>
                <a:cs typeface="Cambria"/>
              </a:rPr>
              <a:t>in the </a:t>
            </a:r>
            <a:r>
              <a:rPr lang="en-US" sz="1200" spc="65" dirty="0">
                <a:latin typeface="Cambria"/>
                <a:cs typeface="Cambria"/>
              </a:rPr>
              <a:t>memory </a:t>
            </a:r>
            <a:r>
              <a:rPr lang="en-US" sz="1200" spc="80" dirty="0">
                <a:latin typeface="Cambria"/>
                <a:cs typeface="Cambria"/>
              </a:rPr>
              <a:t>unit </a:t>
            </a:r>
            <a:r>
              <a:rPr lang="en-US" sz="1200" spc="25" dirty="0">
                <a:latin typeface="Cambria"/>
                <a:cs typeface="Cambria"/>
              </a:rPr>
              <a:t>of </a:t>
            </a:r>
            <a:r>
              <a:rPr lang="en-US" sz="1200" spc="70" dirty="0">
                <a:latin typeface="Cambria"/>
                <a:cs typeface="Cambria"/>
              </a:rPr>
              <a:t>the </a:t>
            </a:r>
            <a:r>
              <a:rPr lang="en-US" sz="1200" spc="75" dirty="0">
                <a:latin typeface="Cambria"/>
                <a:cs typeface="Cambria"/>
              </a:rPr>
              <a:t>computer </a:t>
            </a:r>
            <a:r>
              <a:rPr lang="en-US" sz="1200" spc="80" dirty="0">
                <a:latin typeface="Cambria"/>
                <a:cs typeface="Cambria"/>
              </a:rPr>
              <a:t>consists </a:t>
            </a:r>
            <a:r>
              <a:rPr lang="en-US" sz="1200" spc="25" dirty="0">
                <a:latin typeface="Cambria"/>
                <a:cs typeface="Cambria"/>
              </a:rPr>
              <a:t>of </a:t>
            </a:r>
            <a:r>
              <a:rPr lang="en-US" sz="1200" spc="110" dirty="0">
                <a:latin typeface="Cambria"/>
                <a:cs typeface="Cambria"/>
              </a:rPr>
              <a:t>a </a:t>
            </a:r>
            <a:r>
              <a:rPr lang="en-US" sz="1200" spc="114" dirty="0">
                <a:latin typeface="Cambria"/>
                <a:cs typeface="Cambria"/>
              </a:rPr>
              <a:t> </a:t>
            </a:r>
            <a:r>
              <a:rPr lang="en-US" sz="1200" spc="75" dirty="0">
                <a:latin typeface="Cambria"/>
                <a:cs typeface="Cambria"/>
              </a:rPr>
              <a:t>sequence </a:t>
            </a:r>
            <a:r>
              <a:rPr lang="en-US" sz="1200" spc="25" dirty="0">
                <a:latin typeface="Cambria"/>
                <a:cs typeface="Cambria"/>
              </a:rPr>
              <a:t>of</a:t>
            </a:r>
            <a:r>
              <a:rPr lang="en-US" sz="1200" spc="30" dirty="0">
                <a:latin typeface="Cambria"/>
                <a:cs typeface="Cambria"/>
              </a:rPr>
              <a:t> </a:t>
            </a:r>
            <a:r>
              <a:rPr lang="en-US" sz="1200" spc="80" dirty="0">
                <a:latin typeface="Cambria"/>
                <a:cs typeface="Cambria"/>
              </a:rPr>
              <a:t>instructions. </a:t>
            </a:r>
            <a:r>
              <a:rPr lang="en-US" sz="1200" spc="60" dirty="0">
                <a:latin typeface="Cambria"/>
                <a:cs typeface="Cambria"/>
              </a:rPr>
              <a:t>The program </a:t>
            </a:r>
            <a:r>
              <a:rPr lang="en-US" sz="1200" spc="65" dirty="0">
                <a:latin typeface="Cambria"/>
                <a:cs typeface="Cambria"/>
              </a:rPr>
              <a:t>is </a:t>
            </a:r>
            <a:r>
              <a:rPr lang="en-US" sz="1200" spc="70" dirty="0">
                <a:latin typeface="Cambria"/>
                <a:cs typeface="Cambria"/>
              </a:rPr>
              <a:t>executed in the computer </a:t>
            </a:r>
            <a:r>
              <a:rPr lang="en-US" sz="1200" spc="60" dirty="0">
                <a:latin typeface="Cambria"/>
                <a:cs typeface="Cambria"/>
              </a:rPr>
              <a:t>by </a:t>
            </a:r>
            <a:r>
              <a:rPr lang="en-US" sz="1200" spc="55" dirty="0">
                <a:latin typeface="Cambria"/>
                <a:cs typeface="Cambria"/>
              </a:rPr>
              <a:t>going </a:t>
            </a:r>
            <a:r>
              <a:rPr lang="en-US" sz="1200" spc="60" dirty="0">
                <a:latin typeface="Cambria"/>
                <a:cs typeface="Cambria"/>
              </a:rPr>
              <a:t> </a:t>
            </a:r>
            <a:r>
              <a:rPr lang="en-US" sz="1200" spc="80" dirty="0">
                <a:latin typeface="Cambria"/>
                <a:cs typeface="Cambria"/>
              </a:rPr>
              <a:t>through</a:t>
            </a:r>
            <a:r>
              <a:rPr lang="en-US" sz="1200" spc="85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</a:t>
            </a:r>
            <a:r>
              <a:rPr lang="en-US" sz="1200" spc="114" dirty="0">
                <a:latin typeface="Cambria"/>
                <a:cs typeface="Cambria"/>
              </a:rPr>
              <a:t> </a:t>
            </a:r>
            <a:r>
              <a:rPr lang="en-US" sz="1200" spc="60" dirty="0">
                <a:latin typeface="Cambria"/>
                <a:cs typeface="Cambria"/>
              </a:rPr>
              <a:t>cycle</a:t>
            </a:r>
            <a:r>
              <a:rPr lang="en-US" sz="1200" spc="65" dirty="0">
                <a:latin typeface="Cambria"/>
                <a:cs typeface="Cambria"/>
              </a:rPr>
              <a:t> </a:t>
            </a:r>
            <a:r>
              <a:rPr lang="en-US" sz="1200" spc="25" dirty="0">
                <a:latin typeface="Cambria"/>
                <a:cs typeface="Cambria"/>
              </a:rPr>
              <a:t>of</a:t>
            </a:r>
            <a:r>
              <a:rPr lang="en-US" sz="1200" spc="30" dirty="0">
                <a:latin typeface="Cambria"/>
                <a:cs typeface="Cambria"/>
              </a:rPr>
              <a:t> </a:t>
            </a:r>
            <a:r>
              <a:rPr lang="en-US" sz="1200" spc="90" dirty="0">
                <a:latin typeface="Cambria"/>
                <a:cs typeface="Cambria"/>
              </a:rPr>
              <a:t>each</a:t>
            </a:r>
            <a:r>
              <a:rPr lang="en-US" sz="1200" spc="95" dirty="0">
                <a:latin typeface="Cambria"/>
                <a:cs typeface="Cambria"/>
              </a:rPr>
              <a:t> </a:t>
            </a:r>
            <a:r>
              <a:rPr lang="en-US" sz="1200" spc="75" dirty="0">
                <a:latin typeface="Cambria"/>
                <a:cs typeface="Cambria"/>
              </a:rPr>
              <a:t>instruction.</a:t>
            </a:r>
            <a:r>
              <a:rPr lang="en-US" sz="1200" spc="80" dirty="0">
                <a:latin typeface="Cambria"/>
                <a:cs typeface="Cambria"/>
              </a:rPr>
              <a:t> </a:t>
            </a:r>
            <a:r>
              <a:rPr lang="en-US" sz="1200" spc="120" dirty="0">
                <a:latin typeface="Cambria"/>
                <a:cs typeface="Cambria"/>
              </a:rPr>
              <a:t>Each</a:t>
            </a:r>
            <a:r>
              <a:rPr lang="en-US" sz="1200" spc="125" dirty="0">
                <a:latin typeface="Cambria"/>
                <a:cs typeface="Cambria"/>
              </a:rPr>
              <a:t> </a:t>
            </a:r>
            <a:r>
              <a:rPr lang="en-US" sz="1200" spc="70" dirty="0">
                <a:latin typeface="Cambria"/>
                <a:cs typeface="Cambria"/>
              </a:rPr>
              <a:t>instruction</a:t>
            </a:r>
            <a:r>
              <a:rPr lang="en-US" sz="1200" spc="75" dirty="0">
                <a:latin typeface="Cambria"/>
                <a:cs typeface="Cambria"/>
              </a:rPr>
              <a:t> </a:t>
            </a:r>
            <a:r>
              <a:rPr lang="en-US" sz="1200" spc="60" dirty="0">
                <a:latin typeface="Cambria"/>
                <a:cs typeface="Cambria"/>
              </a:rPr>
              <a:t>cycle </a:t>
            </a:r>
            <a:r>
              <a:rPr lang="en-US" sz="1200" spc="65" dirty="0">
                <a:latin typeface="Cambria"/>
                <a:cs typeface="Cambria"/>
              </a:rPr>
              <a:t> </a:t>
            </a:r>
            <a:r>
              <a:rPr lang="en-US" sz="1200" spc="70" dirty="0">
                <a:latin typeface="Cambria"/>
                <a:cs typeface="Cambria"/>
              </a:rPr>
              <a:t>in </a:t>
            </a:r>
            <a:r>
              <a:rPr lang="en-US" sz="1200" spc="75" dirty="0">
                <a:latin typeface="Cambria"/>
                <a:cs typeface="Cambria"/>
              </a:rPr>
              <a:t> </a:t>
            </a:r>
            <a:r>
              <a:rPr lang="en-US" sz="1200" spc="85" dirty="0">
                <a:latin typeface="Cambria"/>
                <a:cs typeface="Cambria"/>
              </a:rPr>
              <a:t>turn  </a:t>
            </a:r>
            <a:r>
              <a:rPr lang="en-US" sz="1200" spc="55" dirty="0">
                <a:latin typeface="Cambria"/>
                <a:cs typeface="Cambria"/>
              </a:rPr>
              <a:t>is </a:t>
            </a:r>
            <a:r>
              <a:rPr lang="en-US" sz="1200" spc="60" dirty="0">
                <a:latin typeface="Cambria"/>
                <a:cs typeface="Cambria"/>
              </a:rPr>
              <a:t> </a:t>
            </a:r>
            <a:r>
              <a:rPr lang="en-US" sz="1200" spc="65" dirty="0">
                <a:latin typeface="Cambria"/>
                <a:cs typeface="Cambria"/>
              </a:rPr>
              <a:t>subdivided</a:t>
            </a:r>
            <a:r>
              <a:rPr lang="en-US" sz="1200" spc="114" dirty="0">
                <a:latin typeface="Cambria"/>
                <a:cs typeface="Cambria"/>
              </a:rPr>
              <a:t> </a:t>
            </a:r>
            <a:r>
              <a:rPr lang="en-US" sz="1200" spc="55" dirty="0">
                <a:latin typeface="Cambria"/>
                <a:cs typeface="Cambria"/>
              </a:rPr>
              <a:t>into</a:t>
            </a:r>
            <a:r>
              <a:rPr lang="en-US" sz="1200" spc="1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</a:t>
            </a:r>
            <a:r>
              <a:rPr lang="en-US" sz="1200" spc="114" dirty="0">
                <a:latin typeface="Cambria"/>
                <a:cs typeface="Cambria"/>
              </a:rPr>
              <a:t> </a:t>
            </a:r>
            <a:r>
              <a:rPr lang="en-US" sz="1200" spc="75" dirty="0">
                <a:latin typeface="Cambria"/>
                <a:cs typeface="Cambria"/>
              </a:rPr>
              <a:t>sequence</a:t>
            </a:r>
            <a:r>
              <a:rPr lang="en-US" sz="1200" spc="114" dirty="0">
                <a:latin typeface="Cambria"/>
                <a:cs typeface="Cambria"/>
              </a:rPr>
              <a:t> </a:t>
            </a:r>
            <a:r>
              <a:rPr lang="en-US" sz="1200" spc="25" dirty="0">
                <a:latin typeface="Cambria"/>
                <a:cs typeface="Cambria"/>
              </a:rPr>
              <a:t>of</a:t>
            </a:r>
            <a:r>
              <a:rPr lang="en-US" sz="1200" spc="114" dirty="0">
                <a:latin typeface="Cambria"/>
                <a:cs typeface="Cambria"/>
              </a:rPr>
              <a:t> sub </a:t>
            </a:r>
            <a:r>
              <a:rPr lang="en-US" sz="1200" spc="65" dirty="0">
                <a:latin typeface="Cambria"/>
                <a:cs typeface="Cambria"/>
              </a:rPr>
              <a:t>cycles</a:t>
            </a:r>
            <a:r>
              <a:rPr lang="en-US" sz="1200" spc="114" dirty="0">
                <a:latin typeface="Cambria"/>
                <a:cs typeface="Cambria"/>
              </a:rPr>
              <a:t> </a:t>
            </a:r>
            <a:r>
              <a:rPr lang="en-US" sz="1200" spc="30" dirty="0">
                <a:latin typeface="Cambria"/>
                <a:cs typeface="Cambria"/>
              </a:rPr>
              <a:t>or</a:t>
            </a:r>
            <a:r>
              <a:rPr lang="en-US" sz="1200" spc="120" dirty="0">
                <a:latin typeface="Cambria"/>
                <a:cs typeface="Cambria"/>
              </a:rPr>
              <a:t> </a:t>
            </a:r>
            <a:r>
              <a:rPr lang="en-US" sz="1200" spc="95" dirty="0">
                <a:latin typeface="Cambria"/>
                <a:cs typeface="Cambria"/>
              </a:rPr>
              <a:t>phases.</a:t>
            </a:r>
            <a:endParaRPr lang="en-US" sz="1200" dirty="0">
              <a:latin typeface="Cambria"/>
              <a:cs typeface="Cambria"/>
            </a:endParaRPr>
          </a:p>
          <a:p>
            <a:pPr marL="641985">
              <a:lnSpc>
                <a:spcPct val="100000"/>
              </a:lnSpc>
              <a:spcBef>
                <a:spcPts val="770"/>
              </a:spcBef>
            </a:pPr>
            <a:endParaRPr lang="en-US" sz="1200" spc="75" dirty="0">
              <a:latin typeface="Cambria"/>
              <a:cs typeface="Cambria"/>
            </a:endParaRPr>
          </a:p>
          <a:p>
            <a:pPr marL="641985">
              <a:lnSpc>
                <a:spcPct val="100000"/>
              </a:lnSpc>
              <a:spcBef>
                <a:spcPts val="770"/>
              </a:spcBef>
            </a:pPr>
            <a:endParaRPr lang="en-US" sz="1200" spc="75" dirty="0">
              <a:latin typeface="Cambria"/>
              <a:cs typeface="Cambria"/>
            </a:endParaRPr>
          </a:p>
          <a:p>
            <a:pPr marL="641985">
              <a:lnSpc>
                <a:spcPct val="100000"/>
              </a:lnSpc>
              <a:spcBef>
                <a:spcPts val="770"/>
              </a:spcBef>
            </a:pPr>
            <a:endParaRPr lang="en-US" sz="1200" spc="75" dirty="0">
              <a:latin typeface="Cambria"/>
              <a:cs typeface="Cambria"/>
            </a:endParaRPr>
          </a:p>
          <a:p>
            <a:pPr marL="641985">
              <a:lnSpc>
                <a:spcPct val="100000"/>
              </a:lnSpc>
              <a:spcBef>
                <a:spcPts val="770"/>
              </a:spcBef>
            </a:pP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basic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computer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each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cycle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consists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following</a:t>
            </a:r>
            <a:endParaRPr sz="1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spc="85" dirty="0">
                <a:latin typeface="Cambria"/>
                <a:cs typeface="Cambria"/>
              </a:rPr>
              <a:t>phases: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80" dirty="0">
                <a:latin typeface="Cambria"/>
                <a:cs typeface="Cambria"/>
              </a:rPr>
              <a:t>Fetch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memory.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</a:tabLst>
            </a:pPr>
            <a:r>
              <a:rPr sz="1200" spc="75" dirty="0">
                <a:latin typeface="Cambria"/>
                <a:cs typeface="Cambria"/>
              </a:rPr>
              <a:t>Decode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endParaRPr sz="1200" dirty="0">
              <a:latin typeface="Cambria"/>
              <a:cs typeface="Cambria"/>
            </a:endParaRPr>
          </a:p>
          <a:p>
            <a:pPr marL="469265" marR="6985" indent="-228600">
              <a:lnSpc>
                <a:spcPct val="146600"/>
              </a:lnSpc>
              <a:buAutoNum type="arabicPeriod"/>
              <a:tabLst>
                <a:tab pos="469900" algn="l"/>
              </a:tabLst>
            </a:pPr>
            <a:r>
              <a:rPr sz="1200" spc="80" dirty="0">
                <a:latin typeface="Cambria"/>
                <a:cs typeface="Cambria"/>
              </a:rPr>
              <a:t>Read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effective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memory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has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indirect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address.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</a:tabLst>
            </a:pPr>
            <a:r>
              <a:rPr sz="1200" spc="85" dirty="0">
                <a:latin typeface="Cambria"/>
                <a:cs typeface="Cambria"/>
              </a:rPr>
              <a:t>Execute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instruction.</a:t>
            </a:r>
            <a:endParaRPr sz="1200" dirty="0">
              <a:latin typeface="Cambria"/>
              <a:cs typeface="Cambr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59663-0A84-44A5-59CA-C18BE72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943600"/>
            <a:ext cx="2743438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5712"/>
            <a:ext cx="5971540" cy="444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46700"/>
              </a:lnSpc>
              <a:spcBef>
                <a:spcPts val="100"/>
              </a:spcBef>
            </a:pPr>
            <a:r>
              <a:rPr sz="1200" spc="95" dirty="0">
                <a:latin typeface="Cambria"/>
                <a:cs typeface="Cambria"/>
              </a:rPr>
              <a:t>Upon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completion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step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4,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control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goes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back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step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1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fetch,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decode,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execute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next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instruction.</a:t>
            </a:r>
            <a:endParaRPr sz="1200">
              <a:latin typeface="Cambria"/>
              <a:cs typeface="Cambria"/>
            </a:endParaRPr>
          </a:p>
          <a:p>
            <a:pPr marL="469265" marR="6350" indent="-228600" algn="just">
              <a:lnSpc>
                <a:spcPct val="147500"/>
              </a:lnSpc>
              <a:spcBef>
                <a:spcPts val="985"/>
              </a:spcBef>
              <a:buFont typeface="Cambria"/>
              <a:buAutoNum type="arabicPeriod"/>
              <a:tabLst>
                <a:tab pos="469900" algn="l"/>
              </a:tabLst>
            </a:pPr>
            <a:r>
              <a:rPr sz="1200" b="1" spc="105" dirty="0">
                <a:latin typeface="Cambria"/>
                <a:cs typeface="Cambria"/>
              </a:rPr>
              <a:t>Fetch </a:t>
            </a:r>
            <a:r>
              <a:rPr sz="1200" b="1" spc="75" dirty="0">
                <a:latin typeface="Cambria"/>
                <a:cs typeface="Cambria"/>
              </a:rPr>
              <a:t>instruction</a:t>
            </a:r>
            <a:r>
              <a:rPr sz="1200" spc="75" dirty="0">
                <a:latin typeface="Cambria"/>
                <a:cs typeface="Cambria"/>
              </a:rPr>
              <a:t>: </a:t>
            </a:r>
            <a:r>
              <a:rPr sz="1200" spc="80" dirty="0">
                <a:latin typeface="Cambria"/>
                <a:cs typeface="Cambria"/>
              </a:rPr>
              <a:t>Read </a:t>
            </a:r>
            <a:r>
              <a:rPr sz="1200" spc="70" dirty="0">
                <a:latin typeface="Cambria"/>
                <a:cs typeface="Cambria"/>
              </a:rPr>
              <a:t>instruction </a:t>
            </a:r>
            <a:r>
              <a:rPr sz="1200" spc="55" dirty="0">
                <a:latin typeface="Cambria"/>
                <a:cs typeface="Cambria"/>
              </a:rPr>
              <a:t>code  </a:t>
            </a:r>
            <a:r>
              <a:rPr sz="1200" spc="50" dirty="0">
                <a:latin typeface="Cambria"/>
                <a:cs typeface="Cambria"/>
              </a:rPr>
              <a:t>from  </a:t>
            </a:r>
            <a:r>
              <a:rPr sz="1200" spc="70" dirty="0">
                <a:latin typeface="Cambria"/>
                <a:cs typeface="Cambria"/>
              </a:rPr>
              <a:t>address in </a:t>
            </a:r>
            <a:r>
              <a:rPr sz="1200" spc="135" dirty="0">
                <a:latin typeface="Cambria"/>
                <a:cs typeface="Cambria"/>
              </a:rPr>
              <a:t>PC </a:t>
            </a:r>
            <a:r>
              <a:rPr sz="1200" spc="100" dirty="0">
                <a:latin typeface="Cambria"/>
                <a:cs typeface="Cambria"/>
              </a:rPr>
              <a:t>and </a:t>
            </a:r>
            <a:r>
              <a:rPr sz="1200" spc="65" dirty="0">
                <a:latin typeface="Cambria"/>
                <a:cs typeface="Cambria"/>
              </a:rPr>
              <a:t>place </a:t>
            </a:r>
            <a:r>
              <a:rPr sz="1200" spc="70" dirty="0">
                <a:latin typeface="Cambria"/>
                <a:cs typeface="Cambria"/>
              </a:rPr>
              <a:t> in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IR.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(IR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dirty="0">
                <a:latin typeface="Wingdings"/>
                <a:cs typeface="Wingdings"/>
              </a:rPr>
              <a:t>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mbria"/>
                <a:cs typeface="Cambria"/>
              </a:rPr>
              <a:t>Memory[PC])</a:t>
            </a:r>
            <a:endParaRPr sz="1200">
              <a:latin typeface="Cambria"/>
              <a:cs typeface="Cambria"/>
            </a:endParaRPr>
          </a:p>
          <a:p>
            <a:pPr marL="469265" marR="6350" indent="-228600" algn="just">
              <a:lnSpc>
                <a:spcPct val="146700"/>
              </a:lnSpc>
              <a:buFont typeface="Cambria"/>
              <a:buAutoNum type="arabicPeriod"/>
              <a:tabLst>
                <a:tab pos="469900" algn="l"/>
              </a:tabLst>
            </a:pPr>
            <a:r>
              <a:rPr sz="1200" b="1" spc="75" dirty="0">
                <a:latin typeface="Cambria"/>
                <a:cs typeface="Cambria"/>
              </a:rPr>
              <a:t>Decode instruction</a:t>
            </a:r>
            <a:r>
              <a:rPr sz="1200" spc="75" dirty="0">
                <a:latin typeface="Cambria"/>
                <a:cs typeface="Cambria"/>
              </a:rPr>
              <a:t>: </a:t>
            </a:r>
            <a:r>
              <a:rPr sz="1200" spc="65" dirty="0">
                <a:latin typeface="Cambria"/>
                <a:cs typeface="Cambria"/>
              </a:rPr>
              <a:t>Hardware </a:t>
            </a:r>
            <a:r>
              <a:rPr sz="1200" spc="60" dirty="0">
                <a:latin typeface="Cambria"/>
                <a:cs typeface="Cambria"/>
              </a:rPr>
              <a:t>determines </a:t>
            </a:r>
            <a:r>
              <a:rPr sz="1200" spc="70" dirty="0">
                <a:latin typeface="Cambria"/>
                <a:cs typeface="Cambria"/>
              </a:rPr>
              <a:t>what the opcode/function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determines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which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registers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memory</a:t>
            </a:r>
            <a:r>
              <a:rPr sz="1200" spc="70" dirty="0">
                <a:latin typeface="Cambria"/>
                <a:cs typeface="Cambria"/>
              </a:rPr>
              <a:t> addresses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contain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the 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operands.</a:t>
            </a:r>
            <a:endParaRPr sz="1200">
              <a:latin typeface="Cambria"/>
              <a:cs typeface="Cambria"/>
            </a:endParaRPr>
          </a:p>
          <a:p>
            <a:pPr marL="469265" marR="5080" indent="-228600" algn="just">
              <a:lnSpc>
                <a:spcPct val="146700"/>
              </a:lnSpc>
              <a:buFont typeface="Cambria"/>
              <a:buAutoNum type="arabicPeriod"/>
              <a:tabLst>
                <a:tab pos="469900" algn="l"/>
              </a:tabLst>
            </a:pPr>
            <a:r>
              <a:rPr sz="1200" b="1" spc="105" dirty="0">
                <a:latin typeface="Cambria"/>
                <a:cs typeface="Cambria"/>
              </a:rPr>
              <a:t>Fetch </a:t>
            </a:r>
            <a:r>
              <a:rPr sz="1200" b="1" spc="50" dirty="0">
                <a:latin typeface="Cambria"/>
                <a:cs typeface="Cambria"/>
              </a:rPr>
              <a:t>operands</a:t>
            </a:r>
            <a:r>
              <a:rPr sz="1200" b="1" spc="5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from</a:t>
            </a:r>
            <a:r>
              <a:rPr sz="1200" b="1" spc="65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the </a:t>
            </a:r>
            <a:r>
              <a:rPr sz="1200" b="1" spc="80" dirty="0">
                <a:latin typeface="Cambria"/>
                <a:cs typeface="Cambria"/>
              </a:rPr>
              <a:t>memory </a:t>
            </a:r>
            <a:r>
              <a:rPr sz="1200" b="1" spc="55" dirty="0">
                <a:latin typeface="Cambria"/>
                <a:cs typeface="Cambria"/>
              </a:rPr>
              <a:t>if</a:t>
            </a:r>
            <a:r>
              <a:rPr sz="1200" b="1" spc="6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necessary</a:t>
            </a:r>
            <a:r>
              <a:rPr sz="1200" spc="65" dirty="0">
                <a:latin typeface="Cambria"/>
                <a:cs typeface="Cambria"/>
              </a:rPr>
              <a:t>: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any </a:t>
            </a:r>
            <a:r>
              <a:rPr sz="1200" spc="65" dirty="0">
                <a:latin typeface="Cambria"/>
                <a:cs typeface="Cambria"/>
              </a:rPr>
              <a:t>operands </a:t>
            </a:r>
            <a:r>
              <a:rPr sz="1200" spc="55" dirty="0">
                <a:latin typeface="Cambria"/>
                <a:cs typeface="Cambria"/>
              </a:rPr>
              <a:t>are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75" dirty="0">
                <a:latin typeface="Cambria"/>
                <a:cs typeface="Cambria"/>
              </a:rPr>
              <a:t>addresses, </a:t>
            </a:r>
            <a:r>
              <a:rPr sz="1200" spc="55" dirty="0">
                <a:latin typeface="Cambria"/>
                <a:cs typeface="Cambria"/>
              </a:rPr>
              <a:t>initiate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60" dirty="0">
                <a:latin typeface="Cambria"/>
                <a:cs typeface="Cambria"/>
              </a:rPr>
              <a:t>read </a:t>
            </a:r>
            <a:r>
              <a:rPr sz="1200" spc="65" dirty="0">
                <a:latin typeface="Cambria"/>
                <a:cs typeface="Cambria"/>
              </a:rPr>
              <a:t>cycles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0" dirty="0">
                <a:latin typeface="Cambria"/>
                <a:cs typeface="Cambria"/>
              </a:rPr>
              <a:t>read </a:t>
            </a:r>
            <a:r>
              <a:rPr sz="1200" spc="85" dirty="0">
                <a:latin typeface="Cambria"/>
                <a:cs typeface="Cambria"/>
              </a:rPr>
              <a:t>them </a:t>
            </a:r>
            <a:r>
              <a:rPr sz="1200" spc="55" dirty="0">
                <a:latin typeface="Cambria"/>
                <a:cs typeface="Cambria"/>
              </a:rPr>
              <a:t>into </a:t>
            </a:r>
            <a:r>
              <a:rPr sz="1200" spc="140" dirty="0">
                <a:latin typeface="Cambria"/>
                <a:cs typeface="Cambria"/>
              </a:rPr>
              <a:t>CPU 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registers.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 </a:t>
            </a:r>
            <a:r>
              <a:rPr sz="1200" spc="65" dirty="0">
                <a:latin typeface="Cambria"/>
                <a:cs typeface="Cambria"/>
              </a:rPr>
              <a:t>operand is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memory, </a:t>
            </a:r>
            <a:r>
              <a:rPr sz="1200" spc="65" dirty="0">
                <a:latin typeface="Cambria"/>
                <a:cs typeface="Cambria"/>
              </a:rPr>
              <a:t>not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55" dirty="0">
                <a:latin typeface="Cambria"/>
                <a:cs typeface="Cambria"/>
              </a:rPr>
              <a:t>register, </a:t>
            </a:r>
            <a:r>
              <a:rPr sz="1200" spc="85" dirty="0">
                <a:latin typeface="Cambria"/>
                <a:cs typeface="Cambria"/>
              </a:rPr>
              <a:t>then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70" dirty="0">
                <a:latin typeface="Cambria"/>
                <a:cs typeface="Cambria"/>
              </a:rPr>
              <a:t> address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operand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known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effective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  </a:t>
            </a:r>
            <a:r>
              <a:rPr sz="1200" spc="35" dirty="0">
                <a:latin typeface="Cambria"/>
                <a:cs typeface="Cambria"/>
              </a:rPr>
              <a:t>(EA).  </a:t>
            </a:r>
            <a:r>
              <a:rPr sz="1200" spc="55" dirty="0">
                <a:latin typeface="Cambria"/>
                <a:cs typeface="Cambria"/>
              </a:rPr>
              <a:t>The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fetching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operand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therefore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denoted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Register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dirty="0">
                <a:latin typeface="Wingdings"/>
                <a:cs typeface="Wingdings"/>
              </a:rPr>
              <a:t>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Cambria"/>
                <a:cs typeface="Cambria"/>
              </a:rPr>
              <a:t>Memory[EA].</a:t>
            </a:r>
            <a:endParaRPr sz="1200">
              <a:latin typeface="Cambria"/>
              <a:cs typeface="Cambria"/>
            </a:endParaRPr>
          </a:p>
          <a:p>
            <a:pPr marL="469265" marR="5715" indent="-228600" algn="just">
              <a:lnSpc>
                <a:spcPct val="146700"/>
              </a:lnSpc>
              <a:buFont typeface="Cambria"/>
              <a:buAutoNum type="arabicPeriod"/>
              <a:tabLst>
                <a:tab pos="469900" algn="l"/>
              </a:tabLst>
            </a:pPr>
            <a:r>
              <a:rPr sz="1200" b="1" spc="90" dirty="0">
                <a:latin typeface="Cambria"/>
                <a:cs typeface="Cambria"/>
              </a:rPr>
              <a:t>Execute</a:t>
            </a:r>
            <a:r>
              <a:rPr sz="1200" spc="90" dirty="0">
                <a:latin typeface="Cambria"/>
                <a:cs typeface="Cambria"/>
              </a:rPr>
              <a:t>: </a:t>
            </a:r>
            <a:r>
              <a:rPr sz="1200" spc="45" dirty="0">
                <a:latin typeface="Cambria"/>
                <a:cs typeface="Cambria"/>
              </a:rPr>
              <a:t>Perform </a:t>
            </a:r>
            <a:r>
              <a:rPr sz="1200" spc="65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function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instruction.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arithmetic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logic 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instruction, </a:t>
            </a:r>
            <a:r>
              <a:rPr sz="1200" spc="45" dirty="0">
                <a:latin typeface="Cambria"/>
                <a:cs typeface="Cambria"/>
              </a:rPr>
              <a:t>utilize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95" dirty="0">
                <a:latin typeface="Cambria"/>
                <a:cs typeface="Cambria"/>
              </a:rPr>
              <a:t>ALU </a:t>
            </a:r>
            <a:r>
              <a:rPr sz="1200" spc="70" dirty="0">
                <a:latin typeface="Cambria"/>
                <a:cs typeface="Cambria"/>
              </a:rPr>
              <a:t>circuits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0" dirty="0">
                <a:latin typeface="Cambria"/>
                <a:cs typeface="Cambria"/>
              </a:rPr>
              <a:t>carry </a:t>
            </a:r>
            <a:r>
              <a:rPr sz="1200" spc="75" dirty="0">
                <a:latin typeface="Cambria"/>
                <a:cs typeface="Cambria"/>
              </a:rPr>
              <a:t>out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operation </a:t>
            </a:r>
            <a:r>
              <a:rPr sz="1200" spc="75" dirty="0">
                <a:latin typeface="Cambria"/>
                <a:cs typeface="Cambria"/>
              </a:rPr>
              <a:t>on </a:t>
            </a:r>
            <a:r>
              <a:rPr sz="1200" spc="80" dirty="0">
                <a:latin typeface="Cambria"/>
                <a:cs typeface="Cambria"/>
              </a:rPr>
              <a:t>data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registers.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739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Cambria</vt:lpstr>
      <vt:lpstr>Century Gothic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ADEVEN</dc:creator>
  <cp:lastModifiedBy>Arun Singh Bhadwal</cp:lastModifiedBy>
  <cp:revision>1</cp:revision>
  <dcterms:created xsi:type="dcterms:W3CDTF">2022-07-26T08:24:48Z</dcterms:created>
  <dcterms:modified xsi:type="dcterms:W3CDTF">2023-09-14T05:13:32Z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2021-02-11T00:00:00Z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2022-07-26T00:00:00Z</vt:filetime>
  </property>
</Properties>
</file>