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72" r:id="rId3"/>
    <p:sldId id="25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73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15" r:id="rId37"/>
    <p:sldId id="316" r:id="rId38"/>
    <p:sldId id="301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9A73-93CC-45E6-8D03-53581C0CDCA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2551-8122-4586-8F3C-AF0BE5B9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0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Definition of sequential logic. Sequential logic can have one or more, inputs and one or more outputs. However, the outputs are a function of both the present value of the inputs and also the previous output values. Thus, sequential logic requires memory to store these previous outputs values.</a:t>
            </a:r>
          </a:p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073FF7-DA2F-4FA9-987D-044D0BF963E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CMPUT101 Introduction to Computing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Yngvi Bjornsson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6C76-74A5-4387-8ED9-AD9A39E50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CMPUT101 Introduction to Computing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Yngvi Bjornsson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8F3C-64EB-403D-9A80-13FA41D3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CMPUT101 Introduction to Computing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Yngvi Bjornsson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9DCDA-EC5D-4F3C-BC0A-377032C70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UNIT-I</a:t>
            </a:r>
            <a:br>
              <a:rPr lang="en-US" dirty="0" smtClean="0"/>
            </a:br>
            <a:r>
              <a:rPr lang="en-US" dirty="0" smtClean="0"/>
              <a:t>Introduction to Computer System Architecture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Operations on Memory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smtClean="0"/>
              <a:t>Fetch (address):</a:t>
            </a:r>
          </a:p>
          <a:p>
            <a:pPr lvl="1">
              <a:defRPr/>
            </a:pPr>
            <a:r>
              <a:rPr lang="en-US" sz="2400" smtClean="0"/>
              <a:t>Fetch a copy of the content of memory cell with the specified address.</a:t>
            </a:r>
          </a:p>
          <a:p>
            <a:pPr lvl="1">
              <a:defRPr/>
            </a:pPr>
            <a:r>
              <a:rPr lang="en-US" sz="2400" smtClean="0"/>
              <a:t>Non-destructive, copies value in memory cell.</a:t>
            </a:r>
            <a:endParaRPr lang="en-US" sz="2000" smtClean="0"/>
          </a:p>
          <a:p>
            <a:pPr>
              <a:defRPr/>
            </a:pPr>
            <a:r>
              <a:rPr lang="en-US" sz="2800" smtClean="0"/>
              <a:t>Store (address, value):</a:t>
            </a:r>
          </a:p>
          <a:p>
            <a:pPr lvl="1">
              <a:defRPr/>
            </a:pPr>
            <a:r>
              <a:rPr lang="en-US" sz="2400" smtClean="0"/>
              <a:t>Store the specified value into the memory cell specified by address.</a:t>
            </a:r>
          </a:p>
          <a:p>
            <a:pPr lvl="1">
              <a:defRPr/>
            </a:pPr>
            <a:r>
              <a:rPr lang="en-US" sz="2400" smtClean="0"/>
              <a:t>Destructive, overwrites the previous value of the memory cell.</a:t>
            </a:r>
          </a:p>
          <a:p>
            <a:pPr>
              <a:defRPr/>
            </a:pPr>
            <a:r>
              <a:rPr lang="en-US" sz="2800" smtClean="0"/>
              <a:t>The memory system is interfaced via:</a:t>
            </a:r>
          </a:p>
          <a:p>
            <a:pPr lvl="1">
              <a:defRPr/>
            </a:pPr>
            <a:r>
              <a:rPr lang="en-US" sz="2400" smtClean="0"/>
              <a:t>Memory Address Register (MAR)</a:t>
            </a:r>
          </a:p>
          <a:p>
            <a:pPr lvl="1">
              <a:defRPr/>
            </a:pPr>
            <a:r>
              <a:rPr lang="en-US" sz="2400" smtClean="0"/>
              <a:t>Memory Data Register (MDR)</a:t>
            </a:r>
          </a:p>
          <a:p>
            <a:pPr lvl="1">
              <a:defRPr/>
            </a:pPr>
            <a:r>
              <a:rPr lang="en-US" sz="2400" smtClean="0"/>
              <a:t>Fetch/Store signal</a:t>
            </a:r>
          </a:p>
        </p:txBody>
      </p:sp>
    </p:spTree>
    <p:extLst>
      <p:ext uri="{BB962C8B-B14F-4D97-AF65-F5344CB8AC3E}">
        <p14:creationId xmlns:p14="http://schemas.microsoft.com/office/powerpoint/2010/main" val="23827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Structure of the Memory Subsystem</a:t>
            </a:r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752600"/>
            <a:ext cx="5181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Fetch(address)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Load address into MAR.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Decode the address in MAR.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Copy the content of memory cell with specified address into MDR.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Store(address, value)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Load the address into MAR.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Load the value into MDR.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Decode the address in MAR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Copy the content of MDR into memory cell with the specified address.</a:t>
            </a:r>
          </a:p>
        </p:txBody>
      </p:sp>
      <p:sp>
        <p:nvSpPr>
          <p:cNvPr id="10247" name="Rectangle 1029"/>
          <p:cNvSpPr>
            <a:spLocks noChangeArrowheads="1"/>
          </p:cNvSpPr>
          <p:nvPr/>
        </p:nvSpPr>
        <p:spPr bwMode="auto">
          <a:xfrm>
            <a:off x="304800" y="1752600"/>
            <a:ext cx="33528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/>
          </a:p>
        </p:txBody>
      </p:sp>
      <p:sp>
        <p:nvSpPr>
          <p:cNvPr id="10248" name="Rectangle 1030"/>
          <p:cNvSpPr>
            <a:spLocks noChangeArrowheads="1"/>
          </p:cNvSpPr>
          <p:nvPr/>
        </p:nvSpPr>
        <p:spPr bwMode="auto">
          <a:xfrm>
            <a:off x="381000" y="2209800"/>
            <a:ext cx="13985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MAR</a:t>
            </a:r>
          </a:p>
        </p:txBody>
      </p:sp>
      <p:sp>
        <p:nvSpPr>
          <p:cNvPr id="10249" name="Rectangle 1031"/>
          <p:cNvSpPr>
            <a:spLocks noChangeArrowheads="1"/>
          </p:cNvSpPr>
          <p:nvPr/>
        </p:nvSpPr>
        <p:spPr bwMode="auto">
          <a:xfrm>
            <a:off x="2362200" y="2209800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MDR</a:t>
            </a:r>
          </a:p>
        </p:txBody>
      </p:sp>
      <p:sp>
        <p:nvSpPr>
          <p:cNvPr id="10250" name="Rectangle 1032"/>
          <p:cNvSpPr>
            <a:spLocks noChangeArrowheads="1"/>
          </p:cNvSpPr>
          <p:nvPr/>
        </p:nvSpPr>
        <p:spPr bwMode="auto">
          <a:xfrm>
            <a:off x="1600200" y="41148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10251" name="Rectangle 1033"/>
          <p:cNvSpPr>
            <a:spLocks noChangeArrowheads="1"/>
          </p:cNvSpPr>
          <p:nvPr/>
        </p:nvSpPr>
        <p:spPr bwMode="auto">
          <a:xfrm>
            <a:off x="1600200" y="4419600"/>
            <a:ext cx="979488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10252" name="Rectangle 1034"/>
          <p:cNvSpPr>
            <a:spLocks noChangeArrowheads="1"/>
          </p:cNvSpPr>
          <p:nvPr/>
        </p:nvSpPr>
        <p:spPr bwMode="auto">
          <a:xfrm>
            <a:off x="1600200" y="47244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10253" name="Rectangle 1035"/>
          <p:cNvSpPr>
            <a:spLocks noChangeArrowheads="1"/>
          </p:cNvSpPr>
          <p:nvPr/>
        </p:nvSpPr>
        <p:spPr bwMode="auto">
          <a:xfrm>
            <a:off x="1600200" y="5638800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10254" name="Rectangle 1036"/>
          <p:cNvSpPr>
            <a:spLocks noChangeArrowheads="1"/>
          </p:cNvSpPr>
          <p:nvPr/>
        </p:nvSpPr>
        <p:spPr bwMode="auto">
          <a:xfrm>
            <a:off x="1600200" y="5029200"/>
            <a:ext cx="979488" cy="641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...</a:t>
            </a:r>
          </a:p>
        </p:txBody>
      </p:sp>
      <p:sp>
        <p:nvSpPr>
          <p:cNvPr id="10255" name="Rectangle 1037"/>
          <p:cNvSpPr>
            <a:spLocks noChangeArrowheads="1"/>
          </p:cNvSpPr>
          <p:nvPr/>
        </p:nvSpPr>
        <p:spPr bwMode="auto">
          <a:xfrm>
            <a:off x="381000" y="2895600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Memory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decoder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circuit</a:t>
            </a:r>
          </a:p>
        </p:txBody>
      </p:sp>
      <p:sp>
        <p:nvSpPr>
          <p:cNvPr id="10256" name="Rectangle 1038"/>
          <p:cNvSpPr>
            <a:spLocks noChangeArrowheads="1"/>
          </p:cNvSpPr>
          <p:nvPr/>
        </p:nvSpPr>
        <p:spPr bwMode="auto">
          <a:xfrm>
            <a:off x="2133600" y="2895600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Fetch/Store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controller</a:t>
            </a:r>
          </a:p>
        </p:txBody>
      </p:sp>
      <p:cxnSp>
        <p:nvCxnSpPr>
          <p:cNvPr id="10257" name="AutoShape 1039"/>
          <p:cNvCxnSpPr>
            <a:cxnSpLocks noChangeShapeType="1"/>
            <a:stCxn id="10255" idx="2"/>
            <a:endCxn id="10252" idx="1"/>
          </p:cNvCxnSpPr>
          <p:nvPr/>
        </p:nvCxnSpPr>
        <p:spPr bwMode="auto">
          <a:xfrm rot="16200000" flipH="1">
            <a:off x="777081" y="4053682"/>
            <a:ext cx="1127125" cy="5191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258" name="AutoShape 1040"/>
          <p:cNvCxnSpPr>
            <a:cxnSpLocks noChangeShapeType="1"/>
            <a:stCxn id="10252" idx="3"/>
            <a:endCxn id="10256" idx="2"/>
          </p:cNvCxnSpPr>
          <p:nvPr/>
        </p:nvCxnSpPr>
        <p:spPr bwMode="auto">
          <a:xfrm flipV="1">
            <a:off x="2579688" y="3749675"/>
            <a:ext cx="254000" cy="11271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0259" name="AutoShape 1041"/>
          <p:cNvCxnSpPr>
            <a:cxnSpLocks noChangeShapeType="1"/>
            <a:stCxn id="10256" idx="0"/>
            <a:endCxn id="10249" idx="2"/>
          </p:cNvCxnSpPr>
          <p:nvPr/>
        </p:nvCxnSpPr>
        <p:spPr bwMode="auto">
          <a:xfrm rot="-5400000">
            <a:off x="2642394" y="2685257"/>
            <a:ext cx="401637" cy="19050"/>
          </a:xfrm>
          <a:prstGeom prst="bentConnector3">
            <a:avLst>
              <a:gd name="adj1" fmla="val 49801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0260" name="AutoShape 1042"/>
          <p:cNvCxnSpPr>
            <a:cxnSpLocks noChangeShapeType="1"/>
            <a:stCxn id="10248" idx="2"/>
            <a:endCxn id="10255" idx="0"/>
          </p:cNvCxnSpPr>
          <p:nvPr/>
        </p:nvCxnSpPr>
        <p:spPr bwMode="auto">
          <a:xfrm>
            <a:off x="1081088" y="2493963"/>
            <a:ext cx="0" cy="401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1" name="Line 1043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1046"/>
          <p:cNvSpPr>
            <a:spLocks noChangeArrowheads="1"/>
          </p:cNvSpPr>
          <p:nvPr/>
        </p:nvSpPr>
        <p:spPr bwMode="auto">
          <a:xfrm>
            <a:off x="1828800" y="1752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3" name="AutoShape 1047"/>
          <p:cNvCxnSpPr>
            <a:cxnSpLocks noChangeShapeType="1"/>
            <a:stCxn id="10262" idx="2"/>
            <a:endCxn id="10248" idx="0"/>
          </p:cNvCxnSpPr>
          <p:nvPr/>
        </p:nvCxnSpPr>
        <p:spPr bwMode="auto">
          <a:xfrm rot="5400000">
            <a:off x="1416844" y="1493044"/>
            <a:ext cx="381000" cy="10525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264" name="AutoShape 1048"/>
          <p:cNvCxnSpPr>
            <a:cxnSpLocks noChangeShapeType="1"/>
            <a:stCxn id="10262" idx="2"/>
            <a:endCxn id="10249" idx="0"/>
          </p:cNvCxnSpPr>
          <p:nvPr/>
        </p:nvCxnSpPr>
        <p:spPr bwMode="auto">
          <a:xfrm rot="16200000" flipH="1">
            <a:off x="2302669" y="1659731"/>
            <a:ext cx="381000" cy="7191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265" name="AutoShape 1051"/>
          <p:cNvCxnSpPr>
            <a:cxnSpLocks noChangeShapeType="1"/>
            <a:stCxn id="10262" idx="2"/>
            <a:endCxn id="10256" idx="1"/>
          </p:cNvCxnSpPr>
          <p:nvPr/>
        </p:nvCxnSpPr>
        <p:spPr bwMode="auto">
          <a:xfrm rot="16200000" flipH="1">
            <a:off x="1387475" y="2574925"/>
            <a:ext cx="1493838" cy="1588"/>
          </a:xfrm>
          <a:prstGeom prst="bentConnector4">
            <a:avLst>
              <a:gd name="adj1" fmla="val 35708"/>
              <a:gd name="adj2" fmla="val -1440000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0266" name="Text Box 1052"/>
          <p:cNvSpPr txBox="1">
            <a:spLocks noChangeArrowheads="1"/>
          </p:cNvSpPr>
          <p:nvPr/>
        </p:nvSpPr>
        <p:spPr bwMode="auto">
          <a:xfrm>
            <a:off x="1854200" y="2498725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 Narrow" pitchFamily="34" charset="0"/>
              </a:rPr>
              <a:t>F/S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Input/Output Subsystem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3100" smtClean="0"/>
              <a:t>Handles devices that allow the computer system to: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Communicate and interact with the outside world</a:t>
            </a:r>
            <a:endParaRPr lang="en-US" sz="3200" smtClean="0"/>
          </a:p>
          <a:p>
            <a:pPr lvl="2">
              <a:lnSpc>
                <a:spcPct val="90000"/>
              </a:lnSpc>
              <a:defRPr/>
            </a:pPr>
            <a:r>
              <a:rPr lang="en-US" sz="2800" smtClean="0"/>
              <a:t>Screen, keyboard, printer,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Store information (mass-storage)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smtClean="0"/>
              <a:t>Hard-drives, floppies, CD, tapes, …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Mass-Storage Device Access Methods: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Direct Access Storage Devices (DASDs)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Hard-drives, floppy-disks, CD-ROMs,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Sequential Access Storage Devices (SASDs)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Tapes (for example, used as backup devices)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8839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I/O Controllers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Speed of I/O devices is slow compared to RAM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RAM           ~ 50 nsec.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Hard-Drive ~ 10msec. = (10,000,000 nsec)</a:t>
            </a:r>
            <a:endParaRPr lang="en-US" sz="2400" smtClean="0"/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Solution: 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I/O Controller, a special purpose processor: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Has a small memory buffer, and a control logic to control I/O device (e.g. move disk arm).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Sends an interrupt signal to CPU when done read/write.</a:t>
            </a:r>
            <a:endParaRPr lang="en-US" sz="2100" smtClean="0"/>
          </a:p>
          <a:p>
            <a:pPr lvl="1">
              <a:lnSpc>
                <a:spcPct val="90000"/>
              </a:lnSpc>
              <a:defRPr/>
            </a:pPr>
            <a:r>
              <a:rPr lang="en-US" sz="2600" smtClean="0"/>
              <a:t>Data transferred between RAM and memory buffer.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smtClean="0"/>
              <a:t>Processor free to do something else while I/O controller reads/writes data from/to device into I/O buffer.</a:t>
            </a:r>
          </a:p>
        </p:txBody>
      </p:sp>
    </p:spTree>
    <p:extLst>
      <p:ext uri="{BB962C8B-B14F-4D97-AF65-F5344CB8AC3E}">
        <p14:creationId xmlns:p14="http://schemas.microsoft.com/office/powerpoint/2010/main" val="32753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438400" y="2514600"/>
            <a:ext cx="48768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/>
          </a:p>
        </p:txBody>
      </p:sp>
      <p:sp>
        <p:nvSpPr>
          <p:cNvPr id="13318" name="Rectangle 18"/>
          <p:cNvSpPr>
            <a:spLocks noChangeArrowheads="1"/>
          </p:cNvSpPr>
          <p:nvPr/>
        </p:nvSpPr>
        <p:spPr bwMode="auto">
          <a:xfrm>
            <a:off x="3200400" y="2743200"/>
            <a:ext cx="3276600" cy="228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latin typeface="Arial Narrow" pitchFamily="34" charset="0"/>
              </a:rPr>
              <a:t>I/O controller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Structure of the I/O Subsystem</a:t>
            </a: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3505200" y="3352800"/>
            <a:ext cx="2590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I/O Buffer</a:t>
            </a:r>
          </a:p>
        </p:txBody>
      </p: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3886200" y="3886200"/>
            <a:ext cx="17526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Control/Logic</a:t>
            </a:r>
          </a:p>
        </p:txBody>
      </p:sp>
      <p:sp>
        <p:nvSpPr>
          <p:cNvPr id="13323" name="Oval 19"/>
          <p:cNvSpPr>
            <a:spLocks noChangeArrowheads="1"/>
          </p:cNvSpPr>
          <p:nvPr/>
        </p:nvSpPr>
        <p:spPr bwMode="auto">
          <a:xfrm>
            <a:off x="4495800" y="5562600"/>
            <a:ext cx="685800" cy="685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4" name="AutoShape 20"/>
          <p:cNvCxnSpPr>
            <a:cxnSpLocks noChangeShapeType="1"/>
            <a:stCxn id="13323" idx="0"/>
            <a:endCxn id="13318" idx="2"/>
          </p:cNvCxnSpPr>
          <p:nvPr/>
        </p:nvCxnSpPr>
        <p:spPr bwMode="auto">
          <a:xfrm rot="-5400000">
            <a:off x="4572000" y="5295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325" name="Text Box 24"/>
          <p:cNvSpPr txBox="1">
            <a:spLocks noChangeArrowheads="1"/>
          </p:cNvSpPr>
          <p:nvPr/>
        </p:nvSpPr>
        <p:spPr bwMode="auto">
          <a:xfrm>
            <a:off x="5546725" y="5522913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I/O device</a:t>
            </a:r>
            <a:endParaRPr lang="en-US"/>
          </a:p>
        </p:txBody>
      </p:sp>
      <p:sp>
        <p:nvSpPr>
          <p:cNvPr id="13326" name="Line 25"/>
          <p:cNvSpPr>
            <a:spLocks noChangeShapeType="1"/>
          </p:cNvSpPr>
          <p:nvPr/>
        </p:nvSpPr>
        <p:spPr bwMode="auto">
          <a:xfrm>
            <a:off x="1219200" y="2286000"/>
            <a:ext cx="670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26"/>
          <p:cNvSpPr>
            <a:spLocks noChangeShapeType="1"/>
          </p:cNvSpPr>
          <p:nvPr/>
        </p:nvSpPr>
        <p:spPr bwMode="auto">
          <a:xfrm flipV="1">
            <a:off x="4572000" y="2286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8" name="AutoShape 30"/>
          <p:cNvCxnSpPr>
            <a:cxnSpLocks noChangeShapeType="1"/>
          </p:cNvCxnSpPr>
          <p:nvPr/>
        </p:nvCxnSpPr>
        <p:spPr bwMode="auto">
          <a:xfrm rot="5400000" flipH="1">
            <a:off x="3205162" y="766763"/>
            <a:ext cx="295275" cy="24384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329" name="AutoShape 32"/>
          <p:cNvCxnSpPr>
            <a:cxnSpLocks noChangeShapeType="1"/>
            <a:stCxn id="13327" idx="1"/>
          </p:cNvCxnSpPr>
          <p:nvPr/>
        </p:nvCxnSpPr>
        <p:spPr bwMode="auto">
          <a:xfrm rot="5400000" flipH="1">
            <a:off x="2709862" y="414338"/>
            <a:ext cx="142875" cy="35814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3330" name="Text Box 33"/>
          <p:cNvSpPr txBox="1">
            <a:spLocks noChangeArrowheads="1"/>
          </p:cNvSpPr>
          <p:nvPr/>
        </p:nvSpPr>
        <p:spPr bwMode="auto">
          <a:xfrm>
            <a:off x="152400" y="1776413"/>
            <a:ext cx="207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</a:rPr>
              <a:t>Data from/to memory</a:t>
            </a:r>
            <a:endParaRPr lang="en-US"/>
          </a:p>
        </p:txBody>
      </p:sp>
      <p:sp>
        <p:nvSpPr>
          <p:cNvPr id="13331" name="Text Box 35"/>
          <p:cNvSpPr txBox="1">
            <a:spLocks noChangeArrowheads="1"/>
          </p:cNvSpPr>
          <p:nvPr/>
        </p:nvSpPr>
        <p:spPr bwMode="auto">
          <a:xfrm>
            <a:off x="2244725" y="1524000"/>
            <a:ext cx="286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Arial Narrow" pitchFamily="34" charset="0"/>
              </a:rPr>
              <a:t>Interrupt signal (to processor)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The ALU Subsystem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The ALU (Arithmetic/Logic Unit) performs</a:t>
            </a:r>
          </a:p>
          <a:p>
            <a:pPr lvl="1">
              <a:defRPr/>
            </a:pPr>
            <a:r>
              <a:rPr lang="en-US" smtClean="0"/>
              <a:t>mathematical operations (+, -, x, /, …)</a:t>
            </a:r>
          </a:p>
          <a:p>
            <a:pPr lvl="1">
              <a:defRPr/>
            </a:pPr>
            <a:r>
              <a:rPr lang="en-US" smtClean="0"/>
              <a:t>logic operations (=, &lt;, &gt;, and, or, not, ...)</a:t>
            </a:r>
          </a:p>
          <a:p>
            <a:pPr>
              <a:defRPr/>
            </a:pPr>
            <a:r>
              <a:rPr lang="en-US" smtClean="0"/>
              <a:t>In today's computers integrated into the CPU</a:t>
            </a:r>
          </a:p>
          <a:p>
            <a:pPr>
              <a:defRPr/>
            </a:pPr>
            <a:r>
              <a:rPr lang="en-US" smtClean="0"/>
              <a:t>Consists of:</a:t>
            </a:r>
          </a:p>
          <a:p>
            <a:pPr lvl="1">
              <a:defRPr/>
            </a:pPr>
            <a:r>
              <a:rPr lang="en-US" smtClean="0"/>
              <a:t>Circuits to do the arithmetic/logic operations. </a:t>
            </a:r>
          </a:p>
          <a:p>
            <a:pPr lvl="1">
              <a:defRPr/>
            </a:pPr>
            <a:r>
              <a:rPr lang="en-US" smtClean="0"/>
              <a:t>Registers  (fast storage units) to store intermediate computational results.</a:t>
            </a:r>
          </a:p>
          <a:p>
            <a:pPr lvl="1">
              <a:defRPr/>
            </a:pPr>
            <a:r>
              <a:rPr lang="en-US" smtClean="0"/>
              <a:t>Bus that connects the two.</a:t>
            </a:r>
          </a:p>
        </p:txBody>
      </p:sp>
    </p:spTree>
    <p:extLst>
      <p:ext uri="{BB962C8B-B14F-4D97-AF65-F5344CB8AC3E}">
        <p14:creationId xmlns:p14="http://schemas.microsoft.com/office/powerpoint/2010/main" val="37460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5"/>
          <p:cNvSpPr>
            <a:spLocks noChangeArrowheads="1"/>
          </p:cNvSpPr>
          <p:nvPr/>
        </p:nvSpPr>
        <p:spPr bwMode="auto">
          <a:xfrm>
            <a:off x="5257800" y="1447800"/>
            <a:ext cx="3733800" cy="502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Structure of the ALU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9530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Registers: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Very fast local memory cells, that store operands of operations and intermediate results.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u="sng" dirty="0" smtClean="0"/>
              <a:t>CCR</a:t>
            </a:r>
            <a:r>
              <a:rPr lang="en-US" sz="2400" dirty="0" smtClean="0"/>
              <a:t> (condition code register), a special purpose register that stores the result of &lt;, = , &gt; operations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ALU circuitry: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Contains an array of circuits to do mathematical/logic operations.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Bus: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Data path interconnecting the registers to the ALU circuitry.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7086600" y="4572000"/>
            <a:ext cx="1676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ALU circuitry</a:t>
            </a:r>
            <a:endParaRPr lang="en-US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7543800" y="1600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8382000" y="1600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6705600" y="17526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705600" y="1981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705600" y="22098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705600" y="24384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705600" y="26670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7056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05600" y="38862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7056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239000" y="5791200"/>
            <a:ext cx="1371600" cy="381000"/>
            <a:chOff x="4560" y="3648"/>
            <a:chExt cx="864" cy="240"/>
          </a:xfrm>
        </p:grpSpPr>
        <p:sp>
          <p:nvSpPr>
            <p:cNvPr id="15390" name="Rectangle 23"/>
            <p:cNvSpPr>
              <a:spLocks noChangeArrowheads="1"/>
            </p:cNvSpPr>
            <p:nvPr/>
          </p:nvSpPr>
          <p:spPr bwMode="auto">
            <a:xfrm>
              <a:off x="4560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 Narrow" pitchFamily="34" charset="0"/>
                </a:rPr>
                <a:t>GT</a:t>
              </a:r>
              <a:endParaRPr lang="en-US"/>
            </a:p>
          </p:txBody>
        </p:sp>
        <p:sp>
          <p:nvSpPr>
            <p:cNvPr id="15391" name="Rectangle 24"/>
            <p:cNvSpPr>
              <a:spLocks noChangeArrowheads="1"/>
            </p:cNvSpPr>
            <p:nvPr/>
          </p:nvSpPr>
          <p:spPr bwMode="auto">
            <a:xfrm>
              <a:off x="4848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 Narrow" pitchFamily="34" charset="0"/>
                </a:rPr>
                <a:t>EQ</a:t>
              </a:r>
              <a:endParaRPr lang="en-US"/>
            </a:p>
          </p:txBody>
        </p:sp>
        <p:sp>
          <p:nvSpPr>
            <p:cNvPr id="15392" name="Rectangle 25"/>
            <p:cNvSpPr>
              <a:spLocks noChangeArrowheads="1"/>
            </p:cNvSpPr>
            <p:nvPr/>
          </p:nvSpPr>
          <p:spPr bwMode="auto">
            <a:xfrm>
              <a:off x="5136" y="3648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 Narrow" pitchFamily="34" charset="0"/>
                </a:rPr>
                <a:t>LT</a:t>
              </a:r>
              <a:endParaRPr lang="en-US"/>
            </a:p>
          </p:txBody>
        </p:sp>
      </p:grpSp>
      <p:cxnSp>
        <p:nvCxnSpPr>
          <p:cNvPr id="15380" name="AutoShape 28"/>
          <p:cNvCxnSpPr>
            <a:cxnSpLocks noChangeShapeType="1"/>
            <a:stCxn id="15368" idx="2"/>
            <a:endCxn id="15391" idx="0"/>
          </p:cNvCxnSpPr>
          <p:nvPr/>
        </p:nvCxnSpPr>
        <p:spPr bwMode="auto">
          <a:xfrm>
            <a:off x="7924800" y="54864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1" name="Rectangle 6"/>
          <p:cNvSpPr>
            <a:spLocks noChangeArrowheads="1"/>
          </p:cNvSpPr>
          <p:nvPr/>
        </p:nvSpPr>
        <p:spPr bwMode="auto">
          <a:xfrm>
            <a:off x="5715000" y="16764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R0</a:t>
            </a:r>
            <a:endParaRPr lang="en-US"/>
          </a:p>
        </p:txBody>
      </p:sp>
      <p:sp>
        <p:nvSpPr>
          <p:cNvPr id="15382" name="Rectangle 7"/>
          <p:cNvSpPr>
            <a:spLocks noChangeArrowheads="1"/>
          </p:cNvSpPr>
          <p:nvPr/>
        </p:nvSpPr>
        <p:spPr bwMode="auto">
          <a:xfrm>
            <a:off x="5715000" y="21336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R1</a:t>
            </a:r>
            <a:endParaRPr lang="en-US"/>
          </a:p>
        </p:txBody>
      </p:sp>
      <p:sp>
        <p:nvSpPr>
          <p:cNvPr id="15383" name="Rectangle 8"/>
          <p:cNvSpPr>
            <a:spLocks noChangeArrowheads="1"/>
          </p:cNvSpPr>
          <p:nvPr/>
        </p:nvSpPr>
        <p:spPr bwMode="auto">
          <a:xfrm>
            <a:off x="5715000" y="25908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R2</a:t>
            </a:r>
            <a:endParaRPr lang="en-US"/>
          </a:p>
        </p:txBody>
      </p:sp>
      <p:sp>
        <p:nvSpPr>
          <p:cNvPr id="15384" name="Rectangle 9"/>
          <p:cNvSpPr>
            <a:spLocks noChangeArrowheads="1"/>
          </p:cNvSpPr>
          <p:nvPr/>
        </p:nvSpPr>
        <p:spPr bwMode="auto">
          <a:xfrm>
            <a:off x="5715000" y="3810000"/>
            <a:ext cx="1143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Rn</a:t>
            </a:r>
            <a:endParaRPr lang="en-US"/>
          </a:p>
        </p:txBody>
      </p:sp>
      <p:cxnSp>
        <p:nvCxnSpPr>
          <p:cNvPr id="15385" name="AutoShape 30"/>
          <p:cNvCxnSpPr>
            <a:cxnSpLocks noChangeShapeType="1"/>
            <a:stCxn id="15368" idx="1"/>
            <a:endCxn id="15381" idx="1"/>
          </p:cNvCxnSpPr>
          <p:nvPr/>
        </p:nvCxnSpPr>
        <p:spPr bwMode="auto">
          <a:xfrm rot="10800000">
            <a:off x="5715000" y="1866900"/>
            <a:ext cx="1371600" cy="3162300"/>
          </a:xfrm>
          <a:prstGeom prst="bentConnector3">
            <a:avLst>
              <a:gd name="adj1" fmla="val 1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sm"/>
          </a:ln>
        </p:spPr>
      </p:cxnSp>
      <p:sp>
        <p:nvSpPr>
          <p:cNvPr id="15386" name="Line 32"/>
          <p:cNvSpPr>
            <a:spLocks noChangeShapeType="1"/>
          </p:cNvSpPr>
          <p:nvPr/>
        </p:nvSpPr>
        <p:spPr bwMode="auto">
          <a:xfrm>
            <a:off x="5486400" y="4038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3"/>
          <p:cNvSpPr>
            <a:spLocks noChangeShapeType="1"/>
          </p:cNvSpPr>
          <p:nvPr/>
        </p:nvSpPr>
        <p:spPr bwMode="auto">
          <a:xfrm>
            <a:off x="5486400" y="2286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5486400" y="2743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36"/>
          <p:cNvSpPr>
            <a:spLocks noChangeShapeType="1"/>
          </p:cNvSpPr>
          <p:nvPr/>
        </p:nvSpPr>
        <p:spPr bwMode="auto">
          <a:xfrm flipV="1">
            <a:off x="54864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Control Unit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Program is stored in memory </a:t>
            </a:r>
          </a:p>
          <a:p>
            <a:pPr lvl="1">
              <a:defRPr/>
            </a:pPr>
            <a:r>
              <a:rPr lang="en-US" dirty="0" smtClean="0"/>
              <a:t>as machine language instructions, in binary</a:t>
            </a:r>
          </a:p>
          <a:p>
            <a:pPr>
              <a:defRPr/>
            </a:pPr>
            <a:r>
              <a:rPr lang="en-US" dirty="0" smtClean="0"/>
              <a:t>The task of the </a:t>
            </a:r>
            <a:r>
              <a:rPr lang="en-US" u="sng" dirty="0" smtClean="0">
                <a:solidFill>
                  <a:schemeClr val="bg1"/>
                </a:solidFill>
              </a:rPr>
              <a:t>control unit</a:t>
            </a:r>
            <a:r>
              <a:rPr lang="en-US" dirty="0" smtClean="0"/>
              <a:t> is to execute programs by repeatedly:</a:t>
            </a:r>
          </a:p>
          <a:p>
            <a:pPr lvl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Fetch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memory the next instruction to be executed.</a:t>
            </a:r>
          </a:p>
          <a:p>
            <a:pPr lvl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Decode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it, that is, determine what is to be done.</a:t>
            </a:r>
          </a:p>
          <a:p>
            <a:pPr lvl="1">
              <a:defRPr/>
            </a:pPr>
            <a:r>
              <a:rPr lang="en-US" u="sng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it by issuing the appropriate signals to the ALU, memory, and I/O subsystems.</a:t>
            </a:r>
          </a:p>
          <a:p>
            <a:pPr lvl="1">
              <a:defRPr/>
            </a:pPr>
            <a:r>
              <a:rPr lang="en-US" dirty="0" smtClean="0"/>
              <a:t>Continues until  the HALT instruction</a:t>
            </a:r>
          </a:p>
        </p:txBody>
      </p:sp>
    </p:spTree>
    <p:extLst>
      <p:ext uri="{BB962C8B-B14F-4D97-AF65-F5344CB8AC3E}">
        <p14:creationId xmlns:p14="http://schemas.microsoft.com/office/powerpoint/2010/main" val="33556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92100"/>
            <a:ext cx="8207375" cy="3778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Logic Gates</a:t>
            </a:r>
            <a:endParaRPr lang="en-US" altLang="ko-KR" dirty="0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94387" y="2971800"/>
            <a:ext cx="7932737" cy="258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Types of Basic Logic Blocks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         - </a:t>
            </a:r>
            <a:r>
              <a:rPr lang="en-US" altLang="ko-KR" b="1" dirty="0"/>
              <a:t>Combinational Logic Block</a:t>
            </a:r>
          </a:p>
          <a:p>
            <a:pPr defTabSz="762000"/>
            <a:r>
              <a:rPr lang="en-US" altLang="ko-KR" dirty="0"/>
              <a:t>           		Logic Blocks whose output logic </a:t>
            </a:r>
            <a:r>
              <a:rPr lang="en-US" altLang="ko-KR" dirty="0" smtClean="0"/>
              <a:t>value depends </a:t>
            </a:r>
            <a:r>
              <a:rPr lang="en-US" altLang="ko-KR" dirty="0"/>
              <a:t>only on the </a:t>
            </a:r>
            <a:r>
              <a:rPr lang="en-US" altLang="ko-KR" dirty="0" smtClean="0"/>
              <a:t>input  		logic </a:t>
            </a:r>
            <a:r>
              <a:rPr lang="en-US" altLang="ko-KR" dirty="0"/>
              <a:t>values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         - </a:t>
            </a:r>
            <a:r>
              <a:rPr lang="en-US" altLang="ko-KR" b="1" dirty="0"/>
              <a:t>Sequential Logic Block</a:t>
            </a:r>
          </a:p>
          <a:p>
            <a:pPr defTabSz="762000"/>
            <a:r>
              <a:rPr lang="en-US" altLang="ko-KR" dirty="0"/>
              <a:t>           		Logic Blocks whose output logic </a:t>
            </a:r>
            <a:r>
              <a:rPr lang="en-US" altLang="ko-KR" dirty="0" smtClean="0"/>
              <a:t>value depends </a:t>
            </a:r>
            <a:r>
              <a:rPr lang="en-US" altLang="ko-KR" dirty="0"/>
              <a:t>on the input values </a:t>
            </a:r>
            <a:r>
              <a:rPr lang="en-US" altLang="ko-KR" dirty="0" smtClean="0"/>
              <a:t>		and the state </a:t>
            </a:r>
            <a:r>
              <a:rPr lang="en-US" altLang="ko-KR" dirty="0"/>
              <a:t>(stored information) of the </a:t>
            </a:r>
            <a:r>
              <a:rPr lang="en-US" altLang="ko-KR" dirty="0" smtClean="0"/>
              <a:t>blocks</a:t>
            </a:r>
            <a:endParaRPr lang="en-US" altLang="ko-KR" dirty="0"/>
          </a:p>
        </p:txBody>
      </p:sp>
      <p:grpSp>
        <p:nvGrpSpPr>
          <p:cNvPr id="2" name="Group 1"/>
          <p:cNvGrpSpPr/>
          <p:nvPr/>
        </p:nvGrpSpPr>
        <p:grpSpPr>
          <a:xfrm>
            <a:off x="2274744" y="1178791"/>
            <a:ext cx="4773612" cy="1104900"/>
            <a:chOff x="1427163" y="1000125"/>
            <a:chExt cx="4773612" cy="110490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3027363" y="1036638"/>
              <a:ext cx="1571625" cy="9810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3478213" y="138430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 dirty="0"/>
                <a:t>Gate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2500313" y="1149350"/>
              <a:ext cx="520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581275" y="1454150"/>
              <a:ext cx="2444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.</a:t>
              </a:r>
            </a:p>
            <a:p>
              <a:pPr defTabSz="762000"/>
              <a:r>
                <a:rPr lang="en-US" altLang="ko-KR" b="1"/>
                <a:t>.</a:t>
              </a: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2343150" y="1576388"/>
              <a:ext cx="498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    .</a:t>
              </a: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427163" y="1025525"/>
              <a:ext cx="892175" cy="107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 dirty="0"/>
                <a:t>Binary</a:t>
              </a:r>
            </a:p>
            <a:p>
              <a:pPr defTabSz="762000"/>
              <a:r>
                <a:rPr lang="en-US" altLang="ko-KR" b="1" dirty="0"/>
                <a:t>Digital</a:t>
              </a:r>
            </a:p>
            <a:p>
              <a:pPr defTabSz="762000"/>
              <a:r>
                <a:rPr lang="en-US" altLang="ko-KR" b="1" dirty="0"/>
                <a:t>Input</a:t>
              </a:r>
            </a:p>
            <a:p>
              <a:pPr defTabSz="762000"/>
              <a:r>
                <a:rPr lang="en-US" altLang="ko-KR" b="1" dirty="0"/>
                <a:t>Signal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5270500" y="1000125"/>
              <a:ext cx="930275" cy="107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Binary</a:t>
              </a:r>
            </a:p>
            <a:p>
              <a:pPr defTabSz="762000"/>
              <a:r>
                <a:rPr lang="en-US" altLang="ko-KR" b="1"/>
                <a:t>Digital</a:t>
              </a:r>
            </a:p>
            <a:p>
              <a:pPr defTabSz="762000"/>
              <a:r>
                <a:rPr lang="en-US" altLang="ko-KR" b="1"/>
                <a:t>Output</a:t>
              </a:r>
            </a:p>
            <a:p>
              <a:pPr defTabSz="762000"/>
              <a:r>
                <a:rPr lang="en-US" altLang="ko-KR" b="1"/>
                <a:t>Signal</a:t>
              </a:r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509838" y="1330325"/>
              <a:ext cx="509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09838" y="1516063"/>
              <a:ext cx="509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509838" y="1958975"/>
              <a:ext cx="5095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4597400" y="1497013"/>
              <a:ext cx="509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88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0988"/>
            <a:ext cx="868203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/>
              <a:t>COMBINATIONAL  GATES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99636" y="839787"/>
            <a:ext cx="5500687" cy="5791200"/>
            <a:chOff x="1042988" y="766763"/>
            <a:chExt cx="5500687" cy="5791200"/>
          </a:xfrm>
        </p:grpSpPr>
        <p:sp>
          <p:nvSpPr>
            <p:cNvPr id="7233" name="Rectangle 65"/>
            <p:cNvSpPr>
              <a:spLocks noChangeArrowheads="1"/>
            </p:cNvSpPr>
            <p:nvPr/>
          </p:nvSpPr>
          <p:spPr bwMode="auto">
            <a:xfrm>
              <a:off x="2112963" y="4332288"/>
              <a:ext cx="3068637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</a:t>
              </a:r>
            </a:p>
            <a:p>
              <a:pPr defTabSz="762000"/>
              <a:r>
                <a:rPr lang="en-US" altLang="ko-KR" sz="1200" b="1"/>
                <a:t>                                   X           X = (A + B)’</a:t>
              </a:r>
            </a:p>
            <a:p>
              <a:pPr defTabSz="762000"/>
              <a:r>
                <a:rPr lang="en-US" altLang="ko-KR" sz="1200" b="1"/>
                <a:t>B</a:t>
              </a:r>
            </a:p>
          </p:txBody>
        </p:sp>
        <p:sp>
          <p:nvSpPr>
            <p:cNvPr id="7270" name="Rectangle 102"/>
            <p:cNvSpPr>
              <a:spLocks noChangeArrowheads="1"/>
            </p:cNvSpPr>
            <p:nvPr/>
          </p:nvSpPr>
          <p:spPr bwMode="auto">
            <a:xfrm>
              <a:off x="1139825" y="766763"/>
              <a:ext cx="540385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ko-KR" b="1" dirty="0"/>
                <a:t>Name          Symbol         </a:t>
              </a:r>
              <a:r>
                <a:rPr lang="en-US" altLang="ko-KR" b="1" dirty="0" smtClean="0"/>
                <a:t>          Function      </a:t>
              </a:r>
              <a:r>
                <a:rPr lang="en-US" altLang="ko-KR" b="1" dirty="0"/>
                <a:t>Truth Table</a:t>
              </a:r>
            </a:p>
          </p:txBody>
        </p:sp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2363788" y="1231900"/>
              <a:ext cx="819150" cy="423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089150" y="1131888"/>
              <a:ext cx="673100" cy="5905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2390775" y="1328738"/>
              <a:ext cx="3841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2390775" y="1543050"/>
              <a:ext cx="3841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3206750" y="1436688"/>
              <a:ext cx="3095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214438" y="1279525"/>
              <a:ext cx="7397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AND 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2085975" y="1338263"/>
              <a:ext cx="179388" cy="7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066925" y="1320800"/>
              <a:ext cx="179388" cy="7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071688" y="1130300"/>
              <a:ext cx="2897187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          X = A • B</a:t>
              </a:r>
            </a:p>
            <a:p>
              <a:pPr defTabSz="762000"/>
              <a:r>
                <a:rPr lang="en-US" altLang="ko-KR" sz="1200" b="1"/>
                <a:t>                                   X                 or</a:t>
              </a:r>
            </a:p>
            <a:p>
              <a:pPr defTabSz="762000"/>
              <a:r>
                <a:rPr lang="en-US" altLang="ko-KR" sz="1200" b="1"/>
                <a:t>B                                              X = AB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5337175" y="1209675"/>
              <a:ext cx="947738" cy="137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0     0     0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0     1     0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1     0     0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1     1     1 </a:t>
              </a:r>
            </a:p>
            <a:p>
              <a:pPr defTabSz="762000">
                <a:lnSpc>
                  <a:spcPct val="70000"/>
                </a:lnSpc>
              </a:pPr>
              <a:endParaRPr lang="en-US" altLang="ko-KR" sz="1200" b="1"/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0     0     0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0     1     1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1     0     1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 1     1     1</a:t>
              </a:r>
            </a:p>
          </p:txBody>
        </p:sp>
        <p:sp>
          <p:nvSpPr>
            <p:cNvPr id="7183" name="Arc 15"/>
            <p:cNvSpPr>
              <a:spLocks/>
            </p:cNvSpPr>
            <p:nvPr/>
          </p:nvSpPr>
          <p:spPr bwMode="auto">
            <a:xfrm>
              <a:off x="2805113" y="1970088"/>
              <a:ext cx="508000" cy="2047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Arc 16"/>
            <p:cNvSpPr>
              <a:spLocks/>
            </p:cNvSpPr>
            <p:nvPr/>
          </p:nvSpPr>
          <p:spPr bwMode="auto">
            <a:xfrm>
              <a:off x="2805113" y="2174875"/>
              <a:ext cx="508000" cy="2047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Arc 17"/>
            <p:cNvSpPr>
              <a:spLocks/>
            </p:cNvSpPr>
            <p:nvPr/>
          </p:nvSpPr>
          <p:spPr bwMode="auto">
            <a:xfrm>
              <a:off x="2768600" y="1970088"/>
              <a:ext cx="153988" cy="2047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rc 18"/>
            <p:cNvSpPr>
              <a:spLocks/>
            </p:cNvSpPr>
            <p:nvPr/>
          </p:nvSpPr>
          <p:spPr bwMode="auto">
            <a:xfrm>
              <a:off x="2768600" y="2159000"/>
              <a:ext cx="153988" cy="22066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2390775" y="204152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H="1">
              <a:off x="2390775" y="2286000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343275" y="2174875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290638" y="1987550"/>
              <a:ext cx="587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OR 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082800" y="1916113"/>
              <a:ext cx="29241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         </a:t>
              </a:r>
            </a:p>
            <a:p>
              <a:pPr defTabSz="762000"/>
              <a:r>
                <a:rPr lang="en-US" altLang="ko-KR" sz="1200" b="1"/>
                <a:t>                                    X          X = A + B</a:t>
              </a:r>
            </a:p>
            <a:p>
              <a:pPr defTabSz="762000"/>
              <a:r>
                <a:rPr lang="en-US" altLang="ko-KR" sz="1200" b="1"/>
                <a:t>B                                  </a:t>
              </a: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5446713" y="1217613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5940425" y="1076325"/>
              <a:ext cx="0" cy="665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5392738" y="1989138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5951538" y="1876425"/>
              <a:ext cx="0" cy="62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AutoShape 28"/>
            <p:cNvSpPr>
              <a:spLocks noChangeArrowheads="1"/>
            </p:cNvSpPr>
            <p:nvPr/>
          </p:nvSpPr>
          <p:spPr bwMode="auto">
            <a:xfrm rot="5400000">
              <a:off x="2906712" y="2660651"/>
              <a:ext cx="265113" cy="296862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3195638" y="2792413"/>
              <a:ext cx="49212" cy="396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H="1">
              <a:off x="2366963" y="2809875"/>
              <a:ext cx="519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1458913" y="2609850"/>
              <a:ext cx="244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I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116138" y="2711450"/>
              <a:ext cx="266382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X          X = A’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5540375" y="2674938"/>
              <a:ext cx="69215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1        0</a:t>
              </a:r>
            </a:p>
          </p:txBody>
        </p:sp>
        <p:sp>
          <p:nvSpPr>
            <p:cNvPr id="7203" name="AutoShape 35"/>
            <p:cNvSpPr>
              <a:spLocks noChangeArrowheads="1"/>
            </p:cNvSpPr>
            <p:nvPr/>
          </p:nvSpPr>
          <p:spPr bwMode="auto">
            <a:xfrm rot="5400000">
              <a:off x="2898775" y="3127376"/>
              <a:ext cx="282575" cy="311150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H="1">
              <a:off x="2379663" y="3282950"/>
              <a:ext cx="495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198813" y="3287713"/>
              <a:ext cx="446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1123950" y="3098800"/>
              <a:ext cx="36750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Buffer     </a:t>
              </a:r>
              <a:r>
                <a:rPr lang="en-US" altLang="ko-KR" sz="1200" b="1"/>
                <a:t>A                                 X          X = A</a:t>
              </a:r>
              <a:r>
                <a:rPr lang="en-US" altLang="ko-KR" b="1"/>
                <a:t> </a:t>
              </a: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5559425" y="2689225"/>
              <a:ext cx="628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5875338" y="2593975"/>
              <a:ext cx="0" cy="358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5502275" y="2962275"/>
              <a:ext cx="692150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A       X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0        0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1        1</a:t>
              </a:r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5540375" y="3146425"/>
              <a:ext cx="666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5875338" y="3016250"/>
              <a:ext cx="0" cy="357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>
              <a:off x="2409825" y="3706813"/>
              <a:ext cx="809625" cy="4254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2151063" y="3629025"/>
              <a:ext cx="642937" cy="5651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Oval 47"/>
            <p:cNvSpPr>
              <a:spLocks noChangeArrowheads="1"/>
            </p:cNvSpPr>
            <p:nvPr/>
          </p:nvSpPr>
          <p:spPr bwMode="auto">
            <a:xfrm>
              <a:off x="3221038" y="3902075"/>
              <a:ext cx="73025" cy="603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H="1">
              <a:off x="2366963" y="3789363"/>
              <a:ext cx="469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H="1">
              <a:off x="2366963" y="4070350"/>
              <a:ext cx="469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3303588" y="3932238"/>
              <a:ext cx="328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1169988" y="3706813"/>
              <a:ext cx="8413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NAND</a:t>
              </a:r>
            </a:p>
          </p:txBody>
        </p:sp>
        <p:sp>
          <p:nvSpPr>
            <p:cNvPr id="7220" name="Rectangle 52"/>
            <p:cNvSpPr>
              <a:spLocks noChangeArrowheads="1"/>
            </p:cNvSpPr>
            <p:nvPr/>
          </p:nvSpPr>
          <p:spPr bwMode="auto">
            <a:xfrm>
              <a:off x="2117725" y="3636963"/>
              <a:ext cx="29368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</a:t>
              </a:r>
            </a:p>
            <a:p>
              <a:pPr defTabSz="762000"/>
              <a:r>
                <a:rPr lang="en-US" altLang="ko-KR" sz="1200" b="1"/>
                <a:t>                                    X           X = (AB)’</a:t>
              </a:r>
            </a:p>
            <a:p>
              <a:pPr defTabSz="762000"/>
              <a:r>
                <a:rPr lang="en-US" altLang="ko-KR" sz="1200" b="1"/>
                <a:t>B</a:t>
              </a:r>
            </a:p>
          </p:txBody>
        </p:sp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5326063" y="3638550"/>
              <a:ext cx="990600" cy="60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0     0      1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0     1      1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1     0      1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1     1      0  </a:t>
              </a:r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5362575" y="3659188"/>
              <a:ext cx="790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5875338" y="3527425"/>
              <a:ext cx="0" cy="614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Arc 56"/>
            <p:cNvSpPr>
              <a:spLocks/>
            </p:cNvSpPr>
            <p:nvPr/>
          </p:nvSpPr>
          <p:spPr bwMode="auto">
            <a:xfrm>
              <a:off x="2824163" y="4421188"/>
              <a:ext cx="444500" cy="2047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Arc 57"/>
            <p:cNvSpPr>
              <a:spLocks/>
            </p:cNvSpPr>
            <p:nvPr/>
          </p:nvSpPr>
          <p:spPr bwMode="auto">
            <a:xfrm>
              <a:off x="2824163" y="4624388"/>
              <a:ext cx="444500" cy="184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Arc 58"/>
            <p:cNvSpPr>
              <a:spLocks/>
            </p:cNvSpPr>
            <p:nvPr/>
          </p:nvSpPr>
          <p:spPr bwMode="auto">
            <a:xfrm>
              <a:off x="2813050" y="4421188"/>
              <a:ext cx="96838" cy="21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Arc 59"/>
            <p:cNvSpPr>
              <a:spLocks/>
            </p:cNvSpPr>
            <p:nvPr/>
          </p:nvSpPr>
          <p:spPr bwMode="auto">
            <a:xfrm>
              <a:off x="2813050" y="4614863"/>
              <a:ext cx="96838" cy="1936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flipH="1">
              <a:off x="2390775" y="450056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H="1">
              <a:off x="2405063" y="4737100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3294063" y="4614863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auto">
            <a:xfrm>
              <a:off x="3294063" y="4583113"/>
              <a:ext cx="49212" cy="523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Rectangle 64"/>
            <p:cNvSpPr>
              <a:spLocks noChangeArrowheads="1"/>
            </p:cNvSpPr>
            <p:nvPr/>
          </p:nvSpPr>
          <p:spPr bwMode="auto">
            <a:xfrm>
              <a:off x="1230313" y="4421188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NOR</a:t>
              </a:r>
            </a:p>
          </p:txBody>
        </p:sp>
        <p:sp>
          <p:nvSpPr>
            <p:cNvPr id="7234" name="Rectangle 66"/>
            <p:cNvSpPr>
              <a:spLocks noChangeArrowheads="1"/>
            </p:cNvSpPr>
            <p:nvPr/>
          </p:nvSpPr>
          <p:spPr bwMode="auto">
            <a:xfrm>
              <a:off x="5313363" y="4376738"/>
              <a:ext cx="990600" cy="60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0     0      1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0     1      0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1     0      0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1     1      0  </a:t>
              </a:r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>
              <a:off x="5394325" y="4378325"/>
              <a:ext cx="790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>
              <a:off x="5889625" y="4265613"/>
              <a:ext cx="0" cy="614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Arc 69"/>
            <p:cNvSpPr>
              <a:spLocks/>
            </p:cNvSpPr>
            <p:nvPr/>
          </p:nvSpPr>
          <p:spPr bwMode="auto">
            <a:xfrm>
              <a:off x="2836863" y="5067300"/>
              <a:ext cx="481012" cy="203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Arc 70"/>
            <p:cNvSpPr>
              <a:spLocks/>
            </p:cNvSpPr>
            <p:nvPr/>
          </p:nvSpPr>
          <p:spPr bwMode="auto">
            <a:xfrm>
              <a:off x="2836863" y="5259388"/>
              <a:ext cx="493712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Arc 71"/>
            <p:cNvSpPr>
              <a:spLocks/>
            </p:cNvSpPr>
            <p:nvPr/>
          </p:nvSpPr>
          <p:spPr bwMode="auto">
            <a:xfrm>
              <a:off x="2813050" y="5067300"/>
              <a:ext cx="122238" cy="2349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" name="Arc 72"/>
            <p:cNvSpPr>
              <a:spLocks/>
            </p:cNvSpPr>
            <p:nvPr/>
          </p:nvSpPr>
          <p:spPr bwMode="auto">
            <a:xfrm>
              <a:off x="2824163" y="5259388"/>
              <a:ext cx="111125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Arc 73"/>
            <p:cNvSpPr>
              <a:spLocks/>
            </p:cNvSpPr>
            <p:nvPr/>
          </p:nvSpPr>
          <p:spPr bwMode="auto">
            <a:xfrm>
              <a:off x="2687638" y="5076825"/>
              <a:ext cx="125412" cy="2365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Arc 74"/>
            <p:cNvSpPr>
              <a:spLocks/>
            </p:cNvSpPr>
            <p:nvPr/>
          </p:nvSpPr>
          <p:spPr bwMode="auto">
            <a:xfrm>
              <a:off x="2700338" y="5259388"/>
              <a:ext cx="112712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flipH="1">
              <a:off x="2390775" y="5156200"/>
              <a:ext cx="531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flipH="1">
              <a:off x="2405063" y="5403850"/>
              <a:ext cx="517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>
              <a:off x="3355975" y="5280025"/>
              <a:ext cx="284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Rectangle 78"/>
            <p:cNvSpPr>
              <a:spLocks noChangeArrowheads="1"/>
            </p:cNvSpPr>
            <p:nvPr/>
          </p:nvSpPr>
          <p:spPr bwMode="auto">
            <a:xfrm>
              <a:off x="1092200" y="5056188"/>
              <a:ext cx="987425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   XOR</a:t>
              </a:r>
            </a:p>
            <a:p>
              <a:pPr defTabSz="762000"/>
              <a:r>
                <a:rPr lang="en-US" altLang="ko-KR" sz="1000" b="1"/>
                <a:t>Exclusive OR</a:t>
              </a:r>
            </a:p>
          </p:txBody>
        </p:sp>
        <p:sp>
          <p:nvSpPr>
            <p:cNvPr id="7247" name="Rectangle 79"/>
            <p:cNvSpPr>
              <a:spLocks noChangeArrowheads="1"/>
            </p:cNvSpPr>
            <p:nvPr/>
          </p:nvSpPr>
          <p:spPr bwMode="auto">
            <a:xfrm>
              <a:off x="2146300" y="5027613"/>
              <a:ext cx="3065463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         X = A </a:t>
              </a:r>
              <a:r>
                <a:rPr lang="en-US" altLang="ko-KR" sz="1200" b="1">
                  <a:sym typeface="Symbol" pitchFamily="18" charset="2"/>
                </a:rPr>
                <a:t></a:t>
              </a:r>
              <a:r>
                <a:rPr lang="en-US" altLang="ko-KR" sz="1200" b="1"/>
                <a:t> B</a:t>
              </a:r>
            </a:p>
            <a:p>
              <a:pPr defTabSz="762000"/>
              <a:r>
                <a:rPr lang="en-US" altLang="ko-KR" sz="1200" b="1"/>
                <a:t>                                   X                or</a:t>
              </a:r>
            </a:p>
            <a:p>
              <a:pPr defTabSz="762000"/>
              <a:r>
                <a:rPr lang="en-US" altLang="ko-KR" sz="1200" b="1"/>
                <a:t>B                                          X = A’B + AB’</a:t>
              </a:r>
            </a:p>
          </p:txBody>
        </p:sp>
        <p:sp>
          <p:nvSpPr>
            <p:cNvPr id="7249" name="Rectangle 81"/>
            <p:cNvSpPr>
              <a:spLocks noChangeArrowheads="1"/>
            </p:cNvSpPr>
            <p:nvPr/>
          </p:nvSpPr>
          <p:spPr bwMode="auto">
            <a:xfrm>
              <a:off x="5322888" y="5153025"/>
              <a:ext cx="990600" cy="60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0     0      0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0     1      1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1     0      1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1     1      0  </a:t>
              </a:r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>
              <a:off x="5394325" y="5154613"/>
              <a:ext cx="790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>
              <a:off x="5889625" y="5013325"/>
              <a:ext cx="0" cy="615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2" name="Arc 84"/>
            <p:cNvSpPr>
              <a:spLocks/>
            </p:cNvSpPr>
            <p:nvPr/>
          </p:nvSpPr>
          <p:spPr bwMode="auto">
            <a:xfrm>
              <a:off x="2849563" y="5937250"/>
              <a:ext cx="481012" cy="2047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Arc 85"/>
            <p:cNvSpPr>
              <a:spLocks/>
            </p:cNvSpPr>
            <p:nvPr/>
          </p:nvSpPr>
          <p:spPr bwMode="auto">
            <a:xfrm>
              <a:off x="2849563" y="6130925"/>
              <a:ext cx="493712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4" name="Arc 86"/>
            <p:cNvSpPr>
              <a:spLocks/>
            </p:cNvSpPr>
            <p:nvPr/>
          </p:nvSpPr>
          <p:spPr bwMode="auto">
            <a:xfrm>
              <a:off x="2824163" y="5937250"/>
              <a:ext cx="123825" cy="2365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Arc 87"/>
            <p:cNvSpPr>
              <a:spLocks/>
            </p:cNvSpPr>
            <p:nvPr/>
          </p:nvSpPr>
          <p:spPr bwMode="auto">
            <a:xfrm>
              <a:off x="2836863" y="6130925"/>
              <a:ext cx="111125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6" name="Arc 88"/>
            <p:cNvSpPr>
              <a:spLocks/>
            </p:cNvSpPr>
            <p:nvPr/>
          </p:nvSpPr>
          <p:spPr bwMode="auto">
            <a:xfrm>
              <a:off x="2700338" y="5948363"/>
              <a:ext cx="123825" cy="2365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Arc 89"/>
            <p:cNvSpPr>
              <a:spLocks/>
            </p:cNvSpPr>
            <p:nvPr/>
          </p:nvSpPr>
          <p:spPr bwMode="auto">
            <a:xfrm>
              <a:off x="2713038" y="6130925"/>
              <a:ext cx="111125" cy="22542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H="1">
              <a:off x="2405063" y="6029325"/>
              <a:ext cx="530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flipH="1">
              <a:off x="2416175" y="6273800"/>
              <a:ext cx="519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>
              <a:off x="3368675" y="6151563"/>
              <a:ext cx="284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1" name="Rectangle 93"/>
            <p:cNvSpPr>
              <a:spLocks noChangeArrowheads="1"/>
            </p:cNvSpPr>
            <p:nvPr/>
          </p:nvSpPr>
          <p:spPr bwMode="auto">
            <a:xfrm>
              <a:off x="2146300" y="5864225"/>
              <a:ext cx="3062288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                                             X = (A </a:t>
              </a:r>
              <a:r>
                <a:rPr lang="en-US" altLang="ko-KR" sz="1200" b="1">
                  <a:sym typeface="Symbol" pitchFamily="18" charset="2"/>
                </a:rPr>
                <a:t></a:t>
              </a:r>
              <a:r>
                <a:rPr lang="en-US" altLang="ko-KR" sz="1200" b="1"/>
                <a:t> B)’</a:t>
              </a:r>
            </a:p>
            <a:p>
              <a:pPr defTabSz="762000"/>
              <a:r>
                <a:rPr lang="en-US" altLang="ko-KR" sz="1200" b="1"/>
                <a:t>                                   X                or</a:t>
              </a:r>
            </a:p>
            <a:p>
              <a:pPr defTabSz="762000"/>
              <a:r>
                <a:rPr lang="en-US" altLang="ko-KR" sz="1200" b="1"/>
                <a:t>B                                          X = A’B’+ AB</a:t>
              </a:r>
            </a:p>
          </p:txBody>
        </p:sp>
        <p:sp>
          <p:nvSpPr>
            <p:cNvPr id="7263" name="Rectangle 95"/>
            <p:cNvSpPr>
              <a:spLocks noChangeArrowheads="1"/>
            </p:cNvSpPr>
            <p:nvPr/>
          </p:nvSpPr>
          <p:spPr bwMode="auto">
            <a:xfrm>
              <a:off x="5316538" y="5954713"/>
              <a:ext cx="990600" cy="60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0     0      1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0     1      0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1     0      0</a:t>
              </a:r>
            </a:p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1     1      1  </a:t>
              </a:r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>
              <a:off x="5405438" y="5959475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6" name="Rectangle 98"/>
            <p:cNvSpPr>
              <a:spLocks noChangeArrowheads="1"/>
            </p:cNvSpPr>
            <p:nvPr/>
          </p:nvSpPr>
          <p:spPr bwMode="auto">
            <a:xfrm>
              <a:off x="1152525" y="5875338"/>
              <a:ext cx="8413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XNOR</a:t>
              </a:r>
            </a:p>
            <a:p>
              <a:pPr defTabSz="762000" latinLnBrk="1"/>
              <a:endParaRPr lang="en-US" altLang="ko-KR" b="1"/>
            </a:p>
          </p:txBody>
        </p:sp>
        <p:sp>
          <p:nvSpPr>
            <p:cNvPr id="7267" name="Rectangle 99"/>
            <p:cNvSpPr>
              <a:spLocks noChangeArrowheads="1"/>
            </p:cNvSpPr>
            <p:nvPr/>
          </p:nvSpPr>
          <p:spPr bwMode="auto">
            <a:xfrm>
              <a:off x="1042988" y="6113463"/>
              <a:ext cx="107950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000" b="1"/>
                <a:t>Exclusive NOR</a:t>
              </a:r>
            </a:p>
            <a:p>
              <a:pPr defTabSz="762000"/>
              <a:r>
                <a:rPr lang="en-US" altLang="ko-KR" sz="1000" b="1"/>
                <a:t>or Equivalence</a:t>
              </a:r>
            </a:p>
          </p:txBody>
        </p:sp>
        <p:sp>
          <p:nvSpPr>
            <p:cNvPr id="7268" name="Rectangle 100"/>
            <p:cNvSpPr>
              <a:spLocks noChangeArrowheads="1"/>
            </p:cNvSpPr>
            <p:nvPr/>
          </p:nvSpPr>
          <p:spPr bwMode="auto">
            <a:xfrm>
              <a:off x="1093788" y="769938"/>
              <a:ext cx="5424487" cy="5746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>
              <a:off x="1093788" y="1052513"/>
              <a:ext cx="54244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>
              <a:off x="2063750" y="769938"/>
              <a:ext cx="0" cy="5746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>
              <a:off x="3937000" y="769938"/>
              <a:ext cx="0" cy="5746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>
              <a:off x="5140325" y="769938"/>
              <a:ext cx="0" cy="5746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>
              <a:off x="1112838" y="1758950"/>
              <a:ext cx="54054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>
              <a:off x="1093788" y="2543175"/>
              <a:ext cx="54244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flipH="1">
              <a:off x="1100138" y="2973388"/>
              <a:ext cx="54435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H="1">
              <a:off x="1089025" y="3497263"/>
              <a:ext cx="545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H="1">
              <a:off x="3255963" y="2813050"/>
              <a:ext cx="382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flipH="1">
              <a:off x="1096963" y="4203700"/>
              <a:ext cx="54467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H="1">
              <a:off x="1089025" y="4932363"/>
              <a:ext cx="54419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H="1">
              <a:off x="1081088" y="5732463"/>
              <a:ext cx="5462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4" name="Oval 116"/>
            <p:cNvSpPr>
              <a:spLocks noChangeArrowheads="1"/>
            </p:cNvSpPr>
            <p:nvPr/>
          </p:nvSpPr>
          <p:spPr bwMode="auto">
            <a:xfrm>
              <a:off x="3343275" y="6119813"/>
              <a:ext cx="74613" cy="523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>
              <a:off x="2782888" y="1231900"/>
              <a:ext cx="0" cy="415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>
              <a:off x="2824163" y="3708400"/>
              <a:ext cx="0" cy="422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" name="Rectangle 121"/>
            <p:cNvSpPr>
              <a:spLocks noChangeArrowheads="1"/>
            </p:cNvSpPr>
            <p:nvPr/>
          </p:nvSpPr>
          <p:spPr bwMode="auto">
            <a:xfrm>
              <a:off x="5365750" y="1047750"/>
              <a:ext cx="88741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X</a:t>
              </a:r>
            </a:p>
          </p:txBody>
        </p:sp>
        <p:sp>
          <p:nvSpPr>
            <p:cNvPr id="7290" name="Rectangle 122"/>
            <p:cNvSpPr>
              <a:spLocks noChangeArrowheads="1"/>
            </p:cNvSpPr>
            <p:nvPr/>
          </p:nvSpPr>
          <p:spPr bwMode="auto">
            <a:xfrm>
              <a:off x="5356225" y="1809750"/>
              <a:ext cx="88741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X</a:t>
              </a:r>
            </a:p>
          </p:txBody>
        </p:sp>
        <p:sp>
          <p:nvSpPr>
            <p:cNvPr id="7291" name="Rectangle 123"/>
            <p:cNvSpPr>
              <a:spLocks noChangeArrowheads="1"/>
            </p:cNvSpPr>
            <p:nvPr/>
          </p:nvSpPr>
          <p:spPr bwMode="auto">
            <a:xfrm>
              <a:off x="5518150" y="2514600"/>
              <a:ext cx="735013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   X</a:t>
              </a:r>
            </a:p>
          </p:txBody>
        </p:sp>
        <p:sp>
          <p:nvSpPr>
            <p:cNvPr id="7292" name="Rectangle 124"/>
            <p:cNvSpPr>
              <a:spLocks noChangeArrowheads="1"/>
            </p:cNvSpPr>
            <p:nvPr/>
          </p:nvSpPr>
          <p:spPr bwMode="auto">
            <a:xfrm>
              <a:off x="5289550" y="3486150"/>
              <a:ext cx="93027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 X</a:t>
              </a:r>
            </a:p>
          </p:txBody>
        </p:sp>
        <p:sp>
          <p:nvSpPr>
            <p:cNvPr id="7293" name="Rectangle 125"/>
            <p:cNvSpPr>
              <a:spLocks noChangeArrowheads="1"/>
            </p:cNvSpPr>
            <p:nvPr/>
          </p:nvSpPr>
          <p:spPr bwMode="auto">
            <a:xfrm>
              <a:off x="5299075" y="4210050"/>
              <a:ext cx="93027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 X</a:t>
              </a:r>
            </a:p>
          </p:txBody>
        </p:sp>
        <p:sp>
          <p:nvSpPr>
            <p:cNvPr id="7294" name="Rectangle 126"/>
            <p:cNvSpPr>
              <a:spLocks noChangeArrowheads="1"/>
            </p:cNvSpPr>
            <p:nvPr/>
          </p:nvSpPr>
          <p:spPr bwMode="auto">
            <a:xfrm>
              <a:off x="5299075" y="4981575"/>
              <a:ext cx="93027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 X</a:t>
              </a:r>
            </a:p>
          </p:txBody>
        </p:sp>
        <p:sp>
          <p:nvSpPr>
            <p:cNvPr id="7295" name="Line 127"/>
            <p:cNvSpPr>
              <a:spLocks noChangeShapeType="1"/>
            </p:cNvSpPr>
            <p:nvPr/>
          </p:nvSpPr>
          <p:spPr bwMode="auto">
            <a:xfrm>
              <a:off x="5908675" y="5870575"/>
              <a:ext cx="0" cy="615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6" name="Rectangle 128"/>
            <p:cNvSpPr>
              <a:spLocks noChangeArrowheads="1"/>
            </p:cNvSpPr>
            <p:nvPr/>
          </p:nvSpPr>
          <p:spPr bwMode="auto">
            <a:xfrm>
              <a:off x="5289550" y="5762625"/>
              <a:ext cx="930275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70000"/>
                </a:lnSpc>
              </a:pPr>
              <a:r>
                <a:rPr lang="en-US" altLang="ko-KR" sz="1200" b="1"/>
                <a:t>A     B    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2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Von </a:t>
            </a:r>
            <a:r>
              <a:rPr lang="en-US" dirty="0"/>
              <a:t>Neumann Architecture 	</a:t>
            </a:r>
          </a:p>
          <a:p>
            <a:r>
              <a:rPr lang="en-US" dirty="0" err="1"/>
              <a:t>Moores</a:t>
            </a:r>
            <a:r>
              <a:rPr lang="en-US" dirty="0"/>
              <a:t> Law 	</a:t>
            </a:r>
          </a:p>
          <a:p>
            <a:r>
              <a:rPr lang="en-US" dirty="0" smtClean="0"/>
              <a:t>Memory system</a:t>
            </a:r>
          </a:p>
          <a:p>
            <a:r>
              <a:rPr lang="en-US" dirty="0" smtClean="0"/>
              <a:t>Memory Location and Address</a:t>
            </a:r>
          </a:p>
          <a:p>
            <a:r>
              <a:rPr lang="en-US" dirty="0" smtClean="0"/>
              <a:t>Binary Number system</a:t>
            </a:r>
          </a:p>
          <a:p>
            <a:r>
              <a:rPr lang="en-US" dirty="0" smtClean="0"/>
              <a:t>Introduction to Logic Gates</a:t>
            </a:r>
          </a:p>
          <a:p>
            <a:r>
              <a:rPr lang="en-US" dirty="0" smtClean="0"/>
              <a:t>K Map</a:t>
            </a:r>
          </a:p>
          <a:p>
            <a:r>
              <a:rPr lang="en-US" dirty="0" smtClean="0"/>
              <a:t>Combination Logic</a:t>
            </a:r>
          </a:p>
          <a:p>
            <a:r>
              <a:rPr lang="en-US" dirty="0" smtClean="0"/>
              <a:t>Sequential Logics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298450"/>
            <a:ext cx="8523287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BOOLEAN  ALGEBRA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79413" y="950913"/>
            <a:ext cx="7813871" cy="56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 dirty="0"/>
              <a:t>Boolean Algebra</a:t>
            </a:r>
          </a:p>
          <a:p>
            <a:pPr defTabSz="762000"/>
            <a:endParaRPr lang="en-US" altLang="ko-KR" b="1" dirty="0"/>
          </a:p>
          <a:p>
            <a:pPr defTabSz="762000"/>
            <a:r>
              <a:rPr lang="en-US" altLang="ko-KR" dirty="0"/>
              <a:t>        * Algebra with Binary(Boolean) Variable and Logic Operations</a:t>
            </a:r>
          </a:p>
          <a:p>
            <a:pPr defTabSz="762000"/>
            <a:r>
              <a:rPr lang="en-US" altLang="ko-KR" dirty="0"/>
              <a:t>        * Boolean Algebra is useful in Analysis and Synthesis of </a:t>
            </a:r>
            <a:r>
              <a:rPr lang="en-US" altLang="ko-KR" dirty="0" smtClean="0"/>
              <a:t>Digital </a:t>
            </a:r>
            <a:r>
              <a:rPr lang="en-US" altLang="ko-KR" dirty="0"/>
              <a:t>Logic Circuits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              - Input and Output signals can be </a:t>
            </a:r>
          </a:p>
          <a:p>
            <a:pPr defTabSz="762000"/>
            <a:r>
              <a:rPr lang="en-US" altLang="ko-KR" dirty="0"/>
              <a:t>                	represented by Boolean Variables, and</a:t>
            </a:r>
          </a:p>
          <a:p>
            <a:pPr defTabSz="762000"/>
            <a:r>
              <a:rPr lang="en-US" altLang="ko-KR" dirty="0"/>
              <a:t>              - Function of the Digital Logic Circuits can be represented by </a:t>
            </a:r>
          </a:p>
          <a:p>
            <a:pPr defTabSz="762000"/>
            <a:r>
              <a:rPr lang="en-US" altLang="ko-KR" dirty="0"/>
              <a:t>		Logic Operations, i.e., Boolean Function(s)</a:t>
            </a:r>
          </a:p>
          <a:p>
            <a:pPr defTabSz="762000"/>
            <a:r>
              <a:rPr lang="en-US" altLang="ko-KR" dirty="0"/>
              <a:t>              - From a Boolean function, a logic diagram</a:t>
            </a:r>
          </a:p>
          <a:p>
            <a:pPr defTabSz="762000"/>
            <a:r>
              <a:rPr lang="en-US" altLang="ko-KR" dirty="0"/>
              <a:t>                	can be constructed using AND, OR, and I </a:t>
            </a:r>
          </a:p>
          <a:p>
            <a:pPr defTabSz="762000"/>
            <a:endParaRPr lang="en-US" altLang="ko-KR" b="1" dirty="0"/>
          </a:p>
          <a:p>
            <a:pPr defTabSz="762000"/>
            <a:r>
              <a:rPr lang="en-US" altLang="ko-KR" b="1" dirty="0"/>
              <a:t>Truth Table</a:t>
            </a:r>
          </a:p>
          <a:p>
            <a:pPr defTabSz="762000"/>
            <a:endParaRPr lang="en-US" altLang="ko-KR" b="1" dirty="0"/>
          </a:p>
          <a:p>
            <a:pPr defTabSz="762000"/>
            <a:r>
              <a:rPr lang="en-US" altLang="ko-KR" b="1" dirty="0"/>
              <a:t>       </a:t>
            </a:r>
            <a:r>
              <a:rPr lang="en-US" altLang="ko-KR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The most elementary specification of the function of a Digital Logic </a:t>
            </a:r>
          </a:p>
          <a:p>
            <a:pPr defTabSz="762000"/>
            <a:r>
              <a:rPr lang="en-US" altLang="ko-KR" dirty="0"/>
              <a:t>	Circuit is the Truth Table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             - Table that describes the Output Values for all the combinations </a:t>
            </a:r>
          </a:p>
          <a:p>
            <a:pPr defTabSz="762000"/>
            <a:r>
              <a:rPr lang="en-US" altLang="ko-KR" dirty="0"/>
              <a:t>		of the Input Values, called </a:t>
            </a:r>
            <a:r>
              <a:rPr lang="en-US" altLang="ko-KR" i="1" dirty="0"/>
              <a:t>MINTERMS</a:t>
            </a:r>
            <a:endParaRPr lang="en-US" altLang="ko-KR" dirty="0"/>
          </a:p>
          <a:p>
            <a:pPr defTabSz="762000"/>
            <a:r>
              <a:rPr lang="en-US" altLang="ko-KR" dirty="0"/>
              <a:t>             - n input variables </a:t>
            </a:r>
            <a:r>
              <a:rPr lang="en-US" altLang="ko-KR" dirty="0">
                <a:cs typeface="Arial" pitchFamily="34" charset="0"/>
              </a:rPr>
              <a:t>→</a:t>
            </a:r>
            <a:r>
              <a:rPr lang="en-US" altLang="ko-KR" dirty="0"/>
              <a:t> 2</a:t>
            </a:r>
            <a:r>
              <a:rPr lang="en-US" altLang="ko-KR" baseline="30000" dirty="0"/>
              <a:t>n</a:t>
            </a:r>
            <a:r>
              <a:rPr lang="en-US" altLang="ko-KR" dirty="0"/>
              <a:t> </a:t>
            </a:r>
            <a:r>
              <a:rPr lang="en-US" altLang="ko-KR" dirty="0" err="1"/>
              <a:t>minterms</a:t>
            </a:r>
            <a:r>
              <a:rPr lang="en-US" altLang="ko-KR" dirty="0"/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415213" y="0"/>
            <a:ext cx="1589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75933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0"/>
            <a:ext cx="8064500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ko-KR" sz="3200" dirty="0"/>
              <a:t>BASIC  IDENTITIES  OF  BOOLEAN  ALGEBRA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066800"/>
            <a:ext cx="8375650" cy="5410200"/>
            <a:chOff x="506413" y="855663"/>
            <a:chExt cx="7918450" cy="2332037"/>
          </a:xfrm>
        </p:grpSpPr>
        <p:grpSp>
          <p:nvGrpSpPr>
            <p:cNvPr id="2" name="Group 1"/>
            <p:cNvGrpSpPr/>
            <p:nvPr/>
          </p:nvGrpSpPr>
          <p:grpSpPr>
            <a:xfrm>
              <a:off x="506413" y="855663"/>
              <a:ext cx="7918450" cy="2051050"/>
              <a:chOff x="506413" y="855663"/>
              <a:chExt cx="7918450" cy="2051050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794575" y="1007603"/>
                <a:ext cx="3235594" cy="1107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[1]   x + 0 = x 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[3]   x + 1 = 1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[5]   x + x = x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[7]   x + x’ = 1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[9]   x + y = y + x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[11] x + (y + z) = (x + y) + z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[13] x(y + z) = </a:t>
                </a:r>
                <a:r>
                  <a:rPr lang="en-US" altLang="ko-KR" sz="2400" b="1" dirty="0" err="1"/>
                  <a:t>xy</a:t>
                </a:r>
                <a:r>
                  <a:rPr lang="en-US" altLang="ko-KR" sz="2400" b="1" dirty="0"/>
                  <a:t> +</a:t>
                </a:r>
                <a:r>
                  <a:rPr lang="en-US" altLang="ko-KR" sz="2400" b="1" dirty="0" err="1"/>
                  <a:t>xz</a:t>
                </a:r>
                <a:endParaRPr lang="en-US" altLang="ko-KR" sz="2400" b="1" dirty="0"/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[15] (x + y)’ = </a:t>
                </a:r>
                <a:r>
                  <a:rPr lang="en-US" altLang="ko-KR" sz="2400" b="1" dirty="0" err="1"/>
                  <a:t>x’y</a:t>
                </a:r>
                <a:r>
                  <a:rPr lang="en-US" altLang="ko-KR" sz="2400" b="1" dirty="0"/>
                  <a:t>’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[17] (x’)’ = x                    </a:t>
                </a:r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4498383" y="1007603"/>
                <a:ext cx="3091440" cy="988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[2]   x • 0 = 0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[4]   x • 1 = x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[6]   x • x = x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[8]   x • X’ = 0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[10] </a:t>
                </a:r>
                <a:r>
                  <a:rPr lang="en-US" altLang="ko-KR" sz="2400" b="1" dirty="0" err="1"/>
                  <a:t>xy</a:t>
                </a:r>
                <a:r>
                  <a:rPr lang="en-US" altLang="ko-KR" sz="2400" b="1" dirty="0"/>
                  <a:t> = </a:t>
                </a:r>
                <a:r>
                  <a:rPr lang="en-US" altLang="ko-KR" sz="2400" b="1" dirty="0" err="1"/>
                  <a:t>yx</a:t>
                </a:r>
                <a:endParaRPr lang="en-US" altLang="ko-KR" sz="2400" b="1" dirty="0"/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[12] x(</a:t>
                </a:r>
                <a:r>
                  <a:rPr lang="en-US" altLang="ko-KR" sz="2400" b="1" dirty="0" err="1"/>
                  <a:t>yz</a:t>
                </a:r>
                <a:r>
                  <a:rPr lang="en-US" altLang="ko-KR" sz="2400" b="1" dirty="0"/>
                  <a:t>) = (</a:t>
                </a:r>
                <a:r>
                  <a:rPr lang="en-US" altLang="ko-KR" sz="2400" b="1" dirty="0" err="1"/>
                  <a:t>xy</a:t>
                </a:r>
                <a:r>
                  <a:rPr lang="en-US" altLang="ko-KR" sz="2400" b="1" dirty="0"/>
                  <a:t>)z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[14] x + </a:t>
                </a:r>
                <a:r>
                  <a:rPr lang="en-US" altLang="ko-KR" sz="2400" b="1" dirty="0" err="1"/>
                  <a:t>yz</a:t>
                </a:r>
                <a:r>
                  <a:rPr lang="en-US" altLang="ko-KR" sz="2400" b="1" dirty="0"/>
                  <a:t> = (x + y)(x + z)</a:t>
                </a:r>
              </a:p>
              <a:p>
                <a:pPr defTabSz="762000">
                  <a:lnSpc>
                    <a:spcPct val="80000"/>
                  </a:lnSpc>
                </a:pPr>
                <a:r>
                  <a:rPr lang="en-US" altLang="ko-KR" sz="2400" b="1" dirty="0"/>
                  <a:t>[16] (</a:t>
                </a:r>
                <a:r>
                  <a:rPr lang="en-US" altLang="ko-KR" sz="2400" b="1" dirty="0" err="1"/>
                  <a:t>xy</a:t>
                </a:r>
                <a:r>
                  <a:rPr lang="en-US" altLang="ko-KR" sz="2400" b="1" dirty="0"/>
                  <a:t>)’ = x’ + y’</a:t>
                </a:r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506413" y="855663"/>
                <a:ext cx="7918450" cy="20510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157663" y="2878138"/>
              <a:ext cx="4267200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600" b="1" dirty="0"/>
                <a:t>          [15] and [16] : De Morgan’s Theorem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09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06388"/>
            <a:ext cx="8523287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LOGIC  CIRCUIT  DESIGN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589338" y="882650"/>
            <a:ext cx="1641475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    y    z       F</a:t>
            </a:r>
          </a:p>
          <a:p>
            <a:pPr defTabSz="762000"/>
            <a:r>
              <a:rPr lang="en-US" altLang="ko-KR" b="1"/>
              <a:t>0    0    0       0</a:t>
            </a:r>
          </a:p>
          <a:p>
            <a:pPr defTabSz="762000"/>
            <a:r>
              <a:rPr lang="en-US" altLang="ko-KR" b="1"/>
              <a:t>0    0    1       1</a:t>
            </a:r>
          </a:p>
          <a:p>
            <a:pPr defTabSz="762000"/>
            <a:r>
              <a:rPr lang="en-US" altLang="ko-KR" b="1"/>
              <a:t>0    1    0       0</a:t>
            </a:r>
          </a:p>
          <a:p>
            <a:pPr defTabSz="762000"/>
            <a:r>
              <a:rPr lang="en-US" altLang="ko-KR" b="1"/>
              <a:t>0    1    1       0</a:t>
            </a:r>
          </a:p>
          <a:p>
            <a:pPr defTabSz="762000"/>
            <a:r>
              <a:rPr lang="en-US" altLang="ko-KR" b="1"/>
              <a:t>1    0    0       1</a:t>
            </a:r>
          </a:p>
          <a:p>
            <a:pPr defTabSz="762000"/>
            <a:r>
              <a:rPr lang="en-US" altLang="ko-KR" b="1"/>
              <a:t>1    0    1       1</a:t>
            </a:r>
          </a:p>
          <a:p>
            <a:pPr defTabSz="762000"/>
            <a:r>
              <a:rPr lang="en-US" altLang="ko-KR" b="1"/>
              <a:t>1    1    0       1</a:t>
            </a:r>
          </a:p>
          <a:p>
            <a:pPr defTabSz="762000"/>
            <a:r>
              <a:rPr lang="en-US" altLang="ko-KR" b="1"/>
              <a:t>1    1    1       1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565525" y="1184275"/>
            <a:ext cx="173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759325" y="911225"/>
            <a:ext cx="0" cy="223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98825" y="3522663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 = x + y’z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7505700" y="0"/>
            <a:ext cx="16383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Boolean Algebra 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 rot="5400000">
            <a:off x="3746500" y="5403850"/>
            <a:ext cx="363538" cy="388938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4124325" y="5576888"/>
            <a:ext cx="69850" cy="57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4791075" y="5492750"/>
            <a:ext cx="625475" cy="406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22800" y="5437188"/>
            <a:ext cx="446088" cy="498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095875" y="549275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192588" y="5605463"/>
            <a:ext cx="896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3538538" y="5978525"/>
            <a:ext cx="882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4414838" y="5829300"/>
            <a:ext cx="679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Arc 25"/>
          <p:cNvSpPr>
            <a:spLocks/>
          </p:cNvSpPr>
          <p:nvPr/>
        </p:nvSpPr>
        <p:spPr bwMode="auto">
          <a:xfrm>
            <a:off x="6040438" y="5365750"/>
            <a:ext cx="442912" cy="2174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Arc 26"/>
          <p:cNvSpPr>
            <a:spLocks/>
          </p:cNvSpPr>
          <p:nvPr/>
        </p:nvSpPr>
        <p:spPr bwMode="auto">
          <a:xfrm>
            <a:off x="6027738" y="5175250"/>
            <a:ext cx="458787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>
            <a:off x="6027738" y="5178425"/>
            <a:ext cx="138112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6"/>
              <a:gd name="T1" fmla="*/ 0 h 21600"/>
              <a:gd name="T2" fmla="*/ 21566 w 21566"/>
              <a:gd name="T3" fmla="*/ 20383 h 21600"/>
              <a:gd name="T4" fmla="*/ 0 w 215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6" h="21600" fill="none" extrusionOk="0">
                <a:moveTo>
                  <a:pt x="-1" y="0"/>
                </a:moveTo>
                <a:cubicBezTo>
                  <a:pt x="11456" y="0"/>
                  <a:pt x="20920" y="8944"/>
                  <a:pt x="21565" y="20383"/>
                </a:cubicBezTo>
              </a:path>
              <a:path w="21566" h="21600" stroke="0" extrusionOk="0">
                <a:moveTo>
                  <a:pt x="-1" y="0"/>
                </a:moveTo>
                <a:cubicBezTo>
                  <a:pt x="11456" y="0"/>
                  <a:pt x="20920" y="8944"/>
                  <a:pt x="21565" y="20383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rc 28"/>
          <p:cNvSpPr>
            <a:spLocks/>
          </p:cNvSpPr>
          <p:nvPr/>
        </p:nvSpPr>
        <p:spPr bwMode="auto">
          <a:xfrm>
            <a:off x="6056313" y="5365750"/>
            <a:ext cx="123825" cy="2174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62 w 21562"/>
              <a:gd name="T1" fmla="*/ 1281 h 21600"/>
              <a:gd name="T2" fmla="*/ 0 w 21562"/>
              <a:gd name="T3" fmla="*/ 21600 h 21600"/>
              <a:gd name="T4" fmla="*/ 0 w 2156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2" h="21600" fill="none" extrusionOk="0">
                <a:moveTo>
                  <a:pt x="21561" y="1280"/>
                </a:moveTo>
                <a:cubicBezTo>
                  <a:pt x="20884" y="12692"/>
                  <a:pt x="11431" y="21599"/>
                  <a:pt x="0" y="21600"/>
                </a:cubicBezTo>
              </a:path>
              <a:path w="21562" h="21600" stroke="0" extrusionOk="0">
                <a:moveTo>
                  <a:pt x="21561" y="1280"/>
                </a:moveTo>
                <a:cubicBezTo>
                  <a:pt x="20884" y="12692"/>
                  <a:pt x="1143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3482975" y="5253038"/>
            <a:ext cx="2655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3495675" y="5594350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5680075" y="5480050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H="1">
            <a:off x="5407025" y="5708650"/>
            <a:ext cx="296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6499225" y="537686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3175000" y="5070475"/>
            <a:ext cx="307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  <a:p>
            <a:pPr defTabSz="762000" latinLnBrk="1"/>
            <a:endParaRPr lang="en-US" altLang="ko-KR" b="1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200400" y="54117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200400" y="580866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z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6791325" y="5207000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</a:t>
            </a:r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5689600" y="5484813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4416425" y="5824538"/>
            <a:ext cx="0" cy="16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068388" y="1265238"/>
            <a:ext cx="1419225" cy="698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98588" y="1347788"/>
            <a:ext cx="777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Truth</a:t>
            </a:r>
          </a:p>
          <a:p>
            <a:pPr algn="ctr" defTabSz="762000"/>
            <a:r>
              <a:rPr lang="en-US" altLang="ko-KR" b="1"/>
              <a:t>Table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111250" y="3360738"/>
            <a:ext cx="1441450" cy="741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257300" y="3459163"/>
            <a:ext cx="1146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Boolean</a:t>
            </a:r>
          </a:p>
          <a:p>
            <a:pPr algn="ctr" defTabSz="762000"/>
            <a:r>
              <a:rPr lang="en-US" altLang="ko-KR" b="1"/>
              <a:t>Function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131888" y="5329238"/>
            <a:ext cx="1398587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287463" y="5418138"/>
            <a:ext cx="10953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Logic</a:t>
            </a:r>
          </a:p>
          <a:p>
            <a:pPr algn="ctr" defTabSz="762000"/>
            <a:r>
              <a:rPr lang="en-US" altLang="ko-KR" b="1"/>
              <a:t>Diagram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809750" y="4103688"/>
            <a:ext cx="0" cy="1204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1647825" y="1968500"/>
            <a:ext cx="0" cy="138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 flipV="1">
            <a:off x="1978025" y="1968500"/>
            <a:ext cx="0" cy="140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150"/>
            <a:ext cx="8523288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EQUIVALENT  CIRCUITS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41512" y="1066800"/>
            <a:ext cx="49053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 dirty="0"/>
              <a:t>F = ABC + ABC’ + A’C       .......……	(1)          </a:t>
            </a:r>
          </a:p>
          <a:p>
            <a:pPr defTabSz="762000"/>
            <a:r>
              <a:rPr lang="en-US" altLang="ko-KR" b="1" dirty="0"/>
              <a:t>   = AB(C + C’) + A’C          [13] ..….	(2)   </a:t>
            </a:r>
          </a:p>
          <a:p>
            <a:pPr defTabSz="762000"/>
            <a:r>
              <a:rPr lang="en-US" altLang="ko-KR" b="1" dirty="0"/>
              <a:t>   = AB • 1 + A’C                  [7]  </a:t>
            </a:r>
          </a:p>
          <a:p>
            <a:pPr defTabSz="762000"/>
            <a:r>
              <a:rPr lang="en-US" altLang="ko-KR" b="1" dirty="0"/>
              <a:t>   = AB + A’C                       [4]  ...….	(3)</a:t>
            </a:r>
          </a:p>
          <a:p>
            <a:pPr defTabSz="762000" latinLnBrk="1"/>
            <a:endParaRPr lang="en-US" altLang="ko-KR" b="1" dirty="0"/>
          </a:p>
        </p:txBody>
      </p:sp>
      <p:sp>
        <p:nvSpPr>
          <p:cNvPr id="11393" name="Rectangle 129"/>
          <p:cNvSpPr>
            <a:spLocks noChangeArrowheads="1"/>
          </p:cNvSpPr>
          <p:nvPr/>
        </p:nvSpPr>
        <p:spPr bwMode="auto">
          <a:xfrm>
            <a:off x="1435100" y="2809875"/>
            <a:ext cx="4603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(1)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(2)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(3)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482975" y="2684463"/>
            <a:ext cx="644525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352800" y="2641600"/>
            <a:ext cx="384175" cy="422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763963" y="2681288"/>
            <a:ext cx="0" cy="303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3649663" y="275907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746375" y="2916238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132263" y="2836863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476625" y="3105150"/>
            <a:ext cx="684213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378200" y="3063875"/>
            <a:ext cx="382588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787775" y="3105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552825" y="3355975"/>
            <a:ext cx="234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476625" y="3519488"/>
            <a:ext cx="67627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378200" y="3478213"/>
            <a:ext cx="382588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84600" y="35226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3538538" y="3587750"/>
            <a:ext cx="260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3675063" y="3754438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157663" y="3676650"/>
            <a:ext cx="473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Arc 22"/>
          <p:cNvSpPr>
            <a:spLocks/>
          </p:cNvSpPr>
          <p:nvPr/>
        </p:nvSpPr>
        <p:spPr bwMode="auto">
          <a:xfrm>
            <a:off x="5195888" y="3105150"/>
            <a:ext cx="371475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Arc 23"/>
          <p:cNvSpPr>
            <a:spLocks/>
          </p:cNvSpPr>
          <p:nvPr/>
        </p:nvSpPr>
        <p:spPr bwMode="auto">
          <a:xfrm>
            <a:off x="5183188" y="3243263"/>
            <a:ext cx="384175" cy="155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Arc 24"/>
          <p:cNvSpPr>
            <a:spLocks/>
          </p:cNvSpPr>
          <p:nvPr/>
        </p:nvSpPr>
        <p:spPr bwMode="auto">
          <a:xfrm>
            <a:off x="5195888" y="3116263"/>
            <a:ext cx="74612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Arc 25"/>
          <p:cNvSpPr>
            <a:spLocks/>
          </p:cNvSpPr>
          <p:nvPr/>
        </p:nvSpPr>
        <p:spPr bwMode="auto">
          <a:xfrm>
            <a:off x="5195888" y="3222625"/>
            <a:ext cx="76200" cy="168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108575" y="3163888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4613275" y="3341688"/>
            <a:ext cx="655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568950" y="323850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3352800" y="4100513"/>
            <a:ext cx="642938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52788" y="4059238"/>
            <a:ext cx="384175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3660775" y="41005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2733675" y="4179888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2746375" y="4337050"/>
            <a:ext cx="928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rc 35"/>
          <p:cNvSpPr>
            <a:spLocks/>
          </p:cNvSpPr>
          <p:nvPr/>
        </p:nvSpPr>
        <p:spPr bwMode="auto">
          <a:xfrm>
            <a:off x="3636963" y="4535488"/>
            <a:ext cx="371475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Arc 36"/>
          <p:cNvSpPr>
            <a:spLocks/>
          </p:cNvSpPr>
          <p:nvPr/>
        </p:nvSpPr>
        <p:spPr bwMode="auto">
          <a:xfrm>
            <a:off x="3624263" y="4672013"/>
            <a:ext cx="384175" cy="1571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Arc 37"/>
          <p:cNvSpPr>
            <a:spLocks/>
          </p:cNvSpPr>
          <p:nvPr/>
        </p:nvSpPr>
        <p:spPr bwMode="auto">
          <a:xfrm>
            <a:off x="3636963" y="4545013"/>
            <a:ext cx="74612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Arc 38"/>
          <p:cNvSpPr>
            <a:spLocks/>
          </p:cNvSpPr>
          <p:nvPr/>
        </p:nvSpPr>
        <p:spPr bwMode="auto">
          <a:xfrm>
            <a:off x="3632200" y="4675188"/>
            <a:ext cx="82550" cy="1444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>
            <a:off x="2720975" y="4602163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3463925" y="4759325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4010025" y="4667250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4279900" y="4278313"/>
            <a:ext cx="64452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4181475" y="4238625"/>
            <a:ext cx="384175" cy="4238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4592638" y="4278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4478338" y="451485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927600" y="4435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3378200" y="4899025"/>
            <a:ext cx="641350" cy="306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3278188" y="4859338"/>
            <a:ext cx="382587" cy="423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3689350" y="489902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H="1">
            <a:off x="3476625" y="4978400"/>
            <a:ext cx="222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3575050" y="5137150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rc 54"/>
          <p:cNvSpPr>
            <a:spLocks/>
          </p:cNvSpPr>
          <p:nvPr/>
        </p:nvSpPr>
        <p:spPr bwMode="auto">
          <a:xfrm>
            <a:off x="5430838" y="4456113"/>
            <a:ext cx="371475" cy="138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Arc 55"/>
          <p:cNvSpPr>
            <a:spLocks/>
          </p:cNvSpPr>
          <p:nvPr/>
        </p:nvSpPr>
        <p:spPr bwMode="auto">
          <a:xfrm>
            <a:off x="5418138" y="4594225"/>
            <a:ext cx="384175" cy="155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Arc 56"/>
          <p:cNvSpPr>
            <a:spLocks/>
          </p:cNvSpPr>
          <p:nvPr/>
        </p:nvSpPr>
        <p:spPr bwMode="auto">
          <a:xfrm>
            <a:off x="5430838" y="4467225"/>
            <a:ext cx="73025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Arc 57"/>
          <p:cNvSpPr>
            <a:spLocks/>
          </p:cNvSpPr>
          <p:nvPr/>
        </p:nvSpPr>
        <p:spPr bwMode="auto">
          <a:xfrm>
            <a:off x="5426075" y="4584700"/>
            <a:ext cx="85725" cy="1571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 flipH="1">
            <a:off x="5199063" y="4514850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 flipH="1">
            <a:off x="5221288" y="4692650"/>
            <a:ext cx="277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5826125" y="459422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3451225" y="5668963"/>
            <a:ext cx="644525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3352800" y="5627688"/>
            <a:ext cx="384175" cy="425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3759200" y="56689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>
            <a:off x="2746375" y="5748338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2733675" y="5903913"/>
            <a:ext cx="1039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4108450" y="5824538"/>
            <a:ext cx="244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Oval 67"/>
          <p:cNvSpPr>
            <a:spLocks noChangeArrowheads="1"/>
          </p:cNvSpPr>
          <p:nvPr/>
        </p:nvSpPr>
        <p:spPr bwMode="auto">
          <a:xfrm>
            <a:off x="3451225" y="6091238"/>
            <a:ext cx="644525" cy="306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3352800" y="6053138"/>
            <a:ext cx="384175" cy="4238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>
            <a:off x="3759200" y="6091238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H="1">
            <a:off x="3556000" y="6164263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H="1">
            <a:off x="2746375" y="6329363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4098925" y="6249988"/>
            <a:ext cx="265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Arc 73"/>
          <p:cNvSpPr>
            <a:spLocks/>
          </p:cNvSpPr>
          <p:nvPr/>
        </p:nvSpPr>
        <p:spPr bwMode="auto">
          <a:xfrm>
            <a:off x="4651375" y="5876925"/>
            <a:ext cx="371475" cy="136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Arc 74"/>
          <p:cNvSpPr>
            <a:spLocks/>
          </p:cNvSpPr>
          <p:nvPr/>
        </p:nvSpPr>
        <p:spPr bwMode="auto">
          <a:xfrm>
            <a:off x="4638675" y="6013450"/>
            <a:ext cx="384175" cy="1571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9" name="Arc 75"/>
          <p:cNvSpPr>
            <a:spLocks/>
          </p:cNvSpPr>
          <p:nvPr/>
        </p:nvSpPr>
        <p:spPr bwMode="auto">
          <a:xfrm>
            <a:off x="4651375" y="5886450"/>
            <a:ext cx="74613" cy="1381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0" name="Arc 76"/>
          <p:cNvSpPr>
            <a:spLocks/>
          </p:cNvSpPr>
          <p:nvPr/>
        </p:nvSpPr>
        <p:spPr bwMode="auto">
          <a:xfrm>
            <a:off x="4651375" y="6011863"/>
            <a:ext cx="73025" cy="1492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 flipH="1">
            <a:off x="4348163" y="5934075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 flipH="1">
            <a:off x="4351338" y="6111875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5032375" y="6010275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 flipH="1">
            <a:off x="2746375" y="2836863"/>
            <a:ext cx="1027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 flipH="1">
            <a:off x="3219450" y="3262313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4171950" y="3262313"/>
            <a:ext cx="1111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 flipH="1">
            <a:off x="4627563" y="3163888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 flipV="1">
            <a:off x="4627563" y="2843213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 flipH="1">
            <a:off x="2746375" y="275907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AutoShape 87"/>
          <p:cNvSpPr>
            <a:spLocks noChangeArrowheads="1"/>
          </p:cNvSpPr>
          <p:nvPr/>
        </p:nvSpPr>
        <p:spPr bwMode="auto">
          <a:xfrm rot="5400000">
            <a:off x="3357563" y="3487738"/>
            <a:ext cx="150812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3021013" y="3592513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>
            <a:off x="3519488" y="3571875"/>
            <a:ext cx="36512" cy="41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3538538" y="3182938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5" name="AutoShape 91"/>
          <p:cNvSpPr>
            <a:spLocks noChangeArrowheads="1"/>
          </p:cNvSpPr>
          <p:nvPr/>
        </p:nvSpPr>
        <p:spPr bwMode="auto">
          <a:xfrm rot="5400000">
            <a:off x="3357562" y="3251201"/>
            <a:ext cx="150813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Line 92"/>
          <p:cNvSpPr>
            <a:spLocks noChangeShapeType="1"/>
          </p:cNvSpPr>
          <p:nvPr/>
        </p:nvSpPr>
        <p:spPr bwMode="auto">
          <a:xfrm>
            <a:off x="3159125" y="3355975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7" name="Oval 93"/>
          <p:cNvSpPr>
            <a:spLocks noChangeArrowheads="1"/>
          </p:cNvSpPr>
          <p:nvPr/>
        </p:nvSpPr>
        <p:spPr bwMode="auto">
          <a:xfrm>
            <a:off x="3519488" y="3335338"/>
            <a:ext cx="36512" cy="396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Line 96"/>
          <p:cNvSpPr>
            <a:spLocks noChangeShapeType="1"/>
          </p:cNvSpPr>
          <p:nvPr/>
        </p:nvSpPr>
        <p:spPr bwMode="auto">
          <a:xfrm flipV="1">
            <a:off x="3216275" y="2836863"/>
            <a:ext cx="0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 flipV="1">
            <a:off x="3154363" y="2908300"/>
            <a:ext cx="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 flipV="1">
            <a:off x="3030538" y="2754313"/>
            <a:ext cx="0" cy="847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3" name="Line 99"/>
          <p:cNvSpPr>
            <a:spLocks noChangeShapeType="1"/>
          </p:cNvSpPr>
          <p:nvPr/>
        </p:nvSpPr>
        <p:spPr bwMode="auto">
          <a:xfrm>
            <a:off x="2894013" y="2927350"/>
            <a:ext cx="0" cy="836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4" name="Line 100"/>
          <p:cNvSpPr>
            <a:spLocks noChangeShapeType="1"/>
          </p:cNvSpPr>
          <p:nvPr/>
        </p:nvSpPr>
        <p:spPr bwMode="auto">
          <a:xfrm>
            <a:off x="2908300" y="3754438"/>
            <a:ext cx="790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5" name="AutoShape 101"/>
          <p:cNvSpPr>
            <a:spLocks noChangeArrowheads="1"/>
          </p:cNvSpPr>
          <p:nvPr/>
        </p:nvSpPr>
        <p:spPr bwMode="auto">
          <a:xfrm rot="5400000">
            <a:off x="3269457" y="4661693"/>
            <a:ext cx="152400" cy="188913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" name="Oval 102"/>
          <p:cNvSpPr>
            <a:spLocks noChangeArrowheads="1"/>
          </p:cNvSpPr>
          <p:nvPr/>
        </p:nvSpPr>
        <p:spPr bwMode="auto">
          <a:xfrm>
            <a:off x="3432175" y="4745038"/>
            <a:ext cx="38100" cy="41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H="1">
            <a:off x="3067050" y="4760913"/>
            <a:ext cx="198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 flipV="1">
            <a:off x="3081338" y="4602163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" name="AutoShape 105"/>
          <p:cNvSpPr>
            <a:spLocks noChangeArrowheads="1"/>
          </p:cNvSpPr>
          <p:nvPr/>
        </p:nvSpPr>
        <p:spPr bwMode="auto">
          <a:xfrm rot="5400000">
            <a:off x="3283744" y="4868069"/>
            <a:ext cx="149225" cy="188913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" name="Oval 106"/>
          <p:cNvSpPr>
            <a:spLocks noChangeArrowheads="1"/>
          </p:cNvSpPr>
          <p:nvPr/>
        </p:nvSpPr>
        <p:spPr bwMode="auto">
          <a:xfrm>
            <a:off x="3444875" y="4953000"/>
            <a:ext cx="38100" cy="396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 flipH="1">
            <a:off x="2846388" y="4967288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 flipV="1">
            <a:off x="2857500" y="4179888"/>
            <a:ext cx="0" cy="798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3" name="Line 109"/>
          <p:cNvSpPr>
            <a:spLocks noChangeShapeType="1"/>
          </p:cNvSpPr>
          <p:nvPr/>
        </p:nvSpPr>
        <p:spPr bwMode="auto">
          <a:xfrm>
            <a:off x="2968625" y="4613275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4" name="Line 110"/>
          <p:cNvSpPr>
            <a:spLocks noChangeShapeType="1"/>
          </p:cNvSpPr>
          <p:nvPr/>
        </p:nvSpPr>
        <p:spPr bwMode="auto">
          <a:xfrm>
            <a:off x="2981325" y="5137150"/>
            <a:ext cx="631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Line 112"/>
          <p:cNvSpPr>
            <a:spLocks noChangeShapeType="1"/>
          </p:cNvSpPr>
          <p:nvPr/>
        </p:nvSpPr>
        <p:spPr bwMode="auto">
          <a:xfrm>
            <a:off x="4167188" y="4356100"/>
            <a:ext cx="434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4181475" y="451485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9" name="Line 115"/>
          <p:cNvSpPr>
            <a:spLocks noChangeShapeType="1"/>
          </p:cNvSpPr>
          <p:nvPr/>
        </p:nvSpPr>
        <p:spPr bwMode="auto">
          <a:xfrm>
            <a:off x="5207000" y="443230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0" name="Line 116"/>
          <p:cNvSpPr>
            <a:spLocks noChangeShapeType="1"/>
          </p:cNvSpPr>
          <p:nvPr/>
        </p:nvSpPr>
        <p:spPr bwMode="auto">
          <a:xfrm>
            <a:off x="5221288" y="468788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1" name="Line 117"/>
          <p:cNvSpPr>
            <a:spLocks noChangeShapeType="1"/>
          </p:cNvSpPr>
          <p:nvPr/>
        </p:nvSpPr>
        <p:spPr bwMode="auto">
          <a:xfrm>
            <a:off x="4037013" y="5057775"/>
            <a:ext cx="1195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2" name="AutoShape 118"/>
          <p:cNvSpPr>
            <a:spLocks noChangeArrowheads="1"/>
          </p:cNvSpPr>
          <p:nvPr/>
        </p:nvSpPr>
        <p:spPr bwMode="auto">
          <a:xfrm rot="5400000">
            <a:off x="3357563" y="6059488"/>
            <a:ext cx="150812" cy="188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3" name="Oval 119"/>
          <p:cNvSpPr>
            <a:spLocks noChangeArrowheads="1"/>
          </p:cNvSpPr>
          <p:nvPr/>
        </p:nvSpPr>
        <p:spPr bwMode="auto">
          <a:xfrm>
            <a:off x="3519488" y="6143625"/>
            <a:ext cx="36512" cy="396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3105150" y="5748338"/>
            <a:ext cx="0" cy="422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3117850" y="6157913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4357688" y="6111875"/>
            <a:ext cx="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8" name="Rectangle 124"/>
          <p:cNvSpPr>
            <a:spLocks noChangeArrowheads="1"/>
          </p:cNvSpPr>
          <p:nvPr/>
        </p:nvSpPr>
        <p:spPr bwMode="auto">
          <a:xfrm>
            <a:off x="2435225" y="2579688"/>
            <a:ext cx="2905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</a:t>
            </a:r>
          </a:p>
          <a:p>
            <a:pPr defTabSz="762000"/>
            <a:r>
              <a:rPr lang="en-US" altLang="ko-KR" sz="1200" b="1"/>
              <a:t>B</a:t>
            </a:r>
          </a:p>
          <a:p>
            <a:pPr defTabSz="762000"/>
            <a:r>
              <a:rPr lang="en-US" altLang="ko-KR" sz="1200" b="1"/>
              <a:t>C</a:t>
            </a:r>
          </a:p>
        </p:txBody>
      </p:sp>
      <p:sp>
        <p:nvSpPr>
          <p:cNvPr id="11389" name="Rectangle 125"/>
          <p:cNvSpPr>
            <a:spLocks noChangeArrowheads="1"/>
          </p:cNvSpPr>
          <p:nvPr/>
        </p:nvSpPr>
        <p:spPr bwMode="auto">
          <a:xfrm>
            <a:off x="5688013" y="3141663"/>
            <a:ext cx="2746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0" name="Rectangle 126"/>
          <p:cNvSpPr>
            <a:spLocks noChangeArrowheads="1"/>
          </p:cNvSpPr>
          <p:nvPr/>
        </p:nvSpPr>
        <p:spPr bwMode="auto">
          <a:xfrm>
            <a:off x="2460625" y="4057650"/>
            <a:ext cx="2905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A</a:t>
            </a:r>
          </a:p>
          <a:p>
            <a:pPr defTabSz="762000"/>
            <a:r>
              <a:rPr lang="en-US" altLang="ko-KR" sz="1200" b="1"/>
              <a:t>B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C</a:t>
            </a:r>
          </a:p>
        </p:txBody>
      </p:sp>
      <p:sp>
        <p:nvSpPr>
          <p:cNvPr id="11391" name="Rectangle 127"/>
          <p:cNvSpPr>
            <a:spLocks noChangeArrowheads="1"/>
          </p:cNvSpPr>
          <p:nvPr/>
        </p:nvSpPr>
        <p:spPr bwMode="auto">
          <a:xfrm>
            <a:off x="5951538" y="4491038"/>
            <a:ext cx="2746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2" name="Rectangle 128"/>
          <p:cNvSpPr>
            <a:spLocks noChangeArrowheads="1"/>
          </p:cNvSpPr>
          <p:nvPr/>
        </p:nvSpPr>
        <p:spPr bwMode="auto">
          <a:xfrm>
            <a:off x="5181600" y="5911850"/>
            <a:ext cx="2746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F</a:t>
            </a:r>
          </a:p>
        </p:txBody>
      </p:sp>
      <p:sp>
        <p:nvSpPr>
          <p:cNvPr id="11397" name="Line 133"/>
          <p:cNvSpPr>
            <a:spLocks noChangeShapeType="1"/>
          </p:cNvSpPr>
          <p:nvPr/>
        </p:nvSpPr>
        <p:spPr bwMode="auto">
          <a:xfrm>
            <a:off x="4005263" y="4249738"/>
            <a:ext cx="169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98" name="Line 134"/>
          <p:cNvSpPr>
            <a:spLocks noChangeShapeType="1"/>
          </p:cNvSpPr>
          <p:nvPr/>
        </p:nvSpPr>
        <p:spPr bwMode="auto">
          <a:xfrm>
            <a:off x="4619625" y="3344863"/>
            <a:ext cx="0" cy="325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99" name="Line 135"/>
          <p:cNvSpPr>
            <a:spLocks noChangeShapeType="1"/>
          </p:cNvSpPr>
          <p:nvPr/>
        </p:nvSpPr>
        <p:spPr bwMode="auto">
          <a:xfrm>
            <a:off x="4173538" y="450532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00" name="Line 136"/>
          <p:cNvSpPr>
            <a:spLocks noChangeShapeType="1"/>
          </p:cNvSpPr>
          <p:nvPr/>
        </p:nvSpPr>
        <p:spPr bwMode="auto">
          <a:xfrm>
            <a:off x="4173538" y="4243388"/>
            <a:ext cx="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3524250" y="2759075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02" name="Line 138"/>
          <p:cNvSpPr>
            <a:spLocks noChangeShapeType="1"/>
          </p:cNvSpPr>
          <p:nvPr/>
        </p:nvSpPr>
        <p:spPr bwMode="auto">
          <a:xfrm>
            <a:off x="4359275" y="581818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04" name="Rectangle 140"/>
          <p:cNvSpPr>
            <a:spLocks noChangeArrowheads="1"/>
          </p:cNvSpPr>
          <p:nvPr/>
        </p:nvSpPr>
        <p:spPr bwMode="auto">
          <a:xfrm>
            <a:off x="2457450" y="5583238"/>
            <a:ext cx="293688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>
              <a:lnSpc>
                <a:spcPct val="110000"/>
              </a:lnSpc>
            </a:pPr>
            <a:r>
              <a:rPr lang="en-US" altLang="ko-KR" sz="1200" b="1"/>
              <a:t>A</a:t>
            </a:r>
          </a:p>
          <a:p>
            <a:pPr defTabSz="762000">
              <a:lnSpc>
                <a:spcPct val="110000"/>
              </a:lnSpc>
            </a:pPr>
            <a:r>
              <a:rPr lang="en-US" altLang="ko-KR" sz="1200" b="1"/>
              <a:t>B</a:t>
            </a:r>
          </a:p>
          <a:p>
            <a:pPr defTabSz="762000">
              <a:lnSpc>
                <a:spcPct val="110000"/>
              </a:lnSpc>
            </a:pPr>
            <a:endParaRPr lang="en-US" altLang="ko-KR" sz="1200" b="1"/>
          </a:p>
          <a:p>
            <a:pPr defTabSz="762000">
              <a:lnSpc>
                <a:spcPct val="110000"/>
              </a:lnSpc>
            </a:pPr>
            <a:r>
              <a:rPr lang="en-US" altLang="ko-KR" sz="1200" b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74757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52400"/>
            <a:ext cx="8523288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/>
              <a:t>SIMPLIFICATION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40212" y="901990"/>
            <a:ext cx="6564313" cy="1085850"/>
            <a:chOff x="1527175" y="987425"/>
            <a:chExt cx="6564313" cy="1085850"/>
          </a:xfrm>
        </p:grpSpPr>
        <p:sp>
          <p:nvSpPr>
            <p:cNvPr id="13315" name="Oval 3"/>
            <p:cNvSpPr>
              <a:spLocks noChangeArrowheads="1"/>
            </p:cNvSpPr>
            <p:nvPr/>
          </p:nvSpPr>
          <p:spPr bwMode="auto">
            <a:xfrm>
              <a:off x="1527175" y="1014413"/>
              <a:ext cx="1627188" cy="6572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4854575" y="987425"/>
              <a:ext cx="1665288" cy="711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914525" y="1090613"/>
              <a:ext cx="7778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/>
                <a:t>Truth</a:t>
              </a:r>
            </a:p>
            <a:p>
              <a:pPr algn="ctr" defTabSz="762000"/>
              <a:r>
                <a:rPr lang="en-US" altLang="ko-KR" b="1"/>
                <a:t>Table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5122863" y="1081088"/>
              <a:ext cx="11461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 dirty="0"/>
                <a:t>Boolean</a:t>
              </a:r>
            </a:p>
            <a:p>
              <a:pPr algn="ctr" defTabSz="762000"/>
              <a:r>
                <a:rPr lang="en-US" altLang="ko-KR" b="1" dirty="0"/>
                <a:t>Function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486150" y="1376363"/>
              <a:ext cx="1073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27213" y="1736725"/>
              <a:ext cx="9556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Unique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367213" y="1708150"/>
              <a:ext cx="37242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Many different expressions exist</a:t>
              </a:r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93269" y="4628843"/>
            <a:ext cx="8458200" cy="181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sz="1600" dirty="0"/>
              <a:t>Simplification from Boolean function</a:t>
            </a:r>
          </a:p>
          <a:p>
            <a:pPr defTabSz="762000"/>
            <a:r>
              <a:rPr lang="en-US" altLang="ko-KR" sz="1600" dirty="0"/>
              <a:t>       </a:t>
            </a:r>
          </a:p>
          <a:p>
            <a:pPr defTabSz="762000"/>
            <a:r>
              <a:rPr lang="en-US" altLang="ko-KR" sz="1600" dirty="0"/>
              <a:t>        - Finding an equivalent expression that is least expensive to implement</a:t>
            </a:r>
          </a:p>
          <a:p>
            <a:pPr defTabSz="762000"/>
            <a:r>
              <a:rPr lang="en-US" altLang="ko-KR" sz="1600" dirty="0"/>
              <a:t>        - For a simple function, it is possible to </a:t>
            </a:r>
            <a:r>
              <a:rPr lang="en-US" altLang="ko-KR" sz="1600" dirty="0" smtClean="0"/>
              <a:t>obtain a </a:t>
            </a:r>
            <a:r>
              <a:rPr lang="en-US" altLang="ko-KR" sz="1600" dirty="0"/>
              <a:t>simple expression for low cost implementation</a:t>
            </a:r>
          </a:p>
          <a:p>
            <a:pPr defTabSz="762000"/>
            <a:r>
              <a:rPr lang="en-US" altLang="ko-KR" sz="1600" dirty="0"/>
              <a:t>        - But, with complex functions, it is a very difficult task</a:t>
            </a:r>
          </a:p>
          <a:p>
            <a:pPr defTabSz="762000"/>
            <a:endParaRPr lang="en-US" altLang="ko-KR" sz="1600" dirty="0"/>
          </a:p>
          <a:p>
            <a:pPr defTabSz="762000"/>
            <a:r>
              <a:rPr lang="en-US" altLang="ko-KR" sz="1600" dirty="0" err="1"/>
              <a:t>Karnaugh</a:t>
            </a:r>
            <a:r>
              <a:rPr lang="en-US" altLang="ko-KR" sz="1600" dirty="0"/>
              <a:t> Map (K-map) is a simple procedure </a:t>
            </a:r>
            <a:r>
              <a:rPr lang="en-US" altLang="ko-KR" sz="1600" dirty="0" smtClean="0"/>
              <a:t>for simplifying </a:t>
            </a:r>
            <a:r>
              <a:rPr lang="en-US" altLang="ko-KR" sz="1600" dirty="0"/>
              <a:t>Boolean expressions.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1431" y="2357437"/>
            <a:ext cx="5876925" cy="1971675"/>
            <a:chOff x="1327150" y="4513263"/>
            <a:chExt cx="5876925" cy="1971675"/>
          </a:xfrm>
        </p:grpSpPr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1370013" y="4513263"/>
              <a:ext cx="1438275" cy="8112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327150" y="5635625"/>
              <a:ext cx="1538288" cy="8493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440113" y="5038725"/>
              <a:ext cx="1493837" cy="946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522913" y="4918075"/>
              <a:ext cx="1681162" cy="1066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665288" y="4592638"/>
              <a:ext cx="7778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/>
                <a:t>Truth</a:t>
              </a:r>
            </a:p>
            <a:p>
              <a:pPr algn="ctr" defTabSz="762000"/>
              <a:r>
                <a:rPr lang="en-US" altLang="ko-KR" b="1"/>
                <a:t>Table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1543050" y="5753100"/>
              <a:ext cx="10826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/>
                <a:t>Boolean</a:t>
              </a:r>
            </a:p>
            <a:p>
              <a:pPr algn="ctr" defTabSz="762000"/>
              <a:r>
                <a:rPr lang="en-US" altLang="ko-KR" b="1"/>
                <a:t>function</a:t>
              </a: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3565525" y="5214938"/>
              <a:ext cx="12477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/>
                <a:t>Karnaugh</a:t>
              </a:r>
            </a:p>
            <a:p>
              <a:pPr algn="ctr" defTabSz="762000"/>
              <a:r>
                <a:rPr lang="en-US" altLang="ko-KR" b="1"/>
                <a:t>Map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5730875" y="5041900"/>
              <a:ext cx="1273175" cy="83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b="1"/>
                <a:t>Simplified</a:t>
              </a:r>
            </a:p>
            <a:p>
              <a:pPr algn="ctr" defTabSz="762000"/>
              <a:r>
                <a:rPr lang="en-US" altLang="ko-KR" b="1"/>
                <a:t>Boolean</a:t>
              </a:r>
            </a:p>
            <a:p>
              <a:pPr algn="ctr" defTabSz="762000"/>
              <a:r>
                <a:rPr lang="en-US" altLang="ko-KR" b="1"/>
                <a:t>Function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2808288" y="4986338"/>
              <a:ext cx="703262" cy="296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V="1">
              <a:off x="2894013" y="5688013"/>
              <a:ext cx="603250" cy="365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962525" y="5511800"/>
              <a:ext cx="560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38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88925"/>
            <a:ext cx="8523288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KARNAUGH  MAP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6088" y="874713"/>
            <a:ext cx="8393112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dirty="0" err="1"/>
              <a:t>Karnaugh</a:t>
            </a:r>
            <a:r>
              <a:rPr lang="en-US" altLang="ko-KR" dirty="0"/>
              <a:t> Map for an n-input digital logic circuit (n-variable sum-of-products </a:t>
            </a:r>
          </a:p>
          <a:p>
            <a:pPr defTabSz="762000"/>
            <a:r>
              <a:rPr lang="en-US" altLang="ko-KR" dirty="0"/>
              <a:t>form of Boolean Function, or Truth Table) is</a:t>
            </a:r>
          </a:p>
          <a:p>
            <a:pPr defTabSz="762000"/>
            <a:r>
              <a:rPr lang="en-US" altLang="ko-KR" dirty="0"/>
              <a:t>        - Rectangle divided into 2</a:t>
            </a:r>
            <a:r>
              <a:rPr lang="en-US" altLang="ko-KR" baseline="30000" dirty="0"/>
              <a:t>n</a:t>
            </a:r>
            <a:r>
              <a:rPr lang="en-US" altLang="ko-KR" dirty="0"/>
              <a:t> cells</a:t>
            </a:r>
          </a:p>
          <a:p>
            <a:pPr defTabSz="762000"/>
            <a:r>
              <a:rPr lang="en-US" altLang="ko-KR" dirty="0"/>
              <a:t>        - Each cell is associated with a </a:t>
            </a:r>
            <a:r>
              <a:rPr lang="en-US" altLang="ko-KR" i="1" dirty="0" err="1"/>
              <a:t>Minterm</a:t>
            </a:r>
            <a:endParaRPr lang="en-US" altLang="ko-KR" dirty="0"/>
          </a:p>
          <a:p>
            <a:pPr defTabSz="762000"/>
            <a:r>
              <a:rPr lang="en-US" altLang="ko-KR" dirty="0"/>
              <a:t>        - An output(function) value for each input value associated with a </a:t>
            </a:r>
            <a:r>
              <a:rPr lang="en-US" altLang="ko-KR" dirty="0" err="1" smtClean="0"/>
              <a:t>mintern</a:t>
            </a:r>
            <a:r>
              <a:rPr lang="en-US" altLang="ko-KR" dirty="0" smtClean="0"/>
              <a:t> </a:t>
            </a:r>
            <a:r>
              <a:rPr lang="en-US" altLang="ko-KR" dirty="0"/>
              <a:t>is  </a:t>
            </a:r>
            <a:r>
              <a:rPr lang="en-US" altLang="ko-KR" dirty="0" smtClean="0"/>
              <a:t>   	written </a:t>
            </a:r>
            <a:r>
              <a:rPr lang="en-US" altLang="ko-KR" dirty="0"/>
              <a:t>in the cell representing the </a:t>
            </a:r>
            <a:r>
              <a:rPr lang="en-US" altLang="ko-KR" dirty="0" err="1"/>
              <a:t>minterm</a:t>
            </a:r>
            <a:endParaRPr lang="en-US" altLang="ko-KR" dirty="0"/>
          </a:p>
          <a:p>
            <a:pPr defTabSz="762000"/>
            <a:r>
              <a:rPr lang="en-US" altLang="ko-KR" dirty="0"/>
              <a:t>	 → 1-cell, 0-cell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Each </a:t>
            </a:r>
            <a:r>
              <a:rPr lang="en-US" altLang="ko-KR" dirty="0" err="1"/>
              <a:t>Minterm</a:t>
            </a:r>
            <a:r>
              <a:rPr lang="en-US" altLang="ko-KR" dirty="0"/>
              <a:t> is identified by a decimal number whose binary representation </a:t>
            </a:r>
            <a:r>
              <a:rPr lang="en-US" altLang="ko-KR" dirty="0" smtClean="0"/>
              <a:t>is </a:t>
            </a:r>
            <a:r>
              <a:rPr lang="en-US" altLang="ko-KR" dirty="0"/>
              <a:t>identical to the binary interpretation of the input values of the </a:t>
            </a:r>
            <a:r>
              <a:rPr lang="en-US" altLang="ko-KR" dirty="0" err="1"/>
              <a:t>minterm</a:t>
            </a:r>
            <a:r>
              <a:rPr lang="en-US" altLang="ko-KR" dirty="0"/>
              <a:t>.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016970" y="6473681"/>
            <a:ext cx="183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 dirty="0" err="1"/>
              <a:t>Karnaugh</a:t>
            </a:r>
            <a:r>
              <a:rPr lang="en-US" altLang="ko-KR" b="1" dirty="0"/>
              <a:t> Map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76594" y="3883025"/>
            <a:ext cx="4687887" cy="2736850"/>
            <a:chOff x="1189038" y="3756025"/>
            <a:chExt cx="4687887" cy="2736850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189038" y="3986213"/>
              <a:ext cx="573087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x     F</a:t>
              </a:r>
            </a:p>
            <a:p>
              <a:pPr defTabSz="762000"/>
              <a:r>
                <a:rPr lang="en-US" altLang="ko-KR" sz="1200" b="1"/>
                <a:t>0     1</a:t>
              </a:r>
            </a:p>
            <a:p>
              <a:pPr defTabSz="762000"/>
              <a:r>
                <a:rPr lang="en-US" altLang="ko-KR" sz="1200" b="1"/>
                <a:t>1     0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465388" y="4068763"/>
              <a:ext cx="311150" cy="492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2465388" y="4310063"/>
              <a:ext cx="300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185988" y="3816350"/>
              <a:ext cx="3079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x</a:t>
              </a:r>
            </a:p>
            <a:p>
              <a:pPr defTabSz="762000"/>
              <a:r>
                <a:rPr lang="en-US" altLang="ko-KR" b="1"/>
                <a:t>0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190750" y="429895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201738" y="4194175"/>
              <a:ext cx="4095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455738" y="4089400"/>
              <a:ext cx="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463800" y="4076700"/>
              <a:ext cx="265113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4683125" y="41957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694238" y="3963988"/>
              <a:ext cx="311150" cy="492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4694238" y="4216400"/>
              <a:ext cx="300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394200" y="3756025"/>
              <a:ext cx="3079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x</a:t>
              </a:r>
            </a:p>
            <a:p>
              <a:pPr defTabSz="762000"/>
              <a:r>
                <a:rPr lang="en-US" altLang="ko-KR" b="1"/>
                <a:t>0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416425" y="42037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4683125" y="39417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476500" y="4329113"/>
              <a:ext cx="265113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4922838" y="3970338"/>
              <a:ext cx="354012" cy="93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900613" y="4054475"/>
              <a:ext cx="387350" cy="24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219700" y="3803650"/>
              <a:ext cx="569913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value</a:t>
              </a:r>
            </a:p>
            <a:p>
              <a:pPr defTabSz="762000"/>
              <a:r>
                <a:rPr lang="en-US" altLang="ko-KR" sz="1200" b="1"/>
                <a:t>of F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2851150" y="3846513"/>
              <a:ext cx="1131888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 dirty="0"/>
                <a:t>Identification</a:t>
              </a:r>
            </a:p>
            <a:p>
              <a:pPr defTabSz="762000"/>
              <a:r>
                <a:rPr lang="en-US" altLang="ko-KR" sz="1200" b="1" dirty="0"/>
                <a:t>of the cell</a:t>
              </a: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2660650" y="4011613"/>
              <a:ext cx="242888" cy="157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660650" y="4159250"/>
              <a:ext cx="320675" cy="249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230313" y="5243513"/>
              <a:ext cx="700087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x   y   F</a:t>
              </a:r>
            </a:p>
            <a:p>
              <a:pPr defTabSz="762000"/>
              <a:r>
                <a:rPr lang="en-US" altLang="ko-KR" sz="1200" b="1"/>
                <a:t>0   0   0</a:t>
              </a:r>
            </a:p>
            <a:p>
              <a:pPr defTabSz="762000"/>
              <a:r>
                <a:rPr lang="en-US" altLang="ko-KR" sz="1200" b="1"/>
                <a:t>0   1   1</a:t>
              </a:r>
            </a:p>
            <a:p>
              <a:pPr defTabSz="762000"/>
              <a:r>
                <a:rPr lang="en-US" altLang="ko-KR" sz="1200" b="1"/>
                <a:t>1   0   1</a:t>
              </a:r>
            </a:p>
            <a:p>
              <a:pPr defTabSz="762000"/>
              <a:r>
                <a:rPr lang="en-US" altLang="ko-KR" sz="1200" b="1"/>
                <a:t>1   1   1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732088" y="5448300"/>
              <a:ext cx="565150" cy="5238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743200" y="5719763"/>
              <a:ext cx="542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3021013" y="5459413"/>
              <a:ext cx="0" cy="512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 flipV="1">
              <a:off x="2509838" y="5292725"/>
              <a:ext cx="244475" cy="166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2374900" y="52609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y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2508250" y="50927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x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719388" y="5186363"/>
              <a:ext cx="625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0   1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462213" y="541655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463800" y="570865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</a:t>
              </a: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732088" y="5400675"/>
              <a:ext cx="563562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140000"/>
                </a:lnSpc>
              </a:pPr>
              <a:r>
                <a:rPr lang="en-US" altLang="ko-KR" sz="1200"/>
                <a:t>0     1</a:t>
              </a:r>
            </a:p>
            <a:p>
              <a:pPr defTabSz="762000">
                <a:lnSpc>
                  <a:spcPct val="140000"/>
                </a:lnSpc>
              </a:pPr>
              <a:r>
                <a:rPr lang="en-US" altLang="ko-KR" sz="1200"/>
                <a:t>2     3</a:t>
              </a: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4627563" y="5594350"/>
              <a:ext cx="566737" cy="522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4638675" y="5867400"/>
              <a:ext cx="544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4916488" y="5605463"/>
              <a:ext cx="0" cy="511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 flipV="1">
              <a:off x="4406900" y="5437188"/>
              <a:ext cx="244475" cy="168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4271963" y="54086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y</a:t>
              </a: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4405313" y="52371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x</a:t>
              </a: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4616450" y="5335588"/>
              <a:ext cx="625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0   1</a:t>
              </a: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4357688" y="5562600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</a:t>
              </a: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4360863" y="5857875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</a:t>
              </a: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4625975" y="5594350"/>
              <a:ext cx="625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0   1</a:t>
              </a: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625975" y="5845175"/>
              <a:ext cx="6254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1   0</a:t>
              </a: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1300163" y="5459413"/>
              <a:ext cx="5778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1689100" y="5332413"/>
              <a:ext cx="0" cy="801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214813" y="4508500"/>
              <a:ext cx="796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F(x) =</a:t>
              </a: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4129088" y="6156325"/>
              <a:ext cx="17478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F(x,y) = </a:t>
              </a:r>
              <a:r>
                <a:rPr lang="en-US" altLang="ko-KR" b="1">
                  <a:sym typeface="Symbol" pitchFamily="18" charset="2"/>
                </a:rPr>
                <a:t> (1,2)</a:t>
              </a:r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2509838" y="4362450"/>
              <a:ext cx="196850" cy="165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3076575" y="5500688"/>
              <a:ext cx="165100" cy="166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3086100" y="5772150"/>
              <a:ext cx="155575" cy="157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2798763" y="5772150"/>
              <a:ext cx="166687" cy="157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 flipH="1" flipV="1">
              <a:off x="5219700" y="4741863"/>
              <a:ext cx="41275" cy="247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5081588" y="4946650"/>
              <a:ext cx="7270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1-cell</a:t>
              </a: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4816475" y="4489450"/>
              <a:ext cx="690563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ko-KR" b="1">
                  <a:sym typeface="Symbol" pitchFamily="18" charset="2"/>
                </a:rPr>
                <a:t> </a:t>
              </a:r>
              <a:r>
                <a:rPr lang="en-US" altLang="ko-KR" b="1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80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307975"/>
            <a:ext cx="8523288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KARNAUGH  MAP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95325" y="1022350"/>
            <a:ext cx="10175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0   0   0   0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0   0   1   1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0   1   0   1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0   1   1   0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1   0   0   1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1   0   1   0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1   1   0   0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1   1   1   0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93738" y="105727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450975" y="855663"/>
            <a:ext cx="0" cy="153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083175" y="1487488"/>
            <a:ext cx="126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0   1   0   1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092700" y="1785938"/>
            <a:ext cx="126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1   0   0   0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725488" y="3079750"/>
            <a:ext cx="1287462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200" b="1"/>
              <a:t>0   0   0    0   0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0   0   0    1   1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0   0   1    0   0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0   0   1    1   1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0   1   0    1   0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0   1   1    0   1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0   1   1    1   0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1   0   0    0   1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1   0   0    1   1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1   0   1    0   0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1   0   1    1   1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1   1   0    0   0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1   1   0    1   0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1   1   1    0   1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200" b="1"/>
              <a:t>1   1   1    1   0   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796925" y="3100388"/>
            <a:ext cx="1119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1625600" y="2916238"/>
            <a:ext cx="0" cy="2538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97213" y="1517650"/>
            <a:ext cx="1219200" cy="592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733800" y="1517650"/>
            <a:ext cx="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041775" y="149860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3414713" y="15113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130550" y="1806575"/>
            <a:ext cx="1182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835275" y="1270000"/>
            <a:ext cx="30162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724150" y="12668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832100" y="105092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yz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040063" y="1243013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00 01 11 10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832100" y="14747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108325" y="1533525"/>
            <a:ext cx="12461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0      1     3      2</a:t>
            </a:r>
          </a:p>
          <a:p>
            <a:pPr defTabSz="762000"/>
            <a:endParaRPr lang="en-US" altLang="ko-KR" sz="1200"/>
          </a:p>
          <a:p>
            <a:pPr defTabSz="762000"/>
            <a:r>
              <a:rPr lang="en-US" altLang="ko-KR" sz="1200"/>
              <a:t>4     5      7      6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110163" y="1504950"/>
            <a:ext cx="1219200" cy="592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5715000" y="1504950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6021388" y="15113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394325" y="1498600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110163" y="1797050"/>
            <a:ext cx="1122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116513" y="1800225"/>
            <a:ext cx="1208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 flipV="1">
            <a:off x="4814888" y="1258888"/>
            <a:ext cx="301625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703763" y="12557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814888" y="103822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yz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018088" y="1231900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00 01 11 10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814888" y="14620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800600" y="18002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837113" y="2187575"/>
            <a:ext cx="2116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F(x,y,z) = </a:t>
            </a:r>
            <a:r>
              <a:rPr lang="en-US" altLang="ko-KR" b="1">
                <a:sym typeface="Symbol" pitchFamily="18" charset="2"/>
              </a:rPr>
              <a:t> (1,2,4)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3451225" y="1547813"/>
            <a:ext cx="217488" cy="204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4078288" y="1547813"/>
            <a:ext cx="217487" cy="204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Rectangle 76"/>
          <p:cNvSpPr>
            <a:spLocks noChangeArrowheads="1"/>
          </p:cNvSpPr>
          <p:nvPr/>
        </p:nvSpPr>
        <p:spPr bwMode="auto">
          <a:xfrm>
            <a:off x="3149600" y="1851025"/>
            <a:ext cx="2159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2762250" y="1763713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1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3930650" y="965200"/>
            <a:ext cx="4413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2592388" y="1727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3846513" y="9540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3544888" y="20669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z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297363" y="3122613"/>
            <a:ext cx="1452562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321175" y="3659188"/>
            <a:ext cx="140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4660900" y="3122613"/>
            <a:ext cx="0" cy="1093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5424488" y="3132138"/>
            <a:ext cx="0" cy="1074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4308475" y="3365500"/>
            <a:ext cx="1416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4321175" y="3943350"/>
            <a:ext cx="1417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3857625" y="2909888"/>
            <a:ext cx="425450" cy="201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706813" y="2927350"/>
            <a:ext cx="44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uv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79850" y="2714625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wx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244975" y="2867025"/>
            <a:ext cx="157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00  01  11  10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868738" y="31305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895725" y="3375025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01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3879850" y="365760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11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868738" y="396240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10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4346575" y="3121025"/>
            <a:ext cx="13747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0       1       3      2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4346575" y="3405188"/>
            <a:ext cx="13747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4       5       7      6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4267200" y="3689350"/>
            <a:ext cx="14970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12     13     15     14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4346575" y="3971925"/>
            <a:ext cx="14573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8       9      11     10</a:t>
            </a:r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4259263" y="4816475"/>
            <a:ext cx="1692275" cy="1217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5122863" y="4826000"/>
            <a:ext cx="0" cy="120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4270375" y="5445125"/>
            <a:ext cx="168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4684713" y="4816475"/>
            <a:ext cx="0" cy="120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5537200" y="4816475"/>
            <a:ext cx="0" cy="1217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4270375" y="5140325"/>
            <a:ext cx="166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4270375" y="5738813"/>
            <a:ext cx="168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3821113" y="4603750"/>
            <a:ext cx="42545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3667125" y="4621213"/>
            <a:ext cx="44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uv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846513" y="4410075"/>
            <a:ext cx="48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wx</a:t>
            </a:r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4259263" y="4562475"/>
            <a:ext cx="170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00   01   11  10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3832225" y="4824413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00</a:t>
            </a: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3854450" y="5129213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01</a:t>
            </a: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3846513" y="5432425"/>
            <a:ext cx="208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11    0     0    0     1</a:t>
            </a: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3832225" y="5738813"/>
            <a:ext cx="208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10    1     1    1     0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330700" y="4824413"/>
            <a:ext cx="157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0     1    1     0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4346575" y="5129213"/>
            <a:ext cx="157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0     0    0     1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3617913" y="6134100"/>
            <a:ext cx="3398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F(u,v,w,x) = </a:t>
            </a:r>
            <a:r>
              <a:rPr lang="en-US" altLang="ko-KR" b="1">
                <a:sym typeface="Symbol" pitchFamily="18" charset="2"/>
              </a:rPr>
              <a:t> (1,3,6,8,9,11,14)</a:t>
            </a: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4773613" y="3173413"/>
            <a:ext cx="200025" cy="15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5137150" y="3173413"/>
            <a:ext cx="212725" cy="15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5500688" y="3425825"/>
            <a:ext cx="187325" cy="174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4384675" y="4014788"/>
            <a:ext cx="200025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4759325" y="4014788"/>
            <a:ext cx="201613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5111750" y="4014788"/>
            <a:ext cx="238125" cy="16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5511800" y="3721100"/>
            <a:ext cx="176213" cy="171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3706813" y="3770313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u</a:t>
            </a:r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5776913" y="32321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v</a:t>
            </a:r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5257800" y="2633663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w</a:t>
            </a:r>
          </a:p>
        </p:txBody>
      </p:sp>
      <p:sp>
        <p:nvSpPr>
          <p:cNvPr id="15452" name="Rectangle 92"/>
          <p:cNvSpPr>
            <a:spLocks noChangeArrowheads="1"/>
          </p:cNvSpPr>
          <p:nvPr/>
        </p:nvSpPr>
        <p:spPr bwMode="auto">
          <a:xfrm>
            <a:off x="4881563" y="42068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5454" name="Rectangle 94"/>
          <p:cNvSpPr>
            <a:spLocks noChangeArrowheads="1"/>
          </p:cNvSpPr>
          <p:nvPr/>
        </p:nvSpPr>
        <p:spPr bwMode="auto">
          <a:xfrm>
            <a:off x="7397750" y="0"/>
            <a:ext cx="17462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Map Simplification</a:t>
            </a:r>
          </a:p>
        </p:txBody>
      </p:sp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709613" y="800100"/>
            <a:ext cx="102076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400" b="1"/>
              <a:t>x   y   z   F</a:t>
            </a:r>
          </a:p>
        </p:txBody>
      </p:sp>
      <p:sp>
        <p:nvSpPr>
          <p:cNvPr id="15456" name="Rectangle 96"/>
          <p:cNvSpPr>
            <a:spLocks noChangeArrowheads="1"/>
          </p:cNvSpPr>
          <p:nvPr/>
        </p:nvSpPr>
        <p:spPr bwMode="auto">
          <a:xfrm>
            <a:off x="728663" y="2868613"/>
            <a:ext cx="11731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200" b="1"/>
              <a:t>u   v   w   x   F</a:t>
            </a:r>
          </a:p>
        </p:txBody>
      </p:sp>
      <p:sp>
        <p:nvSpPr>
          <p:cNvPr id="15459" name="Line 99"/>
          <p:cNvSpPr>
            <a:spLocks noChangeShapeType="1"/>
          </p:cNvSpPr>
          <p:nvPr/>
        </p:nvSpPr>
        <p:spPr bwMode="auto">
          <a:xfrm>
            <a:off x="5051425" y="3132138"/>
            <a:ext cx="0" cy="1093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87338"/>
            <a:ext cx="8523287" cy="379412"/>
          </a:xfrm>
          <a:noFill/>
          <a:ln/>
        </p:spPr>
        <p:txBody>
          <a:bodyPr>
            <a:noAutofit/>
          </a:bodyPr>
          <a:lstStyle/>
          <a:p>
            <a:r>
              <a:rPr lang="en-US" altLang="ko-KR" sz="3600" dirty="0"/>
              <a:t>MAP  SIMPLIFICATION  - 2  ADJACENT  CELLS -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60363" y="1323975"/>
            <a:ext cx="645477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Adjacent cells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- binary identifications are different in one bit</a:t>
            </a:r>
          </a:p>
          <a:p>
            <a:pPr defTabSz="762000"/>
            <a:r>
              <a:rPr lang="en-US" altLang="ko-KR" b="1"/>
              <a:t>         → minterms associated with the adjacent</a:t>
            </a:r>
          </a:p>
          <a:p>
            <a:pPr defTabSz="762000"/>
            <a:r>
              <a:rPr lang="en-US" altLang="ko-KR" b="1"/>
              <a:t>              cells have one variable complemented each other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      Cells (1,0) and (1,1) are adjacent</a:t>
            </a:r>
          </a:p>
          <a:p>
            <a:pPr defTabSz="762000"/>
            <a:r>
              <a:rPr lang="en-US" altLang="ko-KR" b="1"/>
              <a:t>           Minterms for (1,0) and (1,1) are </a:t>
            </a:r>
          </a:p>
          <a:p>
            <a:pPr defTabSz="762000"/>
            <a:r>
              <a:rPr lang="en-US" altLang="ko-KR" b="1"/>
              <a:t>                  x • y’ --&gt; x=1, y=0</a:t>
            </a:r>
          </a:p>
          <a:p>
            <a:pPr defTabSz="762000"/>
            <a:r>
              <a:rPr lang="en-US" altLang="ko-KR" b="1"/>
              <a:t>                  x • y  --&gt; x=1, y=1 </a:t>
            </a:r>
          </a:p>
          <a:p>
            <a:pPr defTabSz="762000"/>
            <a:r>
              <a:rPr lang="en-US" altLang="ko-KR" b="1"/>
              <a:t> </a:t>
            </a:r>
          </a:p>
          <a:p>
            <a:pPr defTabSz="762000"/>
            <a:r>
              <a:rPr lang="en-US" altLang="ko-KR" b="1"/>
              <a:t>          F = xy’+ xy can be reduced to F = x   </a:t>
            </a:r>
          </a:p>
          <a:p>
            <a:pPr defTabSz="762000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altLang="ko-KR" b="1"/>
              <a:t>From the map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00275" y="3470275"/>
            <a:ext cx="665163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736725" y="4933950"/>
            <a:ext cx="258763" cy="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295525" y="1036638"/>
            <a:ext cx="302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Rule:  xy’ +xy = x(y+y’) = x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319338" y="1039813"/>
            <a:ext cx="3036887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87788" y="4775200"/>
            <a:ext cx="785812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3640138" y="4559300"/>
            <a:ext cx="258762" cy="20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521075" y="45227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x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51250" y="43434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y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887788" y="5114925"/>
            <a:ext cx="785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273550" y="4775200"/>
            <a:ext cx="0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895725" y="4467225"/>
            <a:ext cx="752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0     1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579813" y="4772025"/>
            <a:ext cx="307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603625" y="51244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925888" y="51244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1    1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941763" y="47783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0    0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341813" y="5556250"/>
            <a:ext cx="8778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>
                <a:sym typeface="Symbol" pitchFamily="18" charset="2"/>
              </a:rPr>
              <a:t>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b="1"/>
              <a:t>(2,3)</a:t>
            </a:r>
          </a:p>
          <a:p>
            <a:pPr defTabSz="762000" latinLnBrk="1"/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86150" y="5565775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  <a:r>
              <a:rPr lang="en-US" altLang="ko-KR" b="1"/>
              <a:t>(x,y)</a:t>
            </a:r>
            <a:r>
              <a:rPr lang="en-US" altLang="ko-KR"/>
              <a:t> =</a:t>
            </a:r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3944938" y="5172075"/>
            <a:ext cx="692150" cy="2254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4543425" y="5000625"/>
            <a:ext cx="727075" cy="239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222875" y="4843463"/>
            <a:ext cx="285908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2 adjacent cells xy’ and xy</a:t>
            </a:r>
          </a:p>
          <a:p>
            <a:pPr defTabSz="762000"/>
            <a:r>
              <a:rPr lang="en-US" altLang="ko-KR" b="1"/>
              <a:t>→</a:t>
            </a:r>
            <a:r>
              <a:rPr lang="en-US" altLang="ko-KR" sz="1400" b="1"/>
              <a:t> merge them to a larger cell x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073525" y="5849938"/>
            <a:ext cx="1146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= xy’+ xy</a:t>
            </a:r>
          </a:p>
          <a:p>
            <a:pPr defTabSz="762000"/>
            <a:r>
              <a:rPr lang="en-US" altLang="ko-KR" b="1"/>
              <a:t>= x</a:t>
            </a:r>
          </a:p>
        </p:txBody>
      </p:sp>
    </p:spTree>
    <p:extLst>
      <p:ext uri="{BB962C8B-B14F-4D97-AF65-F5344CB8AC3E}">
        <p14:creationId xmlns:p14="http://schemas.microsoft.com/office/powerpoint/2010/main" val="237740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6388"/>
            <a:ext cx="8523288" cy="379412"/>
          </a:xfrm>
          <a:noFill/>
          <a:ln/>
        </p:spPr>
        <p:txBody>
          <a:bodyPr>
            <a:noAutofit/>
          </a:bodyPr>
          <a:lstStyle/>
          <a:p>
            <a:r>
              <a:rPr lang="en-US" altLang="ko-KR" sz="3600" dirty="0"/>
              <a:t>MAP  SIMPLIFICATION - MORE  THAN  2  CELLS -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50838" y="1023938"/>
            <a:ext cx="365442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u’v’w’x’ + u’v’w’x + u’v’wx + u’v’wx’</a:t>
            </a:r>
          </a:p>
          <a:p>
            <a:pPr defTabSz="762000"/>
            <a:r>
              <a:rPr lang="en-US" altLang="ko-KR"/>
              <a:t>= u’v’w’(x’+x) + u’v’w(x+x’)</a:t>
            </a:r>
          </a:p>
          <a:p>
            <a:pPr defTabSz="762000"/>
            <a:r>
              <a:rPr lang="en-US" altLang="ko-KR"/>
              <a:t>= u’v’w’ + u’v’w </a:t>
            </a:r>
          </a:p>
          <a:p>
            <a:pPr defTabSz="762000"/>
            <a:r>
              <a:rPr lang="en-US" altLang="ko-KR"/>
              <a:t>= u’v’(w’+w) </a:t>
            </a:r>
          </a:p>
          <a:p>
            <a:pPr defTabSz="762000"/>
            <a:r>
              <a:rPr lang="en-US" altLang="ko-KR"/>
              <a:t>= u’v’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47663" y="1012825"/>
            <a:ext cx="3700462" cy="1335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8" name="Group 120"/>
          <p:cNvGrpSpPr>
            <a:grpSpLocks/>
          </p:cNvGrpSpPr>
          <p:nvPr/>
        </p:nvGrpSpPr>
        <p:grpSpPr bwMode="auto">
          <a:xfrm>
            <a:off x="4252913" y="885825"/>
            <a:ext cx="4762500" cy="2073275"/>
            <a:chOff x="2679" y="558"/>
            <a:chExt cx="3000" cy="1306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082" y="932"/>
              <a:ext cx="732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 flipV="1">
              <a:off x="2881" y="708"/>
              <a:ext cx="201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772" y="748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908" y="591"/>
              <a:ext cx="2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448" y="940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082" y="1114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268" y="932"/>
              <a:ext cx="0" cy="7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082" y="1298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089" y="1480"/>
              <a:ext cx="7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3642" y="940"/>
              <a:ext cx="0" cy="7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068" y="923"/>
              <a:ext cx="7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1   1   1  1</a:t>
              </a:r>
            </a:p>
          </p:txBody>
        </p:sp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3111" y="961"/>
              <a:ext cx="682" cy="12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436" y="128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436" y="1459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>
              <a:off x="3479" y="1326"/>
              <a:ext cx="309" cy="295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4511" y="915"/>
              <a:ext cx="732" cy="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 flipV="1">
              <a:off x="4310" y="691"/>
              <a:ext cx="201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4201" y="731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4338" y="574"/>
              <a:ext cx="2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877" y="924"/>
              <a:ext cx="0" cy="6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4511" y="1098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4697" y="915"/>
              <a:ext cx="0" cy="7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511" y="128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4518" y="1462"/>
              <a:ext cx="7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5071" y="924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4518" y="903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1   1  1  1</a:t>
              </a: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4518" y="1064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1           1</a:t>
              </a:r>
            </a:p>
          </p:txBody>
        </p:sp>
        <p:sp>
          <p:nvSpPr>
            <p:cNvPr id="17440" name="AutoShape 32"/>
            <p:cNvSpPr>
              <a:spLocks noChangeArrowheads="1"/>
            </p:cNvSpPr>
            <p:nvPr/>
          </p:nvSpPr>
          <p:spPr bwMode="auto">
            <a:xfrm>
              <a:off x="4417" y="944"/>
              <a:ext cx="237" cy="29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AutoShape 33"/>
            <p:cNvSpPr>
              <a:spLocks noChangeArrowheads="1"/>
            </p:cNvSpPr>
            <p:nvPr/>
          </p:nvSpPr>
          <p:spPr bwMode="auto">
            <a:xfrm>
              <a:off x="5100" y="951"/>
              <a:ext cx="330" cy="289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4382" y="915"/>
              <a:ext cx="78" cy="3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5301" y="849"/>
              <a:ext cx="200" cy="4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4705" y="1453"/>
              <a:ext cx="3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1  1</a:t>
              </a:r>
            </a:p>
          </p:txBody>
        </p:sp>
        <p:sp>
          <p:nvSpPr>
            <p:cNvPr id="17445" name="AutoShape 37"/>
            <p:cNvSpPr>
              <a:spLocks noChangeArrowheads="1"/>
            </p:cNvSpPr>
            <p:nvPr/>
          </p:nvSpPr>
          <p:spPr bwMode="auto">
            <a:xfrm>
              <a:off x="4726" y="783"/>
              <a:ext cx="294" cy="294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AutoShape 38"/>
            <p:cNvSpPr>
              <a:spLocks noChangeArrowheads="1"/>
            </p:cNvSpPr>
            <p:nvPr/>
          </p:nvSpPr>
          <p:spPr bwMode="auto">
            <a:xfrm>
              <a:off x="4740" y="1487"/>
              <a:ext cx="288" cy="26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4676" y="724"/>
              <a:ext cx="481" cy="1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4697" y="1688"/>
              <a:ext cx="410" cy="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2908" y="13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3821" y="116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3546" y="706"/>
              <a:ext cx="2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3353" y="1645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4338" y="134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5270" y="116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4969" y="674"/>
              <a:ext cx="2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4791" y="1612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H="1">
              <a:off x="3735" y="717"/>
              <a:ext cx="137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3844" y="558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u’v’</a:t>
              </a:r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 flipH="1" flipV="1">
              <a:off x="3757" y="1554"/>
              <a:ext cx="273" cy="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3993" y="1570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uw</a:t>
              </a:r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 flipH="1">
              <a:off x="5199" y="708"/>
              <a:ext cx="174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5349" y="600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u’x’</a:t>
              </a:r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 flipH="1" flipV="1">
              <a:off x="5026" y="1587"/>
              <a:ext cx="195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5199" y="1652"/>
              <a:ext cx="2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v’x</a:t>
              </a:r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3082" y="10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3076" y="128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123" y="1142"/>
              <a:ext cx="306" cy="315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2903" y="1190"/>
              <a:ext cx="22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679" y="106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vw’</a:t>
              </a:r>
            </a:p>
          </p:txBody>
        </p:sp>
      </p:grp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280988" y="3213100"/>
            <a:ext cx="66405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/>
              <a:t>u’v’w’x’+u’v’w’x+u’vw’x’+u’vw’x+uvw’x’+uvw’x+uv’w’x’+uv’w’x</a:t>
            </a:r>
          </a:p>
          <a:p>
            <a:pPr defTabSz="762000"/>
            <a:r>
              <a:rPr lang="en-US" altLang="ko-KR"/>
              <a:t>= u’v’w’(x’+x) + u’vw’(x’+x) + uvw’(x’+x) + uv’w’(x’+x)</a:t>
            </a:r>
          </a:p>
          <a:p>
            <a:pPr defTabSz="762000"/>
            <a:r>
              <a:rPr lang="en-US" altLang="ko-KR"/>
              <a:t>= u’(v’+v)w’ + u(v’+v)w’</a:t>
            </a:r>
          </a:p>
          <a:p>
            <a:pPr defTabSz="762000"/>
            <a:r>
              <a:rPr lang="en-US" altLang="ko-KR"/>
              <a:t>= (u’+u)w’ = w’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230188" y="3214688"/>
            <a:ext cx="6392862" cy="1022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7" name="Group 119"/>
          <p:cNvGrpSpPr>
            <a:grpSpLocks/>
          </p:cNvGrpSpPr>
          <p:nvPr/>
        </p:nvGrpSpPr>
        <p:grpSpPr bwMode="auto">
          <a:xfrm>
            <a:off x="1776413" y="4254500"/>
            <a:ext cx="5211762" cy="2227263"/>
            <a:chOff x="1119" y="2680"/>
            <a:chExt cx="3283" cy="1403"/>
          </a:xfrm>
        </p:grpSpPr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1551" y="3018"/>
              <a:ext cx="785" cy="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 flipH="1" flipV="1">
              <a:off x="1335" y="2790"/>
              <a:ext cx="216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1943" y="3027"/>
              <a:ext cx="0" cy="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>
              <a:off x="1551" y="3204"/>
              <a:ext cx="7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>
              <a:off x="1751" y="3018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69"/>
            <p:cNvSpPr>
              <a:spLocks noChangeShapeType="1"/>
            </p:cNvSpPr>
            <p:nvPr/>
          </p:nvSpPr>
          <p:spPr bwMode="auto">
            <a:xfrm>
              <a:off x="1551" y="3390"/>
              <a:ext cx="7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70"/>
            <p:cNvSpPr>
              <a:spLocks noChangeShapeType="1"/>
            </p:cNvSpPr>
            <p:nvPr/>
          </p:nvSpPr>
          <p:spPr bwMode="auto">
            <a:xfrm>
              <a:off x="1559" y="3577"/>
              <a:ext cx="7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2151" y="3027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1412" y="3018"/>
              <a:ext cx="85" cy="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364" y="345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366" y="3270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2043" y="2772"/>
              <a:ext cx="2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1852" y="3728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485" name="Rectangle 77"/>
            <p:cNvSpPr>
              <a:spLocks noChangeArrowheads="1"/>
            </p:cNvSpPr>
            <p:nvPr/>
          </p:nvSpPr>
          <p:spPr bwMode="auto">
            <a:xfrm>
              <a:off x="1210" y="2823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1350" y="2680"/>
              <a:ext cx="2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wx</a:t>
              </a:r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1548" y="3017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88" name="Rectangle 80"/>
            <p:cNvSpPr>
              <a:spLocks noChangeArrowheads="1"/>
            </p:cNvSpPr>
            <p:nvPr/>
          </p:nvSpPr>
          <p:spPr bwMode="auto">
            <a:xfrm>
              <a:off x="1548" y="318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1559" y="336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1548" y="35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491" name="AutoShape 83"/>
            <p:cNvSpPr>
              <a:spLocks noChangeArrowheads="1"/>
            </p:cNvSpPr>
            <p:nvPr/>
          </p:nvSpPr>
          <p:spPr bwMode="auto">
            <a:xfrm>
              <a:off x="1589" y="3044"/>
              <a:ext cx="308" cy="667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3121" y="3018"/>
              <a:ext cx="786" cy="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 flipH="1" flipV="1">
              <a:off x="2906" y="2790"/>
              <a:ext cx="215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Line 86"/>
            <p:cNvSpPr>
              <a:spLocks noChangeShapeType="1"/>
            </p:cNvSpPr>
            <p:nvPr/>
          </p:nvSpPr>
          <p:spPr bwMode="auto">
            <a:xfrm>
              <a:off x="3514" y="3027"/>
              <a:ext cx="0" cy="7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87"/>
            <p:cNvSpPr>
              <a:spLocks noChangeShapeType="1"/>
            </p:cNvSpPr>
            <p:nvPr/>
          </p:nvSpPr>
          <p:spPr bwMode="auto">
            <a:xfrm>
              <a:off x="3121" y="3204"/>
              <a:ext cx="7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Line 88"/>
            <p:cNvSpPr>
              <a:spLocks noChangeShapeType="1"/>
            </p:cNvSpPr>
            <p:nvPr/>
          </p:nvSpPr>
          <p:spPr bwMode="auto">
            <a:xfrm>
              <a:off x="3322" y="3018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89"/>
            <p:cNvSpPr>
              <a:spLocks noChangeShapeType="1"/>
            </p:cNvSpPr>
            <p:nvPr/>
          </p:nvSpPr>
          <p:spPr bwMode="auto">
            <a:xfrm>
              <a:off x="3121" y="3390"/>
              <a:ext cx="7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Line 90"/>
            <p:cNvSpPr>
              <a:spLocks noChangeShapeType="1"/>
            </p:cNvSpPr>
            <p:nvPr/>
          </p:nvSpPr>
          <p:spPr bwMode="auto">
            <a:xfrm>
              <a:off x="3129" y="3577"/>
              <a:ext cx="7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91"/>
            <p:cNvSpPr>
              <a:spLocks noChangeShapeType="1"/>
            </p:cNvSpPr>
            <p:nvPr/>
          </p:nvSpPr>
          <p:spPr bwMode="auto">
            <a:xfrm>
              <a:off x="3722" y="3027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2983" y="3018"/>
              <a:ext cx="85" cy="3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2937" y="345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502" name="Rectangle 94"/>
            <p:cNvSpPr>
              <a:spLocks noChangeArrowheads="1"/>
            </p:cNvSpPr>
            <p:nvPr/>
          </p:nvSpPr>
          <p:spPr bwMode="auto">
            <a:xfrm>
              <a:off x="3937" y="3270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</a:t>
              </a:r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2781" y="2823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uv</a:t>
              </a:r>
            </a:p>
          </p:txBody>
        </p:sp>
        <p:sp>
          <p:nvSpPr>
            <p:cNvPr id="17505" name="Rectangle 97"/>
            <p:cNvSpPr>
              <a:spLocks noChangeArrowheads="1"/>
            </p:cNvSpPr>
            <p:nvPr/>
          </p:nvSpPr>
          <p:spPr bwMode="auto">
            <a:xfrm>
              <a:off x="3504" y="339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6" name="Rectangle 98"/>
            <p:cNvSpPr>
              <a:spLocks noChangeArrowheads="1"/>
            </p:cNvSpPr>
            <p:nvPr/>
          </p:nvSpPr>
          <p:spPr bwMode="auto">
            <a:xfrm>
              <a:off x="3514" y="3547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7" name="Rectangle 99"/>
            <p:cNvSpPr>
              <a:spLocks noChangeArrowheads="1"/>
            </p:cNvSpPr>
            <p:nvPr/>
          </p:nvSpPr>
          <p:spPr bwMode="auto">
            <a:xfrm>
              <a:off x="3127" y="339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8" name="Rectangle 100"/>
            <p:cNvSpPr>
              <a:spLocks noChangeArrowheads="1"/>
            </p:cNvSpPr>
            <p:nvPr/>
          </p:nvSpPr>
          <p:spPr bwMode="auto">
            <a:xfrm>
              <a:off x="3126" y="35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</a:t>
              </a:r>
            </a:p>
          </p:txBody>
        </p:sp>
        <p:sp>
          <p:nvSpPr>
            <p:cNvPr id="17509" name="Line 101"/>
            <p:cNvSpPr>
              <a:spLocks noChangeShapeType="1"/>
            </p:cNvSpPr>
            <p:nvPr/>
          </p:nvSpPr>
          <p:spPr bwMode="auto">
            <a:xfrm>
              <a:off x="3722" y="3035"/>
              <a:ext cx="0" cy="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" name="AutoShape 102"/>
            <p:cNvSpPr>
              <a:spLocks noChangeArrowheads="1"/>
            </p:cNvSpPr>
            <p:nvPr/>
          </p:nvSpPr>
          <p:spPr bwMode="auto">
            <a:xfrm>
              <a:off x="3164" y="3429"/>
              <a:ext cx="693" cy="29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" name="Rectangle 103"/>
            <p:cNvSpPr>
              <a:spLocks noChangeArrowheads="1"/>
            </p:cNvSpPr>
            <p:nvPr/>
          </p:nvSpPr>
          <p:spPr bwMode="auto">
            <a:xfrm>
              <a:off x="3133" y="3005"/>
              <a:ext cx="7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1   1   1   1</a:t>
              </a:r>
            </a:p>
          </p:txBody>
        </p:sp>
        <p:sp>
          <p:nvSpPr>
            <p:cNvPr id="17512" name="AutoShape 104"/>
            <p:cNvSpPr>
              <a:spLocks noChangeArrowheads="1"/>
            </p:cNvSpPr>
            <p:nvPr/>
          </p:nvSpPr>
          <p:spPr bwMode="auto">
            <a:xfrm>
              <a:off x="3137" y="3601"/>
              <a:ext cx="746" cy="339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Rectangle 105"/>
            <p:cNvSpPr>
              <a:spLocks noChangeArrowheads="1"/>
            </p:cNvSpPr>
            <p:nvPr/>
          </p:nvSpPr>
          <p:spPr bwMode="auto">
            <a:xfrm>
              <a:off x="3060" y="3805"/>
              <a:ext cx="962" cy="27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" name="AutoShape 106"/>
            <p:cNvSpPr>
              <a:spLocks noChangeArrowheads="1"/>
            </p:cNvSpPr>
            <p:nvPr/>
          </p:nvSpPr>
          <p:spPr bwMode="auto">
            <a:xfrm>
              <a:off x="3160" y="2950"/>
              <a:ext cx="713" cy="23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3100" y="2898"/>
              <a:ext cx="839" cy="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Rectangle 108"/>
            <p:cNvSpPr>
              <a:spLocks noChangeArrowheads="1"/>
            </p:cNvSpPr>
            <p:nvPr/>
          </p:nvSpPr>
          <p:spPr bwMode="auto">
            <a:xfrm>
              <a:off x="3420" y="373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7517" name="Line 109"/>
            <p:cNvSpPr>
              <a:spLocks noChangeShapeType="1"/>
            </p:cNvSpPr>
            <p:nvPr/>
          </p:nvSpPr>
          <p:spPr bwMode="auto">
            <a:xfrm>
              <a:off x="1328" y="3204"/>
              <a:ext cx="254" cy="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Rectangle 110"/>
            <p:cNvSpPr>
              <a:spLocks noChangeArrowheads="1"/>
            </p:cNvSpPr>
            <p:nvPr/>
          </p:nvSpPr>
          <p:spPr bwMode="auto">
            <a:xfrm>
              <a:off x="1119" y="3077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w’</a:t>
              </a:r>
            </a:p>
          </p:txBody>
        </p:sp>
        <p:sp>
          <p:nvSpPr>
            <p:cNvPr id="17519" name="Line 111"/>
            <p:cNvSpPr>
              <a:spLocks noChangeShapeType="1"/>
            </p:cNvSpPr>
            <p:nvPr/>
          </p:nvSpPr>
          <p:spPr bwMode="auto">
            <a:xfrm flipH="1" flipV="1">
              <a:off x="3853" y="3458"/>
              <a:ext cx="338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Rectangle 112"/>
            <p:cNvSpPr>
              <a:spLocks noChangeArrowheads="1"/>
            </p:cNvSpPr>
            <p:nvPr/>
          </p:nvSpPr>
          <p:spPr bwMode="auto">
            <a:xfrm>
              <a:off x="4176" y="345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u</a:t>
              </a:r>
            </a:p>
          </p:txBody>
        </p:sp>
        <p:sp>
          <p:nvSpPr>
            <p:cNvPr id="17521" name="Line 113"/>
            <p:cNvSpPr>
              <a:spLocks noChangeShapeType="1"/>
            </p:cNvSpPr>
            <p:nvPr/>
          </p:nvSpPr>
          <p:spPr bwMode="auto">
            <a:xfrm flipH="1">
              <a:off x="3837" y="2917"/>
              <a:ext cx="324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4160" y="2789"/>
              <a:ext cx="2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V’</a:t>
              </a:r>
            </a:p>
          </p:txBody>
        </p:sp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3618" y="2766"/>
              <a:ext cx="2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52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9563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MAP  SIMPLIFICATION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60363" y="3087688"/>
            <a:ext cx="2922587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</a:t>
            </a:r>
            <a:r>
              <a:rPr lang="en-US" altLang="ko-KR" b="1"/>
              <a:t>    </a:t>
            </a:r>
            <a:r>
              <a:rPr lang="en-US" altLang="ko-KR" sz="1400" b="1"/>
              <a:t>(0,1), (0,2), (0,4), (0,8)</a:t>
            </a:r>
          </a:p>
          <a:p>
            <a:pPr defTabSz="762000"/>
            <a:r>
              <a:rPr lang="en-US" altLang="ko-KR" b="1"/>
              <a:t>Adjacent Cells of 1</a:t>
            </a:r>
          </a:p>
          <a:p>
            <a:pPr defTabSz="762000"/>
            <a:r>
              <a:rPr lang="en-US" altLang="ko-KR" b="1"/>
              <a:t>Adjacent Cells of 0</a:t>
            </a:r>
          </a:p>
          <a:p>
            <a:pPr defTabSz="762000"/>
            <a:r>
              <a:rPr lang="en-US" altLang="ko-KR" b="1"/>
              <a:t>     </a:t>
            </a:r>
            <a:r>
              <a:rPr lang="en-US" altLang="ko-KR" sz="1400" b="1"/>
              <a:t>(1,0), (1,3), (1,5), (1,9)</a:t>
            </a:r>
          </a:p>
          <a:p>
            <a:pPr defTabSz="762000"/>
            <a:r>
              <a:rPr lang="en-US" altLang="ko-KR" b="1"/>
              <a:t>...</a:t>
            </a:r>
          </a:p>
          <a:p>
            <a:pPr defTabSz="762000"/>
            <a:r>
              <a:rPr lang="en-US" altLang="ko-KR" b="1"/>
              <a:t>...</a:t>
            </a:r>
          </a:p>
          <a:p>
            <a:pPr defTabSz="762000"/>
            <a:r>
              <a:rPr lang="en-US" altLang="ko-KR" b="1"/>
              <a:t>Adjacent Cells of 15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(15,7), (15,11), (15,13), (15,14)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95388" y="1214438"/>
            <a:ext cx="1531937" cy="1250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208088" y="1863725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195388" y="1549400"/>
            <a:ext cx="151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208088" y="2198688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54213" y="1227138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574800" y="1227138"/>
            <a:ext cx="0" cy="1228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335213" y="1227138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 flipV="1">
            <a:off x="838200" y="914400"/>
            <a:ext cx="369888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54050" y="957263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uv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76300" y="76835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181100" y="923925"/>
            <a:ext cx="164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00  01  11   10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14388" y="12255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00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14388" y="1560513"/>
            <a:ext cx="195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01   0    0    0     0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25500" y="1851025"/>
            <a:ext cx="195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11   0    1    1     0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14388" y="2162175"/>
            <a:ext cx="195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10   0    1    0     0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230313" y="1225550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1    1    0     1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3311525" y="2798763"/>
            <a:ext cx="315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F(u,v,w,x) = </a:t>
            </a:r>
            <a:r>
              <a:rPr lang="en-US" altLang="ko-KR" b="1">
                <a:sym typeface="Symbol" pitchFamily="18" charset="2"/>
              </a:rPr>
              <a:t> </a:t>
            </a:r>
            <a:r>
              <a:rPr lang="en-US" altLang="ko-KR">
                <a:sym typeface="Symbol" pitchFamily="18" charset="2"/>
              </a:rPr>
              <a:t>(0,1,2,9,13,15)</a:t>
            </a:r>
            <a:endParaRPr lang="en-US" altLang="ko-KR" b="1">
              <a:sym typeface="Symbol" pitchFamily="18" charset="2"/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3179763" y="1863725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062413" y="1238250"/>
            <a:ext cx="1533525" cy="1249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4075113" y="1884363"/>
            <a:ext cx="150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4062413" y="1571625"/>
            <a:ext cx="151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4087813" y="2232025"/>
            <a:ext cx="1493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4822825" y="1249363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4443413" y="1249363"/>
            <a:ext cx="0" cy="1227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5202238" y="1249363"/>
            <a:ext cx="0" cy="123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717925" y="2074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630863" y="17049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5030788" y="94615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673600" y="25098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8470" name="AutoShape 38"/>
          <p:cNvSpPr>
            <a:spLocks noChangeArrowheads="1"/>
          </p:cNvSpPr>
          <p:nvPr/>
        </p:nvSpPr>
        <p:spPr bwMode="auto">
          <a:xfrm>
            <a:off x="4541838" y="1952625"/>
            <a:ext cx="611187" cy="228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AutoShape 39"/>
          <p:cNvSpPr>
            <a:spLocks noChangeArrowheads="1"/>
          </p:cNvSpPr>
          <p:nvPr/>
        </p:nvSpPr>
        <p:spPr bwMode="auto">
          <a:xfrm>
            <a:off x="4173538" y="1295400"/>
            <a:ext cx="501650" cy="1889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3867150" y="1273175"/>
            <a:ext cx="514350" cy="261938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AutoShape 41"/>
          <p:cNvSpPr>
            <a:spLocks noChangeArrowheads="1"/>
          </p:cNvSpPr>
          <p:nvPr/>
        </p:nvSpPr>
        <p:spPr bwMode="auto">
          <a:xfrm>
            <a:off x="5300663" y="1282700"/>
            <a:ext cx="503237" cy="211138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AutoShape 42"/>
          <p:cNvSpPr>
            <a:spLocks noChangeArrowheads="1"/>
          </p:cNvSpPr>
          <p:nvPr/>
        </p:nvSpPr>
        <p:spPr bwMode="auto">
          <a:xfrm>
            <a:off x="4492625" y="1919288"/>
            <a:ext cx="257175" cy="52387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4492625" y="1047750"/>
            <a:ext cx="257175" cy="48736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AutoShape 44"/>
          <p:cNvSpPr>
            <a:spLocks noChangeArrowheads="1"/>
          </p:cNvSpPr>
          <p:nvPr/>
        </p:nvSpPr>
        <p:spPr bwMode="auto">
          <a:xfrm>
            <a:off x="4541838" y="2263775"/>
            <a:ext cx="169862" cy="3810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AutoShape 45"/>
          <p:cNvSpPr>
            <a:spLocks noChangeArrowheads="1"/>
          </p:cNvSpPr>
          <p:nvPr/>
        </p:nvSpPr>
        <p:spPr bwMode="auto">
          <a:xfrm>
            <a:off x="3744913" y="1171575"/>
            <a:ext cx="220662" cy="400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AutoShape 46"/>
          <p:cNvSpPr>
            <a:spLocks noChangeArrowheads="1"/>
          </p:cNvSpPr>
          <p:nvPr/>
        </p:nvSpPr>
        <p:spPr bwMode="auto">
          <a:xfrm>
            <a:off x="4344988" y="969963"/>
            <a:ext cx="527050" cy="1889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AutoShape 47"/>
          <p:cNvSpPr>
            <a:spLocks noChangeArrowheads="1"/>
          </p:cNvSpPr>
          <p:nvPr/>
        </p:nvSpPr>
        <p:spPr bwMode="auto">
          <a:xfrm>
            <a:off x="5729288" y="1149350"/>
            <a:ext cx="207962" cy="4905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AutoShape 48"/>
          <p:cNvSpPr>
            <a:spLocks noChangeArrowheads="1"/>
          </p:cNvSpPr>
          <p:nvPr/>
        </p:nvSpPr>
        <p:spPr bwMode="auto">
          <a:xfrm>
            <a:off x="4430713" y="2576513"/>
            <a:ext cx="293687" cy="1127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4518025" y="3641725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5414963" y="3132138"/>
            <a:ext cx="2390775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Merge (0,1) and (0,2)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u’v’w’ + u’v’x’</a:t>
            </a:r>
          </a:p>
          <a:p>
            <a:pPr defTabSz="762000"/>
            <a:r>
              <a:rPr lang="en-US" altLang="ko-KR" b="1"/>
              <a:t>Merge (1,9)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v’w’x</a:t>
            </a:r>
          </a:p>
          <a:p>
            <a:pPr defTabSz="762000"/>
            <a:r>
              <a:rPr lang="en-US" altLang="ko-KR" b="1"/>
              <a:t>Merge (9,13)</a:t>
            </a:r>
          </a:p>
          <a:p>
            <a:pPr defTabSz="762000"/>
            <a:r>
              <a:rPr lang="en-US" altLang="ko-KR" b="1"/>
              <a:t>   </a:t>
            </a:r>
            <a:r>
              <a:rPr lang="en-US" altLang="ko-KR" sz="1400" b="1"/>
              <a:t>  --&gt; uw’x</a:t>
            </a:r>
          </a:p>
          <a:p>
            <a:pPr defTabSz="762000"/>
            <a:r>
              <a:rPr lang="en-US" altLang="ko-KR" b="1"/>
              <a:t>Merge (13,15)</a:t>
            </a:r>
          </a:p>
          <a:p>
            <a:pPr defTabSz="762000"/>
            <a:r>
              <a:rPr lang="en-US" altLang="ko-KR" b="1"/>
              <a:t>    </a:t>
            </a:r>
            <a:r>
              <a:rPr lang="en-US" altLang="ko-KR" sz="1400" b="1"/>
              <a:t> --&gt; uvx</a:t>
            </a:r>
            <a:endParaRPr lang="en-US" altLang="ko-KR" b="1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2108200" y="5584825"/>
            <a:ext cx="4683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      F = u’v’w’ + u’v’x’ + v’w’x + uw’x + uvx</a:t>
            </a:r>
          </a:p>
          <a:p>
            <a:pPr defTabSz="762000"/>
            <a:r>
              <a:rPr lang="en-US" altLang="ko-KR" b="1"/>
              <a:t>But (9,13) is covered by (1,9) and (13,15)</a:t>
            </a:r>
          </a:p>
          <a:p>
            <a:pPr defTabSz="762000"/>
            <a:r>
              <a:rPr lang="en-US" altLang="ko-KR" b="1"/>
              <a:t>      F = u’v’w’ + u’v’x’ + v’w’x + uvx</a:t>
            </a: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4121150" y="15652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4473575" y="15748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4854575" y="15748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5226050" y="15843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4130675" y="12223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4454525" y="12414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4864100" y="12319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235575" y="12414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4102100" y="18891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4454525" y="18986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4835525" y="18986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5207000" y="19081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4111625" y="21939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4454525" y="22129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4845050" y="22034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5226050" y="22034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1629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7391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 digital computer ? 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digital computer is a  machine composed of the following three basic components</a:t>
            </a:r>
          </a:p>
          <a:p>
            <a:pPr lvl="1" eaLnBrk="1" hangingPunct="1"/>
            <a:r>
              <a:rPr lang="en-US" dirty="0" smtClean="0"/>
              <a:t> 	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 eaLnBrk="1" hangingPunct="1"/>
            <a:r>
              <a:rPr lang="en-US" dirty="0" smtClean="0"/>
              <a:t>	Central Processing Unit (CPU)</a:t>
            </a:r>
          </a:p>
          <a:p>
            <a:pPr lvl="1" eaLnBrk="1" hangingPunct="1"/>
            <a:r>
              <a:rPr lang="en-US" dirty="0" smtClean="0"/>
              <a:t> 	Memory </a:t>
            </a:r>
          </a:p>
        </p:txBody>
      </p:sp>
    </p:spTree>
    <p:extLst>
      <p:ext uri="{BB962C8B-B14F-4D97-AF65-F5344CB8AC3E}">
        <p14:creationId xmlns:p14="http://schemas.microsoft.com/office/powerpoint/2010/main" val="36660031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54013"/>
            <a:ext cx="8523288" cy="325437"/>
          </a:xfrm>
          <a:noFill/>
          <a:ln/>
        </p:spPr>
        <p:txBody>
          <a:bodyPr>
            <a:noAutofit/>
          </a:bodyPr>
          <a:lstStyle/>
          <a:p>
            <a:r>
              <a:rPr lang="en-US" altLang="ko-KR" sz="2800" dirty="0"/>
              <a:t>IMPLEMENTATION  OF  K-MAPS   - Sum-of-Products Form -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55638" y="944563"/>
            <a:ext cx="7864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Logic function represented by a Karnaugh map</a:t>
            </a:r>
          </a:p>
          <a:p>
            <a:pPr defTabSz="762000"/>
            <a:r>
              <a:rPr lang="en-US" altLang="ko-KR" b="1"/>
              <a:t>can be implemented in the form of I-AND-OR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A cell or a collection of the adjacent 1-cells can</a:t>
            </a:r>
          </a:p>
          <a:p>
            <a:pPr defTabSz="762000"/>
            <a:r>
              <a:rPr lang="en-US" altLang="ko-KR" b="1"/>
              <a:t>be realized by an AND gate, with some inversion of the input variables.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68325" y="965200"/>
            <a:ext cx="5518150" cy="5508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785938" y="2635250"/>
            <a:ext cx="1273175" cy="695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432050" y="2646363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97050" y="3008313"/>
            <a:ext cx="1262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098675" y="2646363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746375" y="2635250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447800" y="29940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76513" y="228441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274888" y="33035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1555750" y="2801938"/>
            <a:ext cx="385763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966788" y="2828925"/>
            <a:ext cx="420687" cy="3984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871538" y="2749550"/>
            <a:ext cx="276225" cy="5016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169988" y="2828925"/>
            <a:ext cx="0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992188" y="2917825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992188" y="3046413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981075" y="3187700"/>
            <a:ext cx="192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925763" y="2730500"/>
            <a:ext cx="549275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 flipV="1">
            <a:off x="2925763" y="3176588"/>
            <a:ext cx="549275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3624263" y="2570163"/>
            <a:ext cx="466725" cy="398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3587750" y="2466975"/>
            <a:ext cx="252413" cy="55403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3863975" y="2581275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3684588" y="2774950"/>
            <a:ext cx="192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3695700" y="2635250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H="1">
            <a:off x="3684588" y="2917825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3611563" y="3281363"/>
            <a:ext cx="468312" cy="398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575050" y="3176588"/>
            <a:ext cx="254000" cy="552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3843338" y="3282950"/>
            <a:ext cx="0" cy="411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H="1">
            <a:off x="3671888" y="3484563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H="1">
            <a:off x="3684588" y="3344863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3671888" y="3627438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725488" y="2682875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738188" y="284003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y’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25488" y="3044825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429000" y="240030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441700" y="25542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454400" y="274796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441700" y="312261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3454400" y="32893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441700" y="347186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1400175" y="3033713"/>
            <a:ext cx="60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4108450" y="2778125"/>
            <a:ext cx="106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4086225" y="3481388"/>
            <a:ext cx="84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1831975" y="26574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733675" y="26193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733675" y="29940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1477963" y="3660775"/>
            <a:ext cx="2090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F(x,y,z) = </a:t>
            </a:r>
            <a:r>
              <a:rPr lang="en-US" altLang="ko-KR" b="1">
                <a:sym typeface="Symbol" pitchFamily="18" charset="2"/>
              </a:rPr>
              <a:t> </a:t>
            </a:r>
            <a:r>
              <a:rPr lang="en-US" altLang="ko-KR">
                <a:sym typeface="Symbol" pitchFamily="18" charset="2"/>
              </a:rPr>
              <a:t>(0,2,6)</a:t>
            </a: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5789613" y="3184525"/>
            <a:ext cx="1187450" cy="647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6383338" y="3184525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3" name="Line 97"/>
          <p:cNvSpPr>
            <a:spLocks noChangeShapeType="1"/>
          </p:cNvSpPr>
          <p:nvPr/>
        </p:nvSpPr>
        <p:spPr bwMode="auto">
          <a:xfrm>
            <a:off x="6092825" y="3197225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4" name="Line 98"/>
          <p:cNvSpPr>
            <a:spLocks noChangeShapeType="1"/>
          </p:cNvSpPr>
          <p:nvPr/>
        </p:nvSpPr>
        <p:spPr bwMode="auto">
          <a:xfrm>
            <a:off x="6673850" y="3184525"/>
            <a:ext cx="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5" name="Line 99"/>
          <p:cNvSpPr>
            <a:spLocks noChangeShapeType="1"/>
          </p:cNvSpPr>
          <p:nvPr/>
        </p:nvSpPr>
        <p:spPr bwMode="auto">
          <a:xfrm>
            <a:off x="5802313" y="3536950"/>
            <a:ext cx="1163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5775325" y="3162300"/>
            <a:ext cx="1196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1            1</a:t>
            </a:r>
          </a:p>
        </p:txBody>
      </p:sp>
      <p:sp>
        <p:nvSpPr>
          <p:cNvPr id="19557" name="Rectangle 101"/>
          <p:cNvSpPr>
            <a:spLocks noChangeArrowheads="1"/>
          </p:cNvSpPr>
          <p:nvPr/>
        </p:nvSpPr>
        <p:spPr bwMode="auto">
          <a:xfrm>
            <a:off x="6659563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9558" name="AutoShape 102"/>
          <p:cNvSpPr>
            <a:spLocks noChangeArrowheads="1"/>
          </p:cNvSpPr>
          <p:nvPr/>
        </p:nvSpPr>
        <p:spPr bwMode="auto">
          <a:xfrm>
            <a:off x="5668963" y="3222625"/>
            <a:ext cx="355600" cy="222250"/>
          </a:xfrm>
          <a:prstGeom prst="roundRect">
            <a:avLst>
              <a:gd name="adj" fmla="val 12495"/>
            </a:avLst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" name="AutoShape 103"/>
          <p:cNvSpPr>
            <a:spLocks noChangeArrowheads="1"/>
          </p:cNvSpPr>
          <p:nvPr/>
        </p:nvSpPr>
        <p:spPr bwMode="auto">
          <a:xfrm>
            <a:off x="6719888" y="3238500"/>
            <a:ext cx="350837" cy="230188"/>
          </a:xfrm>
          <a:prstGeom prst="roundRect">
            <a:avLst>
              <a:gd name="adj" fmla="val 12495"/>
            </a:avLst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" name="AutoShape 104"/>
          <p:cNvSpPr>
            <a:spLocks noChangeArrowheads="1"/>
          </p:cNvSpPr>
          <p:nvPr/>
        </p:nvSpPr>
        <p:spPr bwMode="auto">
          <a:xfrm>
            <a:off x="6769100" y="3062288"/>
            <a:ext cx="155575" cy="8509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" name="Rectangle 105"/>
          <p:cNvSpPr>
            <a:spLocks noChangeArrowheads="1"/>
          </p:cNvSpPr>
          <p:nvPr/>
        </p:nvSpPr>
        <p:spPr bwMode="auto">
          <a:xfrm>
            <a:off x="5591175" y="3128963"/>
            <a:ext cx="117475" cy="377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" name="Rectangle 106"/>
          <p:cNvSpPr>
            <a:spLocks noChangeArrowheads="1"/>
          </p:cNvSpPr>
          <p:nvPr/>
        </p:nvSpPr>
        <p:spPr bwMode="auto">
          <a:xfrm>
            <a:off x="7056438" y="3103563"/>
            <a:ext cx="79375" cy="444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" name="Oval 107"/>
          <p:cNvSpPr>
            <a:spLocks noChangeArrowheads="1"/>
          </p:cNvSpPr>
          <p:nvPr/>
        </p:nvSpPr>
        <p:spPr bwMode="auto">
          <a:xfrm>
            <a:off x="4930775" y="3006725"/>
            <a:ext cx="474663" cy="379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4864100" y="2911475"/>
            <a:ext cx="288925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" name="Line 109"/>
          <p:cNvSpPr>
            <a:spLocks noChangeShapeType="1"/>
          </p:cNvSpPr>
          <p:nvPr/>
        </p:nvSpPr>
        <p:spPr bwMode="auto">
          <a:xfrm>
            <a:off x="5173663" y="3000375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5048250" y="3074988"/>
            <a:ext cx="131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" name="Line 111"/>
          <p:cNvSpPr>
            <a:spLocks noChangeShapeType="1"/>
          </p:cNvSpPr>
          <p:nvPr/>
        </p:nvSpPr>
        <p:spPr bwMode="auto">
          <a:xfrm>
            <a:off x="5041900" y="3344863"/>
            <a:ext cx="12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" name="Line 112"/>
          <p:cNvSpPr>
            <a:spLocks noChangeShapeType="1"/>
          </p:cNvSpPr>
          <p:nvPr/>
        </p:nvSpPr>
        <p:spPr bwMode="auto">
          <a:xfrm>
            <a:off x="5416550" y="3192463"/>
            <a:ext cx="65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" name="Oval 113"/>
          <p:cNvSpPr>
            <a:spLocks noChangeArrowheads="1"/>
          </p:cNvSpPr>
          <p:nvPr/>
        </p:nvSpPr>
        <p:spPr bwMode="auto">
          <a:xfrm>
            <a:off x="7859713" y="3098800"/>
            <a:ext cx="477837" cy="377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7794625" y="3005138"/>
            <a:ext cx="290513" cy="538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" name="Line 115"/>
          <p:cNvSpPr>
            <a:spLocks noChangeShapeType="1"/>
          </p:cNvSpPr>
          <p:nvPr/>
        </p:nvSpPr>
        <p:spPr bwMode="auto">
          <a:xfrm>
            <a:off x="8105775" y="3090863"/>
            <a:ext cx="0" cy="404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" name="Line 116"/>
          <p:cNvSpPr>
            <a:spLocks noChangeShapeType="1"/>
          </p:cNvSpPr>
          <p:nvPr/>
        </p:nvSpPr>
        <p:spPr bwMode="auto">
          <a:xfrm>
            <a:off x="7980363" y="3167063"/>
            <a:ext cx="131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" name="Line 117"/>
          <p:cNvSpPr>
            <a:spLocks noChangeShapeType="1"/>
          </p:cNvSpPr>
          <p:nvPr/>
        </p:nvSpPr>
        <p:spPr bwMode="auto">
          <a:xfrm>
            <a:off x="8007350" y="3436938"/>
            <a:ext cx="90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" name="Line 118"/>
          <p:cNvSpPr>
            <a:spLocks noChangeShapeType="1"/>
          </p:cNvSpPr>
          <p:nvPr/>
        </p:nvSpPr>
        <p:spPr bwMode="auto">
          <a:xfrm>
            <a:off x="8347075" y="3290888"/>
            <a:ext cx="66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4716463" y="287178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4729163" y="316865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7672388" y="30099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686675" y="3273425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z’</a:t>
            </a:r>
          </a:p>
        </p:txBody>
      </p:sp>
      <p:sp>
        <p:nvSpPr>
          <p:cNvPr id="19608" name="Line 152"/>
          <p:cNvSpPr>
            <a:spLocks noChangeShapeType="1"/>
          </p:cNvSpPr>
          <p:nvPr/>
        </p:nvSpPr>
        <p:spPr bwMode="auto">
          <a:xfrm flipV="1">
            <a:off x="5432425" y="3292475"/>
            <a:ext cx="395288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09" name="Line 153"/>
          <p:cNvSpPr>
            <a:spLocks noChangeShapeType="1"/>
          </p:cNvSpPr>
          <p:nvPr/>
        </p:nvSpPr>
        <p:spPr bwMode="auto">
          <a:xfrm flipH="1" flipV="1">
            <a:off x="6845300" y="3103563"/>
            <a:ext cx="769938" cy="119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34" name="Text Box 178"/>
          <p:cNvSpPr txBox="1">
            <a:spLocks noChangeArrowheads="1"/>
          </p:cNvSpPr>
          <p:nvPr/>
        </p:nvSpPr>
        <p:spPr bwMode="auto">
          <a:xfrm>
            <a:off x="4224338" y="2979738"/>
            <a:ext cx="409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latinLnBrk="0"/>
            <a:r>
              <a:rPr lang="en-US" altLang="ko-KR" sz="1800" b="1">
                <a:latin typeface="Arial" pitchFamily="34" charset="0"/>
                <a:sym typeface="Symbol" pitchFamily="18" charset="2"/>
              </a:rPr>
              <a:t></a:t>
            </a:r>
            <a:endParaRPr lang="en-US" altLang="ko-KR" sz="1800" b="1">
              <a:latin typeface="Arial" pitchFamily="34" charset="0"/>
            </a:endParaRPr>
          </a:p>
        </p:txBody>
      </p:sp>
      <p:grpSp>
        <p:nvGrpSpPr>
          <p:cNvPr id="19636" name="Group 180"/>
          <p:cNvGrpSpPr>
            <a:grpSpLocks/>
          </p:cNvGrpSpPr>
          <p:nvPr/>
        </p:nvGrpSpPr>
        <p:grpSpPr bwMode="auto">
          <a:xfrm>
            <a:off x="1519238" y="4340225"/>
            <a:ext cx="5678487" cy="1947863"/>
            <a:chOff x="831" y="3088"/>
            <a:chExt cx="3469" cy="917"/>
          </a:xfrm>
        </p:grpSpPr>
        <p:sp>
          <p:nvSpPr>
            <p:cNvPr id="19619" name="Rectangle 163"/>
            <p:cNvSpPr>
              <a:spLocks noChangeArrowheads="1"/>
            </p:cNvSpPr>
            <p:nvPr/>
          </p:nvSpPr>
          <p:spPr bwMode="auto">
            <a:xfrm>
              <a:off x="3720" y="3207"/>
              <a:ext cx="229" cy="640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Oval 51"/>
            <p:cNvSpPr>
              <a:spLocks noChangeArrowheads="1"/>
            </p:cNvSpPr>
            <p:nvPr/>
          </p:nvSpPr>
          <p:spPr bwMode="auto">
            <a:xfrm>
              <a:off x="958" y="3412"/>
              <a:ext cx="288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935" y="3362"/>
              <a:ext cx="156" cy="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987" y="3505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 flipH="1">
              <a:off x="1002" y="3443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 flipH="1">
              <a:off x="995" y="3580"/>
              <a:ext cx="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838" y="3330"/>
              <a:ext cx="21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x’</a:t>
              </a:r>
            </a:p>
          </p:txBody>
        </p:sp>
        <p:sp>
          <p:nvSpPr>
            <p:cNvPr id="19514" name="Rectangle 58"/>
            <p:cNvSpPr>
              <a:spLocks noChangeArrowheads="1"/>
            </p:cNvSpPr>
            <p:nvPr/>
          </p:nvSpPr>
          <p:spPr bwMode="auto">
            <a:xfrm>
              <a:off x="845" y="3406"/>
              <a:ext cx="1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965" y="3654"/>
              <a:ext cx="289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Rectangle 62"/>
            <p:cNvSpPr>
              <a:spLocks noChangeArrowheads="1"/>
            </p:cNvSpPr>
            <p:nvPr/>
          </p:nvSpPr>
          <p:spPr bwMode="auto">
            <a:xfrm>
              <a:off x="943" y="3604"/>
              <a:ext cx="155" cy="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63"/>
            <p:cNvSpPr>
              <a:spLocks noChangeShapeType="1"/>
            </p:cNvSpPr>
            <p:nvPr/>
          </p:nvSpPr>
          <p:spPr bwMode="auto">
            <a:xfrm>
              <a:off x="1113" y="3661"/>
              <a:ext cx="0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64"/>
            <p:cNvSpPr>
              <a:spLocks noChangeShapeType="1"/>
            </p:cNvSpPr>
            <p:nvPr/>
          </p:nvSpPr>
          <p:spPr bwMode="auto">
            <a:xfrm flipH="1">
              <a:off x="1002" y="3754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 flipH="1">
              <a:off x="1009" y="3685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 flipH="1">
              <a:off x="1002" y="3822"/>
              <a:ext cx="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Rectangle 67"/>
            <p:cNvSpPr>
              <a:spLocks noChangeArrowheads="1"/>
            </p:cNvSpPr>
            <p:nvPr/>
          </p:nvSpPr>
          <p:spPr bwMode="auto">
            <a:xfrm>
              <a:off x="860" y="3581"/>
              <a:ext cx="1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868" y="3659"/>
              <a:ext cx="180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25" name="Rectangle 69"/>
            <p:cNvSpPr>
              <a:spLocks noChangeArrowheads="1"/>
            </p:cNvSpPr>
            <p:nvPr/>
          </p:nvSpPr>
          <p:spPr bwMode="auto">
            <a:xfrm>
              <a:off x="860" y="3745"/>
              <a:ext cx="212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27" name="Oval 71"/>
            <p:cNvSpPr>
              <a:spLocks noChangeArrowheads="1"/>
            </p:cNvSpPr>
            <p:nvPr/>
          </p:nvSpPr>
          <p:spPr bwMode="auto">
            <a:xfrm>
              <a:off x="980" y="3157"/>
              <a:ext cx="259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921" y="3120"/>
              <a:ext cx="170" cy="2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73"/>
            <p:cNvSpPr>
              <a:spLocks noChangeShapeType="1"/>
            </p:cNvSpPr>
            <p:nvPr/>
          </p:nvSpPr>
          <p:spPr bwMode="auto">
            <a:xfrm>
              <a:off x="1104" y="3154"/>
              <a:ext cx="0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74"/>
            <p:cNvSpPr>
              <a:spLocks noChangeShapeType="1"/>
            </p:cNvSpPr>
            <p:nvPr/>
          </p:nvSpPr>
          <p:spPr bwMode="auto">
            <a:xfrm flipH="1">
              <a:off x="995" y="3201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Line 75"/>
            <p:cNvSpPr>
              <a:spLocks noChangeShapeType="1"/>
            </p:cNvSpPr>
            <p:nvPr/>
          </p:nvSpPr>
          <p:spPr bwMode="auto">
            <a:xfrm flipH="1">
              <a:off x="995" y="3263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Line 76"/>
            <p:cNvSpPr>
              <a:spLocks noChangeShapeType="1"/>
            </p:cNvSpPr>
            <p:nvPr/>
          </p:nvSpPr>
          <p:spPr bwMode="auto">
            <a:xfrm flipH="1">
              <a:off x="987" y="3331"/>
              <a:ext cx="1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Rectangle 77"/>
            <p:cNvSpPr>
              <a:spLocks noChangeArrowheads="1"/>
            </p:cNvSpPr>
            <p:nvPr/>
          </p:nvSpPr>
          <p:spPr bwMode="auto">
            <a:xfrm>
              <a:off x="831" y="3088"/>
              <a:ext cx="21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x’</a:t>
              </a:r>
            </a:p>
          </p:txBody>
        </p:sp>
        <p:sp>
          <p:nvSpPr>
            <p:cNvPr id="19534" name="Rectangle 78"/>
            <p:cNvSpPr>
              <a:spLocks noChangeArrowheads="1"/>
            </p:cNvSpPr>
            <p:nvPr/>
          </p:nvSpPr>
          <p:spPr bwMode="auto">
            <a:xfrm>
              <a:off x="838" y="3162"/>
              <a:ext cx="21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y’</a:t>
              </a:r>
            </a:p>
          </p:txBody>
        </p:sp>
        <p:sp>
          <p:nvSpPr>
            <p:cNvPr id="19535" name="Rectangle 79"/>
            <p:cNvSpPr>
              <a:spLocks noChangeArrowheads="1"/>
            </p:cNvSpPr>
            <p:nvPr/>
          </p:nvSpPr>
          <p:spPr bwMode="auto">
            <a:xfrm>
              <a:off x="831" y="3262"/>
              <a:ext cx="21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36" name="Line 80"/>
            <p:cNvSpPr>
              <a:spLocks noChangeShapeType="1"/>
            </p:cNvSpPr>
            <p:nvPr/>
          </p:nvSpPr>
          <p:spPr bwMode="auto">
            <a:xfrm>
              <a:off x="1246" y="3256"/>
              <a:ext cx="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Arc 81"/>
            <p:cNvSpPr>
              <a:spLocks/>
            </p:cNvSpPr>
            <p:nvPr/>
          </p:nvSpPr>
          <p:spPr bwMode="auto">
            <a:xfrm>
              <a:off x="1920" y="3387"/>
              <a:ext cx="237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8" name="Arc 82"/>
            <p:cNvSpPr>
              <a:spLocks/>
            </p:cNvSpPr>
            <p:nvPr/>
          </p:nvSpPr>
          <p:spPr bwMode="auto">
            <a:xfrm>
              <a:off x="1905" y="3474"/>
              <a:ext cx="252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Arc 83"/>
            <p:cNvSpPr>
              <a:spLocks/>
            </p:cNvSpPr>
            <p:nvPr/>
          </p:nvSpPr>
          <p:spPr bwMode="auto">
            <a:xfrm>
              <a:off x="1920" y="3387"/>
              <a:ext cx="45" cy="1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Arc 84"/>
            <p:cNvSpPr>
              <a:spLocks/>
            </p:cNvSpPr>
            <p:nvPr/>
          </p:nvSpPr>
          <p:spPr bwMode="auto">
            <a:xfrm>
              <a:off x="1905" y="3493"/>
              <a:ext cx="60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283" y="325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542" y="3263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>
              <a:off x="1550" y="3405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>
              <a:off x="1248" y="3498"/>
              <a:ext cx="7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>
              <a:off x="1249" y="3747"/>
              <a:ext cx="2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1542" y="3567"/>
              <a:ext cx="0" cy="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>
              <a:off x="1550" y="3573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Line 92"/>
            <p:cNvSpPr>
              <a:spLocks noChangeShapeType="1"/>
            </p:cNvSpPr>
            <p:nvPr/>
          </p:nvSpPr>
          <p:spPr bwMode="auto">
            <a:xfrm>
              <a:off x="2161" y="3490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2260" y="3387"/>
              <a:ext cx="19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F</a:t>
              </a:r>
            </a:p>
          </p:txBody>
        </p:sp>
        <p:sp>
          <p:nvSpPr>
            <p:cNvPr id="19579" name="Oval 123"/>
            <p:cNvSpPr>
              <a:spLocks noChangeArrowheads="1"/>
            </p:cNvSpPr>
            <p:nvPr/>
          </p:nvSpPr>
          <p:spPr bwMode="auto">
            <a:xfrm>
              <a:off x="3172" y="3275"/>
              <a:ext cx="267" cy="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0" name="Rectangle 124"/>
            <p:cNvSpPr>
              <a:spLocks noChangeArrowheads="1"/>
            </p:cNvSpPr>
            <p:nvPr/>
          </p:nvSpPr>
          <p:spPr bwMode="auto">
            <a:xfrm>
              <a:off x="3135" y="3232"/>
              <a:ext cx="163" cy="2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1" name="Line 125"/>
            <p:cNvSpPr>
              <a:spLocks noChangeShapeType="1"/>
            </p:cNvSpPr>
            <p:nvPr/>
          </p:nvSpPr>
          <p:spPr bwMode="auto">
            <a:xfrm>
              <a:off x="3320" y="3275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5" name="Rectangle 129"/>
            <p:cNvSpPr>
              <a:spLocks noChangeArrowheads="1"/>
            </p:cNvSpPr>
            <p:nvPr/>
          </p:nvSpPr>
          <p:spPr bwMode="auto">
            <a:xfrm>
              <a:off x="2728" y="3208"/>
              <a:ext cx="1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x</a:t>
              </a:r>
            </a:p>
          </p:txBody>
        </p:sp>
        <p:sp>
          <p:nvSpPr>
            <p:cNvPr id="19586" name="Rectangle 130"/>
            <p:cNvSpPr>
              <a:spLocks noChangeArrowheads="1"/>
            </p:cNvSpPr>
            <p:nvPr/>
          </p:nvSpPr>
          <p:spPr bwMode="auto">
            <a:xfrm>
              <a:off x="2728" y="3338"/>
              <a:ext cx="1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</a:t>
              </a:r>
            </a:p>
          </p:txBody>
        </p:sp>
        <p:sp>
          <p:nvSpPr>
            <p:cNvPr id="19587" name="Oval 131"/>
            <p:cNvSpPr>
              <a:spLocks noChangeArrowheads="1"/>
            </p:cNvSpPr>
            <p:nvPr/>
          </p:nvSpPr>
          <p:spPr bwMode="auto">
            <a:xfrm>
              <a:off x="3186" y="3580"/>
              <a:ext cx="267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8" name="Rectangle 132"/>
            <p:cNvSpPr>
              <a:spLocks noChangeArrowheads="1"/>
            </p:cNvSpPr>
            <p:nvPr/>
          </p:nvSpPr>
          <p:spPr bwMode="auto">
            <a:xfrm>
              <a:off x="3149" y="3536"/>
              <a:ext cx="163" cy="2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9" name="Line 133"/>
            <p:cNvSpPr>
              <a:spLocks noChangeShapeType="1"/>
            </p:cNvSpPr>
            <p:nvPr/>
          </p:nvSpPr>
          <p:spPr bwMode="auto">
            <a:xfrm>
              <a:off x="3326" y="3577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3" name="Rectangle 137"/>
            <p:cNvSpPr>
              <a:spLocks noChangeArrowheads="1"/>
            </p:cNvSpPr>
            <p:nvPr/>
          </p:nvSpPr>
          <p:spPr bwMode="auto">
            <a:xfrm>
              <a:off x="2728" y="3512"/>
              <a:ext cx="180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y</a:t>
              </a:r>
            </a:p>
          </p:txBody>
        </p:sp>
        <p:sp>
          <p:nvSpPr>
            <p:cNvPr id="19594" name="Rectangle 138"/>
            <p:cNvSpPr>
              <a:spLocks noChangeArrowheads="1"/>
            </p:cNvSpPr>
            <p:nvPr/>
          </p:nvSpPr>
          <p:spPr bwMode="auto">
            <a:xfrm>
              <a:off x="2728" y="3643"/>
              <a:ext cx="1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</a:t>
              </a:r>
            </a:p>
          </p:txBody>
        </p:sp>
        <p:sp>
          <p:nvSpPr>
            <p:cNvPr id="19595" name="Arc 139"/>
            <p:cNvSpPr>
              <a:spLocks/>
            </p:cNvSpPr>
            <p:nvPr/>
          </p:nvSpPr>
          <p:spPr bwMode="auto">
            <a:xfrm>
              <a:off x="3712" y="3387"/>
              <a:ext cx="237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6" name="Arc 140"/>
            <p:cNvSpPr>
              <a:spLocks/>
            </p:cNvSpPr>
            <p:nvPr/>
          </p:nvSpPr>
          <p:spPr bwMode="auto">
            <a:xfrm>
              <a:off x="3698" y="3474"/>
              <a:ext cx="251" cy="11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7" name="Arc 141"/>
            <p:cNvSpPr>
              <a:spLocks/>
            </p:cNvSpPr>
            <p:nvPr/>
          </p:nvSpPr>
          <p:spPr bwMode="auto">
            <a:xfrm>
              <a:off x="3712" y="3387"/>
              <a:ext cx="45" cy="1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8" name="Arc 142"/>
            <p:cNvSpPr>
              <a:spLocks/>
            </p:cNvSpPr>
            <p:nvPr/>
          </p:nvSpPr>
          <p:spPr bwMode="auto">
            <a:xfrm>
              <a:off x="3698" y="3493"/>
              <a:ext cx="59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0" name="Line 144"/>
            <p:cNvSpPr>
              <a:spLocks noChangeShapeType="1"/>
            </p:cNvSpPr>
            <p:nvPr/>
          </p:nvSpPr>
          <p:spPr bwMode="auto">
            <a:xfrm>
              <a:off x="3594" y="3356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1" name="Line 145"/>
            <p:cNvSpPr>
              <a:spLocks noChangeShapeType="1"/>
            </p:cNvSpPr>
            <p:nvPr/>
          </p:nvSpPr>
          <p:spPr bwMode="auto">
            <a:xfrm>
              <a:off x="3594" y="3443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2" name="Line 146"/>
            <p:cNvSpPr>
              <a:spLocks noChangeShapeType="1"/>
            </p:cNvSpPr>
            <p:nvPr/>
          </p:nvSpPr>
          <p:spPr bwMode="auto">
            <a:xfrm>
              <a:off x="3601" y="3548"/>
              <a:ext cx="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4" name="Line 148"/>
            <p:cNvSpPr>
              <a:spLocks noChangeShapeType="1"/>
            </p:cNvSpPr>
            <p:nvPr/>
          </p:nvSpPr>
          <p:spPr bwMode="auto">
            <a:xfrm flipV="1">
              <a:off x="3594" y="3547"/>
              <a:ext cx="0" cy="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5" name="Line 149"/>
            <p:cNvSpPr>
              <a:spLocks noChangeShapeType="1"/>
            </p:cNvSpPr>
            <p:nvPr/>
          </p:nvSpPr>
          <p:spPr bwMode="auto">
            <a:xfrm>
              <a:off x="3953" y="3485"/>
              <a:ext cx="1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6" name="Rectangle 150"/>
            <p:cNvSpPr>
              <a:spLocks noChangeArrowheads="1"/>
            </p:cNvSpPr>
            <p:nvPr/>
          </p:nvSpPr>
          <p:spPr bwMode="auto">
            <a:xfrm>
              <a:off x="4104" y="3392"/>
              <a:ext cx="19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F</a:t>
              </a:r>
            </a:p>
          </p:txBody>
        </p:sp>
        <p:sp>
          <p:nvSpPr>
            <p:cNvPr id="19616" name="Rectangle 160"/>
            <p:cNvSpPr>
              <a:spLocks noChangeArrowheads="1"/>
            </p:cNvSpPr>
            <p:nvPr/>
          </p:nvSpPr>
          <p:spPr bwMode="auto">
            <a:xfrm>
              <a:off x="3061" y="3120"/>
              <a:ext cx="214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20" name="Rectangle 164"/>
            <p:cNvSpPr>
              <a:spLocks noChangeArrowheads="1"/>
            </p:cNvSpPr>
            <p:nvPr/>
          </p:nvSpPr>
          <p:spPr bwMode="auto">
            <a:xfrm>
              <a:off x="3076" y="3846"/>
              <a:ext cx="96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I   AND     OR</a:t>
              </a:r>
            </a:p>
          </p:txBody>
        </p:sp>
        <p:sp>
          <p:nvSpPr>
            <p:cNvPr id="19515" name="Rectangle 59"/>
            <p:cNvSpPr>
              <a:spLocks noChangeArrowheads="1"/>
            </p:cNvSpPr>
            <p:nvPr/>
          </p:nvSpPr>
          <p:spPr bwMode="auto">
            <a:xfrm>
              <a:off x="841" y="3503"/>
              <a:ext cx="21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z’</a:t>
              </a:r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1104" y="3411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23" name="Group 167"/>
            <p:cNvGrpSpPr>
              <a:grpSpLocks/>
            </p:cNvGrpSpPr>
            <p:nvPr/>
          </p:nvGrpSpPr>
          <p:grpSpPr bwMode="auto">
            <a:xfrm>
              <a:off x="3063" y="3249"/>
              <a:ext cx="153" cy="112"/>
              <a:chOff x="2629" y="4356"/>
              <a:chExt cx="166" cy="144"/>
            </a:xfrm>
          </p:grpSpPr>
          <p:sp>
            <p:nvSpPr>
              <p:cNvPr id="19610" name="AutoShape 154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2" name="Oval 166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624" name="Group 168"/>
            <p:cNvGrpSpPr>
              <a:grpSpLocks/>
            </p:cNvGrpSpPr>
            <p:nvPr/>
          </p:nvGrpSpPr>
          <p:grpSpPr bwMode="auto">
            <a:xfrm>
              <a:off x="3065" y="3372"/>
              <a:ext cx="154" cy="112"/>
              <a:chOff x="2629" y="4356"/>
              <a:chExt cx="166" cy="144"/>
            </a:xfrm>
          </p:grpSpPr>
          <p:sp>
            <p:nvSpPr>
              <p:cNvPr id="19625" name="AutoShape 169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6" name="Oval 170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17" name="Rectangle 161"/>
            <p:cNvSpPr>
              <a:spLocks noChangeArrowheads="1"/>
            </p:cNvSpPr>
            <p:nvPr/>
          </p:nvSpPr>
          <p:spPr bwMode="auto">
            <a:xfrm>
              <a:off x="2998" y="3194"/>
              <a:ext cx="263" cy="659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8" name="Rectangle 162"/>
            <p:cNvSpPr>
              <a:spLocks noChangeArrowheads="1"/>
            </p:cNvSpPr>
            <p:nvPr/>
          </p:nvSpPr>
          <p:spPr bwMode="auto">
            <a:xfrm>
              <a:off x="3305" y="3201"/>
              <a:ext cx="229" cy="652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27" name="Group 171"/>
            <p:cNvGrpSpPr>
              <a:grpSpLocks/>
            </p:cNvGrpSpPr>
            <p:nvPr/>
          </p:nvGrpSpPr>
          <p:grpSpPr bwMode="auto">
            <a:xfrm>
              <a:off x="3060" y="3673"/>
              <a:ext cx="153" cy="112"/>
              <a:chOff x="2629" y="4356"/>
              <a:chExt cx="166" cy="144"/>
            </a:xfrm>
          </p:grpSpPr>
          <p:sp>
            <p:nvSpPr>
              <p:cNvPr id="19628" name="AutoShape 172"/>
              <p:cNvSpPr>
                <a:spLocks noChangeArrowheads="1"/>
              </p:cNvSpPr>
              <p:nvPr/>
            </p:nvSpPr>
            <p:spPr bwMode="auto">
              <a:xfrm rot="5400000">
                <a:off x="2613" y="4372"/>
                <a:ext cx="144" cy="112"/>
              </a:xfrm>
              <a:prstGeom prst="triangle">
                <a:avLst>
                  <a:gd name="adj" fmla="val 49995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29" name="Oval 173"/>
              <p:cNvSpPr>
                <a:spLocks noChangeArrowheads="1"/>
              </p:cNvSpPr>
              <p:nvPr/>
            </p:nvSpPr>
            <p:spPr bwMode="auto">
              <a:xfrm>
                <a:off x="2748" y="4407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91" name="Line 135"/>
            <p:cNvSpPr>
              <a:spLocks noChangeShapeType="1"/>
            </p:cNvSpPr>
            <p:nvPr/>
          </p:nvSpPr>
          <p:spPr bwMode="auto">
            <a:xfrm>
              <a:off x="3221" y="3731"/>
              <a:ext cx="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2" name="Line 126"/>
            <p:cNvSpPr>
              <a:spLocks noChangeShapeType="1"/>
            </p:cNvSpPr>
            <p:nvPr/>
          </p:nvSpPr>
          <p:spPr bwMode="auto">
            <a:xfrm>
              <a:off x="3216" y="330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83" name="Line 127"/>
            <p:cNvSpPr>
              <a:spLocks noChangeShapeType="1"/>
            </p:cNvSpPr>
            <p:nvPr/>
          </p:nvSpPr>
          <p:spPr bwMode="auto">
            <a:xfrm>
              <a:off x="3225" y="3431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9" name="Line 143"/>
            <p:cNvSpPr>
              <a:spLocks noChangeShapeType="1"/>
            </p:cNvSpPr>
            <p:nvPr/>
          </p:nvSpPr>
          <p:spPr bwMode="auto">
            <a:xfrm>
              <a:off x="3448" y="3361"/>
              <a:ext cx="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03" name="Line 147"/>
            <p:cNvSpPr>
              <a:spLocks noChangeShapeType="1"/>
            </p:cNvSpPr>
            <p:nvPr/>
          </p:nvSpPr>
          <p:spPr bwMode="auto">
            <a:xfrm>
              <a:off x="3458" y="3672"/>
              <a:ext cx="1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3" name="Line 157"/>
            <p:cNvSpPr>
              <a:spLocks noChangeShapeType="1"/>
            </p:cNvSpPr>
            <p:nvPr/>
          </p:nvSpPr>
          <p:spPr bwMode="auto">
            <a:xfrm flipH="1">
              <a:off x="2925" y="3736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4" name="Line 158"/>
            <p:cNvSpPr>
              <a:spLocks noChangeShapeType="1"/>
            </p:cNvSpPr>
            <p:nvPr/>
          </p:nvSpPr>
          <p:spPr bwMode="auto">
            <a:xfrm flipH="1">
              <a:off x="2920" y="3306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15" name="Line 159"/>
            <p:cNvSpPr>
              <a:spLocks noChangeShapeType="1"/>
            </p:cNvSpPr>
            <p:nvPr/>
          </p:nvSpPr>
          <p:spPr bwMode="auto">
            <a:xfrm flipH="1">
              <a:off x="2919" y="3422"/>
              <a:ext cx="1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90" name="Line 134"/>
            <p:cNvSpPr>
              <a:spLocks noChangeShapeType="1"/>
            </p:cNvSpPr>
            <p:nvPr/>
          </p:nvSpPr>
          <p:spPr bwMode="auto">
            <a:xfrm>
              <a:off x="2927" y="3611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35" name="Text Box 179"/>
            <p:cNvSpPr txBox="1">
              <a:spLocks noChangeArrowheads="1"/>
            </p:cNvSpPr>
            <p:nvPr/>
          </p:nvSpPr>
          <p:spPr bwMode="auto">
            <a:xfrm>
              <a:off x="2508" y="3323"/>
              <a:ext cx="25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algn="ctr" latinLnBrk="0"/>
              <a:r>
                <a:rPr lang="en-US" altLang="ko-KR" sz="1800" b="1">
                  <a:latin typeface="Arial" pitchFamily="34" charset="0"/>
                  <a:sym typeface="Symbol" pitchFamily="18" charset="2"/>
                </a:rPr>
                <a:t></a:t>
              </a:r>
              <a:endParaRPr lang="en-US" altLang="ko-KR" sz="1800" b="1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10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61950"/>
            <a:ext cx="8523288" cy="325438"/>
          </a:xfrm>
          <a:noFill/>
          <a:ln/>
        </p:spPr>
        <p:txBody>
          <a:bodyPr>
            <a:noAutofit/>
          </a:bodyPr>
          <a:lstStyle/>
          <a:p>
            <a:r>
              <a:rPr lang="en-US" altLang="ko-KR" sz="2800" dirty="0"/>
              <a:t>IMPLEMENTATION  OF  K-MAPS   - Product-of-Sums Form -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2813" y="1114425"/>
            <a:ext cx="5311775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Logic function represented by a Karnaugh map</a:t>
            </a:r>
          </a:p>
          <a:p>
            <a:pPr defTabSz="762000"/>
            <a:r>
              <a:rPr lang="en-US" altLang="ko-KR" b="1"/>
              <a:t>can be implemented in the form of I-OR-AND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If we implement a Karnaugh map using 0-cells,</a:t>
            </a:r>
          </a:p>
          <a:p>
            <a:pPr defTabSz="762000"/>
            <a:r>
              <a:rPr lang="en-US" altLang="ko-KR" b="1"/>
              <a:t>the complement of F, i.e., F’, can be obtained.</a:t>
            </a:r>
          </a:p>
          <a:p>
            <a:pPr defTabSz="762000"/>
            <a:r>
              <a:rPr lang="en-US" altLang="ko-KR" b="1"/>
              <a:t>Thus, by complementing F’ using DeMorgan’s</a:t>
            </a:r>
          </a:p>
          <a:p>
            <a:pPr defTabSz="762000"/>
            <a:r>
              <a:rPr lang="en-US" altLang="ko-KR" b="1"/>
              <a:t>theorem F can be obtained</a:t>
            </a:r>
          </a:p>
          <a:p>
            <a:pPr defTabSz="762000"/>
            <a:endParaRPr lang="en-US" altLang="ko-KR"/>
          </a:p>
          <a:p>
            <a:pPr defTabSz="762000"/>
            <a:r>
              <a:rPr lang="en-US" altLang="ko-KR" b="1"/>
              <a:t>F(x,y,z) = (0,2,6)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92175" y="1125538"/>
            <a:ext cx="5381625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894013" y="3414713"/>
            <a:ext cx="1395412" cy="682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906713" y="3768725"/>
            <a:ext cx="1382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605213" y="34290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255963" y="3429000"/>
            <a:ext cx="0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954463" y="34290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3311525" y="3468688"/>
            <a:ext cx="573088" cy="56356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2963863" y="3822700"/>
            <a:ext cx="573087" cy="2381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786188" y="3586163"/>
            <a:ext cx="739775" cy="236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41588" y="37433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784600" y="30305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408363" y="40846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2236788" y="4217988"/>
            <a:ext cx="544512" cy="3952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181225" y="4151313"/>
            <a:ext cx="320675" cy="552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533650" y="4217988"/>
            <a:ext cx="0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2293938" y="4295775"/>
            <a:ext cx="250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2306638" y="4546600"/>
            <a:ext cx="23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794000" y="4427538"/>
            <a:ext cx="125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984375" y="40846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998663" y="436086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y’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4513263" y="33607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168900" y="3165475"/>
            <a:ext cx="14255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F’ = xy’ + z</a:t>
            </a:r>
          </a:p>
          <a:p>
            <a:pPr defTabSz="762000"/>
            <a:endParaRPr lang="en-US" altLang="ko-KR"/>
          </a:p>
          <a:p>
            <a:pPr defTabSz="762000"/>
            <a:r>
              <a:rPr lang="en-US" altLang="ko-KR"/>
              <a:t>F = (xy’)z’</a:t>
            </a:r>
          </a:p>
          <a:p>
            <a:pPr defTabSz="762000"/>
            <a:r>
              <a:rPr lang="en-US" altLang="ko-KR"/>
              <a:t>   = (x’ + y)z’</a:t>
            </a:r>
          </a:p>
          <a:p>
            <a:pPr defTabSz="762000" latinLnBrk="1"/>
            <a:endParaRPr lang="en-US" altLang="ko-KR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2922588" y="3992563"/>
            <a:ext cx="255587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Arc 29"/>
          <p:cNvSpPr>
            <a:spLocks/>
          </p:cNvSpPr>
          <p:nvPr/>
        </p:nvSpPr>
        <p:spPr bwMode="auto">
          <a:xfrm>
            <a:off x="4219575" y="5087938"/>
            <a:ext cx="376238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Arc 30"/>
          <p:cNvSpPr>
            <a:spLocks/>
          </p:cNvSpPr>
          <p:nvPr/>
        </p:nvSpPr>
        <p:spPr bwMode="auto">
          <a:xfrm>
            <a:off x="4191000" y="5265738"/>
            <a:ext cx="404813" cy="2143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Arc 31"/>
          <p:cNvSpPr>
            <a:spLocks/>
          </p:cNvSpPr>
          <p:nvPr/>
        </p:nvSpPr>
        <p:spPr bwMode="auto">
          <a:xfrm>
            <a:off x="4194175" y="5094288"/>
            <a:ext cx="82550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Arc 32"/>
          <p:cNvSpPr>
            <a:spLocks/>
          </p:cNvSpPr>
          <p:nvPr/>
        </p:nvSpPr>
        <p:spPr bwMode="auto">
          <a:xfrm>
            <a:off x="4206875" y="5256213"/>
            <a:ext cx="69850" cy="2095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3911600" y="5137150"/>
            <a:ext cx="32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3397250" y="5387975"/>
            <a:ext cx="862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5657850" y="5453063"/>
            <a:ext cx="614363" cy="4206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5546725" y="5348288"/>
            <a:ext cx="404813" cy="603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5973763" y="5453063"/>
            <a:ext cx="0" cy="42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608513" y="5281613"/>
            <a:ext cx="687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5294313" y="5280025"/>
            <a:ext cx="0" cy="277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5308600" y="55451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3898900" y="5808663"/>
            <a:ext cx="209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3397250" y="5137150"/>
            <a:ext cx="244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flipH="1">
            <a:off x="3354388" y="5805488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6283325" y="5662613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3073400" y="491331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3087688" y="516255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3073400" y="559435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6564313" y="5451475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3521075" y="4795838"/>
            <a:ext cx="503238" cy="1262062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4121150" y="4810125"/>
            <a:ext cx="560388" cy="127317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5867400" y="4821238"/>
            <a:ext cx="501650" cy="1262062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589338" y="6057900"/>
            <a:ext cx="2593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      OR                  AND</a:t>
            </a:r>
          </a:p>
        </p:txBody>
      </p:sp>
      <p:grpSp>
        <p:nvGrpSpPr>
          <p:cNvPr id="20538" name="Group 58"/>
          <p:cNvGrpSpPr>
            <a:grpSpLocks/>
          </p:cNvGrpSpPr>
          <p:nvPr/>
        </p:nvGrpSpPr>
        <p:grpSpPr bwMode="auto">
          <a:xfrm>
            <a:off x="3632200" y="5016500"/>
            <a:ext cx="288925" cy="234950"/>
            <a:chOff x="2629" y="4356"/>
            <a:chExt cx="166" cy="144"/>
          </a:xfrm>
        </p:grpSpPr>
        <p:sp>
          <p:nvSpPr>
            <p:cNvPr id="20539" name="AutoShape 59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60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41" name="Group 61"/>
          <p:cNvGrpSpPr>
            <a:grpSpLocks/>
          </p:cNvGrpSpPr>
          <p:nvPr/>
        </p:nvGrpSpPr>
        <p:grpSpPr bwMode="auto">
          <a:xfrm>
            <a:off x="3611563" y="5681663"/>
            <a:ext cx="288925" cy="238125"/>
            <a:chOff x="2629" y="4356"/>
            <a:chExt cx="166" cy="144"/>
          </a:xfrm>
        </p:grpSpPr>
        <p:sp>
          <p:nvSpPr>
            <p:cNvPr id="20542" name="AutoShape 62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3311525" y="34417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3616325" y="34417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2921000" y="344170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3959225" y="34226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2940050" y="37655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3282950" y="37655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3625850" y="37655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3968750" y="37655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5385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11138"/>
            <a:ext cx="8523287" cy="600075"/>
          </a:xfrm>
          <a:noFill/>
          <a:ln/>
        </p:spPr>
        <p:txBody>
          <a:bodyPr>
            <a:noAutofit/>
          </a:bodyPr>
          <a:lstStyle/>
          <a:p>
            <a:r>
              <a:rPr lang="en-US" altLang="ko-KR" sz="2800" dirty="0"/>
              <a:t>IMPLEMENTATION  OF  K-MAPS</a:t>
            </a:r>
            <a:br>
              <a:rPr lang="en-US" altLang="ko-KR" sz="2800" dirty="0"/>
            </a:br>
            <a:r>
              <a:rPr lang="en-US" altLang="ko-KR" sz="2800" dirty="0"/>
              <a:t>- Don’t-Care  Conditions -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2000" y="925513"/>
            <a:ext cx="75977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In some logic circuits, the output responses</a:t>
            </a:r>
          </a:p>
          <a:p>
            <a:pPr defTabSz="762000"/>
            <a:r>
              <a:rPr lang="en-US" altLang="ko-KR" b="1"/>
              <a:t>for some input conditions are don’t care </a:t>
            </a:r>
          </a:p>
          <a:p>
            <a:pPr defTabSz="762000"/>
            <a:r>
              <a:rPr lang="en-US" altLang="ko-KR" b="1"/>
              <a:t>whether they are 1 or 0.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In K-maps, don’t-care conditions are represented</a:t>
            </a:r>
          </a:p>
          <a:p>
            <a:pPr defTabSz="762000"/>
            <a:r>
              <a:rPr lang="en-US" altLang="ko-KR" b="1"/>
              <a:t>by d’s in the corresponding cells.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Don’t-care conditions are useful in minimizing</a:t>
            </a:r>
          </a:p>
          <a:p>
            <a:pPr defTabSz="762000"/>
            <a:r>
              <a:rPr lang="en-US" altLang="ko-KR" b="1"/>
              <a:t>the logic functions using K-map.</a:t>
            </a:r>
          </a:p>
          <a:p>
            <a:pPr defTabSz="762000"/>
            <a:r>
              <a:rPr lang="en-US" altLang="ko-KR" b="1"/>
              <a:t>    - Can be considered either 1 or 0</a:t>
            </a:r>
          </a:p>
          <a:p>
            <a:pPr defTabSz="762000"/>
            <a:r>
              <a:rPr lang="en-US" altLang="ko-KR" b="1"/>
              <a:t>    - Thus increases the chances of merging cells into the larger cells</a:t>
            </a:r>
          </a:p>
          <a:p>
            <a:pPr defTabSz="762000"/>
            <a:r>
              <a:rPr lang="en-US" altLang="ko-KR" b="1"/>
              <a:t>      --&gt; Reduce the number of variables in the product terms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5650" y="919163"/>
            <a:ext cx="4970463" cy="827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76600" y="4298950"/>
            <a:ext cx="1339850" cy="593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87713" y="4600575"/>
            <a:ext cx="1328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970338" y="4298950"/>
            <a:ext cx="0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622675" y="4310063"/>
            <a:ext cx="0" cy="582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292600" y="4310063"/>
            <a:ext cx="0" cy="582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878138" y="46116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154488" y="398303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810000" y="48799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298825" y="4281488"/>
            <a:ext cx="1323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   d   d    1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605213" y="4587875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         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176588" y="4335463"/>
            <a:ext cx="1587500" cy="212725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367213" y="4195763"/>
            <a:ext cx="200025" cy="769937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4689475" y="4148138"/>
            <a:ext cx="433388" cy="255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 flipV="1">
            <a:off x="4514850" y="4843463"/>
            <a:ext cx="684213" cy="15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110163" y="398303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x’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146675" y="4810125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yz’</a:t>
            </a: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3473450" y="6070600"/>
            <a:ext cx="522288" cy="3730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411538" y="5999163"/>
            <a:ext cx="298450" cy="5016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3090863" y="6175375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V="1">
            <a:off x="3546475" y="6372225"/>
            <a:ext cx="1857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>
            <a:off x="3062288" y="6370638"/>
            <a:ext cx="211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rc 28"/>
          <p:cNvSpPr>
            <a:spLocks/>
          </p:cNvSpPr>
          <p:nvPr/>
        </p:nvSpPr>
        <p:spPr bwMode="auto">
          <a:xfrm>
            <a:off x="4662488" y="5734050"/>
            <a:ext cx="387350" cy="220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Arc 29"/>
          <p:cNvSpPr>
            <a:spLocks/>
          </p:cNvSpPr>
          <p:nvPr/>
        </p:nvSpPr>
        <p:spPr bwMode="auto">
          <a:xfrm>
            <a:off x="4652963" y="5929313"/>
            <a:ext cx="396875" cy="1873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Arc 30"/>
          <p:cNvSpPr>
            <a:spLocks/>
          </p:cNvSpPr>
          <p:nvPr/>
        </p:nvSpPr>
        <p:spPr bwMode="auto">
          <a:xfrm>
            <a:off x="4627563" y="5929313"/>
            <a:ext cx="96837" cy="1873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Arc 31"/>
          <p:cNvSpPr>
            <a:spLocks/>
          </p:cNvSpPr>
          <p:nvPr/>
        </p:nvSpPr>
        <p:spPr bwMode="auto">
          <a:xfrm>
            <a:off x="4652963" y="5740400"/>
            <a:ext cx="73025" cy="203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4006850" y="6256338"/>
            <a:ext cx="27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V="1">
            <a:off x="4273550" y="6045200"/>
            <a:ext cx="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4268788" y="6045200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H="1">
            <a:off x="3101975" y="5848350"/>
            <a:ext cx="1624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5057775" y="5937250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803525" y="56483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828925" y="59785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816225" y="620871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z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70513" y="5764213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grpSp>
        <p:nvGrpSpPr>
          <p:cNvPr id="21549" name="Group 45"/>
          <p:cNvGrpSpPr>
            <a:grpSpLocks/>
          </p:cNvGrpSpPr>
          <p:nvPr/>
        </p:nvGrpSpPr>
        <p:grpSpPr bwMode="auto">
          <a:xfrm>
            <a:off x="3294063" y="5740400"/>
            <a:ext cx="257175" cy="209550"/>
            <a:chOff x="2629" y="4356"/>
            <a:chExt cx="166" cy="144"/>
          </a:xfrm>
        </p:grpSpPr>
        <p:sp>
          <p:nvSpPr>
            <p:cNvPr id="21550" name="AutoShape 46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52" name="Group 48"/>
          <p:cNvGrpSpPr>
            <a:grpSpLocks/>
          </p:cNvGrpSpPr>
          <p:nvPr/>
        </p:nvGrpSpPr>
        <p:grpSpPr bwMode="auto">
          <a:xfrm>
            <a:off x="3276600" y="6264275"/>
            <a:ext cx="257175" cy="209550"/>
            <a:chOff x="2629" y="4356"/>
            <a:chExt cx="166" cy="144"/>
          </a:xfrm>
        </p:grpSpPr>
        <p:sp>
          <p:nvSpPr>
            <p:cNvPr id="21553" name="AutoShape 49"/>
            <p:cNvSpPr>
              <a:spLocks noChangeArrowheads="1"/>
            </p:cNvSpPr>
            <p:nvPr/>
          </p:nvSpPr>
          <p:spPr bwMode="auto">
            <a:xfrm rot="5400000">
              <a:off x="2613" y="4372"/>
              <a:ext cx="144" cy="11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>
              <a:off x="2748" y="4407"/>
              <a:ext cx="47" cy="4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3740150" y="6069013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9088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Combination Logic</a:t>
            </a:r>
            <a:endParaRPr lang="en-US" altLang="ko-KR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2575" y="919163"/>
            <a:ext cx="1336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Half Adder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1195388" y="2657475"/>
            <a:ext cx="1895475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0   0   0       0    0</a:t>
            </a:r>
          </a:p>
          <a:p>
            <a:pPr defTabSz="762000"/>
            <a:r>
              <a:rPr lang="en-US" altLang="ko-KR"/>
              <a:t>0   0   1       0    1</a:t>
            </a:r>
          </a:p>
          <a:p>
            <a:pPr defTabSz="762000"/>
            <a:r>
              <a:rPr lang="en-US" altLang="ko-KR"/>
              <a:t>0   1   0       0    1</a:t>
            </a:r>
          </a:p>
          <a:p>
            <a:pPr defTabSz="762000"/>
            <a:r>
              <a:rPr lang="en-US" altLang="ko-KR"/>
              <a:t>0   1   1       1    0</a:t>
            </a:r>
          </a:p>
          <a:p>
            <a:pPr defTabSz="762000"/>
            <a:r>
              <a:rPr lang="en-US" altLang="ko-KR"/>
              <a:t>1   0   0       0    1</a:t>
            </a:r>
          </a:p>
          <a:p>
            <a:pPr defTabSz="762000"/>
            <a:r>
              <a:rPr lang="en-US" altLang="ko-KR"/>
              <a:t>1   0   1       1    0</a:t>
            </a:r>
          </a:p>
          <a:p>
            <a:pPr defTabSz="762000"/>
            <a:r>
              <a:rPr lang="en-US" altLang="ko-KR"/>
              <a:t>1   1   0       1    0</a:t>
            </a:r>
          </a:p>
          <a:p>
            <a:pPr defTabSz="762000"/>
            <a:r>
              <a:rPr lang="en-US" altLang="ko-KR"/>
              <a:t>1   1   1       1    1</a:t>
            </a:r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>
            <a:off x="1187450" y="2719388"/>
            <a:ext cx="1938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3925888" y="4067175"/>
            <a:ext cx="35083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</a:t>
            </a:r>
            <a:r>
              <a:rPr lang="en-US" altLang="ko-KR"/>
              <a:t> = xy + xc</a:t>
            </a:r>
            <a:r>
              <a:rPr lang="en-US" altLang="ko-KR" baseline="-25000"/>
              <a:t>n-1</a:t>
            </a:r>
            <a:r>
              <a:rPr lang="en-US" altLang="ko-KR"/>
              <a:t>+ yc</a:t>
            </a:r>
            <a:r>
              <a:rPr lang="en-US" altLang="ko-KR" baseline="-25000"/>
              <a:t>n-1</a:t>
            </a:r>
            <a:endParaRPr lang="en-US" altLang="ko-KR"/>
          </a:p>
          <a:p>
            <a:pPr defTabSz="762000"/>
            <a:r>
              <a:rPr lang="en-US" altLang="ko-KR"/>
              <a:t>    = xy + (x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y)c</a:t>
            </a:r>
            <a:r>
              <a:rPr lang="en-US" altLang="ko-KR" baseline="-25000"/>
              <a:t>n-1</a:t>
            </a:r>
            <a:r>
              <a:rPr lang="en-US" altLang="ko-KR"/>
              <a:t> </a:t>
            </a:r>
          </a:p>
          <a:p>
            <a:pPr defTabSz="762000"/>
            <a:r>
              <a:rPr lang="en-US" altLang="ko-KR"/>
              <a:t>s = x’y’c</a:t>
            </a:r>
            <a:r>
              <a:rPr lang="en-US" altLang="ko-KR" baseline="-25000"/>
              <a:t>n-1</a:t>
            </a:r>
            <a:r>
              <a:rPr lang="en-US" altLang="ko-KR"/>
              <a:t>+x’yc’</a:t>
            </a:r>
            <a:r>
              <a:rPr lang="en-US" altLang="ko-KR" baseline="-25000"/>
              <a:t>n-1</a:t>
            </a:r>
            <a:r>
              <a:rPr lang="en-US" altLang="ko-KR"/>
              <a:t>+xy’c’</a:t>
            </a:r>
            <a:r>
              <a:rPr lang="en-US" altLang="ko-KR" baseline="-25000"/>
              <a:t>n-1</a:t>
            </a:r>
            <a:r>
              <a:rPr lang="en-US" altLang="ko-KR"/>
              <a:t>+xyc</a:t>
            </a:r>
            <a:r>
              <a:rPr lang="en-US" altLang="ko-KR" baseline="-25000"/>
              <a:t>n-1</a:t>
            </a:r>
            <a:endParaRPr lang="en-US" altLang="ko-KR"/>
          </a:p>
          <a:p>
            <a:pPr defTabSz="762000"/>
            <a:r>
              <a:rPr lang="en-US" altLang="ko-KR"/>
              <a:t>   = 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c</a:t>
            </a:r>
            <a:r>
              <a:rPr lang="en-US" altLang="ko-KR" baseline="-25000"/>
              <a:t>n-1</a:t>
            </a:r>
            <a:r>
              <a:rPr lang="en-US" altLang="ko-KR"/>
              <a:t> = (x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y)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c</a:t>
            </a:r>
            <a:r>
              <a:rPr lang="en-US" altLang="ko-KR" baseline="-25000"/>
              <a:t>n-1</a:t>
            </a:r>
            <a:endParaRPr lang="en-US" altLang="ko-KR"/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4008438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4349750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4024313" y="3213100"/>
            <a:ext cx="668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4024313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4024313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5751513" y="2598738"/>
            <a:ext cx="700087" cy="1185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>
            <a:off x="6094413" y="2611438"/>
            <a:ext cx="0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5767388" y="3213100"/>
            <a:ext cx="669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5767388" y="2921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5767388" y="3506788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3632200" y="325596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4297363" y="22637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4675188" y="2978150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5408613" y="32527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6083300" y="22733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6450013" y="2962275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4437063" y="2951163"/>
            <a:ext cx="163512" cy="538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4062413" y="3279775"/>
            <a:ext cx="700087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4389438" y="3235325"/>
            <a:ext cx="265112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6180138" y="2635250"/>
            <a:ext cx="17145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5834063" y="2967038"/>
            <a:ext cx="201612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6180138" y="3265488"/>
            <a:ext cx="217487" cy="188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5849938" y="3562350"/>
            <a:ext cx="171450" cy="192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4130675" y="3705225"/>
            <a:ext cx="379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</a:t>
            </a:r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5889625" y="37242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300538" y="1085850"/>
            <a:ext cx="485775" cy="512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472113" y="1085850"/>
            <a:ext cx="546100" cy="512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560888" y="1085850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56275" y="1085850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311650" y="1347788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484813" y="134778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003675" y="13223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535488" y="7842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199063" y="135731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741988" y="7747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138613" y="1577975"/>
            <a:ext cx="26130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 = xy          s = xy’ + x’y</a:t>
            </a:r>
          </a:p>
          <a:p>
            <a:pPr defTabSz="762000"/>
            <a:r>
              <a:rPr lang="en-US" altLang="ko-KR"/>
              <a:t>                      = x  </a:t>
            </a:r>
            <a:r>
              <a:rPr lang="en-US" altLang="ko-KR">
                <a:sym typeface="Symbol" pitchFamily="18" charset="2"/>
              </a:rPr>
              <a:t></a:t>
            </a:r>
            <a:r>
              <a:rPr lang="en-US" altLang="ko-KR"/>
              <a:t>  y</a:t>
            </a:r>
          </a:p>
        </p:txBody>
      </p:sp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7072313" y="1004888"/>
            <a:ext cx="1684337" cy="927100"/>
            <a:chOff x="2007" y="1383"/>
            <a:chExt cx="1061" cy="584"/>
          </a:xfrm>
        </p:grpSpPr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463" y="1462"/>
              <a:ext cx="291" cy="2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351" y="1426"/>
              <a:ext cx="246" cy="2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Arc 23"/>
            <p:cNvSpPr>
              <a:spLocks/>
            </p:cNvSpPr>
            <p:nvPr/>
          </p:nvSpPr>
          <p:spPr bwMode="auto">
            <a:xfrm>
              <a:off x="2612" y="1766"/>
              <a:ext cx="201" cy="1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Arc 24"/>
            <p:cNvSpPr>
              <a:spLocks/>
            </p:cNvSpPr>
            <p:nvPr/>
          </p:nvSpPr>
          <p:spPr bwMode="auto">
            <a:xfrm>
              <a:off x="2612" y="1859"/>
              <a:ext cx="201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Arc 25"/>
            <p:cNvSpPr>
              <a:spLocks/>
            </p:cNvSpPr>
            <p:nvPr/>
          </p:nvSpPr>
          <p:spPr bwMode="auto">
            <a:xfrm>
              <a:off x="2612" y="1766"/>
              <a:ext cx="45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Arc 26"/>
            <p:cNvSpPr>
              <a:spLocks/>
            </p:cNvSpPr>
            <p:nvPr/>
          </p:nvSpPr>
          <p:spPr bwMode="auto">
            <a:xfrm>
              <a:off x="2612" y="1859"/>
              <a:ext cx="45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Arc 27"/>
            <p:cNvSpPr>
              <a:spLocks/>
            </p:cNvSpPr>
            <p:nvPr/>
          </p:nvSpPr>
          <p:spPr bwMode="auto">
            <a:xfrm>
              <a:off x="2560" y="1766"/>
              <a:ext cx="44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Arc 28"/>
            <p:cNvSpPr>
              <a:spLocks/>
            </p:cNvSpPr>
            <p:nvPr/>
          </p:nvSpPr>
          <p:spPr bwMode="auto">
            <a:xfrm>
              <a:off x="2560" y="1859"/>
              <a:ext cx="44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H="1">
              <a:off x="2151" y="1506"/>
              <a:ext cx="4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2151" y="1620"/>
              <a:ext cx="4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2381" y="1620"/>
              <a:ext cx="0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2385" y="1912"/>
              <a:ext cx="2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269" y="1506"/>
              <a:ext cx="0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276" y="1823"/>
              <a:ext cx="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817" y="1866"/>
              <a:ext cx="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760" y="1562"/>
              <a:ext cx="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2007" y="1383"/>
              <a:ext cx="18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x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y</a:t>
              </a: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2882" y="1443"/>
              <a:ext cx="186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c</a:t>
              </a:r>
            </a:p>
            <a:p>
              <a:pPr defTabSz="762000"/>
              <a:endParaRPr lang="en-US" altLang="ko-KR"/>
            </a:p>
            <a:p>
              <a:pPr defTabSz="762000"/>
              <a:r>
                <a:rPr lang="en-US" altLang="ko-KR"/>
                <a:t>s</a:t>
              </a:r>
            </a:p>
          </p:txBody>
        </p:sp>
        <p:sp>
          <p:nvSpPr>
            <p:cNvPr id="22654" name="Line 126"/>
            <p:cNvSpPr>
              <a:spLocks noChangeShapeType="1"/>
            </p:cNvSpPr>
            <p:nvPr/>
          </p:nvSpPr>
          <p:spPr bwMode="auto">
            <a:xfrm>
              <a:off x="2604" y="14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06" name="Arc 78"/>
          <p:cNvSpPr>
            <a:spLocks/>
          </p:cNvSpPr>
          <p:nvPr/>
        </p:nvSpPr>
        <p:spPr bwMode="auto">
          <a:xfrm>
            <a:off x="1970088" y="5113338"/>
            <a:ext cx="396875" cy="200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Arc 79"/>
          <p:cNvSpPr>
            <a:spLocks/>
          </p:cNvSpPr>
          <p:nvPr/>
        </p:nvSpPr>
        <p:spPr bwMode="auto">
          <a:xfrm>
            <a:off x="1970088" y="5302250"/>
            <a:ext cx="398462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Arc 80"/>
          <p:cNvSpPr>
            <a:spLocks/>
          </p:cNvSpPr>
          <p:nvPr/>
        </p:nvSpPr>
        <p:spPr bwMode="auto">
          <a:xfrm>
            <a:off x="1970088" y="5113338"/>
            <a:ext cx="84137" cy="233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Arc 81"/>
          <p:cNvSpPr>
            <a:spLocks/>
          </p:cNvSpPr>
          <p:nvPr/>
        </p:nvSpPr>
        <p:spPr bwMode="auto">
          <a:xfrm>
            <a:off x="1970088" y="5302250"/>
            <a:ext cx="84137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Arc 82"/>
          <p:cNvSpPr>
            <a:spLocks/>
          </p:cNvSpPr>
          <p:nvPr/>
        </p:nvSpPr>
        <p:spPr bwMode="auto">
          <a:xfrm>
            <a:off x="1870075" y="5113338"/>
            <a:ext cx="85725" cy="233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Arc 83"/>
          <p:cNvSpPr>
            <a:spLocks/>
          </p:cNvSpPr>
          <p:nvPr/>
        </p:nvSpPr>
        <p:spPr bwMode="auto">
          <a:xfrm>
            <a:off x="1870075" y="5302250"/>
            <a:ext cx="85725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2" name="Arc 84"/>
          <p:cNvSpPr>
            <a:spLocks/>
          </p:cNvSpPr>
          <p:nvPr/>
        </p:nvSpPr>
        <p:spPr bwMode="auto">
          <a:xfrm>
            <a:off x="3060700" y="5346700"/>
            <a:ext cx="381000" cy="196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Arc 85"/>
          <p:cNvSpPr>
            <a:spLocks/>
          </p:cNvSpPr>
          <p:nvPr/>
        </p:nvSpPr>
        <p:spPr bwMode="auto">
          <a:xfrm>
            <a:off x="3060700" y="5535613"/>
            <a:ext cx="384175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4" name="Arc 86"/>
          <p:cNvSpPr>
            <a:spLocks/>
          </p:cNvSpPr>
          <p:nvPr/>
        </p:nvSpPr>
        <p:spPr bwMode="auto">
          <a:xfrm>
            <a:off x="3060700" y="5346700"/>
            <a:ext cx="85725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Arc 87"/>
          <p:cNvSpPr>
            <a:spLocks/>
          </p:cNvSpPr>
          <p:nvPr/>
        </p:nvSpPr>
        <p:spPr bwMode="auto">
          <a:xfrm>
            <a:off x="3060700" y="5535613"/>
            <a:ext cx="85725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Arc 88"/>
          <p:cNvSpPr>
            <a:spLocks/>
          </p:cNvSpPr>
          <p:nvPr/>
        </p:nvSpPr>
        <p:spPr bwMode="auto">
          <a:xfrm>
            <a:off x="2960688" y="5346700"/>
            <a:ext cx="87312" cy="236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Arc 89"/>
          <p:cNvSpPr>
            <a:spLocks/>
          </p:cNvSpPr>
          <p:nvPr/>
        </p:nvSpPr>
        <p:spPr bwMode="auto">
          <a:xfrm>
            <a:off x="2960688" y="5535613"/>
            <a:ext cx="87312" cy="2079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Oval 90"/>
          <p:cNvSpPr>
            <a:spLocks noChangeArrowheads="1"/>
          </p:cNvSpPr>
          <p:nvPr/>
        </p:nvSpPr>
        <p:spPr bwMode="auto">
          <a:xfrm>
            <a:off x="1814513" y="6005513"/>
            <a:ext cx="509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1763713" y="5911850"/>
            <a:ext cx="29845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0" name="Line 92"/>
          <p:cNvSpPr>
            <a:spLocks noChangeShapeType="1"/>
          </p:cNvSpPr>
          <p:nvPr/>
        </p:nvSpPr>
        <p:spPr bwMode="auto">
          <a:xfrm>
            <a:off x="2068513" y="6005513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Oval 93"/>
          <p:cNvSpPr>
            <a:spLocks noChangeArrowheads="1"/>
          </p:cNvSpPr>
          <p:nvPr/>
        </p:nvSpPr>
        <p:spPr bwMode="auto">
          <a:xfrm>
            <a:off x="2905125" y="5888038"/>
            <a:ext cx="511175" cy="3825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2855913" y="5792788"/>
            <a:ext cx="298450" cy="57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Line 95"/>
          <p:cNvSpPr>
            <a:spLocks noChangeShapeType="1"/>
          </p:cNvSpPr>
          <p:nvPr/>
        </p:nvSpPr>
        <p:spPr bwMode="auto">
          <a:xfrm>
            <a:off x="3160713" y="5888038"/>
            <a:ext cx="0" cy="38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4" name="Arc 96"/>
          <p:cNvSpPr>
            <a:spLocks/>
          </p:cNvSpPr>
          <p:nvPr/>
        </p:nvSpPr>
        <p:spPr bwMode="auto">
          <a:xfrm>
            <a:off x="4238625" y="5964238"/>
            <a:ext cx="382588" cy="206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Arc 97"/>
          <p:cNvSpPr>
            <a:spLocks/>
          </p:cNvSpPr>
          <p:nvPr/>
        </p:nvSpPr>
        <p:spPr bwMode="auto">
          <a:xfrm>
            <a:off x="4252913" y="6140450"/>
            <a:ext cx="368300" cy="2492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Arc 98"/>
          <p:cNvSpPr>
            <a:spLocks/>
          </p:cNvSpPr>
          <p:nvPr/>
        </p:nvSpPr>
        <p:spPr bwMode="auto">
          <a:xfrm>
            <a:off x="4252913" y="5964238"/>
            <a:ext cx="85725" cy="249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Arc 99"/>
          <p:cNvSpPr>
            <a:spLocks/>
          </p:cNvSpPr>
          <p:nvPr/>
        </p:nvSpPr>
        <p:spPr bwMode="auto">
          <a:xfrm>
            <a:off x="4267200" y="6169025"/>
            <a:ext cx="71438" cy="2047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8" name="Line 100"/>
          <p:cNvSpPr>
            <a:spLocks noChangeShapeType="1"/>
          </p:cNvSpPr>
          <p:nvPr/>
        </p:nvSpPr>
        <p:spPr bwMode="auto">
          <a:xfrm>
            <a:off x="1544638" y="5184775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9" name="Line 101"/>
          <p:cNvSpPr>
            <a:spLocks noChangeShapeType="1"/>
          </p:cNvSpPr>
          <p:nvPr/>
        </p:nvSpPr>
        <p:spPr bwMode="auto">
          <a:xfrm>
            <a:off x="1558925" y="5418138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" name="Line 102"/>
          <p:cNvSpPr>
            <a:spLocks noChangeShapeType="1"/>
          </p:cNvSpPr>
          <p:nvPr/>
        </p:nvSpPr>
        <p:spPr bwMode="auto">
          <a:xfrm>
            <a:off x="2370138" y="5302250"/>
            <a:ext cx="385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" name="Line 103"/>
          <p:cNvSpPr>
            <a:spLocks noChangeShapeType="1"/>
          </p:cNvSpPr>
          <p:nvPr/>
        </p:nvSpPr>
        <p:spPr bwMode="auto">
          <a:xfrm>
            <a:off x="2763838" y="5294313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2" name="Line 104"/>
          <p:cNvSpPr>
            <a:spLocks noChangeShapeType="1"/>
          </p:cNvSpPr>
          <p:nvPr/>
        </p:nvSpPr>
        <p:spPr bwMode="auto">
          <a:xfrm>
            <a:off x="2778125" y="5462588"/>
            <a:ext cx="339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3" name="Line 105"/>
          <p:cNvSpPr>
            <a:spLocks noChangeShapeType="1"/>
          </p:cNvSpPr>
          <p:nvPr/>
        </p:nvSpPr>
        <p:spPr bwMode="auto">
          <a:xfrm>
            <a:off x="3416300" y="6078538"/>
            <a:ext cx="908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4" name="Line 106"/>
          <p:cNvSpPr>
            <a:spLocks noChangeShapeType="1"/>
          </p:cNvSpPr>
          <p:nvPr/>
        </p:nvSpPr>
        <p:spPr bwMode="auto">
          <a:xfrm>
            <a:off x="4629150" y="6153150"/>
            <a:ext cx="354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Line 107"/>
          <p:cNvSpPr>
            <a:spLocks noChangeShapeType="1"/>
          </p:cNvSpPr>
          <p:nvPr/>
        </p:nvSpPr>
        <p:spPr bwMode="auto">
          <a:xfrm flipH="1">
            <a:off x="1487488" y="5961063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Line 108"/>
          <p:cNvSpPr>
            <a:spLocks noChangeShapeType="1"/>
          </p:cNvSpPr>
          <p:nvPr/>
        </p:nvSpPr>
        <p:spPr bwMode="auto">
          <a:xfrm flipH="1">
            <a:off x="2749550" y="5610225"/>
            <a:ext cx="411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Line 109"/>
          <p:cNvSpPr>
            <a:spLocks noChangeShapeType="1"/>
          </p:cNvSpPr>
          <p:nvPr/>
        </p:nvSpPr>
        <p:spPr bwMode="auto">
          <a:xfrm>
            <a:off x="2763838" y="562451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" name="Line 111"/>
          <p:cNvSpPr>
            <a:spLocks noChangeShapeType="1"/>
          </p:cNvSpPr>
          <p:nvPr/>
        </p:nvSpPr>
        <p:spPr bwMode="auto">
          <a:xfrm>
            <a:off x="1792288" y="609441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>
            <a:off x="1685925" y="6315075"/>
            <a:ext cx="390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Line 115"/>
          <p:cNvSpPr>
            <a:spLocks noChangeShapeType="1"/>
          </p:cNvSpPr>
          <p:nvPr/>
        </p:nvSpPr>
        <p:spPr bwMode="auto">
          <a:xfrm>
            <a:off x="2514600" y="6169025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Line 116"/>
          <p:cNvSpPr>
            <a:spLocks noChangeShapeType="1"/>
          </p:cNvSpPr>
          <p:nvPr/>
        </p:nvSpPr>
        <p:spPr bwMode="auto">
          <a:xfrm>
            <a:off x="2328863" y="6207125"/>
            <a:ext cx="85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Line 117"/>
          <p:cNvSpPr>
            <a:spLocks noChangeShapeType="1"/>
          </p:cNvSpPr>
          <p:nvPr/>
        </p:nvSpPr>
        <p:spPr bwMode="auto">
          <a:xfrm>
            <a:off x="2424113" y="6205538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Line 118"/>
          <p:cNvSpPr>
            <a:spLocks noChangeShapeType="1"/>
          </p:cNvSpPr>
          <p:nvPr/>
        </p:nvSpPr>
        <p:spPr bwMode="auto">
          <a:xfrm>
            <a:off x="2425700" y="6491288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7" name="Line 119"/>
          <p:cNvSpPr>
            <a:spLocks noChangeShapeType="1"/>
          </p:cNvSpPr>
          <p:nvPr/>
        </p:nvSpPr>
        <p:spPr bwMode="auto">
          <a:xfrm flipV="1">
            <a:off x="3856038" y="6246813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8" name="Line 120"/>
          <p:cNvSpPr>
            <a:spLocks noChangeShapeType="1"/>
          </p:cNvSpPr>
          <p:nvPr/>
        </p:nvSpPr>
        <p:spPr bwMode="auto">
          <a:xfrm>
            <a:off x="3870325" y="6254750"/>
            <a:ext cx="45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9" name="Line 121"/>
          <p:cNvSpPr>
            <a:spLocks noChangeShapeType="1"/>
          </p:cNvSpPr>
          <p:nvPr/>
        </p:nvSpPr>
        <p:spPr bwMode="auto">
          <a:xfrm>
            <a:off x="3449638" y="5535613"/>
            <a:ext cx="1503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1225550" y="5008563"/>
            <a:ext cx="295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x</a:t>
            </a:r>
          </a:p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1039813" y="5730875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  <a:r>
              <a:rPr lang="en-US" altLang="ko-KR" baseline="-25000"/>
              <a:t>n-1</a:t>
            </a:r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4960938" y="5375275"/>
            <a:ext cx="37941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S</a:t>
            </a:r>
          </a:p>
          <a:p>
            <a:pPr defTabSz="762000">
              <a:lnSpc>
                <a:spcPct val="80000"/>
              </a:lnSpc>
            </a:pPr>
            <a:endParaRPr lang="en-US" altLang="ko-KR"/>
          </a:p>
          <a:p>
            <a:pPr defTabSz="762000">
              <a:lnSpc>
                <a:spcPct val="80000"/>
              </a:lnSpc>
            </a:pPr>
            <a:endParaRPr lang="en-US" altLang="ko-KR"/>
          </a:p>
          <a:p>
            <a:pPr defTabSz="762000">
              <a:lnSpc>
                <a:spcPct val="80000"/>
              </a:lnSpc>
            </a:pPr>
            <a:r>
              <a:rPr lang="en-US" altLang="ko-KR"/>
              <a:t>c</a:t>
            </a:r>
            <a:r>
              <a:rPr lang="en-US" altLang="ko-KR" baseline="-25000"/>
              <a:t>n</a:t>
            </a:r>
          </a:p>
        </p:txBody>
      </p:sp>
      <p:sp>
        <p:nvSpPr>
          <p:cNvPr id="22655" name="Line 127"/>
          <p:cNvSpPr>
            <a:spLocks noChangeShapeType="1"/>
          </p:cNvSpPr>
          <p:nvPr/>
        </p:nvSpPr>
        <p:spPr bwMode="auto">
          <a:xfrm>
            <a:off x="2517775" y="5310188"/>
            <a:ext cx="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Line 128"/>
          <p:cNvSpPr>
            <a:spLocks noChangeShapeType="1"/>
          </p:cNvSpPr>
          <p:nvPr/>
        </p:nvSpPr>
        <p:spPr bwMode="auto">
          <a:xfrm>
            <a:off x="1793875" y="5173663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7" name="Line 129"/>
          <p:cNvSpPr>
            <a:spLocks noChangeShapeType="1"/>
          </p:cNvSpPr>
          <p:nvPr/>
        </p:nvSpPr>
        <p:spPr bwMode="auto">
          <a:xfrm flipV="1">
            <a:off x="1687513" y="5426075"/>
            <a:ext cx="0" cy="896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8" name="Line 130"/>
          <p:cNvSpPr>
            <a:spLocks noChangeShapeType="1"/>
          </p:cNvSpPr>
          <p:nvPr/>
        </p:nvSpPr>
        <p:spPr bwMode="auto">
          <a:xfrm>
            <a:off x="2295525" y="2528888"/>
            <a:ext cx="0" cy="2144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23850" y="2127250"/>
            <a:ext cx="1314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b="1"/>
              <a:t>Full Adder</a:t>
            </a:r>
          </a:p>
        </p:txBody>
      </p:sp>
      <p:grpSp>
        <p:nvGrpSpPr>
          <p:cNvPr id="22690" name="Group 162"/>
          <p:cNvGrpSpPr>
            <a:grpSpLocks/>
          </p:cNvGrpSpPr>
          <p:nvPr/>
        </p:nvGrpSpPr>
        <p:grpSpPr bwMode="auto">
          <a:xfrm>
            <a:off x="2314575" y="922338"/>
            <a:ext cx="1425575" cy="1222375"/>
            <a:chOff x="1458" y="503"/>
            <a:chExt cx="898" cy="77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458" y="665"/>
              <a:ext cx="874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0   0   0     0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0   1   0     1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1   0   0     1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1   1   1     0</a:t>
              </a: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507" y="681"/>
              <a:ext cx="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855" y="540"/>
              <a:ext cx="0" cy="6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1472" y="503"/>
              <a:ext cx="88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762000">
                <a:lnSpc>
                  <a:spcPct val="80000"/>
                </a:lnSpc>
              </a:pPr>
              <a:r>
                <a:rPr lang="en-US" altLang="ko-KR"/>
                <a:t>x   y    c     s</a:t>
              </a:r>
            </a:p>
          </p:txBody>
        </p:sp>
      </p:grp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4283075" y="10604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4511675" y="13176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4530725" y="10699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4292600" y="13271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5464175" y="1060450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7" name="Rectangle 139"/>
          <p:cNvSpPr>
            <a:spLocks noChangeArrowheads="1"/>
          </p:cNvSpPr>
          <p:nvPr/>
        </p:nvSpPr>
        <p:spPr bwMode="auto">
          <a:xfrm>
            <a:off x="5730875" y="13176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0</a:t>
            </a:r>
          </a:p>
        </p:txBody>
      </p:sp>
      <p:sp>
        <p:nvSpPr>
          <p:cNvPr id="22668" name="Rectangle 140"/>
          <p:cNvSpPr>
            <a:spLocks noChangeArrowheads="1"/>
          </p:cNvSpPr>
          <p:nvPr/>
        </p:nvSpPr>
        <p:spPr bwMode="auto">
          <a:xfrm>
            <a:off x="5721350" y="106997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69" name="Rectangle 141"/>
          <p:cNvSpPr>
            <a:spLocks noChangeArrowheads="1"/>
          </p:cNvSpPr>
          <p:nvPr/>
        </p:nvSpPr>
        <p:spPr bwMode="auto">
          <a:xfrm>
            <a:off x="5464175" y="1317625"/>
            <a:ext cx="311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1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1208088" y="2403475"/>
            <a:ext cx="1908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/>
              <a:t>x   y   c</a:t>
            </a:r>
            <a:r>
              <a:rPr lang="en-US" altLang="ko-KR" baseline="-25000"/>
              <a:t>n-1     </a:t>
            </a:r>
            <a:r>
              <a:rPr lang="en-US" altLang="ko-KR"/>
              <a:t>c</a:t>
            </a:r>
            <a:r>
              <a:rPr lang="en-US" altLang="ko-KR" baseline="-25000"/>
              <a:t>n</a:t>
            </a:r>
            <a:r>
              <a:rPr lang="en-US" altLang="ko-KR"/>
              <a:t>    s</a:t>
            </a:r>
          </a:p>
        </p:txBody>
      </p:sp>
      <p:sp>
        <p:nvSpPr>
          <p:cNvPr id="22673" name="Rectangle 145"/>
          <p:cNvSpPr>
            <a:spLocks noChangeArrowheads="1"/>
          </p:cNvSpPr>
          <p:nvPr/>
        </p:nvSpPr>
        <p:spPr bwMode="auto">
          <a:xfrm>
            <a:off x="4041775" y="26241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4" name="Rectangle 146"/>
          <p:cNvSpPr>
            <a:spLocks noChangeArrowheads="1"/>
          </p:cNvSpPr>
          <p:nvPr/>
        </p:nvSpPr>
        <p:spPr bwMode="auto">
          <a:xfrm>
            <a:off x="4051300" y="29289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5" name="Rectangle 147"/>
          <p:cNvSpPr>
            <a:spLocks noChangeArrowheads="1"/>
          </p:cNvSpPr>
          <p:nvPr/>
        </p:nvSpPr>
        <p:spPr bwMode="auto">
          <a:xfrm>
            <a:off x="4051300" y="32337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76" name="Rectangle 148"/>
          <p:cNvSpPr>
            <a:spLocks noChangeArrowheads="1"/>
          </p:cNvSpPr>
          <p:nvPr/>
        </p:nvSpPr>
        <p:spPr bwMode="auto">
          <a:xfrm>
            <a:off x="4060825" y="350996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7" name="Rectangle 149"/>
          <p:cNvSpPr>
            <a:spLocks noChangeArrowheads="1"/>
          </p:cNvSpPr>
          <p:nvPr/>
        </p:nvSpPr>
        <p:spPr bwMode="auto">
          <a:xfrm>
            <a:off x="4375150" y="26241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78" name="Rectangle 150"/>
          <p:cNvSpPr>
            <a:spLocks noChangeArrowheads="1"/>
          </p:cNvSpPr>
          <p:nvPr/>
        </p:nvSpPr>
        <p:spPr bwMode="auto">
          <a:xfrm>
            <a:off x="4384675" y="29289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79" name="Rectangle 151"/>
          <p:cNvSpPr>
            <a:spLocks noChangeArrowheads="1"/>
          </p:cNvSpPr>
          <p:nvPr/>
        </p:nvSpPr>
        <p:spPr bwMode="auto">
          <a:xfrm>
            <a:off x="4384675" y="32337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0" name="Rectangle 152"/>
          <p:cNvSpPr>
            <a:spLocks noChangeArrowheads="1"/>
          </p:cNvSpPr>
          <p:nvPr/>
        </p:nvSpPr>
        <p:spPr bwMode="auto">
          <a:xfrm>
            <a:off x="4394200" y="350996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1" name="Rectangle 153"/>
          <p:cNvSpPr>
            <a:spLocks noChangeArrowheads="1"/>
          </p:cNvSpPr>
          <p:nvPr/>
        </p:nvSpPr>
        <p:spPr bwMode="auto">
          <a:xfrm>
            <a:off x="5794375" y="26146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2" name="Rectangle 154"/>
          <p:cNvSpPr>
            <a:spLocks noChangeArrowheads="1"/>
          </p:cNvSpPr>
          <p:nvPr/>
        </p:nvSpPr>
        <p:spPr bwMode="auto">
          <a:xfrm>
            <a:off x="5803900" y="29194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3" name="Rectangle 155"/>
          <p:cNvSpPr>
            <a:spLocks noChangeArrowheads="1"/>
          </p:cNvSpPr>
          <p:nvPr/>
        </p:nvSpPr>
        <p:spPr bwMode="auto">
          <a:xfrm>
            <a:off x="5803900" y="32242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4" name="Rectangle 156"/>
          <p:cNvSpPr>
            <a:spLocks noChangeArrowheads="1"/>
          </p:cNvSpPr>
          <p:nvPr/>
        </p:nvSpPr>
        <p:spPr bwMode="auto">
          <a:xfrm>
            <a:off x="5794375" y="350996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5" name="Rectangle 157"/>
          <p:cNvSpPr>
            <a:spLocks noChangeArrowheads="1"/>
          </p:cNvSpPr>
          <p:nvPr/>
        </p:nvSpPr>
        <p:spPr bwMode="auto">
          <a:xfrm>
            <a:off x="6127750" y="26146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6" name="Rectangle 158"/>
          <p:cNvSpPr>
            <a:spLocks noChangeArrowheads="1"/>
          </p:cNvSpPr>
          <p:nvPr/>
        </p:nvSpPr>
        <p:spPr bwMode="auto">
          <a:xfrm>
            <a:off x="6137275" y="29194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  <p:sp>
        <p:nvSpPr>
          <p:cNvPr id="22687" name="Rectangle 159"/>
          <p:cNvSpPr>
            <a:spLocks noChangeArrowheads="1"/>
          </p:cNvSpPr>
          <p:nvPr/>
        </p:nvSpPr>
        <p:spPr bwMode="auto">
          <a:xfrm>
            <a:off x="6137275" y="3224213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1</a:t>
            </a:r>
          </a:p>
        </p:txBody>
      </p:sp>
      <p:sp>
        <p:nvSpPr>
          <p:cNvPr id="22688" name="Rectangle 160"/>
          <p:cNvSpPr>
            <a:spLocks noChangeArrowheads="1"/>
          </p:cNvSpPr>
          <p:nvPr/>
        </p:nvSpPr>
        <p:spPr bwMode="auto">
          <a:xfrm>
            <a:off x="6146800" y="3500438"/>
            <a:ext cx="296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648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09563"/>
            <a:ext cx="8523287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MULTIPLEXER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73113" y="1011238"/>
            <a:ext cx="2073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b="1"/>
              <a:t>4-to-1 Multiplexer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702050" y="3522663"/>
            <a:ext cx="611188" cy="355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70288" y="3481388"/>
            <a:ext cx="395287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990975" y="35226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3427413" y="3700463"/>
            <a:ext cx="563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155825" y="3590925"/>
            <a:ext cx="183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963863" y="3819525"/>
            <a:ext cx="1027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329113" y="3700463"/>
            <a:ext cx="1243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3714750" y="3995738"/>
            <a:ext cx="611188" cy="358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581400" y="3957638"/>
            <a:ext cx="396875" cy="434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002088" y="3995738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413125" y="4175125"/>
            <a:ext cx="588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2166938" y="4067175"/>
            <a:ext cx="183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563813" y="4294188"/>
            <a:ext cx="143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332288" y="4175125"/>
            <a:ext cx="1069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738563" y="4492625"/>
            <a:ext cx="611187" cy="3571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606800" y="4452938"/>
            <a:ext cx="395288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4025900" y="4492625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3221038" y="4670425"/>
            <a:ext cx="804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179638" y="4560888"/>
            <a:ext cx="184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2963863" y="4789488"/>
            <a:ext cx="1062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4373563" y="4670425"/>
            <a:ext cx="1020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3749675" y="4968875"/>
            <a:ext cx="612775" cy="355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617913" y="4929188"/>
            <a:ext cx="396875" cy="436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4037013" y="4968875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225800" y="5146675"/>
            <a:ext cx="81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H="1">
            <a:off x="2190750" y="5037138"/>
            <a:ext cx="184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2563813" y="5265738"/>
            <a:ext cx="147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371975" y="5146675"/>
            <a:ext cx="1201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Arc 36"/>
          <p:cNvSpPr>
            <a:spLocks/>
          </p:cNvSpPr>
          <p:nvPr/>
        </p:nvSpPr>
        <p:spPr bwMode="auto">
          <a:xfrm>
            <a:off x="5741988" y="4210050"/>
            <a:ext cx="455612" cy="195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Arc 37"/>
          <p:cNvSpPr>
            <a:spLocks/>
          </p:cNvSpPr>
          <p:nvPr/>
        </p:nvSpPr>
        <p:spPr bwMode="auto">
          <a:xfrm>
            <a:off x="5718175" y="4403725"/>
            <a:ext cx="479425" cy="2079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Arc 38"/>
          <p:cNvSpPr>
            <a:spLocks/>
          </p:cNvSpPr>
          <p:nvPr/>
        </p:nvSpPr>
        <p:spPr bwMode="auto">
          <a:xfrm>
            <a:off x="5741988" y="4216400"/>
            <a:ext cx="107950" cy="217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Arc 39"/>
          <p:cNvSpPr>
            <a:spLocks/>
          </p:cNvSpPr>
          <p:nvPr/>
        </p:nvSpPr>
        <p:spPr bwMode="auto">
          <a:xfrm>
            <a:off x="5729288" y="4414838"/>
            <a:ext cx="120650" cy="196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>
            <a:off x="5565775" y="4275138"/>
            <a:ext cx="247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5573713" y="3695700"/>
            <a:ext cx="0" cy="588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>
            <a:off x="5405438" y="4354513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>
            <a:off x="5405438" y="4452938"/>
            <a:ext cx="447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H="1">
            <a:off x="5584825" y="4552950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6203950" y="44069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AutoShape 51"/>
          <p:cNvSpPr>
            <a:spLocks noChangeArrowheads="1"/>
          </p:cNvSpPr>
          <p:nvPr/>
        </p:nvSpPr>
        <p:spPr bwMode="auto">
          <a:xfrm>
            <a:off x="2840038" y="5518150"/>
            <a:ext cx="252412" cy="1873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V="1">
            <a:off x="3427413" y="3695700"/>
            <a:ext cx="0" cy="1749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3222625" y="4670425"/>
            <a:ext cx="0" cy="120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3419475" y="5692775"/>
            <a:ext cx="0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 flipH="1">
            <a:off x="2227263" y="6127750"/>
            <a:ext cx="1200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2959100" y="5707063"/>
            <a:ext cx="0" cy="163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 flipH="1">
            <a:off x="2238375" y="5880100"/>
            <a:ext cx="731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3230563" y="5870575"/>
            <a:ext cx="19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1865313" y="3430588"/>
            <a:ext cx="3286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0</a:t>
            </a:r>
            <a:endParaRPr lang="en-US" altLang="ko-KR"/>
          </a:p>
          <a:p>
            <a:pPr defTabSz="762000"/>
            <a:endParaRPr lang="en-US" altLang="ko-KR"/>
          </a:p>
          <a:p>
            <a:pPr defTabSz="762000" latinLnBrk="1"/>
            <a:endParaRPr lang="en-US" altLang="ko-KR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1878013" y="3903663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1</a:t>
            </a: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1901825" y="4410075"/>
            <a:ext cx="32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2</a:t>
            </a: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901825" y="4897438"/>
            <a:ext cx="32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</a:t>
            </a:r>
            <a:r>
              <a:rPr lang="en-US" altLang="ko-KR" baseline="-25000"/>
              <a:t>3</a:t>
            </a: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890713" y="5721350"/>
            <a:ext cx="417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  <a:r>
              <a:rPr lang="en-US" altLang="ko-KR" baseline="-25000"/>
              <a:t>0</a:t>
            </a:r>
          </a:p>
        </p:txBody>
      </p:sp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1878013" y="5969000"/>
            <a:ext cx="417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  <a:r>
              <a:rPr lang="en-US" altLang="ko-KR" baseline="-25000"/>
              <a:t>1</a:t>
            </a: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507163" y="4244975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Y</a:t>
            </a:r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5394325" y="4176713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5394325" y="4445000"/>
            <a:ext cx="0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5584825" y="45481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2930525" y="5445125"/>
            <a:ext cx="69850" cy="57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AutoShape 74"/>
          <p:cNvSpPr>
            <a:spLocks noChangeArrowheads="1"/>
          </p:cNvSpPr>
          <p:nvPr/>
        </p:nvSpPr>
        <p:spPr bwMode="auto">
          <a:xfrm>
            <a:off x="3298825" y="5510213"/>
            <a:ext cx="252413" cy="1873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Oval 75"/>
          <p:cNvSpPr>
            <a:spLocks noChangeArrowheads="1"/>
          </p:cNvSpPr>
          <p:nvPr/>
        </p:nvSpPr>
        <p:spPr bwMode="auto">
          <a:xfrm>
            <a:off x="3389313" y="5435600"/>
            <a:ext cx="69850" cy="587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 flipV="1">
            <a:off x="2967038" y="3811588"/>
            <a:ext cx="0" cy="162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2560638" y="4287838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58" name="Group 82"/>
          <p:cNvGrpSpPr>
            <a:grpSpLocks/>
          </p:cNvGrpSpPr>
          <p:nvPr/>
        </p:nvGrpSpPr>
        <p:grpSpPr bwMode="auto">
          <a:xfrm>
            <a:off x="3382963" y="1346200"/>
            <a:ext cx="2011362" cy="1619250"/>
            <a:chOff x="2419" y="608"/>
            <a:chExt cx="1267" cy="102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453" y="948"/>
              <a:ext cx="1047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/>
                <a:t>0       0          I</a:t>
              </a:r>
              <a:r>
                <a:rPr lang="en-US" altLang="ko-KR" b="1" baseline="-25000"/>
                <a:t>0</a:t>
              </a:r>
              <a:endParaRPr lang="en-US" altLang="ko-KR" b="1"/>
            </a:p>
            <a:p>
              <a:pPr defTabSz="762000"/>
              <a:r>
                <a:rPr lang="en-US" altLang="ko-KR" b="1"/>
                <a:t>0       1          I</a:t>
              </a:r>
              <a:r>
                <a:rPr lang="en-US" altLang="ko-KR" b="1" baseline="-25000"/>
                <a:t>1</a:t>
              </a:r>
              <a:endParaRPr lang="en-US" altLang="ko-KR" b="1"/>
            </a:p>
            <a:p>
              <a:pPr defTabSz="762000"/>
              <a:r>
                <a:rPr lang="en-US" altLang="ko-KR" b="1"/>
                <a:t>1       0          I</a:t>
              </a:r>
              <a:r>
                <a:rPr lang="en-US" altLang="ko-KR" b="1" baseline="-25000"/>
                <a:t>2</a:t>
              </a:r>
              <a:endParaRPr lang="en-US" altLang="ko-KR" b="1"/>
            </a:p>
            <a:p>
              <a:pPr defTabSz="762000"/>
              <a:r>
                <a:rPr lang="en-US" altLang="ko-KR" b="1"/>
                <a:t>1       1          I</a:t>
              </a:r>
              <a:r>
                <a:rPr lang="en-US" altLang="ko-KR" b="1" baseline="-25000"/>
                <a:t>3</a:t>
              </a:r>
              <a:endParaRPr lang="en-US" altLang="ko-KR" b="1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487" y="793"/>
              <a:ext cx="11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489" y="984"/>
              <a:ext cx="1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2434" y="608"/>
              <a:ext cx="125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 b="1"/>
                <a:t>Select      Output</a:t>
              </a:r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2419" y="770"/>
              <a:ext cx="103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 b="1"/>
                <a:t>S</a:t>
              </a:r>
              <a:r>
                <a:rPr lang="en-US" altLang="ko-KR" b="1" baseline="-25000"/>
                <a:t>1</a:t>
              </a:r>
              <a:r>
                <a:rPr lang="en-US" altLang="ko-KR" b="1"/>
                <a:t>     S</a:t>
              </a:r>
              <a:r>
                <a:rPr lang="en-US" altLang="ko-KR" b="1" baseline="-25000"/>
                <a:t>0</a:t>
              </a:r>
              <a:r>
                <a:rPr lang="en-US" altLang="ko-KR" b="1"/>
                <a:t>        Y</a:t>
              </a:r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3072" y="660"/>
              <a:ext cx="0" cy="9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40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306388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ENCODER/DECODER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0050" y="965200"/>
            <a:ext cx="280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Octal-to-Binary Encoder</a:t>
            </a:r>
          </a:p>
        </p:txBody>
      </p:sp>
      <p:grpSp>
        <p:nvGrpSpPr>
          <p:cNvPr id="25727" name="Group 127"/>
          <p:cNvGrpSpPr>
            <a:grpSpLocks/>
          </p:cNvGrpSpPr>
          <p:nvPr/>
        </p:nvGrpSpPr>
        <p:grpSpPr bwMode="auto">
          <a:xfrm>
            <a:off x="3543300" y="1114425"/>
            <a:ext cx="3422650" cy="1962150"/>
            <a:chOff x="1410" y="900"/>
            <a:chExt cx="2986" cy="830"/>
          </a:xfrm>
        </p:grpSpPr>
        <p:sp>
          <p:nvSpPr>
            <p:cNvPr id="25604" name="Arc 4"/>
            <p:cNvSpPr>
              <a:spLocks/>
            </p:cNvSpPr>
            <p:nvPr/>
          </p:nvSpPr>
          <p:spPr bwMode="auto">
            <a:xfrm>
              <a:off x="3081" y="974"/>
              <a:ext cx="348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Arc 5"/>
            <p:cNvSpPr>
              <a:spLocks/>
            </p:cNvSpPr>
            <p:nvPr/>
          </p:nvSpPr>
          <p:spPr bwMode="auto">
            <a:xfrm>
              <a:off x="3092" y="1037"/>
              <a:ext cx="337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Arc 6"/>
            <p:cNvSpPr>
              <a:spLocks/>
            </p:cNvSpPr>
            <p:nvPr/>
          </p:nvSpPr>
          <p:spPr bwMode="auto">
            <a:xfrm>
              <a:off x="3092" y="974"/>
              <a:ext cx="79" cy="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Arc 7"/>
            <p:cNvSpPr>
              <a:spLocks/>
            </p:cNvSpPr>
            <p:nvPr/>
          </p:nvSpPr>
          <p:spPr bwMode="auto">
            <a:xfrm>
              <a:off x="3115" y="1046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>
              <a:off x="2005" y="996"/>
              <a:ext cx="11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2078" y="1029"/>
              <a:ext cx="1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H="1">
              <a:off x="2287" y="1068"/>
              <a:ext cx="8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>
              <a:off x="2533" y="1107"/>
              <a:ext cx="6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440" y="1039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rc 13"/>
            <p:cNvSpPr>
              <a:spLocks/>
            </p:cNvSpPr>
            <p:nvPr/>
          </p:nvSpPr>
          <p:spPr bwMode="auto">
            <a:xfrm>
              <a:off x="3092" y="1175"/>
              <a:ext cx="348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rc 14"/>
            <p:cNvSpPr>
              <a:spLocks/>
            </p:cNvSpPr>
            <p:nvPr/>
          </p:nvSpPr>
          <p:spPr bwMode="auto">
            <a:xfrm>
              <a:off x="3103" y="1237"/>
              <a:ext cx="337" cy="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Arc 15"/>
            <p:cNvSpPr>
              <a:spLocks/>
            </p:cNvSpPr>
            <p:nvPr/>
          </p:nvSpPr>
          <p:spPr bwMode="auto">
            <a:xfrm>
              <a:off x="3103" y="1175"/>
              <a:ext cx="79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Arc 16"/>
            <p:cNvSpPr>
              <a:spLocks/>
            </p:cNvSpPr>
            <p:nvPr/>
          </p:nvSpPr>
          <p:spPr bwMode="auto">
            <a:xfrm>
              <a:off x="3126" y="1247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1952" y="1197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H="1">
              <a:off x="1737" y="1231"/>
              <a:ext cx="14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2430" y="1270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2544" y="1309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438" y="1242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3103" y="1394"/>
              <a:ext cx="3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Arc 23"/>
            <p:cNvSpPr>
              <a:spLocks/>
            </p:cNvSpPr>
            <p:nvPr/>
          </p:nvSpPr>
          <p:spPr bwMode="auto">
            <a:xfrm>
              <a:off x="3115" y="1457"/>
              <a:ext cx="336" cy="9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Arc 24"/>
            <p:cNvSpPr>
              <a:spLocks/>
            </p:cNvSpPr>
            <p:nvPr/>
          </p:nvSpPr>
          <p:spPr bwMode="auto">
            <a:xfrm>
              <a:off x="3115" y="1394"/>
              <a:ext cx="78" cy="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Arc 25"/>
            <p:cNvSpPr>
              <a:spLocks/>
            </p:cNvSpPr>
            <p:nvPr/>
          </p:nvSpPr>
          <p:spPr bwMode="auto">
            <a:xfrm>
              <a:off x="3137" y="1466"/>
              <a:ext cx="56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H="1">
              <a:off x="2184" y="1415"/>
              <a:ext cx="9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flipH="1">
              <a:off x="2263" y="1449"/>
              <a:ext cx="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 flipH="1">
              <a:off x="2431" y="1488"/>
              <a:ext cx="7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H="1">
              <a:off x="2540" y="1527"/>
              <a:ext cx="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3454" y="1459"/>
              <a:ext cx="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1725" y="996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1736" y="1107"/>
              <a:ext cx="2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1725" y="1320"/>
              <a:ext cx="4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1747" y="1449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36" y="1555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740" y="1660"/>
              <a:ext cx="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2083" y="102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2296" y="1068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V="1">
              <a:off x="1960" y="1106"/>
              <a:ext cx="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31" y="1270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184" y="1318"/>
              <a:ext cx="0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1410" y="900"/>
              <a:ext cx="37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1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1410" y="1006"/>
              <a:ext cx="37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2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1421" y="1152"/>
              <a:ext cx="37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3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1432" y="1360"/>
              <a:ext cx="37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5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1421" y="1465"/>
              <a:ext cx="375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6</a:t>
              </a:r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1443" y="1588"/>
              <a:ext cx="376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7</a:t>
              </a:r>
            </a:p>
          </p:txBody>
        </p: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1410" y="1235"/>
              <a:ext cx="375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D</a:t>
              </a:r>
              <a:r>
                <a:rPr lang="en-US" altLang="ko-KR" baseline="-25000"/>
                <a:t>4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4021" y="944"/>
              <a:ext cx="364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0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4021" y="1129"/>
              <a:ext cx="364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1</a:t>
              </a: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4032" y="1364"/>
              <a:ext cx="36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/>
                <a:t>A</a:t>
              </a:r>
              <a:r>
                <a:rPr lang="en-US" altLang="ko-KR" baseline="-25000"/>
                <a:t>2</a:t>
              </a:r>
            </a:p>
          </p:txBody>
        </p:sp>
        <p:sp>
          <p:nvSpPr>
            <p:cNvPr id="25716" name="Line 116"/>
            <p:cNvSpPr>
              <a:spLocks noChangeShapeType="1"/>
            </p:cNvSpPr>
            <p:nvPr/>
          </p:nvSpPr>
          <p:spPr bwMode="auto">
            <a:xfrm>
              <a:off x="2539" y="1104"/>
              <a:ext cx="0" cy="5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7" name="Oval 57"/>
          <p:cNvSpPr>
            <a:spLocks noChangeArrowheads="1"/>
          </p:cNvSpPr>
          <p:nvPr/>
        </p:nvSpPr>
        <p:spPr bwMode="auto">
          <a:xfrm>
            <a:off x="6823075" y="3968750"/>
            <a:ext cx="582613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729413" y="393700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7100888" y="3968750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>
            <a:off x="6167438" y="4133850"/>
            <a:ext cx="92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H="1">
            <a:off x="6159500" y="4017963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 flipH="1">
            <a:off x="6432550" y="4249738"/>
            <a:ext cx="668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7445375" y="4122738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>
            <a:off x="6835775" y="4521200"/>
            <a:ext cx="58420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6742113" y="448945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7113588" y="45212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 flipH="1">
            <a:off x="5032375" y="4689475"/>
            <a:ext cx="2081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 flipH="1">
            <a:off x="6172200" y="4573588"/>
            <a:ext cx="941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 flipH="1">
            <a:off x="6426200" y="4802188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>
            <a:off x="7459663" y="4676775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6835775" y="5022850"/>
            <a:ext cx="58420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6742113" y="4991100"/>
            <a:ext cx="346075" cy="3857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>
            <a:off x="7113588" y="5022850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 flipH="1">
            <a:off x="6570663" y="5189538"/>
            <a:ext cx="54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 flipH="1">
            <a:off x="6704013" y="5075238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Line 78"/>
          <p:cNvSpPr>
            <a:spLocks noChangeShapeType="1"/>
          </p:cNvSpPr>
          <p:nvPr/>
        </p:nvSpPr>
        <p:spPr bwMode="auto">
          <a:xfrm flipH="1">
            <a:off x="6438900" y="5303838"/>
            <a:ext cx="674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7459663" y="5180013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Oval 80"/>
          <p:cNvSpPr>
            <a:spLocks noChangeArrowheads="1"/>
          </p:cNvSpPr>
          <p:nvPr/>
        </p:nvSpPr>
        <p:spPr bwMode="auto">
          <a:xfrm>
            <a:off x="6848475" y="5575300"/>
            <a:ext cx="58420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6756400" y="5545138"/>
            <a:ext cx="344488" cy="38576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7126288" y="55753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 flipH="1">
            <a:off x="5005388" y="5743575"/>
            <a:ext cx="2120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 flipH="1">
            <a:off x="6311900" y="56276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 flipH="1">
            <a:off x="6434138" y="5859463"/>
            <a:ext cx="692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>
            <a:off x="7472363" y="5732463"/>
            <a:ext cx="265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AutoShape 89"/>
          <p:cNvSpPr>
            <a:spLocks noChangeArrowheads="1"/>
          </p:cNvSpPr>
          <p:nvPr/>
        </p:nvSpPr>
        <p:spPr bwMode="auto">
          <a:xfrm rot="5400000">
            <a:off x="5617369" y="3899694"/>
            <a:ext cx="188913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1" name="Line 91"/>
          <p:cNvSpPr>
            <a:spLocks noChangeShapeType="1"/>
          </p:cNvSpPr>
          <p:nvPr/>
        </p:nvSpPr>
        <p:spPr bwMode="auto">
          <a:xfrm flipH="1">
            <a:off x="5403850" y="4010025"/>
            <a:ext cx="198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2" name="Line 92"/>
          <p:cNvSpPr>
            <a:spLocks noChangeShapeType="1"/>
          </p:cNvSpPr>
          <p:nvPr/>
        </p:nvSpPr>
        <p:spPr bwMode="auto">
          <a:xfrm>
            <a:off x="5907088" y="4017963"/>
            <a:ext cx="252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3" name="AutoShape 93"/>
          <p:cNvSpPr>
            <a:spLocks noChangeArrowheads="1"/>
          </p:cNvSpPr>
          <p:nvPr/>
        </p:nvSpPr>
        <p:spPr bwMode="auto">
          <a:xfrm rot="5400000">
            <a:off x="5577682" y="5041106"/>
            <a:ext cx="188912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Line 95"/>
          <p:cNvSpPr>
            <a:spLocks noChangeShapeType="1"/>
          </p:cNvSpPr>
          <p:nvPr/>
        </p:nvSpPr>
        <p:spPr bwMode="auto">
          <a:xfrm flipH="1">
            <a:off x="5383213" y="5148263"/>
            <a:ext cx="179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6" name="Line 96"/>
          <p:cNvSpPr>
            <a:spLocks noChangeShapeType="1"/>
          </p:cNvSpPr>
          <p:nvPr/>
        </p:nvSpPr>
        <p:spPr bwMode="auto">
          <a:xfrm>
            <a:off x="5827713" y="51593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7" name="AutoShape 97"/>
          <p:cNvSpPr>
            <a:spLocks noChangeArrowheads="1"/>
          </p:cNvSpPr>
          <p:nvPr/>
        </p:nvSpPr>
        <p:spPr bwMode="auto">
          <a:xfrm rot="5400000">
            <a:off x="5577681" y="5887244"/>
            <a:ext cx="188913" cy="22542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9" name="Line 99"/>
          <p:cNvSpPr>
            <a:spLocks noChangeShapeType="1"/>
          </p:cNvSpPr>
          <p:nvPr/>
        </p:nvSpPr>
        <p:spPr bwMode="auto">
          <a:xfrm flipH="1">
            <a:off x="5018088" y="5992813"/>
            <a:ext cx="544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Line 100"/>
          <p:cNvSpPr>
            <a:spLocks noChangeShapeType="1"/>
          </p:cNvSpPr>
          <p:nvPr/>
        </p:nvSpPr>
        <p:spPr bwMode="auto">
          <a:xfrm>
            <a:off x="5868988" y="6003925"/>
            <a:ext cx="588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2" name="Line 102"/>
          <p:cNvSpPr>
            <a:spLocks noChangeShapeType="1"/>
          </p:cNvSpPr>
          <p:nvPr/>
        </p:nvSpPr>
        <p:spPr bwMode="auto">
          <a:xfrm>
            <a:off x="6438900" y="4259263"/>
            <a:ext cx="0" cy="1733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" name="Line 103"/>
          <p:cNvSpPr>
            <a:spLocks noChangeShapeType="1"/>
          </p:cNvSpPr>
          <p:nvPr/>
        </p:nvSpPr>
        <p:spPr bwMode="auto">
          <a:xfrm>
            <a:off x="5410200" y="4013200"/>
            <a:ext cx="0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" name="Line 105"/>
          <p:cNvSpPr>
            <a:spLocks noChangeShapeType="1"/>
          </p:cNvSpPr>
          <p:nvPr/>
        </p:nvSpPr>
        <p:spPr bwMode="auto">
          <a:xfrm>
            <a:off x="5389563" y="5148263"/>
            <a:ext cx="0" cy="600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7" name="Line 107"/>
          <p:cNvSpPr>
            <a:spLocks noChangeShapeType="1"/>
          </p:cNvSpPr>
          <p:nvPr/>
        </p:nvSpPr>
        <p:spPr bwMode="auto">
          <a:xfrm flipV="1">
            <a:off x="6318250" y="4676775"/>
            <a:ext cx="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8" name="Rectangle 108"/>
          <p:cNvSpPr>
            <a:spLocks noChangeArrowheads="1"/>
          </p:cNvSpPr>
          <p:nvPr/>
        </p:nvSpPr>
        <p:spPr bwMode="auto">
          <a:xfrm>
            <a:off x="4713288" y="4541838"/>
            <a:ext cx="417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</a:t>
            </a:r>
            <a:r>
              <a:rPr lang="en-US" altLang="ko-KR" baseline="-25000"/>
              <a:t>0</a:t>
            </a:r>
          </a:p>
        </p:txBody>
      </p:sp>
      <p:sp>
        <p:nvSpPr>
          <p:cNvPr id="25709" name="Rectangle 109"/>
          <p:cNvSpPr>
            <a:spLocks noChangeArrowheads="1"/>
          </p:cNvSpPr>
          <p:nvPr/>
        </p:nvSpPr>
        <p:spPr bwMode="auto">
          <a:xfrm>
            <a:off x="4686300" y="5616575"/>
            <a:ext cx="417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</a:t>
            </a:r>
            <a:r>
              <a:rPr lang="en-US" altLang="ko-KR" baseline="-25000"/>
              <a:t>1</a:t>
            </a:r>
          </a:p>
        </p:txBody>
      </p:sp>
      <p:sp>
        <p:nvSpPr>
          <p:cNvPr id="25710" name="Rectangle 110"/>
          <p:cNvSpPr>
            <a:spLocks noChangeArrowheads="1"/>
          </p:cNvSpPr>
          <p:nvPr/>
        </p:nvSpPr>
        <p:spPr bwMode="auto">
          <a:xfrm>
            <a:off x="4699000" y="5856288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</a:t>
            </a:r>
          </a:p>
        </p:txBody>
      </p:sp>
      <p:sp>
        <p:nvSpPr>
          <p:cNvPr id="25711" name="Rectangle 111"/>
          <p:cNvSpPr>
            <a:spLocks noChangeArrowheads="1"/>
          </p:cNvSpPr>
          <p:nvPr/>
        </p:nvSpPr>
        <p:spPr bwMode="auto">
          <a:xfrm>
            <a:off x="7748588" y="3946525"/>
            <a:ext cx="43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0</a:t>
            </a:r>
          </a:p>
        </p:txBody>
      </p:sp>
      <p:sp>
        <p:nvSpPr>
          <p:cNvPr id="25712" name="Rectangle 112"/>
          <p:cNvSpPr>
            <a:spLocks noChangeArrowheads="1"/>
          </p:cNvSpPr>
          <p:nvPr/>
        </p:nvSpPr>
        <p:spPr bwMode="auto">
          <a:xfrm>
            <a:off x="7748588" y="4489450"/>
            <a:ext cx="43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1</a:t>
            </a:r>
          </a:p>
        </p:txBody>
      </p:sp>
      <p:sp>
        <p:nvSpPr>
          <p:cNvPr id="25713" name="Rectangle 113"/>
          <p:cNvSpPr>
            <a:spLocks noChangeArrowheads="1"/>
          </p:cNvSpPr>
          <p:nvPr/>
        </p:nvSpPr>
        <p:spPr bwMode="auto">
          <a:xfrm>
            <a:off x="7721600" y="4989513"/>
            <a:ext cx="43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2</a:t>
            </a:r>
          </a:p>
        </p:txBody>
      </p:sp>
      <p:sp>
        <p:nvSpPr>
          <p:cNvPr id="25714" name="Rectangle 114"/>
          <p:cNvSpPr>
            <a:spLocks noChangeArrowheads="1"/>
          </p:cNvSpPr>
          <p:nvPr/>
        </p:nvSpPr>
        <p:spPr bwMode="auto">
          <a:xfrm>
            <a:off x="7737475" y="5575300"/>
            <a:ext cx="43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  <a:r>
              <a:rPr lang="en-US" altLang="ko-KR" baseline="-25000"/>
              <a:t>3</a:t>
            </a:r>
          </a:p>
        </p:txBody>
      </p:sp>
      <p:sp>
        <p:nvSpPr>
          <p:cNvPr id="25717" name="Oval 117"/>
          <p:cNvSpPr>
            <a:spLocks noChangeArrowheads="1"/>
          </p:cNvSpPr>
          <p:nvPr/>
        </p:nvSpPr>
        <p:spPr bwMode="auto">
          <a:xfrm>
            <a:off x="7415213" y="4087813"/>
            <a:ext cx="77787" cy="6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18" name="Oval 118"/>
          <p:cNvSpPr>
            <a:spLocks noChangeArrowheads="1"/>
          </p:cNvSpPr>
          <p:nvPr/>
        </p:nvSpPr>
        <p:spPr bwMode="auto">
          <a:xfrm>
            <a:off x="7431088" y="4648200"/>
            <a:ext cx="77787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19" name="Oval 119"/>
          <p:cNvSpPr>
            <a:spLocks noChangeArrowheads="1"/>
          </p:cNvSpPr>
          <p:nvPr/>
        </p:nvSpPr>
        <p:spPr bwMode="auto">
          <a:xfrm>
            <a:off x="7435850" y="5153025"/>
            <a:ext cx="77788" cy="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0" name="Oval 120"/>
          <p:cNvSpPr>
            <a:spLocks noChangeArrowheads="1"/>
          </p:cNvSpPr>
          <p:nvPr/>
        </p:nvSpPr>
        <p:spPr bwMode="auto">
          <a:xfrm>
            <a:off x="5840413" y="3978275"/>
            <a:ext cx="77787" cy="603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1" name="Oval 121"/>
          <p:cNvSpPr>
            <a:spLocks noChangeArrowheads="1"/>
          </p:cNvSpPr>
          <p:nvPr/>
        </p:nvSpPr>
        <p:spPr bwMode="auto">
          <a:xfrm>
            <a:off x="5789613" y="5121275"/>
            <a:ext cx="79375" cy="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2" name="Oval 122"/>
          <p:cNvSpPr>
            <a:spLocks noChangeArrowheads="1"/>
          </p:cNvSpPr>
          <p:nvPr/>
        </p:nvSpPr>
        <p:spPr bwMode="auto">
          <a:xfrm>
            <a:off x="7440613" y="5702300"/>
            <a:ext cx="77787" cy="587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3" name="Oval 123"/>
          <p:cNvSpPr>
            <a:spLocks noChangeArrowheads="1"/>
          </p:cNvSpPr>
          <p:nvPr/>
        </p:nvSpPr>
        <p:spPr bwMode="auto">
          <a:xfrm>
            <a:off x="5794375" y="5970588"/>
            <a:ext cx="77788" cy="61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4" name="Line 124"/>
          <p:cNvSpPr>
            <a:spLocks noChangeShapeType="1"/>
          </p:cNvSpPr>
          <p:nvPr/>
        </p:nvSpPr>
        <p:spPr bwMode="auto">
          <a:xfrm flipV="1">
            <a:off x="6704013" y="4013200"/>
            <a:ext cx="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5" name="Line 125"/>
          <p:cNvSpPr>
            <a:spLocks noChangeShapeType="1"/>
          </p:cNvSpPr>
          <p:nvPr/>
        </p:nvSpPr>
        <p:spPr bwMode="auto">
          <a:xfrm flipV="1">
            <a:off x="6178550" y="4138613"/>
            <a:ext cx="0" cy="1019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26" name="Line 126"/>
          <p:cNvSpPr>
            <a:spLocks noChangeShapeType="1"/>
          </p:cNvSpPr>
          <p:nvPr/>
        </p:nvSpPr>
        <p:spPr bwMode="auto">
          <a:xfrm>
            <a:off x="6564313" y="5180013"/>
            <a:ext cx="0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30" name="Group 130"/>
          <p:cNvGrpSpPr>
            <a:grpSpLocks/>
          </p:cNvGrpSpPr>
          <p:nvPr/>
        </p:nvGrpSpPr>
        <p:grpSpPr bwMode="auto">
          <a:xfrm>
            <a:off x="725488" y="4460875"/>
            <a:ext cx="2838450" cy="1490663"/>
            <a:chOff x="499" y="1550"/>
            <a:chExt cx="1788" cy="939"/>
          </a:xfrm>
        </p:grpSpPr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499" y="1743"/>
              <a:ext cx="1754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/>
                <a:t>0    0    0       0    1    1    1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0    0    1       1    0    1    1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0    1    0       1    1    0    1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0    1    1       1    1    1    0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/>
                <a:t>1    d    d       1    1    1    1</a:t>
              </a:r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553" y="1758"/>
              <a:ext cx="16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1260" y="1607"/>
              <a:ext cx="0" cy="8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Rectangle 129"/>
            <p:cNvSpPr>
              <a:spLocks noChangeArrowheads="1"/>
            </p:cNvSpPr>
            <p:nvPr/>
          </p:nvSpPr>
          <p:spPr bwMode="auto">
            <a:xfrm>
              <a:off x="509" y="1550"/>
              <a:ext cx="177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altLang="ko-KR"/>
                <a:t>E   A</a:t>
              </a:r>
              <a:r>
                <a:rPr lang="en-US" altLang="ko-KR" baseline="-25000"/>
                <a:t>1</a:t>
              </a:r>
              <a:r>
                <a:rPr lang="en-US" altLang="ko-KR"/>
                <a:t>   A</a:t>
              </a:r>
              <a:r>
                <a:rPr lang="en-US" altLang="ko-KR" baseline="-25000"/>
                <a:t>0</a:t>
              </a:r>
              <a:r>
                <a:rPr lang="en-US" altLang="ko-KR"/>
                <a:t>    D</a:t>
              </a:r>
              <a:r>
                <a:rPr lang="en-US" altLang="ko-KR" baseline="-25000"/>
                <a:t>0</a:t>
              </a:r>
              <a:r>
                <a:rPr lang="en-US" altLang="ko-KR"/>
                <a:t>  D</a:t>
              </a:r>
              <a:r>
                <a:rPr lang="en-US" altLang="ko-KR" baseline="-25000"/>
                <a:t>1</a:t>
              </a:r>
              <a:r>
                <a:rPr lang="en-US" altLang="ko-KR"/>
                <a:t>  D</a:t>
              </a:r>
              <a:r>
                <a:rPr lang="en-US" altLang="ko-KR" baseline="-25000"/>
                <a:t>2</a:t>
              </a:r>
              <a:r>
                <a:rPr lang="en-US" altLang="ko-KR"/>
                <a:t>  D</a:t>
              </a:r>
              <a:r>
                <a:rPr lang="en-US" altLang="ko-KR" baseline="-25000"/>
                <a:t>3</a:t>
              </a:r>
            </a:p>
          </p:txBody>
        </p:sp>
      </p:grpSp>
      <p:sp>
        <p:nvSpPr>
          <p:cNvPr id="25732" name="Rectangle 132"/>
          <p:cNvSpPr>
            <a:spLocks noChangeArrowheads="1"/>
          </p:cNvSpPr>
          <p:nvPr/>
        </p:nvSpPr>
        <p:spPr bwMode="auto">
          <a:xfrm>
            <a:off x="517525" y="3784600"/>
            <a:ext cx="1784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en-US" altLang="ko-KR" b="1"/>
              <a:t>2-to-4 Decoder</a:t>
            </a:r>
          </a:p>
        </p:txBody>
      </p:sp>
    </p:spTree>
    <p:extLst>
      <p:ext uri="{BB962C8B-B14F-4D97-AF65-F5344CB8AC3E}">
        <p14:creationId xmlns:p14="http://schemas.microsoft.com/office/powerpoint/2010/main" val="2998783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Sequential Logic &amp; The Flip-Flop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97D2-5122-4017-A4DE-0C8D3E08987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23556" name="Group 110"/>
          <p:cNvGrpSpPr>
            <a:grpSpLocks/>
          </p:cNvGrpSpPr>
          <p:nvPr/>
        </p:nvGrpSpPr>
        <p:grpSpPr bwMode="auto">
          <a:xfrm>
            <a:off x="1371600" y="2286000"/>
            <a:ext cx="6500813" cy="2414588"/>
            <a:chOff x="1066800" y="4038600"/>
            <a:chExt cx="6501516" cy="2414680"/>
          </a:xfrm>
        </p:grpSpPr>
        <p:sp>
          <p:nvSpPr>
            <p:cNvPr id="29" name="Rectangle 28"/>
            <p:cNvSpPr/>
            <p:nvPr/>
          </p:nvSpPr>
          <p:spPr>
            <a:xfrm>
              <a:off x="3276839" y="4114803"/>
              <a:ext cx="1905206" cy="1097005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Combinational</a:t>
              </a:r>
            </a:p>
            <a:p>
              <a:pPr algn="ctr">
                <a:defRPr/>
              </a:pPr>
              <a:r>
                <a:rPr lang="en-US" dirty="0"/>
                <a:t>Logic Gates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10800000">
              <a:off x="2354402" y="4343412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 rot="10800000">
              <a:off x="2354402" y="4175130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10800000">
              <a:off x="2354402" y="4648223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2" name="TextBox 27"/>
            <p:cNvSpPr txBox="1">
              <a:spLocks noChangeArrowheads="1"/>
            </p:cNvSpPr>
            <p:nvPr/>
          </p:nvSpPr>
          <p:spPr bwMode="auto">
            <a:xfrm>
              <a:off x="2895600" y="4248052"/>
              <a:ext cx="2279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41" name="Left Brace 40"/>
            <p:cNvSpPr/>
            <p:nvPr/>
          </p:nvSpPr>
          <p:spPr bwMode="auto">
            <a:xfrm>
              <a:off x="1949545" y="4038600"/>
              <a:ext cx="274668" cy="731866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64" name="TextBox 29"/>
            <p:cNvSpPr txBox="1">
              <a:spLocks noChangeArrowheads="1"/>
            </p:cNvSpPr>
            <p:nvPr/>
          </p:nvSpPr>
          <p:spPr bwMode="auto">
            <a:xfrm>
              <a:off x="1066800" y="4224668"/>
              <a:ext cx="838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/>
                <a:t>Inputs</a:t>
              </a:r>
            </a:p>
          </p:txBody>
        </p:sp>
        <p:sp>
          <p:nvSpPr>
            <p:cNvPr id="44" name="Left Brace 43"/>
            <p:cNvSpPr/>
            <p:nvPr/>
          </p:nvSpPr>
          <p:spPr bwMode="auto">
            <a:xfrm flipH="1">
              <a:off x="6202918" y="4038600"/>
              <a:ext cx="274667" cy="731866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66" name="TextBox 32"/>
            <p:cNvSpPr txBox="1">
              <a:spLocks noChangeArrowheads="1"/>
            </p:cNvSpPr>
            <p:nvPr/>
          </p:nvSpPr>
          <p:spPr bwMode="auto">
            <a:xfrm>
              <a:off x="6487633" y="4222899"/>
              <a:ext cx="108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/>
                <a:t>Outputs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76839" y="5334049"/>
              <a:ext cx="1905206" cy="1097005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Memory Elements</a:t>
              </a:r>
            </a:p>
            <a:p>
              <a:pPr algn="ctr">
                <a:defRPr/>
              </a:pPr>
              <a:r>
                <a:rPr lang="en-US" dirty="0"/>
                <a:t>(Flip-Flops)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rot="10800000">
              <a:off x="5182045" y="4343412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10800000">
              <a:off x="5182045" y="4175130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0800000">
              <a:off x="5182045" y="4648223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1" name="TextBox 27"/>
            <p:cNvSpPr txBox="1">
              <a:spLocks noChangeArrowheads="1"/>
            </p:cNvSpPr>
            <p:nvPr/>
          </p:nvSpPr>
          <p:spPr bwMode="auto">
            <a:xfrm>
              <a:off x="5334652" y="4248052"/>
              <a:ext cx="2279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81" name="Elbow Connector 80"/>
            <p:cNvCxnSpPr/>
            <p:nvPr/>
          </p:nvCxnSpPr>
          <p:spPr>
            <a:xfrm rot="10800000">
              <a:off x="3276839" y="5019712"/>
              <a:ext cx="3175" cy="603273"/>
            </a:xfrm>
            <a:prstGeom prst="bentConnector3">
              <a:avLst>
                <a:gd name="adj1" fmla="val 7600000"/>
              </a:avLst>
            </a:prstGeom>
            <a:ln w="127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0800000" flipH="1">
              <a:off x="3272076" y="4837143"/>
              <a:ext cx="12701" cy="969999"/>
            </a:xfrm>
            <a:prstGeom prst="bentConnector3">
              <a:avLst>
                <a:gd name="adj1" fmla="val -3338396"/>
              </a:avLst>
            </a:prstGeom>
            <a:ln w="127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flipH="1" flipV="1">
              <a:off x="5178870" y="5019712"/>
              <a:ext cx="3175" cy="603273"/>
            </a:xfrm>
            <a:prstGeom prst="bentConnector3">
              <a:avLst>
                <a:gd name="adj1" fmla="val -7500000"/>
              </a:avLst>
            </a:prstGeom>
            <a:ln w="127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flipV="1">
              <a:off x="5174107" y="4837143"/>
              <a:ext cx="12701" cy="969999"/>
            </a:xfrm>
            <a:prstGeom prst="bentConnector3">
              <a:avLst>
                <a:gd name="adj1" fmla="val 3611810"/>
              </a:avLst>
            </a:prstGeom>
            <a:ln w="127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10800000">
              <a:off x="2362340" y="6248484"/>
              <a:ext cx="914499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Left Brace 98"/>
            <p:cNvSpPr/>
            <p:nvPr/>
          </p:nvSpPr>
          <p:spPr bwMode="auto">
            <a:xfrm>
              <a:off x="1949545" y="6118304"/>
              <a:ext cx="274668" cy="274648"/>
            </a:xfrm>
            <a:prstGeom prst="leftBrace">
              <a:avLst/>
            </a:prstGeom>
            <a:ln w="127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578" name="TextBox 29"/>
            <p:cNvSpPr txBox="1">
              <a:spLocks noChangeArrowheads="1"/>
            </p:cNvSpPr>
            <p:nvPr/>
          </p:nvSpPr>
          <p:spPr bwMode="auto">
            <a:xfrm>
              <a:off x="1066800" y="6083948"/>
              <a:ext cx="838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/>
                <a:t>Clock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2973388" y="2133600"/>
            <a:ext cx="3109912" cy="2743200"/>
          </a:xfrm>
          <a:prstGeom prst="rect">
            <a:avLst/>
          </a:prstGeom>
          <a:ln w="76200">
            <a:solidFill>
              <a:srgbClr val="FF0000">
                <a:alpha val="21176"/>
              </a:srgb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Characteristic Tables</a:t>
            </a:r>
          </a:p>
        </p:txBody>
      </p:sp>
      <p:grpSp>
        <p:nvGrpSpPr>
          <p:cNvPr id="246806" name="Group 22"/>
          <p:cNvGrpSpPr>
            <a:grpSpLocks/>
          </p:cNvGrpSpPr>
          <p:nvPr/>
        </p:nvGrpSpPr>
        <p:grpSpPr bwMode="auto">
          <a:xfrm>
            <a:off x="5029200" y="2743200"/>
            <a:ext cx="3375025" cy="1538288"/>
            <a:chOff x="3168" y="1728"/>
            <a:chExt cx="2126" cy="969"/>
          </a:xfrm>
        </p:grpSpPr>
        <p:graphicFrame>
          <p:nvGraphicFramePr>
            <p:cNvPr id="246802" name="Object 18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Document" r:id="rId3" imgW="3390840" imgH="1537200" progId="Word.Document.8">
                    <p:embed/>
                  </p:oleObj>
                </mc:Choice>
                <mc:Fallback>
                  <p:oleObj name="Document" r:id="rId3" imgW="3390840" imgH="15372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791" name="Line 7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6805" name="Group 21"/>
          <p:cNvGrpSpPr>
            <a:grpSpLocks/>
          </p:cNvGrpSpPr>
          <p:nvPr/>
        </p:nvGrpSpPr>
        <p:grpSpPr bwMode="auto">
          <a:xfrm>
            <a:off x="1443038" y="2743200"/>
            <a:ext cx="3429000" cy="1570038"/>
            <a:chOff x="909" y="1728"/>
            <a:chExt cx="2160" cy="989"/>
          </a:xfrm>
        </p:grpSpPr>
        <p:graphicFrame>
          <p:nvGraphicFramePr>
            <p:cNvPr id="246795" name="Object 11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6808" name="Group 24"/>
          <p:cNvGrpSpPr>
            <a:grpSpLocks/>
          </p:cNvGrpSpPr>
          <p:nvPr/>
        </p:nvGrpSpPr>
        <p:grpSpPr bwMode="auto">
          <a:xfrm>
            <a:off x="5033963" y="4800600"/>
            <a:ext cx="2722562" cy="1119188"/>
            <a:chOff x="3171" y="3024"/>
            <a:chExt cx="1715" cy="705"/>
          </a:xfrm>
        </p:grpSpPr>
        <p:graphicFrame>
          <p:nvGraphicFramePr>
            <p:cNvPr id="246799" name="Object 15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Document" r:id="rId7" imgW="2733120" imgH="1115280" progId="Word.Document.8">
                    <p:embed/>
                  </p:oleObj>
                </mc:Choice>
                <mc:Fallback>
                  <p:oleObj name="Document" r:id="rId7" imgW="2733120" imgH="1115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6807" name="Group 23"/>
          <p:cNvGrpSpPr>
            <a:grpSpLocks/>
          </p:cNvGrpSpPr>
          <p:nvPr/>
        </p:nvGrpSpPr>
        <p:grpSpPr bwMode="auto">
          <a:xfrm>
            <a:off x="1981200" y="4800600"/>
            <a:ext cx="2219325" cy="992188"/>
            <a:chOff x="1248" y="3024"/>
            <a:chExt cx="1398" cy="625"/>
          </a:xfrm>
        </p:grpSpPr>
        <p:graphicFrame>
          <p:nvGraphicFramePr>
            <p:cNvPr id="246793" name="Object 9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Document" r:id="rId9" imgW="2225520" imgH="1025640" progId="Word.Document.8">
                    <p:embed/>
                  </p:oleObj>
                </mc:Choice>
                <mc:Fallback>
                  <p:oleObj name="Document" r:id="rId9" imgW="2225520" imgH="10256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2286000" y="4114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 b="0" dirty="0"/>
              <a:t>JK Flip-flop</a:t>
            </a:r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5943600" y="4114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 b="0" dirty="0"/>
              <a:t>SR Flip-flop</a:t>
            </a:r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2438400" y="5638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 b="0" dirty="0"/>
              <a:t>D Flip-flop</a:t>
            </a:r>
          </a:p>
        </p:txBody>
      </p:sp>
      <p:sp>
        <p:nvSpPr>
          <p:cNvPr id="246812" name="Text Box 28"/>
          <p:cNvSpPr txBox="1">
            <a:spLocks noChangeArrowheads="1"/>
          </p:cNvSpPr>
          <p:nvPr/>
        </p:nvSpPr>
        <p:spPr bwMode="auto">
          <a:xfrm>
            <a:off x="5715000" y="5638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800" b="0" dirty="0"/>
              <a:t>T Flip-flop</a:t>
            </a:r>
          </a:p>
        </p:txBody>
      </p:sp>
    </p:spTree>
    <p:extLst>
      <p:ext uri="{BB962C8B-B14F-4D97-AF65-F5344CB8AC3E}">
        <p14:creationId xmlns:p14="http://schemas.microsoft.com/office/powerpoint/2010/main" val="26036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0038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/>
              <a:t>CLOCKED  FLIP  FLOPS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9725" y="855663"/>
            <a:ext cx="87534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 dirty="0"/>
              <a:t>In a large digital system with many flip flops, operations of individual flip flops </a:t>
            </a:r>
          </a:p>
          <a:p>
            <a:pPr defTabSz="762000"/>
            <a:r>
              <a:rPr lang="en-US" altLang="ko-KR" b="1" dirty="0"/>
              <a:t>	are required to be synchronized to a clock pulse. Otherwise, </a:t>
            </a:r>
          </a:p>
          <a:p>
            <a:pPr defTabSz="762000"/>
            <a:r>
              <a:rPr lang="en-US" altLang="ko-KR" b="1" dirty="0"/>
              <a:t>	the operations of the system may be unpredictable.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865188" y="5741988"/>
            <a:ext cx="258762" cy="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276725" y="1778000"/>
            <a:ext cx="517525" cy="4730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89488" y="1974850"/>
            <a:ext cx="95250" cy="1158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5400000">
            <a:off x="4341813" y="2825750"/>
            <a:ext cx="520700" cy="473075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851400" y="3011488"/>
            <a:ext cx="93663" cy="1158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771900" y="2024063"/>
            <a:ext cx="528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721100" y="3054350"/>
            <a:ext cx="63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3308350" y="2327275"/>
            <a:ext cx="20288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5345113" y="2028825"/>
            <a:ext cx="0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902200" y="2028825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316288" y="2363788"/>
            <a:ext cx="2020887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345113" y="2797175"/>
            <a:ext cx="0" cy="290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956175" y="3078163"/>
            <a:ext cx="717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557463" y="1858963"/>
            <a:ext cx="541337" cy="4016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501900" y="1785938"/>
            <a:ext cx="312738" cy="519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841625" y="1858963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2530475" y="2852738"/>
            <a:ext cx="541338" cy="4048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476500" y="2781300"/>
            <a:ext cx="311150" cy="517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814638" y="2852738"/>
            <a:ext cx="0" cy="404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2395538" y="1958975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354263" y="3170238"/>
            <a:ext cx="460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108200" y="173990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R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093913" y="2951163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S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614988" y="1871663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Q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626100" y="28844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Q’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2582863" y="2160588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2584450" y="2160588"/>
            <a:ext cx="0" cy="80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2597150" y="2954338"/>
            <a:ext cx="22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H="1">
            <a:off x="2300288" y="2549525"/>
            <a:ext cx="28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2027238" y="2346325"/>
            <a:ext cx="295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c</a:t>
            </a:r>
          </a:p>
          <a:p>
            <a:pPr defTabSz="762000" latinLnBrk="1"/>
            <a:endParaRPr lang="en-US" altLang="ko-KR" dirty="0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1716088" y="2549525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(clock)</a:t>
            </a:r>
          </a:p>
        </p:txBody>
      </p:sp>
      <p:sp>
        <p:nvSpPr>
          <p:cNvPr id="27709" name="Arc 61"/>
          <p:cNvSpPr>
            <a:spLocks/>
          </p:cNvSpPr>
          <p:nvPr/>
        </p:nvSpPr>
        <p:spPr bwMode="auto">
          <a:xfrm>
            <a:off x="3424238" y="1830388"/>
            <a:ext cx="350837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>
            <a:off x="3424238" y="2030413"/>
            <a:ext cx="350837" cy="2016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1" name="Arc 63"/>
          <p:cNvSpPr>
            <a:spLocks/>
          </p:cNvSpPr>
          <p:nvPr/>
        </p:nvSpPr>
        <p:spPr bwMode="auto">
          <a:xfrm>
            <a:off x="3424238" y="1846263"/>
            <a:ext cx="68262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2" name="Arc 64"/>
          <p:cNvSpPr>
            <a:spLocks/>
          </p:cNvSpPr>
          <p:nvPr/>
        </p:nvSpPr>
        <p:spPr bwMode="auto">
          <a:xfrm>
            <a:off x="3409950" y="2046288"/>
            <a:ext cx="82550" cy="1857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3" name="Arc 65"/>
          <p:cNvSpPr>
            <a:spLocks/>
          </p:cNvSpPr>
          <p:nvPr/>
        </p:nvSpPr>
        <p:spPr bwMode="auto">
          <a:xfrm>
            <a:off x="3370263" y="2841625"/>
            <a:ext cx="350837" cy="217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4" name="Arc 66"/>
          <p:cNvSpPr>
            <a:spLocks/>
          </p:cNvSpPr>
          <p:nvPr/>
        </p:nvSpPr>
        <p:spPr bwMode="auto">
          <a:xfrm>
            <a:off x="3370263" y="3041650"/>
            <a:ext cx="350837" cy="2016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5" name="Arc 67"/>
          <p:cNvSpPr>
            <a:spLocks/>
          </p:cNvSpPr>
          <p:nvPr/>
        </p:nvSpPr>
        <p:spPr bwMode="auto">
          <a:xfrm>
            <a:off x="3370263" y="2855913"/>
            <a:ext cx="66675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6" name="Arc 68"/>
          <p:cNvSpPr>
            <a:spLocks/>
          </p:cNvSpPr>
          <p:nvPr/>
        </p:nvSpPr>
        <p:spPr bwMode="auto">
          <a:xfrm>
            <a:off x="3355975" y="3054350"/>
            <a:ext cx="80963" cy="1889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>
            <a:off x="3116263" y="2066925"/>
            <a:ext cx="147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V="1">
            <a:off x="3260725" y="1920875"/>
            <a:ext cx="0" cy="15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3275013" y="19304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0" name="Line 72"/>
          <p:cNvSpPr>
            <a:spLocks noChangeShapeType="1"/>
          </p:cNvSpPr>
          <p:nvPr/>
        </p:nvSpPr>
        <p:spPr bwMode="auto">
          <a:xfrm flipH="1">
            <a:off x="3306763" y="2132013"/>
            <a:ext cx="185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>
            <a:off x="3314700" y="214788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>
            <a:off x="3082925" y="3059113"/>
            <a:ext cx="173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>
            <a:off x="3238500" y="3052763"/>
            <a:ext cx="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>
            <a:off x="3233738" y="3170238"/>
            <a:ext cx="18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3303588" y="2787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3306763" y="2982913"/>
            <a:ext cx="117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7" name="Rectangle 79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 dirty="0"/>
              <a:t>Flip Flops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214563" y="4679950"/>
            <a:ext cx="1049337" cy="1103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185988" y="473710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S         Q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2268538" y="50942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c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2171700" y="5437188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R         Q’</a:t>
            </a:r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2214563" y="5203825"/>
            <a:ext cx="133350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>
            <a:off x="2206625" y="5265738"/>
            <a:ext cx="136525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2063750" y="4881563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>
            <a:off x="2092325" y="5260975"/>
            <a:ext cx="122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2063750" y="5594350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3260725" y="4881563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3265488" y="5581650"/>
            <a:ext cx="176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4340225" y="4703763"/>
            <a:ext cx="1049338" cy="11033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4313238" y="4760913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S         Q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392613" y="511810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c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297363" y="5461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R         Q’</a:t>
            </a:r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 flipH="1">
            <a:off x="4191000" y="4905375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4046538" y="5294313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4191000" y="5618163"/>
            <a:ext cx="14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5387975" y="4905375"/>
            <a:ext cx="16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5397500" y="5605463"/>
            <a:ext cx="16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6" name="Oval 58"/>
          <p:cNvSpPr>
            <a:spLocks noChangeArrowheads="1"/>
          </p:cNvSpPr>
          <p:nvPr/>
        </p:nvSpPr>
        <p:spPr bwMode="auto">
          <a:xfrm>
            <a:off x="4237038" y="5248275"/>
            <a:ext cx="95250" cy="82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1681163" y="5807075"/>
            <a:ext cx="4079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 dirty="0"/>
              <a:t>operates when           operates when</a:t>
            </a:r>
          </a:p>
          <a:p>
            <a:pPr defTabSz="762000"/>
            <a:r>
              <a:rPr lang="en-US" altLang="ko-KR" b="1" dirty="0"/>
              <a:t>clock is high               clock is low</a:t>
            </a:r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4346575" y="5227638"/>
            <a:ext cx="133350" cy="68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 flipH="1">
            <a:off x="4338638" y="5289550"/>
            <a:ext cx="1365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346075" y="3470275"/>
            <a:ext cx="71310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/>
            <a:r>
              <a:rPr lang="en-US" altLang="ko-KR" b="1" dirty="0"/>
              <a:t>Clock pulse allows the flip flop to change state only </a:t>
            </a:r>
          </a:p>
          <a:p>
            <a:pPr defTabSz="762000"/>
            <a:r>
              <a:rPr lang="en-US" altLang="ko-KR" b="1" dirty="0"/>
              <a:t>when there is a clock pulse appearing at the c terminal.</a:t>
            </a:r>
          </a:p>
          <a:p>
            <a:pPr defTabSz="762000"/>
            <a:endParaRPr lang="en-US" altLang="ko-KR" b="1" dirty="0"/>
          </a:p>
          <a:p>
            <a:pPr defTabSz="762000"/>
            <a:r>
              <a:rPr lang="en-US" altLang="ko-KR" b="1" dirty="0"/>
              <a:t>We call above flip flop  a Clocked RS Latch, and symbolically as</a:t>
            </a:r>
          </a:p>
        </p:txBody>
      </p:sp>
    </p:spTree>
    <p:extLst>
      <p:ext uri="{BB962C8B-B14F-4D97-AF65-F5344CB8AC3E}">
        <p14:creationId xmlns:p14="http://schemas.microsoft.com/office/powerpoint/2010/main" val="276368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307975"/>
            <a:ext cx="8523287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 dirty="0"/>
              <a:t>RS-LATCH  WITH  PRESET  AND  CLEAR  INPUTS</a:t>
            </a:r>
          </a:p>
        </p:txBody>
      </p:sp>
      <p:sp>
        <p:nvSpPr>
          <p:cNvPr id="28795" name="Rectangle 123"/>
          <p:cNvSpPr>
            <a:spLocks noChangeArrowheads="1"/>
          </p:cNvSpPr>
          <p:nvPr/>
        </p:nvSpPr>
        <p:spPr bwMode="auto">
          <a:xfrm>
            <a:off x="8008938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 dirty="0"/>
              <a:t>Flip Flops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 rot="5400000">
            <a:off x="4651375" y="1395413"/>
            <a:ext cx="382588" cy="442912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076825" y="1587500"/>
            <a:ext cx="88900" cy="841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5400000">
            <a:off x="4656137" y="2144713"/>
            <a:ext cx="384175" cy="44450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086350" y="2325688"/>
            <a:ext cx="88900" cy="857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944938" y="1620838"/>
            <a:ext cx="677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3944938" y="2346325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465513" y="1830388"/>
            <a:ext cx="2087562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5557838" y="1631950"/>
            <a:ext cx="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178425" y="1630363"/>
            <a:ext cx="661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478213" y="1841500"/>
            <a:ext cx="2071687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545138" y="2171700"/>
            <a:ext cx="0" cy="211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91125" y="23749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462213" y="1470025"/>
            <a:ext cx="508000" cy="298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411413" y="1417638"/>
            <a:ext cx="292100" cy="382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724150" y="1470025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2438400" y="2201863"/>
            <a:ext cx="506413" cy="298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387600" y="2149475"/>
            <a:ext cx="292100" cy="382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703513" y="2201863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311400" y="1544638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2273300" y="2435225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043113" y="138588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R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2030413" y="2276475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799138" y="1490663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Q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813425" y="22113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Q’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2473325" y="1693863"/>
            <a:ext cx="257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2489200" y="2278063"/>
            <a:ext cx="212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2222500" y="1979613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1966913" y="1830388"/>
            <a:ext cx="295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c</a:t>
            </a:r>
          </a:p>
          <a:p>
            <a:pPr defTabSz="762000" latinLnBrk="1"/>
            <a:endParaRPr lang="en-US" altLang="ko-KR" dirty="0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687513" y="19685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(clock)</a:t>
            </a:r>
          </a:p>
        </p:txBody>
      </p:sp>
      <p:sp>
        <p:nvSpPr>
          <p:cNvPr id="28707" name="Arc 35"/>
          <p:cNvSpPr>
            <a:spLocks/>
          </p:cNvSpPr>
          <p:nvPr/>
        </p:nvSpPr>
        <p:spPr bwMode="auto">
          <a:xfrm>
            <a:off x="3629025" y="1493838"/>
            <a:ext cx="307975" cy="117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08" name="Arc 36"/>
          <p:cNvSpPr>
            <a:spLocks/>
          </p:cNvSpPr>
          <p:nvPr/>
        </p:nvSpPr>
        <p:spPr bwMode="auto">
          <a:xfrm>
            <a:off x="3617913" y="1617663"/>
            <a:ext cx="315912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09" name="Arc 37"/>
          <p:cNvSpPr>
            <a:spLocks/>
          </p:cNvSpPr>
          <p:nvPr/>
        </p:nvSpPr>
        <p:spPr bwMode="auto">
          <a:xfrm>
            <a:off x="3617913" y="1493838"/>
            <a:ext cx="74612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0" name="Arc 38"/>
          <p:cNvSpPr>
            <a:spLocks/>
          </p:cNvSpPr>
          <p:nvPr/>
        </p:nvSpPr>
        <p:spPr bwMode="auto">
          <a:xfrm>
            <a:off x="3629025" y="1630363"/>
            <a:ext cx="63500" cy="127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1" name="Arc 39"/>
          <p:cNvSpPr>
            <a:spLocks/>
          </p:cNvSpPr>
          <p:nvPr/>
        </p:nvSpPr>
        <p:spPr bwMode="auto">
          <a:xfrm>
            <a:off x="3629025" y="2224088"/>
            <a:ext cx="311150" cy="1190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2" name="Arc 40"/>
          <p:cNvSpPr>
            <a:spLocks/>
          </p:cNvSpPr>
          <p:nvPr/>
        </p:nvSpPr>
        <p:spPr bwMode="auto">
          <a:xfrm>
            <a:off x="3617913" y="2346325"/>
            <a:ext cx="315912" cy="1412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3" name="Arc 41"/>
          <p:cNvSpPr>
            <a:spLocks/>
          </p:cNvSpPr>
          <p:nvPr/>
        </p:nvSpPr>
        <p:spPr bwMode="auto">
          <a:xfrm>
            <a:off x="3617913" y="2224088"/>
            <a:ext cx="74612" cy="160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4" name="Arc 42"/>
          <p:cNvSpPr>
            <a:spLocks/>
          </p:cNvSpPr>
          <p:nvPr/>
        </p:nvSpPr>
        <p:spPr bwMode="auto">
          <a:xfrm>
            <a:off x="3629025" y="2360613"/>
            <a:ext cx="63500" cy="127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>
            <a:off x="3460750" y="1566863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3465513" y="1184275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H="1">
            <a:off x="3455988" y="2414588"/>
            <a:ext cx="23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465513" y="2425700"/>
            <a:ext cx="0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>
            <a:off x="2967038" y="1624013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2951163" y="2351088"/>
            <a:ext cx="73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260725" y="939800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P(preset)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3286125" y="2754313"/>
            <a:ext cx="106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 err="1"/>
              <a:t>clr</a:t>
            </a:r>
            <a:r>
              <a:rPr lang="en-US" altLang="ko-KR" dirty="0"/>
              <a:t>(clear)</a:t>
            </a: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2679700" y="3687763"/>
            <a:ext cx="976313" cy="9858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2651125" y="3738563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2727325" y="405765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2640013" y="4364038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 flipH="1">
            <a:off x="2538413" y="3868738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Line 60"/>
          <p:cNvSpPr>
            <a:spLocks noChangeShapeType="1"/>
          </p:cNvSpPr>
          <p:nvPr/>
        </p:nvSpPr>
        <p:spPr bwMode="auto">
          <a:xfrm flipH="1">
            <a:off x="2565400" y="4206875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1"/>
          <p:cNvSpPr>
            <a:spLocks noChangeShapeType="1"/>
          </p:cNvSpPr>
          <p:nvPr/>
        </p:nvSpPr>
        <p:spPr bwMode="auto">
          <a:xfrm flipH="1">
            <a:off x="2538413" y="4505325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>
            <a:off x="3660775" y="386873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3656013" y="4503738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4657725" y="3708400"/>
            <a:ext cx="976313" cy="987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4630738" y="3760788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4743450" y="40782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4616450" y="438785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42" name="Line 70"/>
          <p:cNvSpPr>
            <a:spLocks noChangeShapeType="1"/>
          </p:cNvSpPr>
          <p:nvPr/>
        </p:nvSpPr>
        <p:spPr bwMode="auto">
          <a:xfrm flipH="1">
            <a:off x="4518025" y="38893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 flipH="1">
            <a:off x="4367213" y="4229100"/>
            <a:ext cx="176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 flipH="1">
            <a:off x="4518025" y="4525963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Line 73"/>
          <p:cNvSpPr>
            <a:spLocks noChangeShapeType="1"/>
          </p:cNvSpPr>
          <p:nvPr/>
        </p:nvSpPr>
        <p:spPr bwMode="auto">
          <a:xfrm>
            <a:off x="5649913" y="388937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Line 74"/>
          <p:cNvSpPr>
            <a:spLocks noChangeShapeType="1"/>
          </p:cNvSpPr>
          <p:nvPr/>
        </p:nvSpPr>
        <p:spPr bwMode="auto">
          <a:xfrm>
            <a:off x="5649913" y="45243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Oval 75"/>
          <p:cNvSpPr>
            <a:spLocks noChangeArrowheads="1"/>
          </p:cNvSpPr>
          <p:nvPr/>
        </p:nvSpPr>
        <p:spPr bwMode="auto">
          <a:xfrm>
            <a:off x="4543425" y="4186238"/>
            <a:ext cx="88900" cy="746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Line 76"/>
          <p:cNvSpPr>
            <a:spLocks noChangeShapeType="1"/>
          </p:cNvSpPr>
          <p:nvPr/>
        </p:nvSpPr>
        <p:spPr bwMode="auto">
          <a:xfrm flipV="1">
            <a:off x="3148013" y="354965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3135313" y="4684713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Rectangle 78"/>
          <p:cNvSpPr>
            <a:spLocks noChangeArrowheads="1"/>
          </p:cNvSpPr>
          <p:nvPr/>
        </p:nvSpPr>
        <p:spPr bwMode="auto">
          <a:xfrm>
            <a:off x="2979738" y="3665538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51" name="Rectangle 79"/>
          <p:cNvSpPr>
            <a:spLocks noChangeArrowheads="1"/>
          </p:cNvSpPr>
          <p:nvPr/>
        </p:nvSpPr>
        <p:spPr bwMode="auto">
          <a:xfrm>
            <a:off x="2930525" y="4392613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4973638" y="367665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53" name="Rectangle 81"/>
          <p:cNvSpPr>
            <a:spLocks noChangeArrowheads="1"/>
          </p:cNvSpPr>
          <p:nvPr/>
        </p:nvSpPr>
        <p:spPr bwMode="auto">
          <a:xfrm>
            <a:off x="4933950" y="4418013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54" name="Oval 82"/>
          <p:cNvSpPr>
            <a:spLocks noChangeArrowheads="1"/>
          </p:cNvSpPr>
          <p:nvPr/>
        </p:nvSpPr>
        <p:spPr bwMode="auto">
          <a:xfrm>
            <a:off x="5102225" y="3635375"/>
            <a:ext cx="76200" cy="619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Oval 83"/>
          <p:cNvSpPr>
            <a:spLocks noChangeArrowheads="1"/>
          </p:cNvSpPr>
          <p:nvPr/>
        </p:nvSpPr>
        <p:spPr bwMode="auto">
          <a:xfrm>
            <a:off x="5138738" y="4708525"/>
            <a:ext cx="77787" cy="619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4"/>
          <p:cNvSpPr>
            <a:spLocks noChangeShapeType="1"/>
          </p:cNvSpPr>
          <p:nvPr/>
        </p:nvSpPr>
        <p:spPr bwMode="auto">
          <a:xfrm flipV="1">
            <a:off x="5138738" y="3529013"/>
            <a:ext cx="0" cy="106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Line 85"/>
          <p:cNvSpPr>
            <a:spLocks noChangeShapeType="1"/>
          </p:cNvSpPr>
          <p:nvPr/>
        </p:nvSpPr>
        <p:spPr bwMode="auto">
          <a:xfrm>
            <a:off x="5178425" y="4787900"/>
            <a:ext cx="0" cy="106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2690813" y="5183188"/>
            <a:ext cx="977900" cy="987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7"/>
          <p:cNvSpPr>
            <a:spLocks noChangeArrowheads="1"/>
          </p:cNvSpPr>
          <p:nvPr/>
        </p:nvSpPr>
        <p:spPr bwMode="auto">
          <a:xfrm>
            <a:off x="2663825" y="5233988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2778125" y="555307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2651125" y="5862638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 flipH="1">
            <a:off x="2552700" y="5364163"/>
            <a:ext cx="138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 flipH="1">
            <a:off x="2576513" y="57023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 flipH="1">
            <a:off x="2552700" y="6000750"/>
            <a:ext cx="138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3692525" y="5364163"/>
            <a:ext cx="12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8" name="Line 96"/>
          <p:cNvSpPr>
            <a:spLocks noChangeShapeType="1"/>
          </p:cNvSpPr>
          <p:nvPr/>
        </p:nvSpPr>
        <p:spPr bwMode="auto">
          <a:xfrm>
            <a:off x="3692525" y="5989638"/>
            <a:ext cx="141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Rectangle 97"/>
          <p:cNvSpPr>
            <a:spLocks noChangeArrowheads="1"/>
          </p:cNvSpPr>
          <p:nvPr/>
        </p:nvSpPr>
        <p:spPr bwMode="auto">
          <a:xfrm>
            <a:off x="2995613" y="5160963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70" name="Rectangle 98"/>
          <p:cNvSpPr>
            <a:spLocks noChangeArrowheads="1"/>
          </p:cNvSpPr>
          <p:nvPr/>
        </p:nvSpPr>
        <p:spPr bwMode="auto">
          <a:xfrm>
            <a:off x="2962275" y="590232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71" name="Oval 99"/>
          <p:cNvSpPr>
            <a:spLocks noChangeArrowheads="1"/>
          </p:cNvSpPr>
          <p:nvPr/>
        </p:nvSpPr>
        <p:spPr bwMode="auto">
          <a:xfrm>
            <a:off x="3135313" y="5110163"/>
            <a:ext cx="76200" cy="619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Oval 101"/>
          <p:cNvSpPr>
            <a:spLocks noChangeArrowheads="1"/>
          </p:cNvSpPr>
          <p:nvPr/>
        </p:nvSpPr>
        <p:spPr bwMode="auto">
          <a:xfrm>
            <a:off x="3148013" y="6176963"/>
            <a:ext cx="76200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Rectangle 103"/>
          <p:cNvSpPr>
            <a:spLocks noChangeArrowheads="1"/>
          </p:cNvSpPr>
          <p:nvPr/>
        </p:nvSpPr>
        <p:spPr bwMode="auto">
          <a:xfrm>
            <a:off x="4721225" y="5194300"/>
            <a:ext cx="976313" cy="985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Rectangle 104"/>
          <p:cNvSpPr>
            <a:spLocks noChangeArrowheads="1"/>
          </p:cNvSpPr>
          <p:nvPr/>
        </p:nvSpPr>
        <p:spPr bwMode="auto">
          <a:xfrm>
            <a:off x="4694238" y="5246688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        Q</a:t>
            </a:r>
          </a:p>
        </p:txBody>
      </p:sp>
      <p:sp>
        <p:nvSpPr>
          <p:cNvPr id="28777" name="Rectangle 105"/>
          <p:cNvSpPr>
            <a:spLocks noChangeArrowheads="1"/>
          </p:cNvSpPr>
          <p:nvPr/>
        </p:nvSpPr>
        <p:spPr bwMode="auto">
          <a:xfrm>
            <a:off x="4770438" y="5564188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28778" name="Rectangle 106"/>
          <p:cNvSpPr>
            <a:spLocks noChangeArrowheads="1"/>
          </p:cNvSpPr>
          <p:nvPr/>
        </p:nvSpPr>
        <p:spPr bwMode="auto">
          <a:xfrm>
            <a:off x="4679950" y="5872163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        Q’</a:t>
            </a:r>
          </a:p>
        </p:txBody>
      </p:sp>
      <p:sp>
        <p:nvSpPr>
          <p:cNvPr id="28781" name="Line 109"/>
          <p:cNvSpPr>
            <a:spLocks noChangeShapeType="1"/>
          </p:cNvSpPr>
          <p:nvPr/>
        </p:nvSpPr>
        <p:spPr bwMode="auto">
          <a:xfrm flipH="1">
            <a:off x="4581525" y="53752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Line 110"/>
          <p:cNvSpPr>
            <a:spLocks noChangeShapeType="1"/>
          </p:cNvSpPr>
          <p:nvPr/>
        </p:nvSpPr>
        <p:spPr bwMode="auto">
          <a:xfrm flipH="1">
            <a:off x="4429125" y="571500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1"/>
          <p:cNvSpPr>
            <a:spLocks noChangeShapeType="1"/>
          </p:cNvSpPr>
          <p:nvPr/>
        </p:nvSpPr>
        <p:spPr bwMode="auto">
          <a:xfrm flipH="1">
            <a:off x="4581525" y="6011863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2"/>
          <p:cNvSpPr>
            <a:spLocks noChangeShapeType="1"/>
          </p:cNvSpPr>
          <p:nvPr/>
        </p:nvSpPr>
        <p:spPr bwMode="auto">
          <a:xfrm>
            <a:off x="5699125" y="537527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>
            <a:off x="5699125" y="6000750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Oval 114"/>
          <p:cNvSpPr>
            <a:spLocks noChangeArrowheads="1"/>
          </p:cNvSpPr>
          <p:nvPr/>
        </p:nvSpPr>
        <p:spPr bwMode="auto">
          <a:xfrm>
            <a:off x="4606925" y="5670550"/>
            <a:ext cx="889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7" name="Rectangle 115"/>
          <p:cNvSpPr>
            <a:spLocks noChangeArrowheads="1"/>
          </p:cNvSpPr>
          <p:nvPr/>
        </p:nvSpPr>
        <p:spPr bwMode="auto">
          <a:xfrm>
            <a:off x="5037138" y="5160963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</a:t>
            </a:r>
          </a:p>
        </p:txBody>
      </p:sp>
      <p:sp>
        <p:nvSpPr>
          <p:cNvPr id="28788" name="Rectangle 116"/>
          <p:cNvSpPr>
            <a:spLocks noChangeArrowheads="1"/>
          </p:cNvSpPr>
          <p:nvPr/>
        </p:nvSpPr>
        <p:spPr bwMode="auto">
          <a:xfrm>
            <a:off x="5021263" y="591343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clr</a:t>
            </a:r>
          </a:p>
        </p:txBody>
      </p:sp>
      <p:sp>
        <p:nvSpPr>
          <p:cNvPr id="28790" name="Line 118"/>
          <p:cNvSpPr>
            <a:spLocks noChangeShapeType="1"/>
          </p:cNvSpPr>
          <p:nvPr/>
        </p:nvSpPr>
        <p:spPr bwMode="auto">
          <a:xfrm>
            <a:off x="5246688" y="6191250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 flipV="1">
            <a:off x="3478213" y="1693863"/>
            <a:ext cx="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2" name="Line 120"/>
          <p:cNvSpPr>
            <a:spLocks noChangeShapeType="1"/>
          </p:cNvSpPr>
          <p:nvPr/>
        </p:nvSpPr>
        <p:spPr bwMode="auto">
          <a:xfrm>
            <a:off x="3490913" y="170338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3451225" y="2139950"/>
            <a:ext cx="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Line 122"/>
          <p:cNvSpPr>
            <a:spLocks noChangeShapeType="1"/>
          </p:cNvSpPr>
          <p:nvPr/>
        </p:nvSpPr>
        <p:spPr bwMode="auto">
          <a:xfrm>
            <a:off x="3451225" y="2274888"/>
            <a:ext cx="212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96" name="Line 124"/>
          <p:cNvSpPr>
            <a:spLocks noChangeShapeType="1"/>
          </p:cNvSpPr>
          <p:nvPr/>
        </p:nvSpPr>
        <p:spPr bwMode="auto">
          <a:xfrm>
            <a:off x="2482850" y="1685925"/>
            <a:ext cx="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99" name="Group 127"/>
          <p:cNvGrpSpPr>
            <a:grpSpLocks/>
          </p:cNvGrpSpPr>
          <p:nvPr/>
        </p:nvGrpSpPr>
        <p:grpSpPr bwMode="auto">
          <a:xfrm>
            <a:off x="2676525" y="4148138"/>
            <a:ext cx="133350" cy="114300"/>
            <a:chOff x="1034" y="4233"/>
            <a:chExt cx="83" cy="85"/>
          </a:xfrm>
        </p:grpSpPr>
        <p:sp>
          <p:nvSpPr>
            <p:cNvPr id="28797" name="Line 125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Line 126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0" name="Group 128"/>
          <p:cNvGrpSpPr>
            <a:grpSpLocks/>
          </p:cNvGrpSpPr>
          <p:nvPr/>
        </p:nvGrpSpPr>
        <p:grpSpPr bwMode="auto">
          <a:xfrm>
            <a:off x="4665663" y="4173538"/>
            <a:ext cx="131762" cy="111125"/>
            <a:chOff x="1034" y="4233"/>
            <a:chExt cx="83" cy="85"/>
          </a:xfrm>
        </p:grpSpPr>
        <p:sp>
          <p:nvSpPr>
            <p:cNvPr id="28801" name="Line 129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130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2695575" y="5653088"/>
            <a:ext cx="131763" cy="112712"/>
            <a:chOff x="1034" y="4233"/>
            <a:chExt cx="83" cy="85"/>
          </a:xfrm>
        </p:grpSpPr>
        <p:sp>
          <p:nvSpPr>
            <p:cNvPr id="28804" name="Line 132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5" name="Line 133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6" name="Group 134"/>
          <p:cNvGrpSpPr>
            <a:grpSpLocks/>
          </p:cNvGrpSpPr>
          <p:nvPr/>
        </p:nvGrpSpPr>
        <p:grpSpPr bwMode="auto">
          <a:xfrm>
            <a:off x="4713288" y="5661025"/>
            <a:ext cx="131762" cy="112713"/>
            <a:chOff x="1034" y="4233"/>
            <a:chExt cx="83" cy="85"/>
          </a:xfrm>
        </p:grpSpPr>
        <p:sp>
          <p:nvSpPr>
            <p:cNvPr id="28807" name="Line 135"/>
            <p:cNvSpPr>
              <a:spLocks noChangeShapeType="1"/>
            </p:cNvSpPr>
            <p:nvPr/>
          </p:nvSpPr>
          <p:spPr bwMode="auto">
            <a:xfrm>
              <a:off x="1039" y="4233"/>
              <a:ext cx="78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8" name="Line 136"/>
            <p:cNvSpPr>
              <a:spLocks noChangeShapeType="1"/>
            </p:cNvSpPr>
            <p:nvPr/>
          </p:nvSpPr>
          <p:spPr bwMode="auto">
            <a:xfrm flipH="1">
              <a:off x="1034" y="4274"/>
              <a:ext cx="8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37"/>
          <p:cNvSpPr>
            <a:spLocks noChangeShapeType="1"/>
          </p:cNvSpPr>
          <p:nvPr/>
        </p:nvSpPr>
        <p:spPr bwMode="auto">
          <a:xfrm flipV="1">
            <a:off x="3167063" y="496570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38"/>
          <p:cNvSpPr>
            <a:spLocks noChangeShapeType="1"/>
          </p:cNvSpPr>
          <p:nvPr/>
        </p:nvSpPr>
        <p:spPr bwMode="auto">
          <a:xfrm flipV="1">
            <a:off x="5194300" y="5062538"/>
            <a:ext cx="0" cy="13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11" name="Line 139"/>
          <p:cNvSpPr>
            <a:spLocks noChangeShapeType="1"/>
          </p:cNvSpPr>
          <p:nvPr/>
        </p:nvSpPr>
        <p:spPr bwMode="auto">
          <a:xfrm flipV="1">
            <a:off x="3186113" y="6254750"/>
            <a:ext cx="0" cy="138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Von Neumann Machine, 1945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153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All computers more or less based on the same basic design,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Von Neumann Architecture!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19200" y="3048000"/>
            <a:ext cx="7620000" cy="3321050"/>
            <a:chOff x="838200" y="3048000"/>
            <a:chExt cx="7620000" cy="3321050"/>
          </a:xfrm>
        </p:grpSpPr>
        <p:pic>
          <p:nvPicPr>
            <p:cNvPr id="5124" name="Picture 4" descr="D:\docs\UA-AI\CMPT101\ch5\visor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3048000"/>
              <a:ext cx="889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" name="Picture 5" descr="D:\docs\UA-AI\CMPT101\ch5\pdp7a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4648200"/>
              <a:ext cx="2590800" cy="172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7" descr="D:\docs\UA-AI\CMPT101\ch5\sony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3581400"/>
              <a:ext cx="1371600" cy="11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8" descr="D:\docs\UA-AI\CMPT101\ch5\workstation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5200" y="4191000"/>
              <a:ext cx="2133600" cy="150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83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06388"/>
            <a:ext cx="8523287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D-LATCH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803275" y="974725"/>
            <a:ext cx="51593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D-Latch</a:t>
            </a:r>
          </a:p>
          <a:p>
            <a:pPr defTabSz="762000"/>
            <a:r>
              <a:rPr lang="en-US" altLang="ko-KR"/>
              <a:t>     Forbidden input values are forced not to occur</a:t>
            </a:r>
          </a:p>
          <a:p>
            <a:pPr defTabSz="762000"/>
            <a:r>
              <a:rPr lang="en-US" altLang="ko-KR"/>
              <a:t>     by using an inverter between the inputs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 rot="5400000">
            <a:off x="4799012" y="2173288"/>
            <a:ext cx="550863" cy="547688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359400" y="2401888"/>
            <a:ext cx="111125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rot="5400000">
            <a:off x="4822031" y="3259932"/>
            <a:ext cx="550863" cy="54610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378450" y="3481388"/>
            <a:ext cx="107950" cy="1206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429125" y="2452688"/>
            <a:ext cx="366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4440238" y="3525838"/>
            <a:ext cx="374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3910013" y="2767013"/>
            <a:ext cx="2070100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5972175" y="2459038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480050" y="2466975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910013" y="2884488"/>
            <a:ext cx="2030412" cy="334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500688" y="3557588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943225" y="2228850"/>
            <a:ext cx="623888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881313" y="2152650"/>
            <a:ext cx="357187" cy="549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3271838" y="2228850"/>
            <a:ext cx="0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2911475" y="3282950"/>
            <a:ext cx="623888" cy="4286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849563" y="3206750"/>
            <a:ext cx="358775" cy="5476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989263" y="2541588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1739900" y="2335213"/>
            <a:ext cx="1531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1365250" y="3617913"/>
            <a:ext cx="1873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6267450" y="2273300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329363" y="33670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Q’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2995613" y="2547938"/>
            <a:ext cx="290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2989263" y="3389313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2652713" y="2916238"/>
            <a:ext cx="327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31"/>
          <p:cNvSpPr>
            <a:spLocks noChangeArrowheads="1"/>
          </p:cNvSpPr>
          <p:nvPr/>
        </p:nvSpPr>
        <p:spPr bwMode="auto">
          <a:xfrm>
            <a:off x="1600200" y="2946400"/>
            <a:ext cx="296863" cy="2603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1704975" y="2873375"/>
            <a:ext cx="77788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1744663" y="2333625"/>
            <a:ext cx="0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214438" y="3603625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D(data)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2298700" y="2732088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962150" y="2916238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(enable)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281863" y="2000250"/>
            <a:ext cx="1030287" cy="1176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7080250" y="2212975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7059613" y="3036888"/>
            <a:ext cx="234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8313738" y="2182813"/>
            <a:ext cx="17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8320088" y="3036888"/>
            <a:ext cx="133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959600" y="2046288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  D       Q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7412038" y="2846388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    Q’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281863" y="3419475"/>
            <a:ext cx="1030287" cy="1174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 flipH="1">
            <a:off x="7080250" y="3633788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 flipH="1">
            <a:off x="7002463" y="4459288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8318500" y="3602038"/>
            <a:ext cx="157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8308975" y="4459288"/>
            <a:ext cx="144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>
            <a:off x="7299325" y="4395788"/>
            <a:ext cx="112713" cy="49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7280275" y="4448175"/>
            <a:ext cx="150813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7431088" y="4264025"/>
            <a:ext cx="87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     Q’</a:t>
            </a:r>
          </a:p>
        </p:txBody>
      </p:sp>
      <p:sp>
        <p:nvSpPr>
          <p:cNvPr id="29751" name="Oval 55"/>
          <p:cNvSpPr>
            <a:spLocks noChangeArrowheads="1"/>
          </p:cNvSpPr>
          <p:nvPr/>
        </p:nvSpPr>
        <p:spPr bwMode="auto">
          <a:xfrm>
            <a:off x="7177088" y="4411663"/>
            <a:ext cx="93662" cy="93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945313" y="3476625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  D       Q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3835400" y="4157663"/>
            <a:ext cx="1381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      Q(t+1)</a:t>
            </a:r>
          </a:p>
          <a:p>
            <a:pPr defTabSz="762000"/>
            <a:r>
              <a:rPr lang="en-US" altLang="ko-KR"/>
              <a:t>0          0</a:t>
            </a:r>
          </a:p>
          <a:p>
            <a:pPr defTabSz="762000"/>
            <a:r>
              <a:rPr lang="en-US" altLang="ko-KR"/>
              <a:t>1          1</a:t>
            </a:r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>
            <a:off x="3630613" y="4429125"/>
            <a:ext cx="182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>
            <a:off x="4302125" y="4152900"/>
            <a:ext cx="0" cy="85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6" name="Arc 60"/>
          <p:cNvSpPr>
            <a:spLocks/>
          </p:cNvSpPr>
          <p:nvPr/>
        </p:nvSpPr>
        <p:spPr bwMode="auto">
          <a:xfrm>
            <a:off x="4035425" y="2276475"/>
            <a:ext cx="388938" cy="1793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7" name="Arc 61"/>
          <p:cNvSpPr>
            <a:spLocks/>
          </p:cNvSpPr>
          <p:nvPr/>
        </p:nvSpPr>
        <p:spPr bwMode="auto">
          <a:xfrm>
            <a:off x="4021138" y="2460625"/>
            <a:ext cx="388937" cy="1936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8" name="Arc 62"/>
          <p:cNvSpPr>
            <a:spLocks/>
          </p:cNvSpPr>
          <p:nvPr/>
        </p:nvSpPr>
        <p:spPr bwMode="auto">
          <a:xfrm>
            <a:off x="4021138" y="2276475"/>
            <a:ext cx="92075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59" name="Arc 63"/>
          <p:cNvSpPr>
            <a:spLocks/>
          </p:cNvSpPr>
          <p:nvPr/>
        </p:nvSpPr>
        <p:spPr bwMode="auto">
          <a:xfrm>
            <a:off x="4035425" y="2471738"/>
            <a:ext cx="77788" cy="1825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0" name="Arc 64"/>
          <p:cNvSpPr>
            <a:spLocks/>
          </p:cNvSpPr>
          <p:nvPr/>
        </p:nvSpPr>
        <p:spPr bwMode="auto">
          <a:xfrm>
            <a:off x="4051300" y="3344863"/>
            <a:ext cx="377825" cy="1698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Arc 65"/>
          <p:cNvSpPr>
            <a:spLocks/>
          </p:cNvSpPr>
          <p:nvPr/>
        </p:nvSpPr>
        <p:spPr bwMode="auto">
          <a:xfrm>
            <a:off x="4035425" y="3519488"/>
            <a:ext cx="390525" cy="2047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Arc 66"/>
          <p:cNvSpPr>
            <a:spLocks/>
          </p:cNvSpPr>
          <p:nvPr/>
        </p:nvSpPr>
        <p:spPr bwMode="auto">
          <a:xfrm>
            <a:off x="4035425" y="3344863"/>
            <a:ext cx="93663" cy="230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Arc 67"/>
          <p:cNvSpPr>
            <a:spLocks/>
          </p:cNvSpPr>
          <p:nvPr/>
        </p:nvSpPr>
        <p:spPr bwMode="auto">
          <a:xfrm>
            <a:off x="4051300" y="3541713"/>
            <a:ext cx="77788" cy="1825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4" name="Line 68"/>
          <p:cNvSpPr>
            <a:spLocks noChangeShapeType="1"/>
          </p:cNvSpPr>
          <p:nvPr/>
        </p:nvSpPr>
        <p:spPr bwMode="auto">
          <a:xfrm>
            <a:off x="3575050" y="2441575"/>
            <a:ext cx="344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5" name="Line 69"/>
          <p:cNvSpPr>
            <a:spLocks noChangeShapeType="1"/>
          </p:cNvSpPr>
          <p:nvPr/>
        </p:nvSpPr>
        <p:spPr bwMode="auto">
          <a:xfrm flipV="1">
            <a:off x="3927475" y="2341563"/>
            <a:ext cx="0" cy="11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>
            <a:off x="3941763" y="2349500"/>
            <a:ext cx="141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 flipV="1">
            <a:off x="3922713" y="2540000"/>
            <a:ext cx="0" cy="347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8" name="Line 72"/>
          <p:cNvSpPr>
            <a:spLocks noChangeShapeType="1"/>
          </p:cNvSpPr>
          <p:nvPr/>
        </p:nvSpPr>
        <p:spPr bwMode="auto">
          <a:xfrm>
            <a:off x="3927475" y="2547938"/>
            <a:ext cx="17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>
            <a:off x="3910013" y="3189288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>
            <a:off x="3913188" y="3435350"/>
            <a:ext cx="200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1" name="Line 75"/>
          <p:cNvSpPr>
            <a:spLocks noChangeShapeType="1"/>
          </p:cNvSpPr>
          <p:nvPr/>
        </p:nvSpPr>
        <p:spPr bwMode="auto">
          <a:xfrm>
            <a:off x="3525838" y="3511550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>
            <a:off x="3919538" y="3516313"/>
            <a:ext cx="0" cy="115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>
            <a:off x="3927475" y="3617913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5949950" y="3217863"/>
            <a:ext cx="0" cy="328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>
            <a:off x="3236913" y="3267075"/>
            <a:ext cx="0" cy="465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>
            <a:off x="7280275" y="2967038"/>
            <a:ext cx="136525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 flipH="1">
            <a:off x="7286625" y="3025775"/>
            <a:ext cx="1492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V="1">
            <a:off x="1744663" y="3219450"/>
            <a:ext cx="0" cy="38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06388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EDGE-TRIGGERED  FLIP  FLOPS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06450" y="1031875"/>
            <a:ext cx="542607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Characteristics</a:t>
            </a:r>
          </a:p>
          <a:p>
            <a:pPr defTabSz="762000"/>
            <a:r>
              <a:rPr lang="en-US" altLang="ko-KR" b="1"/>
              <a:t>      - State transition occurs at the rising edge or</a:t>
            </a:r>
          </a:p>
          <a:p>
            <a:pPr defTabSz="762000"/>
            <a:r>
              <a:rPr lang="en-US" altLang="ko-KR" b="1"/>
              <a:t>        falling edge of the clock pulse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Latches</a:t>
            </a:r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Edge-triggered Flip Flops (positive)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098550" y="3294063"/>
            <a:ext cx="108331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  respond to the input only during these periods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765300" y="5491163"/>
            <a:ext cx="385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respond to the input only at this time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8008938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1617663" y="2603500"/>
            <a:ext cx="4446587" cy="712788"/>
            <a:chOff x="1019" y="1694"/>
            <a:chExt cx="3575" cy="365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19" y="1913"/>
              <a:ext cx="4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495" y="1695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2352" y="1908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3040" y="1696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036" y="1695"/>
              <a:ext cx="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866" y="1701"/>
              <a:ext cx="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877" y="1913"/>
              <a:ext cx="7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 flipV="1">
              <a:off x="1904" y="1718"/>
              <a:ext cx="280" cy="3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3193" y="1718"/>
              <a:ext cx="258" cy="3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1505" y="1696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2354" y="1694"/>
              <a:ext cx="0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1636713" y="4616450"/>
            <a:ext cx="4456112" cy="774700"/>
            <a:chOff x="1031" y="2908"/>
            <a:chExt cx="3575" cy="434"/>
          </a:xfrm>
        </p:grpSpPr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1031" y="3127"/>
              <a:ext cx="5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557" y="2909"/>
              <a:ext cx="8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2360" y="3119"/>
              <a:ext cx="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3057" y="2912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048" y="2909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878" y="2915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889" y="3127"/>
              <a:ext cx="7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 flipV="1">
              <a:off x="1562" y="3140"/>
              <a:ext cx="101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 flipV="1">
              <a:off x="3055" y="3143"/>
              <a:ext cx="146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V="1">
              <a:off x="2367" y="2908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 flipV="1">
              <a:off x="1560" y="2912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35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90513"/>
            <a:ext cx="8523288" cy="3794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POSITIVE  EDGE-TRIGGERED  </a:t>
            </a:r>
          </a:p>
        </p:txBody>
      </p:sp>
      <p:sp>
        <p:nvSpPr>
          <p:cNvPr id="31867" name="Rectangle 123"/>
          <p:cNvSpPr>
            <a:spLocks noChangeArrowheads="1"/>
          </p:cNvSpPr>
          <p:nvPr/>
        </p:nvSpPr>
        <p:spPr bwMode="auto">
          <a:xfrm>
            <a:off x="206375" y="5964238"/>
            <a:ext cx="7597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T-Flip Flop</a:t>
            </a:r>
            <a:r>
              <a:rPr lang="en-US" altLang="ko-KR"/>
              <a:t>: JK-Flip Flop whose J and K inputs are tied together to make </a:t>
            </a:r>
          </a:p>
          <a:p>
            <a:pPr defTabSz="762000"/>
            <a:r>
              <a:rPr lang="en-US" altLang="ko-KR"/>
              <a:t>	T input.  Toggles whenever there is a pulse on T input.</a:t>
            </a:r>
          </a:p>
        </p:txBody>
      </p:sp>
      <p:sp>
        <p:nvSpPr>
          <p:cNvPr id="31868" name="Rectangle 124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31865" name="Rectangle 121"/>
          <p:cNvSpPr>
            <a:spLocks noChangeArrowheads="1"/>
          </p:cNvSpPr>
          <p:nvPr/>
        </p:nvSpPr>
        <p:spPr bwMode="auto">
          <a:xfrm>
            <a:off x="231775" y="903288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D-Flip Flop</a:t>
            </a: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219075" y="3668713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JK-Flip Flop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6913" y="1162050"/>
            <a:ext cx="774700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95638" y="1141413"/>
            <a:ext cx="8699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S1       Q1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236913" y="1558925"/>
            <a:ext cx="127000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3230563" y="1616075"/>
            <a:ext cx="125412" cy="39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214688" y="1495425"/>
            <a:ext cx="8715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C1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R1      Q1'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735513" y="1171575"/>
            <a:ext cx="776287" cy="87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695825" y="1152525"/>
            <a:ext cx="8699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S2       Q2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735513" y="1570038"/>
            <a:ext cx="127000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4735513" y="1617663"/>
            <a:ext cx="120650" cy="49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705350" y="1477963"/>
            <a:ext cx="87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C2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R2      Q2'</a:t>
            </a: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 rot="10800000">
            <a:off x="2487613" y="1484313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2787650" y="1719263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2259013" y="1257300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4024313" y="1277938"/>
            <a:ext cx="698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521325" y="127793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576513" y="192563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2894013" y="16256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894013" y="1892300"/>
            <a:ext cx="0" cy="277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2246313" y="2160588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4014788" y="1903413"/>
            <a:ext cx="72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4419600" y="1625600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4425950" y="16351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5521325" y="1897063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2400300" y="892175"/>
            <a:ext cx="3378200" cy="1409700"/>
          </a:xfrm>
          <a:prstGeom prst="rect">
            <a:avLst/>
          </a:prstGeom>
          <a:noFill/>
          <a:ln w="25400">
            <a:pattFill prst="wd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1963738" y="109696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978025" y="200025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5849938" y="1106488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875338" y="1719263"/>
            <a:ext cx="401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6718300" y="1203325"/>
            <a:ext cx="709613" cy="796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6527800" y="1311275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6721475" y="1849438"/>
            <a:ext cx="123825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>
            <a:off x="6715125" y="1901825"/>
            <a:ext cx="12700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>
            <a:off x="6515100" y="1903413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7442200" y="13017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7439025" y="19113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6675438" y="1158875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6805613" y="172243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7121525" y="1158875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7089775" y="1722438"/>
            <a:ext cx="401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586163" y="3484563"/>
            <a:ext cx="1125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V="1">
            <a:off x="4722813" y="298132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32338" y="2986088"/>
            <a:ext cx="954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5668963" y="2981325"/>
            <a:ext cx="0" cy="51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662613" y="3495675"/>
            <a:ext cx="1165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3400425" y="1331913"/>
            <a:ext cx="19716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SR1                            SR2</a:t>
            </a:r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 flipH="1" flipV="1">
            <a:off x="3573463" y="2038350"/>
            <a:ext cx="727075" cy="1182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V="1">
            <a:off x="5111750" y="20605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616325" y="3476625"/>
            <a:ext cx="10779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active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4648200" y="2959100"/>
            <a:ext cx="10779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active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6767513" y="144145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D-FF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3262313" y="4538663"/>
            <a:ext cx="776287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3224213" y="4546600"/>
            <a:ext cx="8699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S1       Q1</a:t>
            </a:r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3262313" y="4937125"/>
            <a:ext cx="103187" cy="53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 flipH="1">
            <a:off x="3260725" y="4989513"/>
            <a:ext cx="101600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3224213" y="4875213"/>
            <a:ext cx="8715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C1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R1      Q1'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760913" y="4549775"/>
            <a:ext cx="776287" cy="87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4721225" y="4557713"/>
            <a:ext cx="8699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S2       Q2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760913" y="4948238"/>
            <a:ext cx="128587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759325" y="4994275"/>
            <a:ext cx="131763" cy="74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759325" y="4883150"/>
            <a:ext cx="87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  C2</a:t>
            </a:r>
          </a:p>
          <a:p>
            <a:pPr defTabSz="762000"/>
            <a:endParaRPr lang="en-US" altLang="ko-KR" sz="1200" b="1"/>
          </a:p>
          <a:p>
            <a:pPr defTabSz="762000"/>
            <a:r>
              <a:rPr lang="en-US" altLang="ko-KR" sz="1200" b="1"/>
              <a:t>R2      Q2'</a:t>
            </a:r>
          </a:p>
        </p:txBody>
      </p:sp>
      <p:sp>
        <p:nvSpPr>
          <p:cNvPr id="31812" name="AutoShape 68"/>
          <p:cNvSpPr>
            <a:spLocks noChangeArrowheads="1"/>
          </p:cNvSpPr>
          <p:nvPr/>
        </p:nvSpPr>
        <p:spPr bwMode="auto">
          <a:xfrm>
            <a:off x="2813050" y="5092700"/>
            <a:ext cx="203200" cy="171450"/>
          </a:xfrm>
          <a:prstGeom prst="triangle">
            <a:avLst>
              <a:gd name="adj" fmla="val 499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2892425" y="5059363"/>
            <a:ext cx="50800" cy="333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 flipH="1">
            <a:off x="2601913" y="463708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4051300" y="4657725"/>
            <a:ext cx="696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 flipH="1">
            <a:off x="2644775" y="53149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 flipH="1">
            <a:off x="2919413" y="50038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>
            <a:off x="2914650" y="5268913"/>
            <a:ext cx="0" cy="277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 flipH="1">
            <a:off x="1981200" y="5540375"/>
            <a:ext cx="248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4030663" y="5281613"/>
            <a:ext cx="717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 flipH="1">
            <a:off x="4443413" y="5003800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Line 79"/>
          <p:cNvSpPr>
            <a:spLocks noChangeShapeType="1"/>
          </p:cNvSpPr>
          <p:nvPr/>
        </p:nvSpPr>
        <p:spPr bwMode="auto">
          <a:xfrm>
            <a:off x="4456113" y="5014913"/>
            <a:ext cx="0" cy="523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3425825" y="4711700"/>
            <a:ext cx="19716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b="1"/>
              <a:t>SR1                            SR2</a:t>
            </a:r>
          </a:p>
        </p:txBody>
      </p:sp>
      <p:sp>
        <p:nvSpPr>
          <p:cNvPr id="31825" name="Oval 81"/>
          <p:cNvSpPr>
            <a:spLocks noChangeArrowheads="1"/>
          </p:cNvSpPr>
          <p:nvPr/>
        </p:nvSpPr>
        <p:spPr bwMode="auto">
          <a:xfrm>
            <a:off x="2132013" y="4475163"/>
            <a:ext cx="482600" cy="2905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043113" y="4430713"/>
            <a:ext cx="304800" cy="3571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2371725" y="4475163"/>
            <a:ext cx="0" cy="29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2157413" y="5119688"/>
            <a:ext cx="484187" cy="292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2068513" y="5078413"/>
            <a:ext cx="304800" cy="354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>
            <a:off x="2397125" y="5119688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 flipH="1">
            <a:off x="1992313" y="4691063"/>
            <a:ext cx="392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H="1">
            <a:off x="1992313" y="51974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5548313" y="5281613"/>
            <a:ext cx="331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5538788" y="4657725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 flipV="1">
            <a:off x="5700713" y="43481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Line 92"/>
          <p:cNvSpPr>
            <a:spLocks noChangeShapeType="1"/>
          </p:cNvSpPr>
          <p:nvPr/>
        </p:nvSpPr>
        <p:spPr bwMode="auto">
          <a:xfrm flipH="1">
            <a:off x="2163763" y="4356100"/>
            <a:ext cx="353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2174875" y="4354513"/>
            <a:ext cx="0" cy="1004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>
            <a:off x="2182813" y="5346700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5713413" y="5281613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 flipH="1">
            <a:off x="2274888" y="5670550"/>
            <a:ext cx="3452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2266950" y="454660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6438900" y="4484688"/>
            <a:ext cx="773113" cy="862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6437313" y="4905375"/>
            <a:ext cx="9525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 flipH="1">
            <a:off x="6434138" y="4954588"/>
            <a:ext cx="106362" cy="41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Rectangle 102"/>
          <p:cNvSpPr>
            <a:spLocks noChangeArrowheads="1"/>
          </p:cNvSpPr>
          <p:nvPr/>
        </p:nvSpPr>
        <p:spPr bwMode="auto">
          <a:xfrm>
            <a:off x="1724025" y="4527550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</a:t>
            </a:r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1724025" y="5032375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</a:t>
            </a:r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1711325" y="537845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5789613" y="4473575"/>
            <a:ext cx="35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</a:t>
            </a:r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5789613" y="5099050"/>
            <a:ext cx="401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Q'</a:t>
            </a:r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 flipH="1">
            <a:off x="6310313" y="4625975"/>
            <a:ext cx="13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 flipH="1">
            <a:off x="6310313" y="5238750"/>
            <a:ext cx="128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Line 109"/>
          <p:cNvSpPr>
            <a:spLocks noChangeShapeType="1"/>
          </p:cNvSpPr>
          <p:nvPr/>
        </p:nvSpPr>
        <p:spPr bwMode="auto">
          <a:xfrm>
            <a:off x="7224713" y="4629150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4" name="Line 110"/>
          <p:cNvSpPr>
            <a:spLocks noChangeShapeType="1"/>
          </p:cNvSpPr>
          <p:nvPr/>
        </p:nvSpPr>
        <p:spPr bwMode="auto">
          <a:xfrm>
            <a:off x="7212013" y="5238750"/>
            <a:ext cx="11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6410325" y="4473575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      Q</a:t>
            </a: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6499225" y="477520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6413500" y="5054600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     Q'</a:t>
            </a: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2093913" y="4240213"/>
            <a:ext cx="3773487" cy="1517650"/>
          </a:xfrm>
          <a:prstGeom prst="rect">
            <a:avLst/>
          </a:prstGeom>
          <a:noFill/>
          <a:ln w="25400">
            <a:pattFill prst="wdDn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9" name="Line 115"/>
          <p:cNvSpPr>
            <a:spLocks noChangeShapeType="1"/>
          </p:cNvSpPr>
          <p:nvPr/>
        </p:nvSpPr>
        <p:spPr bwMode="auto">
          <a:xfrm flipH="1">
            <a:off x="3621088" y="3716338"/>
            <a:ext cx="639762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5130800" y="3222625"/>
            <a:ext cx="0" cy="127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61" name="Rectangle 117"/>
          <p:cNvSpPr>
            <a:spLocks noChangeArrowheads="1"/>
          </p:cNvSpPr>
          <p:nvPr/>
        </p:nvSpPr>
        <p:spPr bwMode="auto">
          <a:xfrm>
            <a:off x="5621338" y="3508375"/>
            <a:ext cx="10779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active</a:t>
            </a:r>
          </a:p>
        </p:txBody>
      </p:sp>
      <p:sp>
        <p:nvSpPr>
          <p:cNvPr id="31862" name="Rectangle 118"/>
          <p:cNvSpPr>
            <a:spLocks noChangeArrowheads="1"/>
          </p:cNvSpPr>
          <p:nvPr/>
        </p:nvSpPr>
        <p:spPr bwMode="auto">
          <a:xfrm>
            <a:off x="3505200" y="3259138"/>
            <a:ext cx="12350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inactive</a:t>
            </a:r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5624513" y="3273425"/>
            <a:ext cx="1235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SR2 inactive</a:t>
            </a: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4610100" y="2765425"/>
            <a:ext cx="1235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/>
              <a:t>SR1 inactive</a:t>
            </a:r>
          </a:p>
        </p:txBody>
      </p:sp>
      <p:sp>
        <p:nvSpPr>
          <p:cNvPr id="31869" name="Line 125"/>
          <p:cNvSpPr>
            <a:spLocks noChangeShapeType="1"/>
          </p:cNvSpPr>
          <p:nvPr/>
        </p:nvSpPr>
        <p:spPr bwMode="auto">
          <a:xfrm flipV="1">
            <a:off x="2587625" y="1266825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0" name="Line 126"/>
          <p:cNvSpPr>
            <a:spLocks noChangeShapeType="1"/>
          </p:cNvSpPr>
          <p:nvPr/>
        </p:nvSpPr>
        <p:spPr bwMode="auto">
          <a:xfrm flipV="1">
            <a:off x="2587625" y="1727200"/>
            <a:ext cx="0" cy="198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1" name="Oval 127"/>
          <p:cNvSpPr>
            <a:spLocks noChangeArrowheads="1"/>
          </p:cNvSpPr>
          <p:nvPr/>
        </p:nvSpPr>
        <p:spPr bwMode="auto">
          <a:xfrm>
            <a:off x="2549525" y="1660525"/>
            <a:ext cx="76200" cy="63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2" name="Oval 128"/>
          <p:cNvSpPr>
            <a:spLocks noChangeArrowheads="1"/>
          </p:cNvSpPr>
          <p:nvPr/>
        </p:nvSpPr>
        <p:spPr bwMode="auto">
          <a:xfrm>
            <a:off x="2854325" y="1646238"/>
            <a:ext cx="74613" cy="730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3" name="Line 129"/>
          <p:cNvSpPr>
            <a:spLocks noChangeShapeType="1"/>
          </p:cNvSpPr>
          <p:nvPr/>
        </p:nvSpPr>
        <p:spPr bwMode="auto">
          <a:xfrm>
            <a:off x="2897188" y="1619250"/>
            <a:ext cx="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4" name="Line 130"/>
          <p:cNvSpPr>
            <a:spLocks noChangeShapeType="1"/>
          </p:cNvSpPr>
          <p:nvPr/>
        </p:nvSpPr>
        <p:spPr bwMode="auto">
          <a:xfrm flipV="1">
            <a:off x="2922588" y="4994275"/>
            <a:ext cx="0" cy="58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5" name="Line 131"/>
          <p:cNvSpPr>
            <a:spLocks noChangeShapeType="1"/>
          </p:cNvSpPr>
          <p:nvPr/>
        </p:nvSpPr>
        <p:spPr bwMode="auto">
          <a:xfrm>
            <a:off x="2273300" y="4543425"/>
            <a:ext cx="0" cy="1130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298450"/>
            <a:ext cx="8523287" cy="3794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ko-KR"/>
              <a:t>CLOCK  PERIOD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80988" y="890588"/>
            <a:ext cx="83724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Clock period determines how fast the digital circuit operates.</a:t>
            </a:r>
          </a:p>
          <a:p>
            <a:pPr defTabSz="762000"/>
            <a:r>
              <a:rPr lang="en-US" altLang="ko-KR" b="1"/>
              <a:t>How can we determine the clock period ?</a:t>
            </a:r>
          </a:p>
          <a:p>
            <a:pPr defTabSz="762000"/>
            <a:endParaRPr lang="en-US" altLang="ko-KR" b="1"/>
          </a:p>
          <a:p>
            <a:pPr defTabSz="762000"/>
            <a:r>
              <a:rPr lang="en-US" altLang="ko-KR" b="1"/>
              <a:t>     Usually, digital circuits are sequential circuits which has some flip flops 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2141538" y="4605338"/>
            <a:ext cx="457200" cy="436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3298825" y="4467225"/>
            <a:ext cx="2236788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6343650" y="4554538"/>
            <a:ext cx="471488" cy="425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2601913" y="4854575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5537200" y="4816475"/>
            <a:ext cx="78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3556000" y="4430713"/>
            <a:ext cx="16414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Combinational</a:t>
            </a:r>
          </a:p>
          <a:p>
            <a:pPr algn="ctr" defTabSz="762000"/>
            <a:r>
              <a:rPr lang="en-US" altLang="ko-KR"/>
              <a:t>Logic</a:t>
            </a:r>
          </a:p>
          <a:p>
            <a:pPr algn="ctr" defTabSz="762000"/>
            <a:r>
              <a:rPr lang="en-US" altLang="ko-KR"/>
              <a:t>Circuit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2152650" y="466566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6354763" y="460375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3095625" y="5291138"/>
            <a:ext cx="2395538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Combinational logic Delay</a:t>
            </a: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5829300" y="5141913"/>
            <a:ext cx="14017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FF Setup Time</a:t>
            </a:r>
          </a:p>
          <a:p>
            <a:pPr defTabSz="762000"/>
            <a:r>
              <a:rPr lang="en-US" altLang="ko-KR" sz="1400" b="1" i="1"/>
              <a:t>FF Hold Time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1843088" y="5305425"/>
            <a:ext cx="91916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b="1" i="1"/>
              <a:t>FF Delay</a:t>
            </a:r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154238" y="5602288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535613" y="5627688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2154238" y="5789613"/>
            <a:ext cx="144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027488" y="5776913"/>
            <a:ext cx="149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3648075" y="5611813"/>
            <a:ext cx="338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</a:t>
            </a:r>
            <a:r>
              <a:rPr lang="en-US" altLang="ko-KR" b="1" baseline="-25000"/>
              <a:t>d</a:t>
            </a:r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5992813" y="5651500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7151688" y="5613400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5992813" y="5800725"/>
            <a:ext cx="1146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6273800" y="5811838"/>
            <a:ext cx="54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</a:t>
            </a:r>
            <a:r>
              <a:rPr lang="en-US" altLang="ko-KR" b="1" baseline="-25000"/>
              <a:t>s</a:t>
            </a:r>
            <a:r>
              <a:rPr lang="en-US" altLang="ko-KR"/>
              <a:t>,t</a:t>
            </a:r>
            <a:r>
              <a:rPr lang="en-US" altLang="ko-KR" b="1" baseline="-25000"/>
              <a:t>h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2987675" y="6162675"/>
            <a:ext cx="3011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/>
              <a:t>clock period T = t</a:t>
            </a:r>
            <a:r>
              <a:rPr lang="en-US" altLang="ko-KR" b="1" baseline="-25000"/>
              <a:t>d</a:t>
            </a:r>
            <a:r>
              <a:rPr lang="en-US" altLang="ko-KR" b="1"/>
              <a:t> + t</a:t>
            </a:r>
            <a:r>
              <a:rPr lang="en-US" altLang="ko-KR" b="1" baseline="-25000"/>
              <a:t>s</a:t>
            </a:r>
            <a:r>
              <a:rPr lang="en-US" altLang="ko-KR" b="1"/>
              <a:t> + t</a:t>
            </a:r>
            <a:r>
              <a:rPr lang="en-US" altLang="ko-KR" b="1" baseline="-25000"/>
              <a:t>h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8128000" y="0"/>
            <a:ext cx="1016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b="1" i="1"/>
              <a:t>Flip Flops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482975" y="3217863"/>
            <a:ext cx="1676400" cy="91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524250" y="2532063"/>
            <a:ext cx="382588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83050" y="2532063"/>
            <a:ext cx="381000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32350" y="2532063"/>
            <a:ext cx="407988" cy="312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767138" y="2844800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759200" y="3032125"/>
            <a:ext cx="184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4324350" y="2854325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3619500" y="2308225"/>
            <a:ext cx="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3065463" y="2311400"/>
            <a:ext cx="568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067050" y="3306763"/>
            <a:ext cx="40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2916238" y="2182813"/>
            <a:ext cx="1303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2925763" y="2195513"/>
            <a:ext cx="0" cy="1323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938463" y="3505200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2692400" y="2044700"/>
            <a:ext cx="227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2689225" y="4065588"/>
            <a:ext cx="781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3633788" y="28321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4165600" y="28448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4887913" y="2844800"/>
            <a:ext cx="0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968625" y="3463925"/>
            <a:ext cx="2301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422775" y="2506663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...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484563" y="2530475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565775" y="2857500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</a:t>
            </a: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5167313" y="3268663"/>
            <a:ext cx="33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5151438" y="3441700"/>
            <a:ext cx="34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5160963" y="402907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3482975" y="3275013"/>
            <a:ext cx="16414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Combinational</a:t>
            </a:r>
          </a:p>
          <a:p>
            <a:pPr algn="ctr" defTabSz="762000"/>
            <a:r>
              <a:rPr lang="en-US" altLang="ko-KR"/>
              <a:t>Logic </a:t>
            </a:r>
          </a:p>
          <a:p>
            <a:pPr algn="ctr" defTabSz="762000"/>
            <a:r>
              <a:rPr lang="en-US" altLang="ko-KR"/>
              <a:t>Circuit</a:t>
            </a:r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2701925" y="2046288"/>
            <a:ext cx="0" cy="203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>
            <a:off x="4970463" y="2036763"/>
            <a:ext cx="0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 flipV="1">
            <a:off x="3070225" y="2309813"/>
            <a:ext cx="0" cy="1001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5065713" y="28448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3729038" y="2782888"/>
            <a:ext cx="66675" cy="55562"/>
            <a:chOff x="1815" y="2751"/>
            <a:chExt cx="39" cy="36"/>
          </a:xfrm>
        </p:grpSpPr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45" name="Group 77"/>
          <p:cNvGrpSpPr>
            <a:grpSpLocks/>
          </p:cNvGrpSpPr>
          <p:nvPr/>
        </p:nvGrpSpPr>
        <p:grpSpPr bwMode="auto">
          <a:xfrm>
            <a:off x="4297363" y="2787650"/>
            <a:ext cx="65087" cy="55563"/>
            <a:chOff x="1815" y="2751"/>
            <a:chExt cx="39" cy="36"/>
          </a:xfrm>
        </p:grpSpPr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5037138" y="2787650"/>
            <a:ext cx="66675" cy="55563"/>
            <a:chOff x="1815" y="2751"/>
            <a:chExt cx="39" cy="36"/>
          </a:xfrm>
        </p:grpSpPr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H="1">
              <a:off x="1815" y="2752"/>
              <a:ext cx="21" cy="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1833" y="2751"/>
              <a:ext cx="21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4208463" y="2179638"/>
            <a:ext cx="0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Rectangle 86"/>
          <p:cNvSpPr>
            <a:spLocks noChangeArrowheads="1"/>
          </p:cNvSpPr>
          <p:nvPr/>
        </p:nvSpPr>
        <p:spPr bwMode="auto">
          <a:xfrm>
            <a:off x="4037013" y="2535238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4789488" y="252095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FF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5207000" y="3425825"/>
            <a:ext cx="2301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4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49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00E37B-6D02-4E0B-9770-58AB26DAA055}" type="slidenum">
              <a:rPr lang="ar-JO" b="0"/>
              <a:pPr eaLnBrk="1" hangingPunct="1"/>
              <a:t>5</a:t>
            </a:fld>
            <a:endParaRPr lang="en-US" b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7391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Von Neumann Machine, 1945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156575" cy="4968875"/>
          </a:xfrm>
        </p:spPr>
        <p:txBody>
          <a:bodyPr/>
          <a:lstStyle/>
          <a:p>
            <a:pPr lvl="1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Von Neumann model consists of five major components: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 unit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output unit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ALU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 unit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 unit.</a:t>
            </a: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ts val="24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 Execution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71675"/>
            <a:ext cx="4633912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/>
              <a:t>The Von Neumann Architecture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143000" y="2097088"/>
            <a:ext cx="1828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Memory</a:t>
            </a:r>
            <a:endParaRPr 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3505200" y="2097088"/>
            <a:ext cx="2133600" cy="2743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latin typeface="Arial Narrow" pitchFamily="34" charset="0"/>
              </a:rPr>
              <a:t>Processor (CPU)</a:t>
            </a:r>
            <a:endParaRPr lang="en-US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6324600" y="2097088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Input-Output</a:t>
            </a:r>
            <a:endParaRPr lang="en-US"/>
          </a:p>
        </p:txBody>
      </p:sp>
      <p:cxnSp>
        <p:nvCxnSpPr>
          <p:cNvPr id="5129" name="AutoShape 9"/>
          <p:cNvCxnSpPr>
            <a:cxnSpLocks noChangeShapeType="1"/>
            <a:stCxn id="5126" idx="0"/>
            <a:endCxn id="5127" idx="0"/>
          </p:cNvCxnSpPr>
          <p:nvPr/>
        </p:nvCxnSpPr>
        <p:spPr bwMode="auto">
          <a:xfrm rot="5400000" flipV="1">
            <a:off x="3313906" y="840582"/>
            <a:ext cx="1587" cy="2514600"/>
          </a:xfrm>
          <a:prstGeom prst="bentConnector3">
            <a:avLst>
              <a:gd name="adj1" fmla="val -14400005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130" name="AutoShape 10"/>
          <p:cNvCxnSpPr>
            <a:cxnSpLocks noChangeShapeType="1"/>
            <a:stCxn id="5127" idx="0"/>
            <a:endCxn id="5128" idx="0"/>
          </p:cNvCxnSpPr>
          <p:nvPr/>
        </p:nvCxnSpPr>
        <p:spPr bwMode="auto">
          <a:xfrm rot="5400000" flipV="1">
            <a:off x="5904706" y="764382"/>
            <a:ext cx="1587" cy="2667000"/>
          </a:xfrm>
          <a:prstGeom prst="bentConnector3">
            <a:avLst>
              <a:gd name="adj1" fmla="val -14400005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733800" y="28590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Control Unit</a:t>
            </a:r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733800" y="38496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ALU</a:t>
            </a: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2971800"/>
            <a:ext cx="2832100" cy="1828800"/>
            <a:chOff x="336" y="1872"/>
            <a:chExt cx="1784" cy="1152"/>
          </a:xfrm>
        </p:grpSpPr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36" y="2736"/>
              <a:ext cx="1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Store data and program</a:t>
              </a:r>
            </a:p>
          </p:txBody>
        </p:sp>
        <p:cxnSp>
          <p:nvCxnSpPr>
            <p:cNvPr id="5145" name="AutoShape 17"/>
            <p:cNvCxnSpPr>
              <a:cxnSpLocks noChangeShapeType="1"/>
            </p:cNvCxnSpPr>
            <p:nvPr/>
          </p:nvCxnSpPr>
          <p:spPr bwMode="auto">
            <a:xfrm rot="10800000" flipH="1">
              <a:off x="384" y="1872"/>
              <a:ext cx="384" cy="1031"/>
            </a:xfrm>
            <a:prstGeom prst="bentConnector3">
              <a:avLst>
                <a:gd name="adj1" fmla="val -375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3201988"/>
            <a:ext cx="2819400" cy="2360612"/>
            <a:chOff x="576" y="2017"/>
            <a:chExt cx="1776" cy="1487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576" y="3216"/>
              <a:ext cx="1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Execute program</a:t>
              </a:r>
            </a:p>
          </p:txBody>
        </p:sp>
        <p:cxnSp>
          <p:nvCxnSpPr>
            <p:cNvPr id="5143" name="AutoShape 24"/>
            <p:cNvCxnSpPr>
              <a:cxnSpLocks noChangeShapeType="1"/>
              <a:stCxn id="7188" idx="3"/>
              <a:endCxn id="5131" idx="1"/>
            </p:cNvCxnSpPr>
            <p:nvPr/>
          </p:nvCxnSpPr>
          <p:spPr bwMode="auto">
            <a:xfrm flipV="1">
              <a:off x="1894" y="2017"/>
              <a:ext cx="458" cy="134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133600" y="4192588"/>
            <a:ext cx="3487738" cy="2344737"/>
            <a:chOff x="1344" y="2641"/>
            <a:chExt cx="2197" cy="1477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344" y="3600"/>
              <a:ext cx="21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Do arithmetic/logic operations</a:t>
              </a:r>
              <a:b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</a:b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requested by program</a:t>
              </a:r>
            </a:p>
          </p:txBody>
        </p:sp>
        <p:cxnSp>
          <p:nvCxnSpPr>
            <p:cNvPr id="5141" name="AutoShape 25"/>
            <p:cNvCxnSpPr>
              <a:cxnSpLocks noChangeShapeType="1"/>
              <a:stCxn id="7189" idx="3"/>
              <a:endCxn id="5132" idx="3"/>
            </p:cNvCxnSpPr>
            <p:nvPr/>
          </p:nvCxnSpPr>
          <p:spPr bwMode="auto">
            <a:xfrm flipH="1" flipV="1">
              <a:off x="3360" y="2641"/>
              <a:ext cx="181" cy="1218"/>
            </a:xfrm>
            <a:prstGeom prst="bentConnector3">
              <a:avLst>
                <a:gd name="adj1" fmla="val -7956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172200" y="2897188"/>
            <a:ext cx="2438400" cy="3576637"/>
            <a:chOff x="3888" y="1825"/>
            <a:chExt cx="1536" cy="2253"/>
          </a:xfrm>
        </p:grpSpPr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3888" y="2640"/>
              <a:ext cx="1536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Communicate with</a:t>
              </a:r>
            </a:p>
            <a:p>
              <a:pPr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"outside world", e.g. 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Screen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Keyboard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Storage devices 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...</a:t>
              </a:r>
            </a:p>
          </p:txBody>
        </p:sp>
        <p:cxnSp>
          <p:nvCxnSpPr>
            <p:cNvPr id="5139" name="AutoShape 26"/>
            <p:cNvCxnSpPr>
              <a:cxnSpLocks noChangeShapeType="1"/>
              <a:stCxn id="7191" idx="0"/>
              <a:endCxn id="5128" idx="3"/>
            </p:cNvCxnSpPr>
            <p:nvPr/>
          </p:nvCxnSpPr>
          <p:spPr bwMode="auto">
            <a:xfrm rot="-5400000">
              <a:off x="4488" y="1993"/>
              <a:ext cx="815" cy="480"/>
            </a:xfrm>
            <a:prstGeom prst="bentConnector4">
              <a:avLst>
                <a:gd name="adj1" fmla="val 19019"/>
                <a:gd name="adj2" fmla="val 13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5137" name="Text Box 27"/>
          <p:cNvSpPr txBox="1">
            <a:spLocks noChangeArrowheads="1"/>
          </p:cNvSpPr>
          <p:nvPr/>
        </p:nvSpPr>
        <p:spPr bwMode="auto">
          <a:xfrm>
            <a:off x="6384925" y="13716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6915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Subsystem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Memory, also called </a:t>
            </a:r>
            <a:r>
              <a:rPr lang="en-US" dirty="0" smtClean="0">
                <a:solidFill>
                  <a:schemeClr val="bg1"/>
                </a:solidFill>
              </a:rPr>
              <a:t>RA</a:t>
            </a:r>
            <a:r>
              <a:rPr lang="en-US" dirty="0" smtClean="0"/>
              <a:t> (Random Access Memory), </a:t>
            </a:r>
          </a:p>
          <a:p>
            <a:pPr lvl="1">
              <a:defRPr/>
            </a:pPr>
            <a:r>
              <a:rPr lang="en-US" sz="2600" dirty="0" smtClean="0"/>
              <a:t>Consists of many memory cells (storage units) of a fixed size. </a:t>
            </a:r>
            <a:br>
              <a:rPr lang="en-US" sz="2600" dirty="0" smtClean="0"/>
            </a:br>
            <a:r>
              <a:rPr lang="en-US" sz="2600" dirty="0" smtClean="0"/>
              <a:t>Each cell has an address associated with it: 0, 1, …</a:t>
            </a:r>
          </a:p>
          <a:p>
            <a:pPr lvl="1">
              <a:defRPr/>
            </a:pPr>
            <a:r>
              <a:rPr lang="en-US" sz="2600" dirty="0" smtClean="0"/>
              <a:t>All accesses to memory are to a specified address.</a:t>
            </a:r>
            <a:br>
              <a:rPr lang="en-US" sz="2600" dirty="0" smtClean="0"/>
            </a:br>
            <a:r>
              <a:rPr lang="en-US" sz="2600" dirty="0" smtClean="0"/>
              <a:t>A cell is the minimum unit of access (fetch/store a complete cell).</a:t>
            </a:r>
          </a:p>
          <a:p>
            <a:pPr lvl="1">
              <a:defRPr/>
            </a:pPr>
            <a:r>
              <a:rPr lang="en-US" sz="2600" dirty="0" smtClean="0"/>
              <a:t>The time it takes to fetch/store a cell is the same for all cells.</a:t>
            </a:r>
          </a:p>
          <a:p>
            <a:pPr>
              <a:defRPr/>
            </a:pPr>
            <a:r>
              <a:rPr lang="en-US" sz="3000" dirty="0" smtClean="0"/>
              <a:t>When the computer is running, both</a:t>
            </a:r>
          </a:p>
          <a:p>
            <a:pPr lvl="1">
              <a:defRPr/>
            </a:pPr>
            <a:r>
              <a:rPr lang="en-US" sz="2600" dirty="0" smtClean="0"/>
              <a:t>Program</a:t>
            </a:r>
          </a:p>
          <a:p>
            <a:pPr lvl="1">
              <a:defRPr/>
            </a:pPr>
            <a:r>
              <a:rPr lang="en-US" sz="2600" dirty="0" smtClean="0"/>
              <a:t>Data (variables)</a:t>
            </a:r>
          </a:p>
          <a:p>
            <a:pPr>
              <a:buFontTx/>
              <a:buNone/>
              <a:defRPr/>
            </a:pPr>
            <a:r>
              <a:rPr lang="en-US" sz="3000" dirty="0" smtClean="0"/>
              <a:t>    are stored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19478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6"/>
          <p:cNvSpPr>
            <a:spLocks noChangeArrowheads="1"/>
          </p:cNvSpPr>
          <p:nvPr/>
        </p:nvSpPr>
        <p:spPr bwMode="auto">
          <a:xfrm>
            <a:off x="5105400" y="1219200"/>
            <a:ext cx="3581400" cy="5410200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Need to distinguish between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the </a:t>
            </a:r>
            <a:r>
              <a:rPr lang="en-US" sz="2400" u="sng" dirty="0" smtClean="0"/>
              <a:t>address</a:t>
            </a:r>
            <a:r>
              <a:rPr lang="en-US" sz="2400" dirty="0" smtClean="0"/>
              <a:t> of a memory cell and the </a:t>
            </a:r>
            <a:r>
              <a:rPr lang="en-US" sz="2400" u="sng" dirty="0" smtClean="0"/>
              <a:t>content</a:t>
            </a:r>
            <a:r>
              <a:rPr lang="en-US" sz="2400" dirty="0" smtClean="0"/>
              <a:t> of a memory cell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Memory width (</a:t>
            </a:r>
            <a:r>
              <a:rPr lang="en-US" sz="2800" dirty="0" smtClean="0">
                <a:solidFill>
                  <a:srgbClr val="FF6600"/>
                </a:solidFill>
              </a:rPr>
              <a:t>W</a:t>
            </a:r>
            <a:r>
              <a:rPr lang="en-US" sz="2800" dirty="0" smtClean="0"/>
              <a:t>):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How many bits is each memory cell, typically one </a:t>
            </a:r>
            <a:r>
              <a:rPr lang="en-US" sz="2400" u="sng" dirty="0" smtClean="0">
                <a:solidFill>
                  <a:srgbClr val="FF6600"/>
                </a:solidFill>
              </a:rPr>
              <a:t>byte</a:t>
            </a:r>
            <a:r>
              <a:rPr lang="en-US" sz="2400" dirty="0" smtClean="0"/>
              <a:t> (=8 bits)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Address width (</a:t>
            </a:r>
            <a:r>
              <a:rPr lang="en-US" sz="2800" dirty="0" smtClean="0">
                <a:solidFill>
                  <a:srgbClr val="FF6600"/>
                </a:solidFill>
              </a:rPr>
              <a:t>N</a:t>
            </a:r>
            <a:r>
              <a:rPr lang="en-US" sz="2800" dirty="0" smtClean="0"/>
              <a:t>):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How many bits used to represent each address, determines the maximum memory size = </a:t>
            </a:r>
            <a:r>
              <a:rPr lang="en-US" sz="2400" u="sng" dirty="0" smtClean="0">
                <a:solidFill>
                  <a:srgbClr val="FF6600"/>
                </a:solidFill>
              </a:rPr>
              <a:t>address space</a:t>
            </a:r>
            <a:endParaRPr lang="en-US" sz="2400" u="sng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If address width is </a:t>
            </a:r>
            <a:r>
              <a:rPr lang="en-US" sz="2400" dirty="0" smtClean="0">
                <a:solidFill>
                  <a:srgbClr val="FF6600"/>
                </a:solidFill>
              </a:rPr>
              <a:t>N</a:t>
            </a:r>
            <a:r>
              <a:rPr lang="en-US" sz="2400" dirty="0" smtClean="0"/>
              <a:t>-bits, then address space is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baseline="30000" dirty="0" smtClean="0">
                <a:solidFill>
                  <a:srgbClr val="FF6600"/>
                </a:solidFill>
              </a:rPr>
              <a:t>N</a:t>
            </a:r>
            <a:r>
              <a:rPr lang="en-US" sz="2400" dirty="0" smtClean="0"/>
              <a:t> (0,1,...,2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-1)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6172200" y="24130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172200" y="3733800"/>
            <a:ext cx="1828800" cy="172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...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791200" y="2413000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0</a:t>
            </a:r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172200" y="3276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791200" y="2930525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</a:t>
            </a:r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791200" y="3311525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638800" y="5461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r>
              <a:rPr lang="en-US" sz="2000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-1</a:t>
            </a:r>
            <a:endParaRPr lang="en-US"/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6400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4" name="Rectangle 19"/>
          <p:cNvSpPr>
            <a:spLocks noChangeArrowheads="1"/>
          </p:cNvSpPr>
          <p:nvPr/>
        </p:nvSpPr>
        <p:spPr bwMode="auto">
          <a:xfrm>
            <a:off x="6172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5" name="Rectangle 20"/>
          <p:cNvSpPr>
            <a:spLocks noChangeArrowheads="1"/>
          </p:cNvSpPr>
          <p:nvPr/>
        </p:nvSpPr>
        <p:spPr bwMode="auto">
          <a:xfrm>
            <a:off x="68580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6629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7" name="Rectangle 22"/>
          <p:cNvSpPr>
            <a:spLocks noChangeArrowheads="1"/>
          </p:cNvSpPr>
          <p:nvPr/>
        </p:nvSpPr>
        <p:spPr bwMode="auto">
          <a:xfrm>
            <a:off x="7315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8" name="Rectangle 23"/>
          <p:cNvSpPr>
            <a:spLocks noChangeArrowheads="1"/>
          </p:cNvSpPr>
          <p:nvPr/>
        </p:nvSpPr>
        <p:spPr bwMode="auto">
          <a:xfrm>
            <a:off x="70866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89" name="Rectangle 24"/>
          <p:cNvSpPr>
            <a:spLocks noChangeArrowheads="1"/>
          </p:cNvSpPr>
          <p:nvPr/>
        </p:nvSpPr>
        <p:spPr bwMode="auto">
          <a:xfrm>
            <a:off x="7772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190" name="Rectangle 25"/>
          <p:cNvSpPr>
            <a:spLocks noChangeArrowheads="1"/>
          </p:cNvSpPr>
          <p:nvPr/>
        </p:nvSpPr>
        <p:spPr bwMode="auto">
          <a:xfrm>
            <a:off x="7543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8077200" y="2011363"/>
            <a:ext cx="615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 bit</a:t>
            </a:r>
            <a:endParaRPr lang="en-US"/>
          </a:p>
        </p:txBody>
      </p:sp>
      <p:cxnSp>
        <p:nvCxnSpPr>
          <p:cNvPr id="7192" name="AutoShape 27"/>
          <p:cNvCxnSpPr>
            <a:cxnSpLocks noChangeShapeType="1"/>
            <a:stCxn id="9242" idx="1"/>
            <a:endCxn id="7189" idx="0"/>
          </p:cNvCxnSpPr>
          <p:nvPr/>
        </p:nvCxnSpPr>
        <p:spPr bwMode="auto">
          <a:xfrm rot="10800000" flipV="1">
            <a:off x="7886700" y="2225675"/>
            <a:ext cx="190500" cy="1873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93" name="AutoShape 28"/>
          <p:cNvSpPr>
            <a:spLocks/>
          </p:cNvSpPr>
          <p:nvPr/>
        </p:nvSpPr>
        <p:spPr bwMode="auto">
          <a:xfrm rot="-5400000">
            <a:off x="6972300" y="51943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6915150" y="6223000"/>
            <a:ext cx="400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</a:t>
            </a:r>
            <a:endParaRPr lang="en-US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410200" y="1736725"/>
            <a:ext cx="203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0000000000000001</a:t>
            </a:r>
            <a:endParaRPr lang="en-US"/>
          </a:p>
        </p:txBody>
      </p:sp>
      <p:cxnSp>
        <p:nvCxnSpPr>
          <p:cNvPr id="7196" name="AutoShape 32"/>
          <p:cNvCxnSpPr>
            <a:cxnSpLocks noChangeShapeType="1"/>
            <a:stCxn id="9230" idx="1"/>
            <a:endCxn id="9247" idx="1"/>
          </p:cNvCxnSpPr>
          <p:nvPr/>
        </p:nvCxnSpPr>
        <p:spPr bwMode="auto">
          <a:xfrm rot="10800000">
            <a:off x="5410200" y="1935163"/>
            <a:ext cx="381000" cy="1193800"/>
          </a:xfrm>
          <a:prstGeom prst="bentConnector3">
            <a:avLst>
              <a:gd name="adj1" fmla="val 16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97" name="AutoShape 33"/>
          <p:cNvSpPr>
            <a:spLocks/>
          </p:cNvSpPr>
          <p:nvPr/>
        </p:nvSpPr>
        <p:spPr bwMode="auto">
          <a:xfrm rot="5400000" flipV="1">
            <a:off x="6362700" y="8001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203950" y="1173163"/>
            <a:ext cx="3492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172200" y="5410200"/>
            <a:ext cx="1828800" cy="457200"/>
            <a:chOff x="3888" y="3456"/>
            <a:chExt cx="1152" cy="288"/>
          </a:xfrm>
        </p:grpSpPr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403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388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4320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417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460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4464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489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475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</p:grpSp>
      <p:sp>
        <p:nvSpPr>
          <p:cNvPr id="7200" name="Rectangle 53"/>
          <p:cNvSpPr>
            <a:spLocks noChangeArrowheads="1"/>
          </p:cNvSpPr>
          <p:nvPr/>
        </p:nvSpPr>
        <p:spPr bwMode="auto">
          <a:xfrm>
            <a:off x="6172200" y="28194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7201" name="AutoShape 54"/>
          <p:cNvSpPr>
            <a:spLocks/>
          </p:cNvSpPr>
          <p:nvPr/>
        </p:nvSpPr>
        <p:spPr bwMode="auto">
          <a:xfrm flipH="1">
            <a:off x="8077200" y="2438400"/>
            <a:ext cx="152400" cy="3429000"/>
          </a:xfrm>
          <a:prstGeom prst="leftBrace">
            <a:avLst>
              <a:gd name="adj1" fmla="val 18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82296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r>
              <a:rPr lang="en-US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Memory Size / Speed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Typical memory in a personal computer (PC):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 64MB - 256MB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Memory sizes: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Kilobyte 	(KB)	= 2</a:t>
            </a:r>
            <a:r>
              <a:rPr lang="en-US" sz="2400" baseline="30000" smtClean="0"/>
              <a:t>10 </a:t>
            </a:r>
            <a:r>
              <a:rPr lang="en-US" sz="2400" smtClean="0"/>
              <a:t>= 	               1,024 bytes  ~  1 thousand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Megabyte(MB)	= 2</a:t>
            </a:r>
            <a:r>
              <a:rPr lang="en-US" sz="2400" baseline="30000" smtClean="0"/>
              <a:t>20</a:t>
            </a:r>
            <a:r>
              <a:rPr lang="en-US" sz="2400" smtClean="0"/>
              <a:t> = 	        1,048,576 bytes  ~  1 million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Gigabyte	(GB)	= 2</a:t>
            </a:r>
            <a:r>
              <a:rPr lang="en-US" sz="2400" baseline="30000" smtClean="0"/>
              <a:t>30</a:t>
            </a:r>
            <a:r>
              <a:rPr lang="en-US" sz="2400" smtClean="0"/>
              <a:t> = 	 1,073,741,824 bytes  ~  1 billion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Memory Access Time (read from/ write to memory)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50-75 nanoseconds  (1 nsec. = 0.000000001 sec.)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RAM 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volatile (can only store when power is on)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relatively expensive</a:t>
            </a:r>
          </a:p>
        </p:txBody>
      </p:sp>
    </p:spTree>
    <p:extLst>
      <p:ext uri="{BB962C8B-B14F-4D97-AF65-F5344CB8AC3E}">
        <p14:creationId xmlns:p14="http://schemas.microsoft.com/office/powerpoint/2010/main" val="40802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3855</Words>
  <Application>Microsoft Office PowerPoint</Application>
  <PresentationFormat>On-screen Show (4:3)</PresentationFormat>
  <Paragraphs>1045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Arial Narrow</vt:lpstr>
      <vt:lpstr>Calibri</vt:lpstr>
      <vt:lpstr>Gulim</vt:lpstr>
      <vt:lpstr>Symbol</vt:lpstr>
      <vt:lpstr>Times New Roman</vt:lpstr>
      <vt:lpstr>Wingdings</vt:lpstr>
      <vt:lpstr>Office Theme</vt:lpstr>
      <vt:lpstr>Document</vt:lpstr>
      <vt:lpstr>UNIT-I Introduction to Computer System Architecture</vt:lpstr>
      <vt:lpstr>Content</vt:lpstr>
      <vt:lpstr>What is a digital computer ? </vt:lpstr>
      <vt:lpstr>The Von Neumann Machine, 1945</vt:lpstr>
      <vt:lpstr>The Von Neumann Machine, 1945</vt:lpstr>
      <vt:lpstr>The Von Neumann Architecture</vt:lpstr>
      <vt:lpstr>Memory Subsystem</vt:lpstr>
      <vt:lpstr>RAM</vt:lpstr>
      <vt:lpstr>Memory Size / Speed</vt:lpstr>
      <vt:lpstr>Operations on Memory </vt:lpstr>
      <vt:lpstr>Structure of the Memory Subsystem</vt:lpstr>
      <vt:lpstr>Input/Output Subsystem</vt:lpstr>
      <vt:lpstr>I/O Controllers</vt:lpstr>
      <vt:lpstr>Structure of the I/O Subsystem</vt:lpstr>
      <vt:lpstr>The ALU Subsystem</vt:lpstr>
      <vt:lpstr>Structure of the ALU</vt:lpstr>
      <vt:lpstr>The Control Unit</vt:lpstr>
      <vt:lpstr>Logic Gates</vt:lpstr>
      <vt:lpstr>COMBINATIONAL  GATES</vt:lpstr>
      <vt:lpstr>BOOLEAN  ALGEBRA</vt:lpstr>
      <vt:lpstr>BASIC  IDENTITIES  OF  BOOLEAN  ALGEBRA</vt:lpstr>
      <vt:lpstr>LOGIC  CIRCUIT  DESIGN</vt:lpstr>
      <vt:lpstr>EQUIVALENT  CIRCUITS</vt:lpstr>
      <vt:lpstr>SIMPLIFICATION</vt:lpstr>
      <vt:lpstr>KARNAUGH  MAP</vt:lpstr>
      <vt:lpstr>KARNAUGH  MAP</vt:lpstr>
      <vt:lpstr>MAP  SIMPLIFICATION  - 2  ADJACENT  CELLS -</vt:lpstr>
      <vt:lpstr>MAP  SIMPLIFICATION - MORE  THAN  2  CELLS -</vt:lpstr>
      <vt:lpstr>MAP  SIMPLIFICATION</vt:lpstr>
      <vt:lpstr>IMPLEMENTATION  OF  K-MAPS   - Sum-of-Products Form -</vt:lpstr>
      <vt:lpstr>IMPLEMENTATION  OF  K-MAPS   - Product-of-Sums Form -</vt:lpstr>
      <vt:lpstr>IMPLEMENTATION  OF  K-MAPS - Don’t-Care  Conditions - </vt:lpstr>
      <vt:lpstr>Combination Logic</vt:lpstr>
      <vt:lpstr>MULTIPLEXER</vt:lpstr>
      <vt:lpstr>ENCODER/DECODER</vt:lpstr>
      <vt:lpstr>Sequential Logic &amp; The Flip-Flop</vt:lpstr>
      <vt:lpstr>Flip-flop Characteristic Tables</vt:lpstr>
      <vt:lpstr>CLOCKED  FLIP  FLOPS</vt:lpstr>
      <vt:lpstr>RS-LATCH  WITH  PRESET  AND  CLEAR  INPUTS</vt:lpstr>
      <vt:lpstr>D-LATCH</vt:lpstr>
      <vt:lpstr>EDGE-TRIGGERED  FLIP  FLOPS</vt:lpstr>
      <vt:lpstr>POSITIVE  EDGE-TRIGGERED  </vt:lpstr>
      <vt:lpstr>CLOCK 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Bhagwant Singh</dc:creator>
  <cp:lastModifiedBy>Dr. Aviral Sharma</cp:lastModifiedBy>
  <cp:revision>22</cp:revision>
  <dcterms:created xsi:type="dcterms:W3CDTF">2006-08-16T00:00:00Z</dcterms:created>
  <dcterms:modified xsi:type="dcterms:W3CDTF">2023-08-29T03:51:31Z</dcterms:modified>
</cp:coreProperties>
</file>