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79" r:id="rId9"/>
    <p:sldId id="280" r:id="rId10"/>
    <p:sldId id="281" r:id="rId11"/>
    <p:sldId id="273" r:id="rId12"/>
    <p:sldId id="272" r:id="rId13"/>
    <p:sldId id="277" r:id="rId14"/>
    <p:sldId id="278" r:id="rId15"/>
    <p:sldId id="282" r:id="rId16"/>
    <p:sldId id="268" r:id="rId17"/>
    <p:sldId id="270" r:id="rId18"/>
    <p:sldId id="288" r:id="rId19"/>
    <p:sldId id="290" r:id="rId20"/>
    <p:sldId id="291" r:id="rId21"/>
    <p:sldId id="283" r:id="rId22"/>
    <p:sldId id="284" r:id="rId23"/>
    <p:sldId id="271" r:id="rId24"/>
    <p:sldId id="285" r:id="rId25"/>
    <p:sldId id="286" r:id="rId26"/>
    <p:sldId id="287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0B48-F73D-43B2-9F29-AD76684AAED1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EFC86-6CA8-448A-9E6B-204540F4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FC86-6CA8-448A-9E6B-204540F489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0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7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4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0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CA64-24EA-4A8B-BE1A-213C0D0660C4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23AD0-EABC-47C1-9411-C888693C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5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50" y="-220135"/>
            <a:ext cx="9144000" cy="2387600"/>
          </a:xfrm>
        </p:spPr>
        <p:txBody>
          <a:bodyPr/>
          <a:lstStyle/>
          <a:p>
            <a:r>
              <a:rPr lang="en-US" dirty="0" smtClean="0"/>
              <a:t>Unit 3</a:t>
            </a:r>
            <a:br>
              <a:rPr lang="en-US" dirty="0" smtClean="0"/>
            </a:b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65940" y="4656667"/>
            <a:ext cx="132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By. Dr. Amit.</a:t>
            </a:r>
            <a:endParaRPr lang="en-US" dirty="0"/>
          </a:p>
        </p:txBody>
      </p:sp>
      <p:pic>
        <p:nvPicPr>
          <p:cNvPr id="5" name="Picture 4" descr="java">
            <a:extLst>
              <a:ext uri="{FF2B5EF4-FFF2-40B4-BE49-F238E27FC236}">
                <a16:creationId xmlns:a16="http://schemas.microsoft.com/office/drawing/2014/main" id="{8E6284F3-5E1A-48BF-8947-A9DB0D16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50" y="2489199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inally will run even if no matching catch is mentioned.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432" y="1690688"/>
            <a:ext cx="6470767" cy="2946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32" y="4637681"/>
            <a:ext cx="629009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1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58834" y="1831180"/>
            <a:ext cx="1820334" cy="5418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Throwable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33231" y="2736196"/>
            <a:ext cx="1820334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72764" y="2736196"/>
            <a:ext cx="1820334" cy="541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94833" y="3597275"/>
            <a:ext cx="1820334" cy="541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 Exception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543800" y="3597275"/>
            <a:ext cx="1820334" cy="54186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Runtime Exception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24199" y="3597275"/>
            <a:ext cx="1820334" cy="541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Exception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253565" y="3597274"/>
            <a:ext cx="1820334" cy="5418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ClassNotFound Exception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238500" y="4459285"/>
            <a:ext cx="1820334" cy="54186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Arithmetic Exception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09633" y="4459285"/>
            <a:ext cx="1820334" cy="54186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NullPointer Exception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80766" y="4459285"/>
            <a:ext cx="1820334" cy="54186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NumberFormat Exception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851899" y="4442351"/>
            <a:ext cx="2501901" cy="5868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IndexOutOfBound Exception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06163" y="5220488"/>
            <a:ext cx="2501901" cy="5868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ArrayOutOfBound Exception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575800" y="5220488"/>
            <a:ext cx="2501901" cy="5868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StringOutOfBound Exception</a:t>
            </a:r>
            <a:endParaRPr lang="en-US" dirty="0"/>
          </a:p>
        </p:txBody>
      </p:sp>
      <p:cxnSp>
        <p:nvCxnSpPr>
          <p:cNvPr id="21" name="Elbow Connector 20"/>
          <p:cNvCxnSpPr>
            <a:stCxn id="6" idx="2"/>
            <a:endCxn id="8" idx="0"/>
          </p:cNvCxnSpPr>
          <p:nvPr/>
        </p:nvCxnSpPr>
        <p:spPr>
          <a:xfrm rot="16200000" flipH="1">
            <a:off x="6494392" y="1847656"/>
            <a:ext cx="363149" cy="14139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>
          <a:xfrm rot="5400000">
            <a:off x="4974626" y="1741820"/>
            <a:ext cx="363149" cy="16256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2"/>
            <a:endCxn id="9" idx="0"/>
          </p:cNvCxnSpPr>
          <p:nvPr/>
        </p:nvCxnSpPr>
        <p:spPr>
          <a:xfrm rot="5400000">
            <a:off x="4484360" y="698704"/>
            <a:ext cx="319212" cy="54779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0"/>
          </p:cNvCxnSpPr>
          <p:nvPr/>
        </p:nvCxnSpPr>
        <p:spPr>
          <a:xfrm>
            <a:off x="4034366" y="3437669"/>
            <a:ext cx="0" cy="159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0"/>
          </p:cNvCxnSpPr>
          <p:nvPr/>
        </p:nvCxnSpPr>
        <p:spPr>
          <a:xfrm>
            <a:off x="6163731" y="3437669"/>
            <a:ext cx="1" cy="15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" idx="2"/>
            <a:endCxn id="10" idx="0"/>
          </p:cNvCxnSpPr>
          <p:nvPr/>
        </p:nvCxnSpPr>
        <p:spPr>
          <a:xfrm rot="16200000" flipH="1">
            <a:off x="7758843" y="2902151"/>
            <a:ext cx="319212" cy="10710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2"/>
            <a:endCxn id="13" idx="0"/>
          </p:cNvCxnSpPr>
          <p:nvPr/>
        </p:nvCxnSpPr>
        <p:spPr>
          <a:xfrm rot="5400000">
            <a:off x="6141246" y="2146563"/>
            <a:ext cx="320143" cy="4305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79067" y="4309739"/>
            <a:ext cx="1" cy="15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890933" y="4309738"/>
            <a:ext cx="1" cy="15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2"/>
            <a:endCxn id="16" idx="0"/>
          </p:cNvCxnSpPr>
          <p:nvPr/>
        </p:nvCxnSpPr>
        <p:spPr>
          <a:xfrm rot="16200000" flipH="1">
            <a:off x="9126804" y="3466304"/>
            <a:ext cx="303209" cy="164888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6" idx="2"/>
            <a:endCxn id="17" idx="0"/>
          </p:cNvCxnSpPr>
          <p:nvPr/>
        </p:nvCxnSpPr>
        <p:spPr>
          <a:xfrm rot="5400000">
            <a:off x="9084338" y="4201975"/>
            <a:ext cx="191289" cy="18457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6" idx="2"/>
            <a:endCxn id="18" idx="0"/>
          </p:cNvCxnSpPr>
          <p:nvPr/>
        </p:nvCxnSpPr>
        <p:spPr>
          <a:xfrm rot="16200000" flipH="1">
            <a:off x="10369156" y="4762892"/>
            <a:ext cx="191289" cy="72390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84200" y="5621867"/>
            <a:ext cx="410633" cy="3725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33041" y="5625068"/>
            <a:ext cx="341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Checked Exception (compile time)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84200" y="6166934"/>
            <a:ext cx="410633" cy="355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66906" y="6153202"/>
            <a:ext cx="318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Unchecked Exception (run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5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69358"/>
            <a:ext cx="10515600" cy="4351338"/>
          </a:xfrm>
        </p:spPr>
        <p:txBody>
          <a:bodyPr/>
          <a:lstStyle/>
          <a:p>
            <a:r>
              <a:rPr lang="en-US" dirty="0" smtClean="0"/>
              <a:t>Default throw and default catch (java handle exception by itself)</a:t>
            </a:r>
          </a:p>
          <a:p>
            <a:r>
              <a:rPr lang="en-US" dirty="0"/>
              <a:t>Default throw and user-define catch</a:t>
            </a:r>
            <a:endParaRPr lang="en-US" dirty="0" smtClean="0"/>
          </a:p>
          <a:p>
            <a:r>
              <a:rPr lang="en-US" dirty="0" smtClean="0"/>
              <a:t>User-define throw </a:t>
            </a:r>
            <a:r>
              <a:rPr lang="en-US" dirty="0"/>
              <a:t>and default catch</a:t>
            </a:r>
          </a:p>
          <a:p>
            <a:r>
              <a:rPr lang="en-US" dirty="0" smtClean="0"/>
              <a:t>User-define throw </a:t>
            </a:r>
            <a:r>
              <a:rPr lang="en-US" dirty="0"/>
              <a:t>and </a:t>
            </a:r>
            <a:r>
              <a:rPr lang="en-US" dirty="0" smtClean="0"/>
              <a:t>user-define </a:t>
            </a:r>
            <a:r>
              <a:rPr lang="en-US" dirty="0"/>
              <a:t>catch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9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throw and user-define </a:t>
            </a:r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ry{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atch(&lt;exception type&gt;&lt;parameter&gt;){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inally{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//try block should be followed by either catch or finally block.</a:t>
            </a:r>
          </a:p>
        </p:txBody>
      </p:sp>
    </p:spTree>
    <p:extLst>
      <p:ext uri="{BB962C8B-B14F-4D97-AF65-F5344CB8AC3E}">
        <p14:creationId xmlns:p14="http://schemas.microsoft.com/office/powerpoint/2010/main" val="400811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4161"/>
            <a:ext cx="9442132" cy="2219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3023"/>
            <a:ext cx="8377771" cy="12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8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6" y="-14559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User-define throw and default </a:t>
            </a:r>
            <a:r>
              <a:rPr lang="en-US" sz="2800" dirty="0" smtClean="0"/>
              <a:t>catch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4" y="2571142"/>
            <a:ext cx="9874914" cy="2844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4" y="5404883"/>
            <a:ext cx="10200692" cy="1453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87490"/>
            <a:ext cx="10464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throw keyword is used to explicitly throw an exception. It allows you to generate and signal that an exceptional condition has occurred in your program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throw an exception to set different message.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the 'throw' keyword to explicitly signal exceptional conditions in Java, even if they are not considered exceptions according to the JVM.</a:t>
            </a:r>
          </a:p>
        </p:txBody>
      </p:sp>
    </p:spTree>
    <p:extLst>
      <p:ext uri="{BB962C8B-B14F-4D97-AF65-F5344CB8AC3E}">
        <p14:creationId xmlns:p14="http://schemas.microsoft.com/office/powerpoint/2010/main" val="14738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17" y="884428"/>
            <a:ext cx="8600129" cy="36283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825" y="238667"/>
            <a:ext cx="627915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 smtClean="0">
                <a:cs typeface="Segoe UI" panose="020B0502040204020203" pitchFamily="34" charset="0"/>
              </a:rPr>
              <a:t>Example : User-defined </a:t>
            </a:r>
            <a:r>
              <a:rPr lang="en-US" altLang="en-US" sz="2200" dirty="0">
                <a:cs typeface="Segoe UI" panose="020B0502040204020203" pitchFamily="34" charset="0"/>
              </a:rPr>
              <a:t>throw and user-defined catch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6" y="4727607"/>
            <a:ext cx="7199293" cy="14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Checked Exceptions (Compile-Time Exceptions</a:t>
            </a:r>
            <a:r>
              <a:rPr lang="en-US" b="1" dirty="0" smtClean="0"/>
              <a:t>):</a:t>
            </a:r>
            <a:endParaRPr lang="en-US" dirty="0"/>
          </a:p>
          <a:p>
            <a:r>
              <a:rPr lang="en-US" dirty="0"/>
              <a:t>Checked exceptions are exceptions that are checked by the Java compiler at compile time.</a:t>
            </a:r>
          </a:p>
          <a:p>
            <a:r>
              <a:rPr lang="en-US" dirty="0"/>
              <a:t>Programs are required to either catch (handle) checked exceptions using a </a:t>
            </a:r>
            <a:r>
              <a:rPr lang="en-US" b="1" dirty="0"/>
              <a:t>try-catch block </a:t>
            </a:r>
            <a:r>
              <a:rPr lang="en-US" dirty="0"/>
              <a:t>or declare them using the </a:t>
            </a:r>
            <a:r>
              <a:rPr lang="en-US" b="1" dirty="0" smtClean="0"/>
              <a:t>throws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Common examples of checked exceptions include </a:t>
            </a:r>
            <a:r>
              <a:rPr lang="en-US" b="1" dirty="0" err="1"/>
              <a:t>IOException</a:t>
            </a:r>
            <a:r>
              <a:rPr lang="en-US" b="1" dirty="0"/>
              <a:t>, </a:t>
            </a:r>
            <a:r>
              <a:rPr lang="en-US" b="1" dirty="0" err="1"/>
              <a:t>SQLException</a:t>
            </a:r>
            <a:r>
              <a:rPr lang="en-US" b="1" dirty="0"/>
              <a:t>, and </a:t>
            </a:r>
            <a:r>
              <a:rPr lang="en-US" b="1" dirty="0" err="1"/>
              <a:t>ClassNotFoundException</a:t>
            </a:r>
            <a:r>
              <a:rPr lang="en-US" b="1" dirty="0"/>
              <a:t>.</a:t>
            </a:r>
            <a:r>
              <a:rPr lang="en-US" dirty="0"/>
              <a:t> These exceptions often relate to external factors, such as file I/O, database access, and class loading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“checked” means they will be checked at the compile-time itself.</a:t>
            </a:r>
          </a:p>
        </p:txBody>
      </p:sp>
    </p:spTree>
    <p:extLst>
      <p:ext uri="{BB962C8B-B14F-4D97-AF65-F5344CB8AC3E}">
        <p14:creationId xmlns:p14="http://schemas.microsoft.com/office/powerpoint/2010/main" val="2801353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2029" cy="3420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7" y="3420533"/>
            <a:ext cx="5764883" cy="34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333" y="2472989"/>
            <a:ext cx="8094134" cy="4014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333" y="228601"/>
            <a:ext cx="1084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Checked exception handle by the programmer at compile-time using try-catch 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8067" y="1634067"/>
            <a:ext cx="772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using try-catch programmer is handling the checked exception by its own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Exception handling in Java is a mechanism that allows you to gracefully handle and recover from runtime errors or exceptional conditions that may occur during the execution of a Java program.</a:t>
            </a:r>
          </a:p>
          <a:p>
            <a:r>
              <a:rPr lang="en-US" sz="2400" dirty="0" smtClean="0"/>
              <a:t> It helps prevent the program from crashing and provides a way to handle errors in a controlled manner.</a:t>
            </a:r>
          </a:p>
          <a:p>
            <a:r>
              <a:rPr lang="en-US" sz="2400" dirty="0">
                <a:latin typeface="NewBaskervilleStd-Roman"/>
              </a:rPr>
              <a:t>Java exception handling is managed via five keywords: </a:t>
            </a:r>
            <a:r>
              <a:rPr lang="en-US" sz="2400" b="1" dirty="0">
                <a:latin typeface="NewBaskervilleStd-Bold"/>
              </a:rPr>
              <a:t>try</a:t>
            </a:r>
            <a:r>
              <a:rPr lang="en-US" sz="2400" dirty="0">
                <a:latin typeface="NewBaskervilleStd-Roman"/>
              </a:rPr>
              <a:t>, </a:t>
            </a:r>
            <a:r>
              <a:rPr lang="en-US" sz="2400" b="1" dirty="0">
                <a:latin typeface="NewBaskervilleStd-Bold"/>
              </a:rPr>
              <a:t>catch</a:t>
            </a:r>
            <a:r>
              <a:rPr lang="en-US" sz="2400" dirty="0">
                <a:latin typeface="NewBaskervilleStd-Roman"/>
              </a:rPr>
              <a:t>, </a:t>
            </a:r>
            <a:r>
              <a:rPr lang="en-US" sz="2400" b="1" dirty="0">
                <a:latin typeface="NewBaskervilleStd-Bold"/>
              </a:rPr>
              <a:t>throw</a:t>
            </a:r>
            <a:r>
              <a:rPr lang="en-US" sz="2400" dirty="0">
                <a:latin typeface="NewBaskervilleStd-Roman"/>
              </a:rPr>
              <a:t>, </a:t>
            </a:r>
            <a:r>
              <a:rPr lang="en-US" sz="2400" b="1" dirty="0">
                <a:latin typeface="NewBaskervilleStd-Bold"/>
              </a:rPr>
              <a:t>throws</a:t>
            </a:r>
            <a:r>
              <a:rPr lang="en-US" sz="2400" dirty="0">
                <a:latin typeface="NewBaskervilleStd-Roman"/>
              </a:rPr>
              <a:t>, and </a:t>
            </a:r>
            <a:r>
              <a:rPr lang="en-IN" sz="2400" b="1" dirty="0">
                <a:latin typeface="NewBaskervilleStd-Bold"/>
              </a:rPr>
              <a:t>finally</a:t>
            </a:r>
            <a:r>
              <a:rPr lang="en-IN" sz="2400" dirty="0">
                <a:latin typeface="NewBaskervilleStd-Roman"/>
              </a:rPr>
              <a:t>.</a:t>
            </a:r>
            <a:endParaRPr lang="en-IN" sz="24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69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05" y="2533306"/>
            <a:ext cx="6942919" cy="3638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00" y="194554"/>
            <a:ext cx="1084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Checked exception handle by the programmer at compile-time using throws keyword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1067" y="1591733"/>
            <a:ext cx="103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throws keyword programmer </a:t>
            </a:r>
            <a:r>
              <a:rPr lang="en-US" dirty="0"/>
              <a:t>tell </a:t>
            </a:r>
            <a:r>
              <a:rPr lang="en-US" dirty="0" smtClean="0"/>
              <a:t>that method </a:t>
            </a:r>
            <a:r>
              <a:rPr lang="en-US" dirty="0"/>
              <a:t>may throw one or more exceptions during its </a:t>
            </a:r>
            <a:r>
              <a:rPr lang="en-US" dirty="0" smtClean="0"/>
              <a:t>execution.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0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2099" y="5638800"/>
            <a:ext cx="994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Checked exception - Java compiler will force programmer to deal with the exception that </a:t>
            </a:r>
            <a:r>
              <a:rPr lang="en-US" b="1" dirty="0" smtClean="0"/>
              <a:t>may be </a:t>
            </a:r>
            <a:r>
              <a:rPr lang="en-US" dirty="0" smtClean="0"/>
              <a:t>thrown.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9" y="80314"/>
            <a:ext cx="8918768" cy="54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19" y="327024"/>
            <a:ext cx="8095114" cy="61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91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51329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Unchecked Exceptions (Runtime Exceptions):</a:t>
            </a:r>
          </a:p>
          <a:p>
            <a:endParaRPr lang="en-US" dirty="0"/>
          </a:p>
          <a:p>
            <a:r>
              <a:rPr lang="en-US" dirty="0"/>
              <a:t>Unchecked exceptions, also known as runtime exceptions, are exceptions that are not checked by the Java compiler at compile time.</a:t>
            </a:r>
          </a:p>
          <a:p>
            <a:r>
              <a:rPr lang="en-US" dirty="0"/>
              <a:t>Programs are not required to catch or declare unchecked exceptions. Instead, they are thrown and discovered at runtime.</a:t>
            </a:r>
          </a:p>
          <a:p>
            <a:r>
              <a:rPr lang="en-US" dirty="0"/>
              <a:t>Common examples of unchecked exceptions include </a:t>
            </a:r>
            <a:r>
              <a:rPr lang="en-US" b="1" dirty="0" err="1"/>
              <a:t>NullPointerException</a:t>
            </a:r>
            <a:r>
              <a:rPr lang="en-US" b="1" dirty="0"/>
              <a:t>, </a:t>
            </a:r>
            <a:r>
              <a:rPr lang="en-US" b="1" dirty="0" err="1"/>
              <a:t>ArrayIndexOutOfBoundsException</a:t>
            </a:r>
            <a:r>
              <a:rPr lang="en-US" b="1" dirty="0"/>
              <a:t>, and </a:t>
            </a:r>
            <a:r>
              <a:rPr lang="en-US" b="1" dirty="0" err="1"/>
              <a:t>ArithmeticException</a:t>
            </a:r>
            <a:r>
              <a:rPr lang="en-US" dirty="0"/>
              <a:t>. These exceptions often indicate programming errors or unexpected conditions.</a:t>
            </a:r>
          </a:p>
          <a:p>
            <a:r>
              <a:rPr lang="en-US" dirty="0"/>
              <a:t>Unchecked exceptions are typically used for situations where the error is due to a mistake in the code (such as null references, array index out of bounds, or division by zero) and is not recoverable during normal program execution.</a:t>
            </a:r>
          </a:p>
        </p:txBody>
      </p:sp>
    </p:spTree>
    <p:extLst>
      <p:ext uri="{BB962C8B-B14F-4D97-AF65-F5344CB8AC3E}">
        <p14:creationId xmlns:p14="http://schemas.microsoft.com/office/powerpoint/2010/main" val="439330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Pointer Exception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71" y="1567087"/>
            <a:ext cx="8374011" cy="2691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0268"/>
            <a:ext cx="11009879" cy="12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30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77118"/>
            <a:ext cx="7944349" cy="3196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55068"/>
            <a:ext cx="11009879" cy="12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9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 smtClean="0"/>
              <a:t>Custom exception 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4432"/>
            <a:ext cx="10515600" cy="4351338"/>
          </a:xfrm>
        </p:spPr>
        <p:txBody>
          <a:bodyPr>
            <a:normAutofit/>
          </a:bodyPr>
          <a:lstStyle/>
          <a:p>
            <a:r>
              <a:rPr lang="en-US" sz="2500" dirty="0"/>
              <a:t>Creating a custom exception in Java involves creating a new class that extends either </a:t>
            </a:r>
            <a:r>
              <a:rPr lang="en-US" sz="2500" b="1" dirty="0"/>
              <a:t>Exception</a:t>
            </a:r>
            <a:r>
              <a:rPr lang="en-US" sz="2500" dirty="0"/>
              <a:t> or </a:t>
            </a:r>
            <a:r>
              <a:rPr lang="en-US" sz="2500" b="1" dirty="0"/>
              <a:t>one of its subclasses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343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255" y="386292"/>
            <a:ext cx="7927212" cy="626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 and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that might throw an exception is placed inside the</a:t>
            </a:r>
            <a:r>
              <a:rPr lang="en-US" b="1" dirty="0" smtClean="0"/>
              <a:t> try </a:t>
            </a:r>
            <a:r>
              <a:rPr lang="en-US" dirty="0" smtClean="0"/>
              <a:t>block, and code to handle the exception is placed inside the </a:t>
            </a:r>
            <a:r>
              <a:rPr lang="en-US" b="1" dirty="0" smtClean="0"/>
              <a:t>catch</a:t>
            </a:r>
            <a:r>
              <a:rPr lang="en-US" dirty="0" smtClean="0"/>
              <a:t> block. Multiple </a:t>
            </a:r>
            <a:r>
              <a:rPr lang="en-US" b="1" dirty="0" smtClean="0"/>
              <a:t>catch</a:t>
            </a:r>
            <a:r>
              <a:rPr lang="en-US" dirty="0" smtClean="0"/>
              <a:t> blocks can be used to handle different types of exceptions.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420" y="3550670"/>
            <a:ext cx="5754247" cy="24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60" y="236773"/>
            <a:ext cx="6744393" cy="1473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150"/>
            <a:ext cx="7296525" cy="958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740049"/>
            <a:ext cx="475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1. Program with out exception Handling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37981"/>
            <a:ext cx="11988800" cy="22778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75120"/>
            <a:ext cx="7362029" cy="82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" y="540749"/>
            <a:ext cx="6304032" cy="2769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2" y="120618"/>
            <a:ext cx="25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Divide by zero Exception.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" y="3632198"/>
            <a:ext cx="6690801" cy="14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getMassage()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12806"/>
            <a:ext cx="9486865" cy="3531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209095"/>
            <a:ext cx="8185605" cy="15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7608"/>
            <a:ext cx="10515600" cy="1325563"/>
          </a:xfrm>
        </p:spPr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34" y="614892"/>
            <a:ext cx="10515600" cy="4351338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finally</a:t>
            </a:r>
            <a:r>
              <a:rPr lang="en-US" sz="2400" dirty="0" smtClean="0"/>
              <a:t> block is used to specify a block of code that will always be executed, regardless of whether an exception is thrown or not.</a:t>
            </a:r>
          </a:p>
          <a:p>
            <a:r>
              <a:rPr lang="en-US" sz="2400" dirty="0">
                <a:latin typeface="NewBaskervilleStd-Roman"/>
              </a:rPr>
              <a:t>Any code that absolutely must be executed after a </a:t>
            </a:r>
            <a:r>
              <a:rPr lang="en-US" sz="2400" b="1" dirty="0">
                <a:latin typeface="NewBaskervilleStd-Bold"/>
              </a:rPr>
              <a:t>try </a:t>
            </a:r>
            <a:r>
              <a:rPr lang="en-US" sz="2400" dirty="0">
                <a:latin typeface="NewBaskervilleStd-Roman"/>
              </a:rPr>
              <a:t>block completes is put in a </a:t>
            </a:r>
            <a:r>
              <a:rPr lang="en-US" sz="2400" b="1" dirty="0">
                <a:latin typeface="NewBaskervilleStd-Bold"/>
              </a:rPr>
              <a:t>finally </a:t>
            </a:r>
            <a:r>
              <a:rPr lang="en-US" sz="2400" dirty="0">
                <a:latin typeface="NewBaskervilleStd-Roman"/>
              </a:rPr>
              <a:t>block</a:t>
            </a:r>
            <a:r>
              <a:rPr lang="en-US" sz="2400" dirty="0" smtClean="0">
                <a:latin typeface="NewBaskervilleStd-Roman"/>
              </a:rPr>
              <a:t>.</a:t>
            </a:r>
          </a:p>
          <a:p>
            <a:r>
              <a:rPr lang="en-US" sz="2400" b="1" dirty="0" smtClean="0">
                <a:latin typeface="NewBaskervilleStd-Roman"/>
              </a:rPr>
              <a:t>finally</a:t>
            </a:r>
            <a:r>
              <a:rPr lang="en-US" sz="2400" dirty="0" smtClean="0">
                <a:latin typeface="NewBaskervilleStd-Roman"/>
              </a:rPr>
              <a:t> can not be used without </a:t>
            </a:r>
            <a:r>
              <a:rPr lang="en-US" sz="2400" b="1" dirty="0" smtClean="0">
                <a:latin typeface="NewBaskervilleStd-Roman"/>
              </a:rPr>
              <a:t>try</a:t>
            </a:r>
            <a:r>
              <a:rPr lang="en-US" sz="2400" dirty="0" smtClean="0">
                <a:latin typeface="NewBaskervilleStd-Roman"/>
              </a:rPr>
              <a:t>. </a:t>
            </a:r>
            <a:endParaRPr lang="en-IN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6713"/>
            <a:ext cx="9768353" cy="3621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287" y="3563387"/>
            <a:ext cx="5801768" cy="10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“can we use try without catch or finally”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4" y="2451078"/>
            <a:ext cx="6554807" cy="1468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93" y="4055004"/>
            <a:ext cx="7217015" cy="11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7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“Can we use try without catch but with finally” – YES</a:t>
            </a:r>
          </a:p>
          <a:p>
            <a:r>
              <a:rPr lang="en-US" sz="1500" dirty="0" smtClean="0"/>
              <a:t>“Can we use catch after finally with try” - NO</a:t>
            </a:r>
            <a:endParaRPr lang="en-US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925" y="2772724"/>
            <a:ext cx="5534141" cy="2568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696" y="5433539"/>
            <a:ext cx="4839546" cy="10603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85" y="5424295"/>
            <a:ext cx="5933415" cy="817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78" y="2736191"/>
            <a:ext cx="5734322" cy="26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2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728</Words>
  <Application>Microsoft Office PowerPoint</Application>
  <PresentationFormat>Widescreen</PresentationFormat>
  <Paragraphs>78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NewBaskervilleStd-Bold</vt:lpstr>
      <vt:lpstr>NewBaskervilleStd-Roman</vt:lpstr>
      <vt:lpstr>Segoe UI</vt:lpstr>
      <vt:lpstr>Office Theme</vt:lpstr>
      <vt:lpstr>Unit 3 Exceptions</vt:lpstr>
      <vt:lpstr>Exception Handling </vt:lpstr>
      <vt:lpstr>try and catch</vt:lpstr>
      <vt:lpstr>PowerPoint Presentation</vt:lpstr>
      <vt:lpstr>PowerPoint Presentation</vt:lpstr>
      <vt:lpstr>getMassage()</vt:lpstr>
      <vt:lpstr>finally</vt:lpstr>
      <vt:lpstr>Query </vt:lpstr>
      <vt:lpstr>Query</vt:lpstr>
      <vt:lpstr>finally will run even if no matching catch is mentioned.</vt:lpstr>
      <vt:lpstr>Exceptions</vt:lpstr>
      <vt:lpstr>PowerPoint Presentation</vt:lpstr>
      <vt:lpstr>Default throw and user-define catch</vt:lpstr>
      <vt:lpstr>Example </vt:lpstr>
      <vt:lpstr>User-define throw and default catch</vt:lpstr>
      <vt:lpstr>PowerPoint Presentation</vt:lpstr>
      <vt:lpstr>Types of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Pointer Exception</vt:lpstr>
      <vt:lpstr>Example 2</vt:lpstr>
      <vt:lpstr>Custom exception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Exceptions</dc:title>
  <dc:creator>Amit Verma</dc:creator>
  <cp:lastModifiedBy>Amit Verma</cp:lastModifiedBy>
  <cp:revision>35</cp:revision>
  <dcterms:created xsi:type="dcterms:W3CDTF">2023-09-20T08:43:55Z</dcterms:created>
  <dcterms:modified xsi:type="dcterms:W3CDTF">2023-09-24T19:00:21Z</dcterms:modified>
</cp:coreProperties>
</file>