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7" r:id="rId21"/>
    <p:sldId id="288" r:id="rId22"/>
    <p:sldId id="291" r:id="rId23"/>
    <p:sldId id="292" r:id="rId24"/>
    <p:sldId id="294" r:id="rId25"/>
    <p:sldId id="293" r:id="rId26"/>
    <p:sldId id="295" r:id="rId27"/>
    <p:sldId id="296" r:id="rId28"/>
    <p:sldId id="297" r:id="rId29"/>
    <p:sldId id="298" r:id="rId30"/>
    <p:sldId id="299" r:id="rId31"/>
    <p:sldId id="300" r:id="rId32"/>
    <p:sldId id="301"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55CA8-5527-4BC7-88AF-D7D6064910F6}"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A822A-DED3-4647-8FF0-1CC8926F8523}" type="slidenum">
              <a:rPr lang="en-US" smtClean="0"/>
              <a:t>‹#›</a:t>
            </a:fld>
            <a:endParaRPr lang="en-US"/>
          </a:p>
        </p:txBody>
      </p:sp>
    </p:spTree>
    <p:extLst>
      <p:ext uri="{BB962C8B-B14F-4D97-AF65-F5344CB8AC3E}">
        <p14:creationId xmlns:p14="http://schemas.microsoft.com/office/powerpoint/2010/main" val="419020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p:nvPr>
        </p:nvSpPr>
        <p:spPr/>
        <p:txBody>
          <a:bodyPr/>
          <a:lstStyle/>
          <a:p>
            <a:pPr algn="r"/>
            <a:fld id="{63EBC838-91A9-4740-9A4B-B591512FB2FB}" type="slidenum">
              <a:rPr lang="en-IN" sz="1400" b="0" strike="noStrike" spc="-1" smtClean="0">
                <a:latin typeface="Times New Roman"/>
              </a:rPr>
              <a:t>6</a:t>
            </a:fld>
            <a:endParaRPr lang="en-IN" sz="1400" b="0" strike="noStrike" spc="-1">
              <a:latin typeface="Times New Roman"/>
            </a:endParaRPr>
          </a:p>
        </p:txBody>
      </p:sp>
    </p:spTree>
    <p:extLst>
      <p:ext uri="{BB962C8B-B14F-4D97-AF65-F5344CB8AC3E}">
        <p14:creationId xmlns:p14="http://schemas.microsoft.com/office/powerpoint/2010/main" val="298726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p:nvPr>
        </p:nvSpPr>
        <p:spPr/>
        <p:txBody>
          <a:bodyPr/>
          <a:lstStyle/>
          <a:p>
            <a:pPr algn="r"/>
            <a:fld id="{63EBC838-91A9-4740-9A4B-B591512FB2FB}" type="slidenum">
              <a:rPr lang="en-IN" sz="1400" b="0" strike="noStrike" spc="-1" smtClean="0">
                <a:latin typeface="Times New Roman"/>
              </a:rPr>
              <a:t>8</a:t>
            </a:fld>
            <a:endParaRPr lang="en-IN" sz="1400" b="0" strike="noStrike" spc="-1">
              <a:latin typeface="Times New Roman"/>
            </a:endParaRPr>
          </a:p>
        </p:txBody>
      </p:sp>
    </p:spTree>
    <p:extLst>
      <p:ext uri="{BB962C8B-B14F-4D97-AF65-F5344CB8AC3E}">
        <p14:creationId xmlns:p14="http://schemas.microsoft.com/office/powerpoint/2010/main" val="12692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63EBC838-91A9-4740-9A4B-B591512FB2FB}" type="slidenum">
              <a:rPr lang="en-IN" sz="1400" b="0" strike="noStrike" spc="-1" smtClean="0">
                <a:latin typeface="Times New Roman"/>
              </a:rPr>
              <a:t>12</a:t>
            </a:fld>
            <a:endParaRPr lang="en-IN" sz="1400" b="0" strike="noStrike" spc="-1">
              <a:latin typeface="Times New Roman"/>
            </a:endParaRPr>
          </a:p>
        </p:txBody>
      </p:sp>
    </p:spTree>
    <p:extLst>
      <p:ext uri="{BB962C8B-B14F-4D97-AF65-F5344CB8AC3E}">
        <p14:creationId xmlns:p14="http://schemas.microsoft.com/office/powerpoint/2010/main" val="162420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p:nvPr>
        </p:nvSpPr>
        <p:spPr/>
        <p:txBody>
          <a:bodyPr/>
          <a:lstStyle/>
          <a:p>
            <a:pPr algn="r"/>
            <a:fld id="{63EBC838-91A9-4740-9A4B-B591512FB2FB}" type="slidenum">
              <a:rPr lang="en-IN" sz="1400" b="0" strike="noStrike" spc="-1" smtClean="0">
                <a:latin typeface="Times New Roman"/>
              </a:rPr>
              <a:t>24</a:t>
            </a:fld>
            <a:endParaRPr lang="en-IN" sz="1400" b="0" strike="noStrike" spc="-1">
              <a:latin typeface="Times New Roman"/>
            </a:endParaRPr>
          </a:p>
        </p:txBody>
      </p:sp>
    </p:spTree>
    <p:extLst>
      <p:ext uri="{BB962C8B-B14F-4D97-AF65-F5344CB8AC3E}">
        <p14:creationId xmlns:p14="http://schemas.microsoft.com/office/powerpoint/2010/main" val="110505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0B527F-6FB6-42A6-9E27-115E45CF7723}"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17575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B527F-6FB6-42A6-9E27-115E45CF7723}"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131437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B527F-6FB6-42A6-9E27-115E45CF7723}"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306202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B527F-6FB6-42A6-9E27-115E45CF7723}"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42371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0B527F-6FB6-42A6-9E27-115E45CF7723}"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428088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0B527F-6FB6-42A6-9E27-115E45CF7723}"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57065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0B527F-6FB6-42A6-9E27-115E45CF7723}"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327376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0B527F-6FB6-42A6-9E27-115E45CF7723}"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225059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B527F-6FB6-42A6-9E27-115E45CF7723}"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412942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0B527F-6FB6-42A6-9E27-115E45CF7723}"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286014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0B527F-6FB6-42A6-9E27-115E45CF7723}"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DE635-7024-4157-AD33-354E06976F3B}" type="slidenum">
              <a:rPr lang="en-US" smtClean="0"/>
              <a:t>‹#›</a:t>
            </a:fld>
            <a:endParaRPr lang="en-US"/>
          </a:p>
        </p:txBody>
      </p:sp>
    </p:spTree>
    <p:extLst>
      <p:ext uri="{BB962C8B-B14F-4D97-AF65-F5344CB8AC3E}">
        <p14:creationId xmlns:p14="http://schemas.microsoft.com/office/powerpoint/2010/main" val="12844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B527F-6FB6-42A6-9E27-115E45CF7723}" type="datetimeFigureOut">
              <a:rPr lang="en-US" smtClean="0"/>
              <a:t>9/10/2023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DE635-7024-4157-AD33-354E06976F3B}" type="slidenum">
              <a:rPr lang="en-US" smtClean="0"/>
              <a:t>‹#›</a:t>
            </a:fld>
            <a:endParaRPr lang="en-US"/>
          </a:p>
        </p:txBody>
      </p:sp>
    </p:spTree>
    <p:extLst>
      <p:ext uri="{BB962C8B-B14F-4D97-AF65-F5344CB8AC3E}">
        <p14:creationId xmlns:p14="http://schemas.microsoft.com/office/powerpoint/2010/main" val="1599378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4816" y="863599"/>
            <a:ext cx="2984471" cy="1477328"/>
          </a:xfrm>
          <a:prstGeom prst="rect">
            <a:avLst/>
          </a:prstGeom>
          <a:noFill/>
        </p:spPr>
        <p:txBody>
          <a:bodyPr wrap="none" rtlCol="0">
            <a:spAutoFit/>
          </a:bodyPr>
          <a:lstStyle/>
          <a:p>
            <a:pPr algn="ctr"/>
            <a:r>
              <a:rPr lang="en-US" sz="4500" dirty="0" smtClean="0"/>
              <a:t>Unit 2 </a:t>
            </a:r>
          </a:p>
          <a:p>
            <a:pPr algn="ctr"/>
            <a:r>
              <a:rPr lang="en-US" sz="4500" dirty="0" smtClean="0"/>
              <a:t>Inheritance </a:t>
            </a:r>
            <a:endParaRPr lang="en-US" sz="4500" dirty="0"/>
          </a:p>
        </p:txBody>
      </p:sp>
      <p:sp>
        <p:nvSpPr>
          <p:cNvPr id="3" name="TextBox 2"/>
          <p:cNvSpPr txBox="1"/>
          <p:nvPr/>
        </p:nvSpPr>
        <p:spPr>
          <a:xfrm>
            <a:off x="5065940" y="4656667"/>
            <a:ext cx="1322221" cy="369332"/>
          </a:xfrm>
          <a:prstGeom prst="rect">
            <a:avLst/>
          </a:prstGeom>
          <a:noFill/>
        </p:spPr>
        <p:txBody>
          <a:bodyPr wrap="none" rtlCol="0">
            <a:spAutoFit/>
          </a:bodyPr>
          <a:lstStyle/>
          <a:p>
            <a:r>
              <a:rPr lang="en-US" dirty="0" smtClean="0"/>
              <a:t>By. Dr. Amit.</a:t>
            </a:r>
            <a:endParaRPr lang="en-US" dirty="0"/>
          </a:p>
        </p:txBody>
      </p:sp>
      <p:pic>
        <p:nvPicPr>
          <p:cNvPr id="4" name="Picture 4" descr="java">
            <a:extLst>
              <a:ext uri="{FF2B5EF4-FFF2-40B4-BE49-F238E27FC236}">
                <a16:creationId xmlns:a16="http://schemas.microsoft.com/office/drawing/2014/main" id="{8E6284F3-5E1A-48BF-8947-A9DB0D16F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050" y="2489199"/>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1794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3223959" cy="369332"/>
          </a:xfrm>
          <a:prstGeom prst="rect">
            <a:avLst/>
          </a:prstGeom>
        </p:spPr>
        <p:txBody>
          <a:bodyPr wrap="none">
            <a:spAutoFit/>
          </a:bodyPr>
          <a:lstStyle/>
          <a:p>
            <a:r>
              <a:rPr lang="en-US" b="1" dirty="0">
                <a:solidFill>
                  <a:srgbClr val="374151"/>
                </a:solidFill>
                <a:latin typeface="Söhne"/>
              </a:rPr>
              <a:t>Parameterized Constructor:</a:t>
            </a:r>
            <a:endParaRPr lang="en-US" b="1" dirty="0"/>
          </a:p>
        </p:txBody>
      </p:sp>
      <p:sp>
        <p:nvSpPr>
          <p:cNvPr id="5" name="Rectangle 4"/>
          <p:cNvSpPr/>
          <p:nvPr/>
        </p:nvSpPr>
        <p:spPr>
          <a:xfrm>
            <a:off x="152400" y="914400"/>
            <a:ext cx="10972800" cy="646331"/>
          </a:xfrm>
          <a:prstGeom prst="rect">
            <a:avLst/>
          </a:prstGeom>
        </p:spPr>
        <p:txBody>
          <a:bodyPr wrap="square">
            <a:spAutoFit/>
          </a:bodyPr>
          <a:lstStyle/>
          <a:p>
            <a:pPr marL="285750" indent="-285750">
              <a:buFont typeface="Arial" panose="020B0604020202020204" pitchFamily="34" charset="0"/>
              <a:buChar char="•"/>
            </a:pPr>
            <a:r>
              <a:rPr lang="en-US" dirty="0"/>
              <a:t>A parameterized constructor accepts one or more parameters to initialize an object with specific </a:t>
            </a:r>
            <a:r>
              <a:rPr lang="en-US" dirty="0" smtClean="0"/>
              <a:t>values.</a:t>
            </a:r>
          </a:p>
          <a:p>
            <a:pPr marL="285750" indent="-285750">
              <a:buFont typeface="Arial" panose="020B0604020202020204" pitchFamily="34" charset="0"/>
              <a:buChar char="•"/>
            </a:pPr>
            <a:r>
              <a:rPr lang="en-US" dirty="0" smtClean="0"/>
              <a:t>It </a:t>
            </a:r>
            <a:r>
              <a:rPr lang="en-US" dirty="0"/>
              <a:t>allows you to set custom values during object creation.</a:t>
            </a:r>
          </a:p>
        </p:txBody>
      </p:sp>
      <p:pic>
        <p:nvPicPr>
          <p:cNvPr id="6" name="Picture 5"/>
          <p:cNvPicPr>
            <a:picLocks noChangeAspect="1"/>
          </p:cNvPicPr>
          <p:nvPr/>
        </p:nvPicPr>
        <p:blipFill>
          <a:blip r:embed="rId2"/>
          <a:stretch>
            <a:fillRect/>
          </a:stretch>
        </p:blipFill>
        <p:spPr>
          <a:xfrm>
            <a:off x="304800" y="1672247"/>
            <a:ext cx="6553200" cy="4103808"/>
          </a:xfrm>
          <a:prstGeom prst="rect">
            <a:avLst/>
          </a:prstGeom>
        </p:spPr>
      </p:pic>
      <p:pic>
        <p:nvPicPr>
          <p:cNvPr id="7" name="Picture 6"/>
          <p:cNvPicPr>
            <a:picLocks noChangeAspect="1"/>
          </p:cNvPicPr>
          <p:nvPr/>
        </p:nvPicPr>
        <p:blipFill>
          <a:blip r:embed="rId3"/>
          <a:stretch>
            <a:fillRect/>
          </a:stretch>
        </p:blipFill>
        <p:spPr>
          <a:xfrm>
            <a:off x="2591318" y="5363284"/>
            <a:ext cx="9600682" cy="1494716"/>
          </a:xfrm>
          <a:prstGeom prst="rect">
            <a:avLst/>
          </a:prstGeom>
        </p:spPr>
      </p:pic>
    </p:spTree>
    <p:extLst>
      <p:ext uri="{BB962C8B-B14F-4D97-AF65-F5344CB8AC3E}">
        <p14:creationId xmlns:p14="http://schemas.microsoft.com/office/powerpoint/2010/main" val="12655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1672253" cy="369332"/>
          </a:xfrm>
          <a:prstGeom prst="rect">
            <a:avLst/>
          </a:prstGeom>
        </p:spPr>
        <p:txBody>
          <a:bodyPr wrap="none">
            <a:spAutoFit/>
          </a:bodyPr>
          <a:lstStyle/>
          <a:p>
            <a:r>
              <a:rPr lang="en-US" b="1" i="1" dirty="0">
                <a:solidFill>
                  <a:srgbClr val="374151"/>
                </a:solidFill>
                <a:latin typeface="Söhne"/>
              </a:rPr>
              <a:t>t</a:t>
            </a:r>
            <a:r>
              <a:rPr lang="en-US" b="1" i="1" dirty="0" smtClean="0">
                <a:solidFill>
                  <a:srgbClr val="374151"/>
                </a:solidFill>
                <a:latin typeface="Söhne"/>
              </a:rPr>
              <a:t>his</a:t>
            </a:r>
            <a:r>
              <a:rPr lang="en-US" b="1" dirty="0" smtClean="0">
                <a:solidFill>
                  <a:srgbClr val="374151"/>
                </a:solidFill>
                <a:latin typeface="Söhne"/>
              </a:rPr>
              <a:t> keyword:</a:t>
            </a:r>
            <a:endParaRPr lang="en-US" b="1" dirty="0"/>
          </a:p>
        </p:txBody>
      </p:sp>
      <p:sp>
        <p:nvSpPr>
          <p:cNvPr id="5" name="Rectangle 4"/>
          <p:cNvSpPr/>
          <p:nvPr/>
        </p:nvSpPr>
        <p:spPr>
          <a:xfrm>
            <a:off x="152400" y="914400"/>
            <a:ext cx="10972800" cy="369332"/>
          </a:xfrm>
          <a:prstGeom prst="rect">
            <a:avLst/>
          </a:prstGeom>
        </p:spPr>
        <p:txBody>
          <a:bodyPr wrap="square">
            <a:spAutoFit/>
          </a:bodyPr>
          <a:lstStyle/>
          <a:p>
            <a:pPr marL="285750" indent="-285750">
              <a:buFont typeface="Arial" panose="020B0604020202020204" pitchFamily="34" charset="0"/>
              <a:buChar char="•"/>
            </a:pPr>
            <a:r>
              <a:rPr lang="en-US" dirty="0"/>
              <a:t>T</a:t>
            </a:r>
            <a:r>
              <a:rPr lang="en-US" dirty="0" smtClean="0"/>
              <a:t>he </a:t>
            </a:r>
            <a:r>
              <a:rPr lang="en-US" i="1" dirty="0"/>
              <a:t>this</a:t>
            </a:r>
            <a:r>
              <a:rPr lang="en-US" dirty="0"/>
              <a:t> keyword is a reference to the current instance of the class in which it is used..</a:t>
            </a:r>
          </a:p>
        </p:txBody>
      </p:sp>
      <p:sp>
        <p:nvSpPr>
          <p:cNvPr id="2" name="Rectangle 1"/>
          <p:cNvSpPr/>
          <p:nvPr/>
        </p:nvSpPr>
        <p:spPr>
          <a:xfrm>
            <a:off x="6096000" y="1600200"/>
            <a:ext cx="6096000" cy="3139321"/>
          </a:xfrm>
          <a:prstGeom prst="rect">
            <a:avLst/>
          </a:prstGeom>
        </p:spPr>
        <p:txBody>
          <a:bodyPr>
            <a:spAutoFit/>
          </a:bodyPr>
          <a:lstStyle/>
          <a:p>
            <a:r>
              <a:rPr lang="en-US" dirty="0"/>
              <a:t>"_cons": This is the name of the class to which the object belongs, in this case, the _cons class.</a:t>
            </a:r>
          </a:p>
          <a:p>
            <a:endParaRPr lang="en-US" dirty="0"/>
          </a:p>
          <a:p>
            <a:r>
              <a:rPr lang="en-US" dirty="0"/>
              <a:t>"@": This is a separator symbol that separates the class name from the hexadecimal representation of the hash code.</a:t>
            </a:r>
          </a:p>
          <a:p>
            <a:endParaRPr lang="en-US" dirty="0"/>
          </a:p>
          <a:p>
            <a:r>
              <a:rPr lang="en-US" dirty="0"/>
              <a:t>"28a418fc": This is the hexadecimal representation of the hash code of the object. This value is unique for each instance of the class in a particular run of the program but may not be unique across different program runs.</a:t>
            </a:r>
          </a:p>
        </p:txBody>
      </p:sp>
      <p:pic>
        <p:nvPicPr>
          <p:cNvPr id="3" name="Picture 2"/>
          <p:cNvPicPr>
            <a:picLocks noChangeAspect="1"/>
          </p:cNvPicPr>
          <p:nvPr/>
        </p:nvPicPr>
        <p:blipFill>
          <a:blip r:embed="rId2"/>
          <a:stretch>
            <a:fillRect/>
          </a:stretch>
        </p:blipFill>
        <p:spPr>
          <a:xfrm>
            <a:off x="80527" y="1652108"/>
            <a:ext cx="5997080" cy="3108434"/>
          </a:xfrm>
          <a:prstGeom prst="rect">
            <a:avLst/>
          </a:prstGeom>
        </p:spPr>
      </p:pic>
      <p:pic>
        <p:nvPicPr>
          <p:cNvPr id="8" name="Picture 7"/>
          <p:cNvPicPr>
            <a:picLocks noChangeAspect="1"/>
          </p:cNvPicPr>
          <p:nvPr/>
        </p:nvPicPr>
        <p:blipFill>
          <a:blip r:embed="rId3"/>
          <a:stretch>
            <a:fillRect/>
          </a:stretch>
        </p:blipFill>
        <p:spPr>
          <a:xfrm>
            <a:off x="80527" y="4797157"/>
            <a:ext cx="12018118" cy="1984643"/>
          </a:xfrm>
          <a:prstGeom prst="rect">
            <a:avLst/>
          </a:prstGeom>
        </p:spPr>
      </p:pic>
    </p:spTree>
    <p:extLst>
      <p:ext uri="{BB962C8B-B14F-4D97-AF65-F5344CB8AC3E}">
        <p14:creationId xmlns:p14="http://schemas.microsoft.com/office/powerpoint/2010/main" val="17126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2685351" cy="369332"/>
          </a:xfrm>
          <a:prstGeom prst="rect">
            <a:avLst/>
          </a:prstGeom>
        </p:spPr>
        <p:txBody>
          <a:bodyPr wrap="none">
            <a:spAutoFit/>
          </a:bodyPr>
          <a:lstStyle/>
          <a:p>
            <a:r>
              <a:rPr lang="en-US" b="1" i="1" dirty="0">
                <a:solidFill>
                  <a:srgbClr val="374151"/>
                </a:solidFill>
                <a:latin typeface="Söhne"/>
              </a:rPr>
              <a:t>t</a:t>
            </a:r>
            <a:r>
              <a:rPr lang="en-US" b="1" i="1" dirty="0" smtClean="0">
                <a:solidFill>
                  <a:srgbClr val="374151"/>
                </a:solidFill>
                <a:latin typeface="Söhne"/>
              </a:rPr>
              <a:t>his</a:t>
            </a:r>
            <a:r>
              <a:rPr lang="en-US" b="1" dirty="0" smtClean="0">
                <a:solidFill>
                  <a:srgbClr val="374151"/>
                </a:solidFill>
                <a:latin typeface="Söhne"/>
              </a:rPr>
              <a:t> keyword Example:</a:t>
            </a:r>
            <a:endParaRPr lang="en-US" b="1" dirty="0"/>
          </a:p>
        </p:txBody>
      </p:sp>
      <p:sp>
        <p:nvSpPr>
          <p:cNvPr id="6" name="Rectangle 5"/>
          <p:cNvSpPr/>
          <p:nvPr/>
        </p:nvSpPr>
        <p:spPr>
          <a:xfrm>
            <a:off x="2667000" y="457201"/>
            <a:ext cx="8763000" cy="369332"/>
          </a:xfrm>
          <a:prstGeom prst="rect">
            <a:avLst/>
          </a:prstGeom>
        </p:spPr>
        <p:txBody>
          <a:bodyPr wrap="square">
            <a:spAutoFit/>
          </a:bodyPr>
          <a:lstStyle/>
          <a:p>
            <a:r>
              <a:rPr lang="en-US" dirty="0">
                <a:latin typeface="Söhne"/>
              </a:rPr>
              <a:t>To Distinguish Between Class Members and Method </a:t>
            </a:r>
            <a:r>
              <a:rPr lang="en-US" dirty="0" smtClean="0">
                <a:latin typeface="Söhne"/>
              </a:rPr>
              <a:t>Parameters.</a:t>
            </a:r>
            <a:endParaRPr lang="en-US" dirty="0"/>
          </a:p>
        </p:txBody>
      </p:sp>
      <p:pic>
        <p:nvPicPr>
          <p:cNvPr id="7" name="Picture 6"/>
          <p:cNvPicPr>
            <a:picLocks noChangeAspect="1"/>
          </p:cNvPicPr>
          <p:nvPr/>
        </p:nvPicPr>
        <p:blipFill>
          <a:blip r:embed="rId3"/>
          <a:stretch>
            <a:fillRect/>
          </a:stretch>
        </p:blipFill>
        <p:spPr>
          <a:xfrm>
            <a:off x="152400" y="810766"/>
            <a:ext cx="5667349" cy="4114800"/>
          </a:xfrm>
          <a:prstGeom prst="rect">
            <a:avLst/>
          </a:prstGeom>
        </p:spPr>
      </p:pic>
      <p:pic>
        <p:nvPicPr>
          <p:cNvPr id="9" name="Picture 8"/>
          <p:cNvPicPr>
            <a:picLocks noChangeAspect="1"/>
          </p:cNvPicPr>
          <p:nvPr/>
        </p:nvPicPr>
        <p:blipFill>
          <a:blip r:embed="rId4"/>
          <a:stretch>
            <a:fillRect/>
          </a:stretch>
        </p:blipFill>
        <p:spPr>
          <a:xfrm>
            <a:off x="0" y="5130534"/>
            <a:ext cx="12192000" cy="1719583"/>
          </a:xfrm>
          <a:prstGeom prst="rect">
            <a:avLst/>
          </a:prstGeom>
        </p:spPr>
      </p:pic>
    </p:spTree>
    <p:extLst>
      <p:ext uri="{BB962C8B-B14F-4D97-AF65-F5344CB8AC3E}">
        <p14:creationId xmlns:p14="http://schemas.microsoft.com/office/powerpoint/2010/main" val="126967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505129"/>
            <a:ext cx="5257800" cy="5310820"/>
          </a:xfrm>
          <a:prstGeom prst="rect">
            <a:avLst/>
          </a:prstGeom>
        </p:spPr>
      </p:pic>
      <p:sp>
        <p:nvSpPr>
          <p:cNvPr id="5" name="Rectangle 4"/>
          <p:cNvSpPr/>
          <p:nvPr/>
        </p:nvSpPr>
        <p:spPr>
          <a:xfrm>
            <a:off x="228600" y="304800"/>
            <a:ext cx="11658600" cy="1200329"/>
          </a:xfrm>
          <a:prstGeom prst="rect">
            <a:avLst/>
          </a:prstGeom>
        </p:spPr>
        <p:txBody>
          <a:bodyPr wrap="square">
            <a:spAutoFit/>
          </a:bodyPr>
          <a:lstStyle/>
          <a:p>
            <a:r>
              <a:rPr lang="en-US" b="1" dirty="0"/>
              <a:t>Copy Constructor:</a:t>
            </a:r>
          </a:p>
          <a:p>
            <a:endParaRPr lang="en-US" dirty="0" smtClean="0"/>
          </a:p>
          <a:p>
            <a:pPr marL="285750" indent="-285750">
              <a:buFont typeface="Arial" panose="020B0604020202020204" pitchFamily="34" charset="0"/>
              <a:buChar char="•"/>
            </a:pPr>
            <a:r>
              <a:rPr lang="en-US" dirty="0" smtClean="0"/>
              <a:t>A </a:t>
            </a:r>
            <a:r>
              <a:rPr lang="en-US" dirty="0"/>
              <a:t>copy constructor creates a new object by copying the values from another object of the same </a:t>
            </a:r>
            <a:r>
              <a:rPr lang="en-US" dirty="0" smtClean="0"/>
              <a:t>class.</a:t>
            </a:r>
          </a:p>
          <a:p>
            <a:pPr marL="285750" indent="-285750">
              <a:buFont typeface="Arial" panose="020B0604020202020204" pitchFamily="34" charset="0"/>
              <a:buChar char="•"/>
            </a:pPr>
            <a:r>
              <a:rPr lang="en-US" dirty="0" smtClean="0"/>
              <a:t>It </a:t>
            </a:r>
            <a:r>
              <a:rPr lang="en-US" dirty="0"/>
              <a:t>is useful for creating a new object with the same characteristics as an existing one.</a:t>
            </a:r>
          </a:p>
        </p:txBody>
      </p:sp>
      <p:pic>
        <p:nvPicPr>
          <p:cNvPr id="6" name="Picture 5"/>
          <p:cNvPicPr>
            <a:picLocks noChangeAspect="1"/>
          </p:cNvPicPr>
          <p:nvPr/>
        </p:nvPicPr>
        <p:blipFill>
          <a:blip r:embed="rId3"/>
          <a:stretch>
            <a:fillRect/>
          </a:stretch>
        </p:blipFill>
        <p:spPr>
          <a:xfrm>
            <a:off x="4419600" y="5792955"/>
            <a:ext cx="7772400" cy="1075555"/>
          </a:xfrm>
          <a:prstGeom prst="rect">
            <a:avLst/>
          </a:prstGeom>
        </p:spPr>
      </p:pic>
    </p:spTree>
    <p:extLst>
      <p:ext uri="{BB962C8B-B14F-4D97-AF65-F5344CB8AC3E}">
        <p14:creationId xmlns:p14="http://schemas.microsoft.com/office/powerpoint/2010/main" val="11983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33400"/>
            <a:ext cx="2672526" cy="369332"/>
          </a:xfrm>
          <a:prstGeom prst="rect">
            <a:avLst/>
          </a:prstGeom>
          <a:noFill/>
        </p:spPr>
        <p:txBody>
          <a:bodyPr wrap="none" rtlCol="0">
            <a:spAutoFit/>
          </a:bodyPr>
          <a:lstStyle/>
          <a:p>
            <a:r>
              <a:rPr lang="en-US" b="1" dirty="0" smtClean="0"/>
              <a:t>Multi-level Inheritance </a:t>
            </a:r>
            <a:endParaRPr lang="en-US" b="1" dirty="0"/>
          </a:p>
        </p:txBody>
      </p:sp>
      <p:sp>
        <p:nvSpPr>
          <p:cNvPr id="5" name="Rectangle 4"/>
          <p:cNvSpPr/>
          <p:nvPr/>
        </p:nvSpPr>
        <p:spPr>
          <a:xfrm>
            <a:off x="2819400" y="533400"/>
            <a:ext cx="8915400" cy="369332"/>
          </a:xfrm>
          <a:prstGeom prst="rect">
            <a:avLst/>
          </a:prstGeom>
        </p:spPr>
        <p:txBody>
          <a:bodyPr wrap="square">
            <a:spAutoFit/>
          </a:bodyPr>
          <a:lstStyle/>
          <a:p>
            <a:r>
              <a:rPr lang="en-US" dirty="0" smtClean="0"/>
              <a:t>- A </a:t>
            </a:r>
            <a:r>
              <a:rPr lang="en-US" dirty="0"/>
              <a:t>class inherits from a class that has already </a:t>
            </a:r>
            <a:r>
              <a:rPr lang="en-US" dirty="0" smtClean="0"/>
              <a:t>inherited from </a:t>
            </a:r>
            <a:r>
              <a:rPr lang="en-US" dirty="0"/>
              <a:t>another class.</a:t>
            </a:r>
          </a:p>
        </p:txBody>
      </p:sp>
      <p:pic>
        <p:nvPicPr>
          <p:cNvPr id="6" name="Picture 5"/>
          <p:cNvPicPr>
            <a:picLocks noChangeAspect="1"/>
          </p:cNvPicPr>
          <p:nvPr/>
        </p:nvPicPr>
        <p:blipFill>
          <a:blip r:embed="rId2"/>
          <a:stretch>
            <a:fillRect/>
          </a:stretch>
        </p:blipFill>
        <p:spPr>
          <a:xfrm>
            <a:off x="76200" y="902732"/>
            <a:ext cx="5486400" cy="5973868"/>
          </a:xfrm>
          <a:prstGeom prst="rect">
            <a:avLst/>
          </a:prstGeom>
        </p:spPr>
      </p:pic>
      <p:pic>
        <p:nvPicPr>
          <p:cNvPr id="7" name="Picture 6"/>
          <p:cNvPicPr>
            <a:picLocks noChangeAspect="1"/>
          </p:cNvPicPr>
          <p:nvPr/>
        </p:nvPicPr>
        <p:blipFill>
          <a:blip r:embed="rId3"/>
          <a:stretch>
            <a:fillRect/>
          </a:stretch>
        </p:blipFill>
        <p:spPr>
          <a:xfrm>
            <a:off x="7907966" y="5665497"/>
            <a:ext cx="4276151" cy="1155717"/>
          </a:xfrm>
          <a:prstGeom prst="rect">
            <a:avLst/>
          </a:prstGeom>
        </p:spPr>
      </p:pic>
    </p:spTree>
    <p:extLst>
      <p:ext uri="{BB962C8B-B14F-4D97-AF65-F5344CB8AC3E}">
        <p14:creationId xmlns:p14="http://schemas.microsoft.com/office/powerpoint/2010/main" val="392785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0" y="400120"/>
            <a:ext cx="12039600" cy="666680"/>
          </a:xfrm>
        </p:spPr>
        <p:txBody>
          <a:bodyPr>
            <a:noAutofit/>
          </a:bodyPr>
          <a:lstStyle/>
          <a:p>
            <a:r>
              <a:rPr lang="en-US" sz="3200" b="1" dirty="0" smtClean="0">
                <a:solidFill>
                  <a:srgbClr val="C00000"/>
                </a:solidFill>
              </a:rPr>
              <a:t>What is super keyword in java and what are its use ?</a:t>
            </a:r>
            <a:endParaRPr lang="en-IN" sz="3200" b="1" dirty="0">
              <a:solidFill>
                <a:srgbClr val="C00000"/>
              </a:solidFill>
            </a:endParaRP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914400" y="1295400"/>
            <a:ext cx="10515600" cy="5029200"/>
          </a:xfrm>
        </p:spPr>
        <p:txBody>
          <a:bodyPr>
            <a:noAutofit/>
          </a:bodyPr>
          <a:lstStyle/>
          <a:p>
            <a:pPr marL="342900" indent="-342900" algn="just">
              <a:buFont typeface="Wingdings" panose="05000000000000000000" pitchFamily="2" charset="2"/>
              <a:buChar char="Ø"/>
            </a:pPr>
            <a:r>
              <a:rPr lang="en-US" sz="2000" i="0" u="none" strike="noStrike" baseline="0" dirty="0">
                <a:latin typeface="+mn-lt"/>
              </a:rPr>
              <a:t>Whenever a subclass needs to refer to its immediate superclass, it can do so by use of the keyword </a:t>
            </a:r>
            <a:r>
              <a:rPr lang="en-US" sz="2000" b="1" i="0" u="none" strike="noStrike" baseline="0" dirty="0">
                <a:latin typeface="+mn-lt"/>
              </a:rPr>
              <a:t>super</a:t>
            </a:r>
            <a:r>
              <a:rPr lang="en-US" sz="2000" i="0" u="none" strike="noStrike" baseline="0" dirty="0" smtClean="0">
                <a:latin typeface="+mn-lt"/>
              </a:rPr>
              <a:t>.</a:t>
            </a:r>
          </a:p>
          <a:p>
            <a:pPr marL="342900" indent="-342900" algn="just">
              <a:buFont typeface="Wingdings" panose="05000000000000000000" pitchFamily="2" charset="2"/>
              <a:buChar char="Ø"/>
            </a:pPr>
            <a:r>
              <a:rPr lang="en-US" sz="2000" dirty="0" smtClean="0"/>
              <a:t>To access </a:t>
            </a:r>
            <a:r>
              <a:rPr lang="en-US" sz="2000" dirty="0"/>
              <a:t>a </a:t>
            </a:r>
            <a:r>
              <a:rPr lang="en-US" sz="2000" b="1" dirty="0"/>
              <a:t>member of the superclass </a:t>
            </a:r>
            <a:r>
              <a:rPr lang="en-US" sz="2000" dirty="0"/>
              <a:t>that has been hidden by a member of a subclass. That is when a subclass has its own member with the same name as a member in the superclass.</a:t>
            </a:r>
          </a:p>
          <a:p>
            <a:pPr marL="342900" indent="-342900" algn="just">
              <a:buFont typeface="Wingdings" panose="05000000000000000000" pitchFamily="2" charset="2"/>
              <a:buChar char="Ø"/>
            </a:pPr>
            <a:endParaRPr lang="en-US" sz="2000" i="0" u="none" strike="noStrike" baseline="0" dirty="0">
              <a:latin typeface="+mn-lt"/>
            </a:endParaRPr>
          </a:p>
          <a:p>
            <a:pPr marL="342900" indent="-342900" algn="just">
              <a:buFont typeface="Wingdings" panose="05000000000000000000" pitchFamily="2" charset="2"/>
              <a:buChar char="Ø"/>
            </a:pPr>
            <a:r>
              <a:rPr lang="en-US" sz="2000" i="0" u="none" strike="noStrike" baseline="0" dirty="0" smtClean="0">
                <a:latin typeface="+mn-lt"/>
              </a:rPr>
              <a:t>To call </a:t>
            </a:r>
            <a:r>
              <a:rPr lang="en-US" sz="2000" i="0" u="none" strike="noStrike" baseline="0" dirty="0">
                <a:latin typeface="+mn-lt"/>
              </a:rPr>
              <a:t>the </a:t>
            </a:r>
            <a:r>
              <a:rPr lang="en-US" sz="2000" b="1" i="0" u="none" strike="noStrike" baseline="0" dirty="0" smtClean="0">
                <a:latin typeface="+mn-lt"/>
              </a:rPr>
              <a:t>superclass </a:t>
            </a:r>
            <a:r>
              <a:rPr lang="en-US" sz="2000" b="1" i="0" u="none" strike="noStrike" baseline="0" dirty="0">
                <a:latin typeface="+mn-lt"/>
              </a:rPr>
              <a:t>constructor</a:t>
            </a:r>
            <a:r>
              <a:rPr lang="en-US" sz="2000" i="0" u="none" strike="noStrike" baseline="0" dirty="0">
                <a:latin typeface="+mn-lt"/>
              </a:rPr>
              <a:t>. </a:t>
            </a:r>
            <a:endParaRPr lang="en-US" sz="2000" i="0" u="none" strike="noStrike" baseline="0" dirty="0" smtClean="0">
              <a:latin typeface="+mn-lt"/>
            </a:endParaRPr>
          </a:p>
          <a:p>
            <a:pPr marL="342900" indent="-342900" algn="just">
              <a:buFont typeface="Wingdings" panose="05000000000000000000" pitchFamily="2" charset="2"/>
              <a:buChar char="Ø"/>
            </a:pPr>
            <a:endParaRPr lang="en-US" sz="2000" b="1" dirty="0">
              <a:latin typeface="+mn-lt"/>
            </a:endParaRPr>
          </a:p>
        </p:txBody>
      </p:sp>
    </p:spTree>
    <p:extLst>
      <p:ext uri="{BB962C8B-B14F-4D97-AF65-F5344CB8AC3E}">
        <p14:creationId xmlns:p14="http://schemas.microsoft.com/office/powerpoint/2010/main" val="968749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34159" y="152400"/>
            <a:ext cx="10515600" cy="5029200"/>
          </a:xfrm>
        </p:spPr>
        <p:txBody>
          <a:bodyPr>
            <a:noAutofit/>
          </a:bodyPr>
          <a:lstStyle/>
          <a:p>
            <a:pPr marL="342900" indent="-342900" algn="just">
              <a:buFont typeface="Wingdings" panose="05000000000000000000" pitchFamily="2" charset="2"/>
              <a:buChar char="Ø"/>
            </a:pPr>
            <a:r>
              <a:rPr lang="en-US" sz="2000" dirty="0" smtClean="0"/>
              <a:t>To access </a:t>
            </a:r>
            <a:r>
              <a:rPr lang="en-US" sz="2000" dirty="0"/>
              <a:t>a </a:t>
            </a:r>
            <a:r>
              <a:rPr lang="en-US" sz="2000" b="1" dirty="0"/>
              <a:t>member of the superclass </a:t>
            </a:r>
            <a:r>
              <a:rPr lang="en-US" sz="2000" dirty="0"/>
              <a:t>that has been hidden by a member of a subclass. That is when a subclass has its own member with the same name as a member in the superclass.</a:t>
            </a:r>
          </a:p>
          <a:p>
            <a:pPr marL="342900" indent="-342900" algn="just">
              <a:buFont typeface="Wingdings" panose="05000000000000000000" pitchFamily="2" charset="2"/>
              <a:buChar char="Ø"/>
            </a:pPr>
            <a:endParaRPr lang="en-US" sz="2000" i="0" u="none" strike="noStrike" baseline="0" dirty="0">
              <a:latin typeface="+mn-lt"/>
            </a:endParaRPr>
          </a:p>
          <a:p>
            <a:pPr algn="just"/>
            <a:endParaRPr lang="en-US" sz="2000" b="1" dirty="0">
              <a:latin typeface="+mn-lt"/>
            </a:endParaRPr>
          </a:p>
        </p:txBody>
      </p:sp>
      <p:pic>
        <p:nvPicPr>
          <p:cNvPr id="5" name="Picture 4"/>
          <p:cNvPicPr>
            <a:picLocks noChangeAspect="1"/>
          </p:cNvPicPr>
          <p:nvPr/>
        </p:nvPicPr>
        <p:blipFill>
          <a:blip r:embed="rId2"/>
          <a:stretch>
            <a:fillRect/>
          </a:stretch>
        </p:blipFill>
        <p:spPr>
          <a:xfrm>
            <a:off x="49924" y="1066799"/>
            <a:ext cx="7112875" cy="3978849"/>
          </a:xfrm>
          <a:prstGeom prst="rect">
            <a:avLst/>
          </a:prstGeom>
        </p:spPr>
      </p:pic>
      <p:pic>
        <p:nvPicPr>
          <p:cNvPr id="6" name="Picture 5"/>
          <p:cNvPicPr>
            <a:picLocks noChangeAspect="1"/>
          </p:cNvPicPr>
          <p:nvPr/>
        </p:nvPicPr>
        <p:blipFill>
          <a:blip r:embed="rId3"/>
          <a:stretch>
            <a:fillRect/>
          </a:stretch>
        </p:blipFill>
        <p:spPr>
          <a:xfrm>
            <a:off x="6620732" y="5149829"/>
            <a:ext cx="5571268" cy="1708171"/>
          </a:xfrm>
          <a:prstGeom prst="rect">
            <a:avLst/>
          </a:prstGeom>
        </p:spPr>
      </p:pic>
    </p:spTree>
    <p:extLst>
      <p:ext uri="{BB962C8B-B14F-4D97-AF65-F5344CB8AC3E}">
        <p14:creationId xmlns:p14="http://schemas.microsoft.com/office/powerpoint/2010/main" val="130835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4314066" cy="369332"/>
          </a:xfrm>
          <a:prstGeom prst="rect">
            <a:avLst/>
          </a:prstGeom>
        </p:spPr>
        <p:txBody>
          <a:bodyPr wrap="none">
            <a:spAutoFit/>
          </a:bodyPr>
          <a:lstStyle/>
          <a:p>
            <a:pPr marL="342900" indent="-342900" algn="just">
              <a:buFont typeface="Wingdings" panose="05000000000000000000" pitchFamily="2" charset="2"/>
              <a:buChar char="Ø"/>
            </a:pPr>
            <a:r>
              <a:rPr lang="en-US" dirty="0"/>
              <a:t>To call the </a:t>
            </a:r>
            <a:r>
              <a:rPr lang="en-US" b="1" dirty="0"/>
              <a:t>superclass constructor</a:t>
            </a:r>
            <a:r>
              <a:rPr lang="en-US" dirty="0"/>
              <a:t>. </a:t>
            </a:r>
          </a:p>
        </p:txBody>
      </p:sp>
      <p:pic>
        <p:nvPicPr>
          <p:cNvPr id="5" name="Picture 4"/>
          <p:cNvPicPr>
            <a:picLocks noChangeAspect="1"/>
          </p:cNvPicPr>
          <p:nvPr/>
        </p:nvPicPr>
        <p:blipFill>
          <a:blip r:embed="rId2"/>
          <a:stretch>
            <a:fillRect/>
          </a:stretch>
        </p:blipFill>
        <p:spPr>
          <a:xfrm>
            <a:off x="0" y="838200"/>
            <a:ext cx="7348270" cy="3886200"/>
          </a:xfrm>
          <a:prstGeom prst="rect">
            <a:avLst/>
          </a:prstGeom>
        </p:spPr>
      </p:pic>
      <p:pic>
        <p:nvPicPr>
          <p:cNvPr id="6" name="Picture 5"/>
          <p:cNvPicPr>
            <a:picLocks noChangeAspect="1"/>
          </p:cNvPicPr>
          <p:nvPr/>
        </p:nvPicPr>
        <p:blipFill>
          <a:blip r:embed="rId3"/>
          <a:stretch>
            <a:fillRect/>
          </a:stretch>
        </p:blipFill>
        <p:spPr>
          <a:xfrm>
            <a:off x="0" y="4800600"/>
            <a:ext cx="6784844" cy="1600200"/>
          </a:xfrm>
          <a:prstGeom prst="rect">
            <a:avLst/>
          </a:prstGeom>
        </p:spPr>
      </p:pic>
    </p:spTree>
    <p:extLst>
      <p:ext uri="{BB962C8B-B14F-4D97-AF65-F5344CB8AC3E}">
        <p14:creationId xmlns:p14="http://schemas.microsoft.com/office/powerpoint/2010/main" val="1241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5493812" cy="369332"/>
          </a:xfrm>
          <a:prstGeom prst="rect">
            <a:avLst/>
          </a:prstGeom>
          <a:noFill/>
        </p:spPr>
        <p:txBody>
          <a:bodyPr wrap="none" rtlCol="0">
            <a:spAutoFit/>
          </a:bodyPr>
          <a:lstStyle/>
          <a:p>
            <a:r>
              <a:rPr lang="en-US" b="1" dirty="0" smtClean="0"/>
              <a:t>Order of execution of constructor in inheritance </a:t>
            </a:r>
            <a:endParaRPr lang="en-US" b="1" dirty="0"/>
          </a:p>
        </p:txBody>
      </p:sp>
      <p:pic>
        <p:nvPicPr>
          <p:cNvPr id="5" name="Picture 4"/>
          <p:cNvPicPr>
            <a:picLocks noChangeAspect="1"/>
          </p:cNvPicPr>
          <p:nvPr/>
        </p:nvPicPr>
        <p:blipFill>
          <a:blip r:embed="rId2"/>
          <a:stretch>
            <a:fillRect/>
          </a:stretch>
        </p:blipFill>
        <p:spPr>
          <a:xfrm>
            <a:off x="564931" y="902731"/>
            <a:ext cx="5462281" cy="5375731"/>
          </a:xfrm>
          <a:prstGeom prst="rect">
            <a:avLst/>
          </a:prstGeom>
        </p:spPr>
      </p:pic>
      <p:pic>
        <p:nvPicPr>
          <p:cNvPr id="6" name="Picture 5"/>
          <p:cNvPicPr>
            <a:picLocks noChangeAspect="1"/>
          </p:cNvPicPr>
          <p:nvPr/>
        </p:nvPicPr>
        <p:blipFill>
          <a:blip r:embed="rId3"/>
          <a:stretch>
            <a:fillRect/>
          </a:stretch>
        </p:blipFill>
        <p:spPr>
          <a:xfrm>
            <a:off x="6948490" y="5257800"/>
            <a:ext cx="5243510" cy="1600200"/>
          </a:xfrm>
          <a:prstGeom prst="rect">
            <a:avLst/>
          </a:prstGeom>
        </p:spPr>
      </p:pic>
    </p:spTree>
    <p:extLst>
      <p:ext uri="{BB962C8B-B14F-4D97-AF65-F5344CB8AC3E}">
        <p14:creationId xmlns:p14="http://schemas.microsoft.com/office/powerpoint/2010/main" val="136132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6032421" cy="369332"/>
          </a:xfrm>
          <a:prstGeom prst="rect">
            <a:avLst/>
          </a:prstGeom>
        </p:spPr>
        <p:txBody>
          <a:bodyPr wrap="none">
            <a:spAutoFit/>
          </a:bodyPr>
          <a:lstStyle/>
          <a:p>
            <a:r>
              <a:rPr lang="en-US" b="1" dirty="0"/>
              <a:t>super to call parameterized constructor of base class</a:t>
            </a:r>
          </a:p>
        </p:txBody>
      </p:sp>
      <p:pic>
        <p:nvPicPr>
          <p:cNvPr id="6" name="Picture 5"/>
          <p:cNvPicPr>
            <a:picLocks noChangeAspect="1"/>
          </p:cNvPicPr>
          <p:nvPr/>
        </p:nvPicPr>
        <p:blipFill>
          <a:blip r:embed="rId2"/>
          <a:stretch>
            <a:fillRect/>
          </a:stretch>
        </p:blipFill>
        <p:spPr>
          <a:xfrm>
            <a:off x="381000" y="838200"/>
            <a:ext cx="7749331" cy="4572000"/>
          </a:xfrm>
          <a:prstGeom prst="rect">
            <a:avLst/>
          </a:prstGeom>
        </p:spPr>
      </p:pic>
      <p:pic>
        <p:nvPicPr>
          <p:cNvPr id="7" name="Picture 6"/>
          <p:cNvPicPr>
            <a:picLocks noChangeAspect="1"/>
          </p:cNvPicPr>
          <p:nvPr/>
        </p:nvPicPr>
        <p:blipFill>
          <a:blip r:embed="rId3"/>
          <a:stretch>
            <a:fillRect/>
          </a:stretch>
        </p:blipFill>
        <p:spPr>
          <a:xfrm>
            <a:off x="6203579" y="5533464"/>
            <a:ext cx="5988421" cy="1327164"/>
          </a:xfrm>
          <a:prstGeom prst="rect">
            <a:avLst/>
          </a:prstGeom>
        </p:spPr>
      </p:pic>
    </p:spTree>
    <p:extLst>
      <p:ext uri="{BB962C8B-B14F-4D97-AF65-F5344CB8AC3E}">
        <p14:creationId xmlns:p14="http://schemas.microsoft.com/office/powerpoint/2010/main" val="260743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Inheritance</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448800" cy="4191000"/>
          </a:xfrm>
        </p:spPr>
        <p:txBody>
          <a:bodyPr>
            <a:noAutofit/>
          </a:bodyPr>
          <a:lstStyle/>
          <a:p>
            <a:pPr marL="342900" indent="-342900" algn="just">
              <a:buFont typeface="Wingdings" panose="05000000000000000000" pitchFamily="2" charset="2"/>
              <a:buChar char="Ø"/>
            </a:pPr>
            <a:r>
              <a:rPr lang="en-US" sz="2000" dirty="0">
                <a:latin typeface="+mn-lt"/>
              </a:rPr>
              <a:t>To inherit a class, we simply incorporate the definition of one class into another by using the </a:t>
            </a:r>
            <a:r>
              <a:rPr lang="en-US" sz="2000" b="1" dirty="0">
                <a:latin typeface="+mn-lt"/>
              </a:rPr>
              <a:t>extends</a:t>
            </a:r>
            <a:r>
              <a:rPr lang="en-US" sz="2000" dirty="0">
                <a:latin typeface="+mn-lt"/>
              </a:rPr>
              <a:t> keyword.</a:t>
            </a:r>
          </a:p>
          <a:p>
            <a:pPr marL="342900" indent="-342900" algn="just">
              <a:buFont typeface="Wingdings" panose="05000000000000000000" pitchFamily="2" charset="2"/>
              <a:buChar char="Ø"/>
            </a:pPr>
            <a:r>
              <a:rPr lang="en-US" sz="2000" b="0" i="0" u="none" strike="noStrike" baseline="0" dirty="0">
                <a:latin typeface="+mn-lt"/>
              </a:rPr>
              <a:t>The general form of a </a:t>
            </a:r>
            <a:r>
              <a:rPr lang="en-US" sz="2000" b="1" i="0" u="none" strike="noStrike" baseline="0" dirty="0">
                <a:latin typeface="+mn-lt"/>
              </a:rPr>
              <a:t>class </a:t>
            </a:r>
            <a:r>
              <a:rPr lang="en-US" sz="2000" b="0" i="0" u="none" strike="noStrike" baseline="0" dirty="0">
                <a:latin typeface="+mn-lt"/>
              </a:rPr>
              <a:t>declaration that inherits a superclass is shown here:</a:t>
            </a:r>
            <a:endParaRPr lang="en-US" sz="2000" dirty="0">
              <a:latin typeface="+mn-lt"/>
            </a:endParaRPr>
          </a:p>
          <a:p>
            <a:pPr algn="l"/>
            <a:endParaRPr lang="en-IN" sz="2000" b="0" i="0" u="none" strike="noStrike" baseline="0" dirty="0">
              <a:latin typeface="Courier New" panose="02070309020205020404" pitchFamily="49" charset="0"/>
              <a:cs typeface="Courier New" panose="02070309020205020404" pitchFamily="49" charset="0"/>
            </a:endParaRPr>
          </a:p>
          <a:p>
            <a:pPr algn="l"/>
            <a:r>
              <a:rPr lang="en-IN" sz="2000" b="0" i="0" u="none" strike="noStrike" baseline="0" dirty="0">
                <a:latin typeface="Courier New" panose="02070309020205020404" pitchFamily="49" charset="0"/>
                <a:cs typeface="Courier New" panose="02070309020205020404" pitchFamily="49" charset="0"/>
              </a:rPr>
              <a:t>class </a:t>
            </a:r>
            <a:r>
              <a:rPr lang="en-IN" sz="2000" b="0" i="1" u="none" strike="noStrike" baseline="0" dirty="0">
                <a:latin typeface="Courier New" panose="02070309020205020404" pitchFamily="49" charset="0"/>
                <a:cs typeface="Courier New" panose="02070309020205020404" pitchFamily="49" charset="0"/>
              </a:rPr>
              <a:t>subclass-name </a:t>
            </a:r>
            <a:r>
              <a:rPr lang="en-IN" sz="2000" b="0" i="0" u="none" strike="noStrike" baseline="0" dirty="0">
                <a:latin typeface="Courier New" panose="02070309020205020404" pitchFamily="49" charset="0"/>
                <a:cs typeface="Courier New" panose="02070309020205020404" pitchFamily="49" charset="0"/>
              </a:rPr>
              <a:t>extends </a:t>
            </a:r>
            <a:r>
              <a:rPr lang="en-IN" sz="2000" b="0" i="1" u="none" strike="noStrike" baseline="0" dirty="0">
                <a:latin typeface="Courier New" panose="02070309020205020404" pitchFamily="49" charset="0"/>
                <a:cs typeface="Courier New" panose="02070309020205020404" pitchFamily="49" charset="0"/>
              </a:rPr>
              <a:t>superclass-name </a:t>
            </a:r>
            <a:r>
              <a:rPr lang="en-IN" sz="2000" b="0" i="0" u="none" strike="noStrike" baseline="0" dirty="0">
                <a:latin typeface="Courier New" panose="02070309020205020404" pitchFamily="49" charset="0"/>
                <a:cs typeface="Courier New" panose="02070309020205020404" pitchFamily="49" charset="0"/>
              </a:rPr>
              <a:t>{</a:t>
            </a:r>
          </a:p>
          <a:p>
            <a:pPr algn="l"/>
            <a:r>
              <a:rPr lang="en-IN" sz="2000" b="0" i="0" u="none" strike="noStrike" baseline="0" dirty="0">
                <a:latin typeface="Courier New" panose="02070309020205020404" pitchFamily="49" charset="0"/>
                <a:cs typeface="Courier New" panose="02070309020205020404" pitchFamily="49" charset="0"/>
              </a:rPr>
              <a:t>// body of class</a:t>
            </a:r>
          </a:p>
          <a:p>
            <a:pPr algn="l"/>
            <a:r>
              <a:rPr lang="en-IN" sz="2000" b="0" i="0" u="none" strike="noStrike" baseline="0" dirty="0">
                <a:latin typeface="Courier New" panose="02070309020205020404" pitchFamily="49" charset="0"/>
                <a:cs typeface="Courier New" panose="02070309020205020404" pitchFamily="49" charset="0"/>
              </a:rPr>
              <a:t>}</a:t>
            </a:r>
          </a:p>
          <a:p>
            <a:pPr marL="342900" indent="-342900" algn="just">
              <a:buFont typeface="Wingdings" panose="05000000000000000000" pitchFamily="2" charset="2"/>
              <a:buChar char="Ø"/>
            </a:pPr>
            <a:r>
              <a:rPr lang="en-US" sz="2000" dirty="0">
                <a:latin typeface="+mn-lt"/>
              </a:rPr>
              <a:t>You can only specify one superclass for any subclass that you create. </a:t>
            </a:r>
          </a:p>
          <a:p>
            <a:pPr marL="342900" indent="-342900" algn="just">
              <a:buFont typeface="Wingdings" panose="05000000000000000000" pitchFamily="2" charset="2"/>
              <a:buChar char="Ø"/>
            </a:pPr>
            <a:r>
              <a:rPr lang="en-US" sz="2000" dirty="0">
                <a:latin typeface="+mn-lt"/>
              </a:rPr>
              <a:t>Java does not support the inheritance of multiple super classes into a single subclass. </a:t>
            </a:r>
          </a:p>
          <a:p>
            <a:pPr marL="342900" indent="-342900" algn="just">
              <a:buFont typeface="Wingdings" panose="05000000000000000000" pitchFamily="2" charset="2"/>
              <a:buChar char="Ø"/>
            </a:pPr>
            <a:r>
              <a:rPr lang="en-US" sz="2000" dirty="0">
                <a:latin typeface="+mn-lt"/>
              </a:rPr>
              <a:t>You can, as stated, create a hierarchy of inheritance in which a subclass becomes a superclass of another subclass. However, no class can be a superclass of itself.</a:t>
            </a:r>
            <a:endParaRPr lang="en-IN" sz="2000" dirty="0">
              <a:latin typeface="+mn-lt"/>
            </a:endParaRPr>
          </a:p>
        </p:txBody>
      </p:sp>
    </p:spTree>
    <p:extLst>
      <p:ext uri="{BB962C8B-B14F-4D97-AF65-F5344CB8AC3E}">
        <p14:creationId xmlns:p14="http://schemas.microsoft.com/office/powerpoint/2010/main" val="2800816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Example </a:t>
            </a:r>
            <a:r>
              <a:rPr lang="en-US" i="1" dirty="0" smtClean="0"/>
              <a:t>super</a:t>
            </a:r>
            <a:endParaRPr lang="en-US" i="1" dirty="0"/>
          </a:p>
        </p:txBody>
      </p:sp>
      <p:pic>
        <p:nvPicPr>
          <p:cNvPr id="4" name="Picture 3"/>
          <p:cNvPicPr>
            <a:picLocks noChangeAspect="1"/>
          </p:cNvPicPr>
          <p:nvPr/>
        </p:nvPicPr>
        <p:blipFill>
          <a:blip r:embed="rId2"/>
          <a:stretch>
            <a:fillRect/>
          </a:stretch>
        </p:blipFill>
        <p:spPr>
          <a:xfrm>
            <a:off x="287769" y="1439241"/>
            <a:ext cx="5494964" cy="5201898"/>
          </a:xfrm>
          <a:prstGeom prst="rect">
            <a:avLst/>
          </a:prstGeom>
        </p:spPr>
      </p:pic>
      <p:pic>
        <p:nvPicPr>
          <p:cNvPr id="5" name="Picture 4"/>
          <p:cNvPicPr>
            <a:picLocks noChangeAspect="1"/>
          </p:cNvPicPr>
          <p:nvPr/>
        </p:nvPicPr>
        <p:blipFill>
          <a:blip r:embed="rId3"/>
          <a:stretch>
            <a:fillRect/>
          </a:stretch>
        </p:blipFill>
        <p:spPr>
          <a:xfrm>
            <a:off x="3249339" y="5889611"/>
            <a:ext cx="8942661" cy="968389"/>
          </a:xfrm>
          <a:prstGeom prst="rect">
            <a:avLst/>
          </a:prstGeom>
        </p:spPr>
      </p:pic>
    </p:spTree>
    <p:extLst>
      <p:ext uri="{BB962C8B-B14F-4D97-AF65-F5344CB8AC3E}">
        <p14:creationId xmlns:p14="http://schemas.microsoft.com/office/powerpoint/2010/main" val="38055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7692"/>
            <a:ext cx="10515600" cy="4351338"/>
          </a:xfrm>
        </p:spPr>
        <p:txBody>
          <a:bodyPr>
            <a:normAutofit/>
          </a:bodyPr>
          <a:lstStyle/>
          <a:p>
            <a:pPr marL="0" indent="0">
              <a:buNone/>
            </a:pPr>
            <a:r>
              <a:rPr lang="en-US" sz="1500" dirty="0" smtClean="0"/>
              <a:t>1. What </a:t>
            </a:r>
            <a:r>
              <a:rPr lang="en-US" sz="1500" dirty="0"/>
              <a:t>is the use of the "static" keyword in Java? </a:t>
            </a:r>
            <a:endParaRPr lang="en-US" sz="1500" dirty="0" smtClean="0"/>
          </a:p>
          <a:p>
            <a:pPr marL="0" indent="0">
              <a:buNone/>
            </a:pPr>
            <a:r>
              <a:rPr lang="en-US" sz="1500" dirty="0" smtClean="0"/>
              <a:t>a</a:t>
            </a:r>
            <a:r>
              <a:rPr lang="en-US" sz="1500" dirty="0"/>
              <a:t>. It indicates that a variable is constant</a:t>
            </a:r>
            <a:r>
              <a:rPr lang="en-US" sz="1500" dirty="0" smtClean="0"/>
              <a:t>.</a:t>
            </a:r>
          </a:p>
          <a:p>
            <a:pPr marL="0" indent="0">
              <a:buNone/>
            </a:pPr>
            <a:r>
              <a:rPr lang="en-US" sz="1500" dirty="0" smtClean="0"/>
              <a:t>b</a:t>
            </a:r>
            <a:r>
              <a:rPr lang="en-US" sz="1500" dirty="0"/>
              <a:t>. It indicates that a method belongs to the class rather than an instance. </a:t>
            </a:r>
            <a:endParaRPr lang="en-US" sz="1500" dirty="0" smtClean="0"/>
          </a:p>
          <a:p>
            <a:pPr marL="0" indent="0">
              <a:buNone/>
            </a:pPr>
            <a:r>
              <a:rPr lang="en-US" sz="1500" dirty="0" smtClean="0"/>
              <a:t>c</a:t>
            </a:r>
            <a:r>
              <a:rPr lang="en-US" sz="1500" dirty="0"/>
              <a:t>. It indicates that a class cannot be instantiated. </a:t>
            </a:r>
            <a:endParaRPr lang="en-US" sz="1500" dirty="0" smtClean="0"/>
          </a:p>
          <a:p>
            <a:pPr marL="0" indent="0">
              <a:buNone/>
            </a:pPr>
            <a:r>
              <a:rPr lang="en-US" sz="1500" dirty="0" smtClean="0"/>
              <a:t>d</a:t>
            </a:r>
            <a:r>
              <a:rPr lang="en-US" sz="1500" dirty="0"/>
              <a:t>. It indicates that a method cannot be inherited.</a:t>
            </a:r>
          </a:p>
        </p:txBody>
      </p:sp>
      <p:sp>
        <p:nvSpPr>
          <p:cNvPr id="4" name="Rectangle 3"/>
          <p:cNvSpPr/>
          <p:nvPr/>
        </p:nvSpPr>
        <p:spPr>
          <a:xfrm>
            <a:off x="0" y="1951335"/>
            <a:ext cx="6096000" cy="1685590"/>
          </a:xfrm>
          <a:prstGeom prst="rect">
            <a:avLst/>
          </a:prstGeom>
        </p:spPr>
        <p:txBody>
          <a:bodyPr>
            <a:spAutoFit/>
          </a:bodyPr>
          <a:lstStyle/>
          <a:p>
            <a:pPr>
              <a:lnSpc>
                <a:spcPct val="90000"/>
              </a:lnSpc>
              <a:spcBef>
                <a:spcPts val="1000"/>
              </a:spcBef>
            </a:pPr>
            <a:r>
              <a:rPr lang="en-US" sz="1500" dirty="0" smtClean="0"/>
              <a:t>2. What </a:t>
            </a:r>
            <a:r>
              <a:rPr lang="en-US" sz="1500" dirty="0"/>
              <a:t>does the "this" keyword refer to in Java? </a:t>
            </a:r>
          </a:p>
          <a:p>
            <a:pPr>
              <a:lnSpc>
                <a:spcPct val="90000"/>
              </a:lnSpc>
              <a:spcBef>
                <a:spcPts val="1000"/>
              </a:spcBef>
            </a:pPr>
            <a:r>
              <a:rPr lang="en-US" sz="1500" dirty="0" smtClean="0"/>
              <a:t>a. The </a:t>
            </a:r>
            <a:r>
              <a:rPr lang="en-US" sz="1500" dirty="0"/>
              <a:t>current class object. </a:t>
            </a:r>
          </a:p>
          <a:p>
            <a:pPr>
              <a:lnSpc>
                <a:spcPct val="90000"/>
              </a:lnSpc>
              <a:spcBef>
                <a:spcPts val="1000"/>
              </a:spcBef>
            </a:pPr>
            <a:r>
              <a:rPr lang="en-US" sz="1500" dirty="0"/>
              <a:t>b. The parent class object. </a:t>
            </a:r>
          </a:p>
          <a:p>
            <a:pPr>
              <a:lnSpc>
                <a:spcPct val="90000"/>
              </a:lnSpc>
              <a:spcBef>
                <a:spcPts val="1000"/>
              </a:spcBef>
            </a:pPr>
            <a:r>
              <a:rPr lang="en-US" sz="1500" dirty="0"/>
              <a:t>c. The current method. </a:t>
            </a:r>
          </a:p>
          <a:p>
            <a:pPr>
              <a:lnSpc>
                <a:spcPct val="90000"/>
              </a:lnSpc>
              <a:spcBef>
                <a:spcPts val="1000"/>
              </a:spcBef>
            </a:pPr>
            <a:r>
              <a:rPr lang="en-US" sz="1500" dirty="0"/>
              <a:t>d. The base class </a:t>
            </a:r>
            <a:r>
              <a:rPr lang="en-US" sz="1500" dirty="0" smtClean="0"/>
              <a:t>object</a:t>
            </a:r>
            <a:r>
              <a:rPr lang="en-US" dirty="0" smtClean="0">
                <a:solidFill>
                  <a:srgbClr val="374151"/>
                </a:solidFill>
                <a:latin typeface="Söhne"/>
              </a:rPr>
              <a:t>.</a:t>
            </a:r>
            <a:endParaRPr lang="en-US" dirty="0"/>
          </a:p>
        </p:txBody>
      </p:sp>
      <p:sp>
        <p:nvSpPr>
          <p:cNvPr id="5" name="Rectangle 4"/>
          <p:cNvSpPr/>
          <p:nvPr/>
        </p:nvSpPr>
        <p:spPr>
          <a:xfrm>
            <a:off x="0" y="3744753"/>
            <a:ext cx="6096000" cy="1644040"/>
          </a:xfrm>
          <a:prstGeom prst="rect">
            <a:avLst/>
          </a:prstGeom>
        </p:spPr>
        <p:txBody>
          <a:bodyPr>
            <a:spAutoFit/>
          </a:bodyPr>
          <a:lstStyle/>
          <a:p>
            <a:pPr>
              <a:lnSpc>
                <a:spcPct val="90000"/>
              </a:lnSpc>
              <a:spcBef>
                <a:spcPts val="1000"/>
              </a:spcBef>
            </a:pPr>
            <a:r>
              <a:rPr lang="en-US" sz="1500" dirty="0" smtClean="0"/>
              <a:t>3. What </a:t>
            </a:r>
            <a:r>
              <a:rPr lang="en-US" sz="1500" dirty="0"/>
              <a:t>is the purpose of the "super" keyword in Java? </a:t>
            </a:r>
          </a:p>
          <a:p>
            <a:pPr>
              <a:lnSpc>
                <a:spcPct val="90000"/>
              </a:lnSpc>
              <a:spcBef>
                <a:spcPts val="1000"/>
              </a:spcBef>
            </a:pPr>
            <a:r>
              <a:rPr lang="en-US" sz="1500" dirty="0" smtClean="0"/>
              <a:t>a.  It </a:t>
            </a:r>
            <a:r>
              <a:rPr lang="en-US" sz="1500" dirty="0"/>
              <a:t>refers to the current class object. </a:t>
            </a:r>
          </a:p>
          <a:p>
            <a:pPr>
              <a:lnSpc>
                <a:spcPct val="90000"/>
              </a:lnSpc>
              <a:spcBef>
                <a:spcPts val="1000"/>
              </a:spcBef>
            </a:pPr>
            <a:r>
              <a:rPr lang="en-US" sz="1500" dirty="0"/>
              <a:t>b. It refers to the parent class object. </a:t>
            </a:r>
          </a:p>
          <a:p>
            <a:pPr>
              <a:lnSpc>
                <a:spcPct val="90000"/>
              </a:lnSpc>
              <a:spcBef>
                <a:spcPts val="1000"/>
              </a:spcBef>
            </a:pPr>
            <a:r>
              <a:rPr lang="en-US" sz="1500" dirty="0"/>
              <a:t>c. It refers to the current method. </a:t>
            </a:r>
          </a:p>
          <a:p>
            <a:pPr>
              <a:lnSpc>
                <a:spcPct val="90000"/>
              </a:lnSpc>
              <a:spcBef>
                <a:spcPts val="1000"/>
              </a:spcBef>
            </a:pPr>
            <a:r>
              <a:rPr lang="en-US" sz="1500" dirty="0"/>
              <a:t>d. It refers to the base class object.</a:t>
            </a:r>
          </a:p>
        </p:txBody>
      </p:sp>
      <p:sp>
        <p:nvSpPr>
          <p:cNvPr id="6" name="Rectangle 5"/>
          <p:cNvSpPr/>
          <p:nvPr/>
        </p:nvSpPr>
        <p:spPr>
          <a:xfrm>
            <a:off x="4699001" y="3744753"/>
            <a:ext cx="6096000" cy="1851789"/>
          </a:xfrm>
          <a:prstGeom prst="rect">
            <a:avLst/>
          </a:prstGeom>
        </p:spPr>
        <p:txBody>
          <a:bodyPr>
            <a:spAutoFit/>
          </a:bodyPr>
          <a:lstStyle/>
          <a:p>
            <a:pPr>
              <a:lnSpc>
                <a:spcPct val="90000"/>
              </a:lnSpc>
              <a:spcBef>
                <a:spcPts val="1000"/>
              </a:spcBef>
            </a:pPr>
            <a:r>
              <a:rPr lang="en-US" sz="1500" dirty="0" smtClean="0"/>
              <a:t>4. When </a:t>
            </a:r>
            <a:r>
              <a:rPr lang="en-US" sz="1500" dirty="0"/>
              <a:t>is it typically necessary to use the "this" keyword in Java?</a:t>
            </a:r>
          </a:p>
          <a:p>
            <a:pPr>
              <a:lnSpc>
                <a:spcPct val="90000"/>
              </a:lnSpc>
              <a:spcBef>
                <a:spcPts val="1000"/>
              </a:spcBef>
            </a:pPr>
            <a:r>
              <a:rPr lang="en-US" sz="1500" dirty="0" smtClean="0"/>
              <a:t>a.  When </a:t>
            </a:r>
            <a:r>
              <a:rPr lang="en-US" sz="1500" dirty="0"/>
              <a:t>declaring a new variable. </a:t>
            </a:r>
          </a:p>
          <a:p>
            <a:pPr>
              <a:lnSpc>
                <a:spcPct val="90000"/>
              </a:lnSpc>
              <a:spcBef>
                <a:spcPts val="1000"/>
              </a:spcBef>
            </a:pPr>
            <a:r>
              <a:rPr lang="en-US" sz="1500" dirty="0"/>
              <a:t>b. When calling a static method. </a:t>
            </a:r>
          </a:p>
          <a:p>
            <a:pPr>
              <a:lnSpc>
                <a:spcPct val="90000"/>
              </a:lnSpc>
              <a:spcBef>
                <a:spcPts val="1000"/>
              </a:spcBef>
            </a:pPr>
            <a:r>
              <a:rPr lang="en-US" sz="1500" dirty="0"/>
              <a:t>c. When there is ambiguity between instance variables and method parameters. </a:t>
            </a:r>
          </a:p>
          <a:p>
            <a:pPr>
              <a:lnSpc>
                <a:spcPct val="90000"/>
              </a:lnSpc>
              <a:spcBef>
                <a:spcPts val="1000"/>
              </a:spcBef>
            </a:pPr>
            <a:r>
              <a:rPr lang="en-US" sz="1500" dirty="0"/>
              <a:t>d. When creating a new class.</a:t>
            </a:r>
          </a:p>
        </p:txBody>
      </p:sp>
      <p:sp>
        <p:nvSpPr>
          <p:cNvPr id="7" name="TextBox 6"/>
          <p:cNvSpPr txBox="1"/>
          <p:nvPr/>
        </p:nvSpPr>
        <p:spPr>
          <a:xfrm>
            <a:off x="6519333" y="338666"/>
            <a:ext cx="652743" cy="1477328"/>
          </a:xfrm>
          <a:prstGeom prst="rect">
            <a:avLst/>
          </a:prstGeom>
          <a:noFill/>
        </p:spPr>
        <p:txBody>
          <a:bodyPr wrap="none" rtlCol="0">
            <a:spAutoFit/>
          </a:bodyPr>
          <a:lstStyle/>
          <a:p>
            <a:pPr marL="342900" indent="-342900">
              <a:buAutoNum type="arabicPeriod"/>
            </a:pPr>
            <a:r>
              <a:rPr lang="en-US" dirty="0" smtClean="0"/>
              <a:t>b</a:t>
            </a:r>
          </a:p>
          <a:p>
            <a:pPr marL="342900" indent="-342900">
              <a:buAutoNum type="arabicPeriod"/>
            </a:pPr>
            <a:r>
              <a:rPr lang="en-US" dirty="0" smtClean="0"/>
              <a:t>a</a:t>
            </a:r>
          </a:p>
          <a:p>
            <a:pPr marL="342900" indent="-342900">
              <a:buAutoNum type="arabicPeriod"/>
            </a:pPr>
            <a:r>
              <a:rPr lang="en-US" dirty="0"/>
              <a:t>b</a:t>
            </a:r>
            <a:endParaRPr lang="en-US" dirty="0" smtClean="0"/>
          </a:p>
          <a:p>
            <a:pPr marL="342900" indent="-342900">
              <a:buAutoNum type="arabicPeriod"/>
            </a:pPr>
            <a:r>
              <a:rPr lang="en-US" dirty="0" smtClean="0"/>
              <a:t>c</a:t>
            </a:r>
          </a:p>
          <a:p>
            <a:pPr marL="342900" indent="-342900">
              <a:buAutoNum type="arabicPeriod"/>
            </a:pPr>
            <a:endParaRPr lang="en-US" dirty="0"/>
          </a:p>
        </p:txBody>
      </p:sp>
    </p:spTree>
    <p:extLst>
      <p:ext uri="{BB962C8B-B14F-4D97-AF65-F5344CB8AC3E}">
        <p14:creationId xmlns:p14="http://schemas.microsoft.com/office/powerpoint/2010/main" val="193651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Method Overriding</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1219200" y="1371600"/>
            <a:ext cx="9448800" cy="1600200"/>
          </a:xfrm>
        </p:spPr>
        <p:txBody>
          <a:bodyPr>
            <a:noAutofit/>
          </a:bodyPr>
          <a:lstStyle/>
          <a:p>
            <a:pPr marL="342900" indent="-342900" algn="just">
              <a:spcAft>
                <a:spcPts val="600"/>
              </a:spcAft>
              <a:buFont typeface="Wingdings" panose="05000000000000000000" pitchFamily="2" charset="2"/>
              <a:buChar char="Ø"/>
            </a:pPr>
            <a:r>
              <a:rPr lang="en-US" sz="2000" dirty="0">
                <a:latin typeface="+mn-lt"/>
              </a:rPr>
              <a:t>In a class hierarchy, when a method in a </a:t>
            </a:r>
            <a:r>
              <a:rPr lang="en-US" sz="2000" b="1" dirty="0">
                <a:latin typeface="+mn-lt"/>
              </a:rPr>
              <a:t>subclass</a:t>
            </a:r>
            <a:r>
              <a:rPr lang="en-US" sz="2000" dirty="0">
                <a:latin typeface="+mn-lt"/>
              </a:rPr>
              <a:t> has the same name and type signature as a method in its </a:t>
            </a:r>
            <a:r>
              <a:rPr lang="en-US" sz="2000" b="1" dirty="0">
                <a:latin typeface="+mn-lt"/>
              </a:rPr>
              <a:t>superclass</a:t>
            </a:r>
            <a:r>
              <a:rPr lang="en-US" sz="2000" dirty="0">
                <a:latin typeface="+mn-lt"/>
              </a:rPr>
              <a:t>, then the method in the subclass is said to override the method in the </a:t>
            </a:r>
            <a:r>
              <a:rPr lang="en-US" sz="2000" b="1" dirty="0">
                <a:latin typeface="+mn-lt"/>
              </a:rPr>
              <a:t>superclass</a:t>
            </a:r>
            <a:r>
              <a:rPr lang="en-US" sz="2000" dirty="0">
                <a:latin typeface="+mn-lt"/>
              </a:rPr>
              <a:t>. </a:t>
            </a:r>
          </a:p>
          <a:p>
            <a:pPr marL="342900" indent="-342900" algn="just">
              <a:spcAft>
                <a:spcPts val="600"/>
              </a:spcAft>
              <a:buFont typeface="Wingdings" panose="05000000000000000000" pitchFamily="2" charset="2"/>
              <a:buChar char="Ø"/>
            </a:pPr>
            <a:r>
              <a:rPr lang="en-US" sz="2000" dirty="0">
                <a:latin typeface="+mn-lt"/>
              </a:rPr>
              <a:t>When an overridden method is called from within its subclass, it will always refer to the version of that method defined by the subclass.</a:t>
            </a:r>
            <a:endParaRPr lang="en-IN" sz="2000" dirty="0">
              <a:latin typeface="+mn-lt"/>
            </a:endParaRPr>
          </a:p>
        </p:txBody>
      </p:sp>
    </p:spTree>
    <p:extLst>
      <p:ext uri="{BB962C8B-B14F-4D97-AF65-F5344CB8AC3E}">
        <p14:creationId xmlns:p14="http://schemas.microsoft.com/office/powerpoint/2010/main" val="2767511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0770" y="4241768"/>
            <a:ext cx="7507558" cy="1701832"/>
          </a:xfrm>
          <a:prstGeom prst="rect">
            <a:avLst/>
          </a:prstGeom>
        </p:spPr>
      </p:pic>
      <p:pic>
        <p:nvPicPr>
          <p:cNvPr id="6" name="Picture 5"/>
          <p:cNvPicPr>
            <a:picLocks noChangeAspect="1"/>
          </p:cNvPicPr>
          <p:nvPr/>
        </p:nvPicPr>
        <p:blipFill>
          <a:blip r:embed="rId3"/>
          <a:stretch>
            <a:fillRect/>
          </a:stretch>
        </p:blipFill>
        <p:spPr>
          <a:xfrm>
            <a:off x="360770" y="202062"/>
            <a:ext cx="6035173" cy="3912737"/>
          </a:xfrm>
          <a:prstGeom prst="rect">
            <a:avLst/>
          </a:prstGeom>
        </p:spPr>
      </p:pic>
    </p:spTree>
    <p:extLst>
      <p:ext uri="{BB962C8B-B14F-4D97-AF65-F5344CB8AC3E}">
        <p14:creationId xmlns:p14="http://schemas.microsoft.com/office/powerpoint/2010/main" val="354237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Method Overriding</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381000" y="1371600"/>
            <a:ext cx="10591800" cy="728133"/>
          </a:xfrm>
        </p:spPr>
        <p:txBody>
          <a:bodyPr>
            <a:noAutofit/>
          </a:bodyPr>
          <a:lstStyle/>
          <a:p>
            <a:pPr marL="285750" indent="-285750" algn="just">
              <a:buFont typeface="Wingdings" panose="05000000000000000000" pitchFamily="2" charset="2"/>
              <a:buChar char="Ø"/>
            </a:pPr>
            <a:r>
              <a:rPr lang="en-US" sz="1800" b="1" dirty="0">
                <a:latin typeface="NewBaskervilleStd-Bold"/>
              </a:rPr>
              <a:t>s</a:t>
            </a:r>
            <a:r>
              <a:rPr lang="en-US" sz="1800" b="1" i="0" u="none" strike="noStrike" baseline="0" dirty="0" smtClean="0">
                <a:latin typeface="NewBaskervilleStd-Bold"/>
              </a:rPr>
              <a:t>uper</a:t>
            </a:r>
            <a:r>
              <a:rPr lang="en-US" sz="1800" dirty="0" smtClean="0">
                <a:latin typeface="NewBaskervilleStd-Roman"/>
              </a:rPr>
              <a:t> can be use to access the superclass version of the method.</a:t>
            </a:r>
            <a:endParaRPr lang="en-US" sz="1800" b="0" i="0" u="none" strike="noStrike" baseline="0" dirty="0">
              <a:latin typeface="NewBaskervilleStd-Roman"/>
            </a:endParaRPr>
          </a:p>
        </p:txBody>
      </p:sp>
      <p:pic>
        <p:nvPicPr>
          <p:cNvPr id="6" name="Picture 5"/>
          <p:cNvPicPr>
            <a:picLocks noChangeAspect="1"/>
          </p:cNvPicPr>
          <p:nvPr/>
        </p:nvPicPr>
        <p:blipFill>
          <a:blip r:embed="rId3"/>
          <a:stretch>
            <a:fillRect/>
          </a:stretch>
        </p:blipFill>
        <p:spPr>
          <a:xfrm>
            <a:off x="537512" y="1735666"/>
            <a:ext cx="6160778" cy="4299366"/>
          </a:xfrm>
          <a:prstGeom prst="rect">
            <a:avLst/>
          </a:prstGeom>
        </p:spPr>
      </p:pic>
      <p:pic>
        <p:nvPicPr>
          <p:cNvPr id="5" name="Picture 4"/>
          <p:cNvPicPr>
            <a:picLocks noChangeAspect="1"/>
          </p:cNvPicPr>
          <p:nvPr/>
        </p:nvPicPr>
        <p:blipFill>
          <a:blip r:embed="rId4"/>
          <a:stretch>
            <a:fillRect/>
          </a:stretch>
        </p:blipFill>
        <p:spPr>
          <a:xfrm>
            <a:off x="3724139" y="5113391"/>
            <a:ext cx="7535422" cy="1651476"/>
          </a:xfrm>
          <a:prstGeom prst="rect">
            <a:avLst/>
          </a:prstGeom>
        </p:spPr>
      </p:pic>
    </p:spTree>
    <p:extLst>
      <p:ext uri="{BB962C8B-B14F-4D97-AF65-F5344CB8AC3E}">
        <p14:creationId xmlns:p14="http://schemas.microsoft.com/office/powerpoint/2010/main" val="15406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138" y="750332"/>
            <a:ext cx="6648595" cy="6040767"/>
          </a:xfrm>
          <a:prstGeom prst="rect">
            <a:avLst/>
          </a:prstGeom>
        </p:spPr>
      </p:pic>
      <p:sp>
        <p:nvSpPr>
          <p:cNvPr id="3" name="TextBox 2"/>
          <p:cNvSpPr txBox="1"/>
          <p:nvPr/>
        </p:nvSpPr>
        <p:spPr>
          <a:xfrm>
            <a:off x="821267" y="381000"/>
            <a:ext cx="1048300" cy="369332"/>
          </a:xfrm>
          <a:prstGeom prst="rect">
            <a:avLst/>
          </a:prstGeom>
          <a:noFill/>
        </p:spPr>
        <p:txBody>
          <a:bodyPr wrap="none" rtlCol="0">
            <a:spAutoFit/>
          </a:bodyPr>
          <a:lstStyle/>
          <a:p>
            <a:r>
              <a:rPr lang="en-US" b="1" dirty="0" smtClean="0"/>
              <a:t>Example </a:t>
            </a:r>
            <a:endParaRPr lang="en-US" b="1" dirty="0"/>
          </a:p>
        </p:txBody>
      </p:sp>
      <p:pic>
        <p:nvPicPr>
          <p:cNvPr id="4" name="Picture 3"/>
          <p:cNvPicPr>
            <a:picLocks noChangeAspect="1"/>
          </p:cNvPicPr>
          <p:nvPr/>
        </p:nvPicPr>
        <p:blipFill>
          <a:blip r:embed="rId3"/>
          <a:stretch>
            <a:fillRect/>
          </a:stretch>
        </p:blipFill>
        <p:spPr>
          <a:xfrm>
            <a:off x="4443805" y="750332"/>
            <a:ext cx="7415604" cy="1634097"/>
          </a:xfrm>
          <a:prstGeom prst="rect">
            <a:avLst/>
          </a:prstGeom>
        </p:spPr>
      </p:pic>
    </p:spTree>
    <p:extLst>
      <p:ext uri="{BB962C8B-B14F-4D97-AF65-F5344CB8AC3E}">
        <p14:creationId xmlns:p14="http://schemas.microsoft.com/office/powerpoint/2010/main" val="121672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p:txBody>
          <a:bodyPr/>
          <a:lstStyle/>
          <a:p>
            <a:r>
              <a:rPr lang="en-US" dirty="0"/>
              <a:t>Method overloading in Java is a feature that allows you to define multiple methods in the same class with the same name but different parameters. The parameters can differ in terms of the number of parameters, the types of parameters, or both. </a:t>
            </a:r>
          </a:p>
        </p:txBody>
      </p:sp>
    </p:spTree>
    <p:extLst>
      <p:ext uri="{BB962C8B-B14F-4D97-AF65-F5344CB8AC3E}">
        <p14:creationId xmlns:p14="http://schemas.microsoft.com/office/powerpoint/2010/main" val="1654933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2859" y="273733"/>
            <a:ext cx="6322607" cy="5685315"/>
          </a:xfrm>
          <a:prstGeom prst="rect">
            <a:avLst/>
          </a:prstGeom>
        </p:spPr>
      </p:pic>
      <p:pic>
        <p:nvPicPr>
          <p:cNvPr id="5" name="Picture 4"/>
          <p:cNvPicPr>
            <a:picLocks noChangeAspect="1"/>
          </p:cNvPicPr>
          <p:nvPr/>
        </p:nvPicPr>
        <p:blipFill>
          <a:blip r:embed="rId3"/>
          <a:stretch>
            <a:fillRect/>
          </a:stretch>
        </p:blipFill>
        <p:spPr>
          <a:xfrm>
            <a:off x="3868075" y="5897021"/>
            <a:ext cx="8215379" cy="850914"/>
          </a:xfrm>
          <a:prstGeom prst="rect">
            <a:avLst/>
          </a:prstGeom>
        </p:spPr>
      </p:pic>
    </p:spTree>
    <p:extLst>
      <p:ext uri="{BB962C8B-B14F-4D97-AF65-F5344CB8AC3E}">
        <p14:creationId xmlns:p14="http://schemas.microsoft.com/office/powerpoint/2010/main" val="363655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33" y="102659"/>
            <a:ext cx="8737600" cy="591608"/>
          </a:xfrm>
        </p:spPr>
        <p:txBody>
          <a:bodyPr>
            <a:normAutofit fontScale="90000"/>
          </a:bodyPr>
          <a:lstStyle/>
          <a:p>
            <a:r>
              <a:rPr lang="en-US" dirty="0" smtClean="0"/>
              <a:t>Practice Questions</a:t>
            </a:r>
            <a:endParaRPr lang="en-US" dirty="0"/>
          </a:p>
        </p:txBody>
      </p:sp>
      <p:sp>
        <p:nvSpPr>
          <p:cNvPr id="4" name="Rectangle 3"/>
          <p:cNvSpPr/>
          <p:nvPr/>
        </p:nvSpPr>
        <p:spPr>
          <a:xfrm>
            <a:off x="0" y="694267"/>
            <a:ext cx="9245601" cy="5909310"/>
          </a:xfrm>
          <a:prstGeom prst="rect">
            <a:avLst/>
          </a:prstGeom>
        </p:spPr>
        <p:txBody>
          <a:bodyPr wrap="square">
            <a:spAutoFit/>
          </a:bodyPr>
          <a:lstStyle/>
          <a:p>
            <a:r>
              <a:rPr lang="en-US" dirty="0" smtClean="0"/>
              <a:t>1</a:t>
            </a:r>
            <a:r>
              <a:rPr lang="en-US" dirty="0"/>
              <a:t>. What is the `super` keyword used for in Java?</a:t>
            </a:r>
          </a:p>
          <a:p>
            <a:endParaRPr lang="en-US" dirty="0"/>
          </a:p>
          <a:p>
            <a:r>
              <a:rPr lang="en-US" dirty="0"/>
              <a:t>   a) To access the superclass's methods and instance variables</a:t>
            </a:r>
          </a:p>
          <a:p>
            <a:r>
              <a:rPr lang="en-US" dirty="0"/>
              <a:t>   b) To access the subclass's methods and instance variables</a:t>
            </a:r>
          </a:p>
          <a:p>
            <a:r>
              <a:rPr lang="en-US" dirty="0"/>
              <a:t>   c) To create a new instance of a class</a:t>
            </a:r>
          </a:p>
          <a:p>
            <a:r>
              <a:rPr lang="en-US" dirty="0"/>
              <a:t>   d) To call a static method of a class</a:t>
            </a:r>
          </a:p>
          <a:p>
            <a:endParaRPr lang="en-US" dirty="0"/>
          </a:p>
          <a:p>
            <a:r>
              <a:rPr lang="en-US" dirty="0"/>
              <a:t>2. When using `super()` in a constructor, what does it do?</a:t>
            </a:r>
          </a:p>
          <a:p>
            <a:endParaRPr lang="en-US" dirty="0"/>
          </a:p>
          <a:p>
            <a:r>
              <a:rPr lang="en-US" dirty="0"/>
              <a:t>   a) Calls the constructor of the superclass with no arguments</a:t>
            </a:r>
          </a:p>
          <a:p>
            <a:r>
              <a:rPr lang="en-US" dirty="0"/>
              <a:t>   b) Calls the constructor of the subclass with no arguments</a:t>
            </a:r>
          </a:p>
          <a:p>
            <a:r>
              <a:rPr lang="en-US" dirty="0"/>
              <a:t>   c) Calls the constructor of the superclass with the same arguments as the subclass constructor</a:t>
            </a:r>
          </a:p>
          <a:p>
            <a:r>
              <a:rPr lang="en-US" dirty="0"/>
              <a:t>   d) Calls the constructor of the subclass with the same arguments as the superclass constructor</a:t>
            </a:r>
          </a:p>
          <a:p>
            <a:endParaRPr lang="en-US" dirty="0"/>
          </a:p>
          <a:p>
            <a:r>
              <a:rPr lang="en-US" dirty="0"/>
              <a:t>3. In a subclass, if you don't explicitly use the `super` keyword to call a constructor, what happens?</a:t>
            </a:r>
          </a:p>
          <a:p>
            <a:endParaRPr lang="en-US" dirty="0"/>
          </a:p>
          <a:p>
            <a:r>
              <a:rPr lang="en-US" dirty="0"/>
              <a:t>   a) It results in a compilation error</a:t>
            </a:r>
          </a:p>
          <a:p>
            <a:r>
              <a:rPr lang="en-US" dirty="0"/>
              <a:t>   b) It automatically calls the superclass's default (no-argument) constructor</a:t>
            </a:r>
          </a:p>
          <a:p>
            <a:r>
              <a:rPr lang="en-US" dirty="0"/>
              <a:t>   c) It automatically calls the subclass's default (no-argument) constructor</a:t>
            </a:r>
          </a:p>
          <a:p>
            <a:r>
              <a:rPr lang="en-US" dirty="0"/>
              <a:t>   d) It has no effect on </a:t>
            </a:r>
            <a:r>
              <a:rPr lang="en-US" dirty="0" smtClean="0"/>
              <a:t>constructors</a:t>
            </a:r>
            <a:endParaRPr lang="en-US" dirty="0"/>
          </a:p>
        </p:txBody>
      </p:sp>
      <p:sp>
        <p:nvSpPr>
          <p:cNvPr id="5" name="TextBox 4"/>
          <p:cNvSpPr txBox="1"/>
          <p:nvPr/>
        </p:nvSpPr>
        <p:spPr>
          <a:xfrm>
            <a:off x="9245601" y="5562600"/>
            <a:ext cx="601133" cy="1200329"/>
          </a:xfrm>
          <a:prstGeom prst="rect">
            <a:avLst/>
          </a:prstGeom>
          <a:noFill/>
        </p:spPr>
        <p:txBody>
          <a:bodyPr wrap="square" rtlCol="0">
            <a:spAutoFit/>
          </a:bodyPr>
          <a:lstStyle/>
          <a:p>
            <a:pPr marL="342900" indent="-342900">
              <a:buAutoNum type="arabicPeriod"/>
            </a:pPr>
            <a:r>
              <a:rPr lang="en-US" b="1" dirty="0" smtClean="0"/>
              <a:t>A</a:t>
            </a:r>
          </a:p>
          <a:p>
            <a:pPr marL="342900" indent="-342900">
              <a:buAutoNum type="arabicPeriod"/>
            </a:pPr>
            <a:r>
              <a:rPr lang="en-US" b="1" dirty="0" smtClean="0"/>
              <a:t>A</a:t>
            </a:r>
          </a:p>
          <a:p>
            <a:pPr marL="342900" indent="-342900">
              <a:buAutoNum type="arabicPeriod"/>
            </a:pPr>
            <a:r>
              <a:rPr lang="en-US" b="1" dirty="0" smtClean="0"/>
              <a:t>B</a:t>
            </a:r>
          </a:p>
          <a:p>
            <a:endParaRPr lang="en-US" b="1" dirty="0"/>
          </a:p>
        </p:txBody>
      </p:sp>
    </p:spTree>
    <p:extLst>
      <p:ext uri="{BB962C8B-B14F-4D97-AF65-F5344CB8AC3E}">
        <p14:creationId xmlns:p14="http://schemas.microsoft.com/office/powerpoint/2010/main" val="297971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067" y="183446"/>
            <a:ext cx="6096000" cy="2308324"/>
          </a:xfrm>
          <a:prstGeom prst="rect">
            <a:avLst/>
          </a:prstGeom>
        </p:spPr>
        <p:txBody>
          <a:bodyPr>
            <a:spAutoFit/>
          </a:bodyPr>
          <a:lstStyle/>
          <a:p>
            <a:r>
              <a:rPr lang="en-US" dirty="0" smtClean="0"/>
              <a:t>4. What </a:t>
            </a:r>
            <a:r>
              <a:rPr lang="en-US" dirty="0"/>
              <a:t>is the main purpose of using super to access superclass methods in an overridden method of a subclass?</a:t>
            </a:r>
          </a:p>
          <a:p>
            <a:endParaRPr lang="en-US" dirty="0"/>
          </a:p>
          <a:p>
            <a:r>
              <a:rPr lang="en-US" dirty="0"/>
              <a:t>a) To hide the superclass method</a:t>
            </a:r>
          </a:p>
          <a:p>
            <a:r>
              <a:rPr lang="en-US" dirty="0"/>
              <a:t>b) To override the superclass method</a:t>
            </a:r>
          </a:p>
          <a:p>
            <a:r>
              <a:rPr lang="en-US" dirty="0"/>
              <a:t>c) To extend the superclass method</a:t>
            </a:r>
          </a:p>
          <a:p>
            <a:r>
              <a:rPr lang="en-US" dirty="0"/>
              <a:t>d) To call the superclass method and add additional behavior</a:t>
            </a:r>
          </a:p>
          <a:p>
            <a:endParaRPr lang="en-US" dirty="0"/>
          </a:p>
        </p:txBody>
      </p:sp>
      <p:sp>
        <p:nvSpPr>
          <p:cNvPr id="5" name="Rectangle 4"/>
          <p:cNvSpPr/>
          <p:nvPr/>
        </p:nvSpPr>
        <p:spPr>
          <a:xfrm>
            <a:off x="364067" y="2307104"/>
            <a:ext cx="6753452" cy="369332"/>
          </a:xfrm>
          <a:prstGeom prst="rect">
            <a:avLst/>
          </a:prstGeom>
        </p:spPr>
        <p:txBody>
          <a:bodyPr wrap="none">
            <a:spAutoFit/>
          </a:bodyPr>
          <a:lstStyle/>
          <a:p>
            <a:r>
              <a:rPr lang="en-US" b="1" dirty="0" smtClean="0"/>
              <a:t>Answer d</a:t>
            </a:r>
            <a:r>
              <a:rPr lang="en-US" b="1" dirty="0"/>
              <a:t>) To call the superclass method and add additional behavior</a:t>
            </a:r>
            <a:endParaRPr lang="en-US" b="1" dirty="0"/>
          </a:p>
        </p:txBody>
      </p:sp>
      <p:sp>
        <p:nvSpPr>
          <p:cNvPr id="6" name="Rectangle 5"/>
          <p:cNvSpPr/>
          <p:nvPr/>
        </p:nvSpPr>
        <p:spPr>
          <a:xfrm>
            <a:off x="364067" y="2872939"/>
            <a:ext cx="6096000" cy="2585323"/>
          </a:xfrm>
          <a:prstGeom prst="rect">
            <a:avLst/>
          </a:prstGeom>
        </p:spPr>
        <p:txBody>
          <a:bodyPr>
            <a:spAutoFit/>
          </a:bodyPr>
          <a:lstStyle/>
          <a:p>
            <a:r>
              <a:rPr lang="en-US" dirty="0" smtClean="0"/>
              <a:t>5. To </a:t>
            </a:r>
            <a:r>
              <a:rPr lang="en-US" dirty="0"/>
              <a:t>successfully override a method in a subclass, which of the following conditions must be satisfied?</a:t>
            </a:r>
          </a:p>
          <a:p>
            <a:endParaRPr lang="en-US" dirty="0"/>
          </a:p>
          <a:p>
            <a:r>
              <a:rPr lang="en-US" dirty="0"/>
              <a:t>a) The subclass method must have a different name from the superclass method.</a:t>
            </a:r>
          </a:p>
          <a:p>
            <a:r>
              <a:rPr lang="en-US" dirty="0"/>
              <a:t>b) The subclass method must have the same method name, parameter types, and return type as the superclass method.</a:t>
            </a:r>
          </a:p>
          <a:p>
            <a:r>
              <a:rPr lang="en-US" dirty="0"/>
              <a:t>c) The subclass method must be marked as final.</a:t>
            </a:r>
          </a:p>
          <a:p>
            <a:r>
              <a:rPr lang="en-US" dirty="0"/>
              <a:t>d) The superclass method must be marked as private.</a:t>
            </a:r>
          </a:p>
        </p:txBody>
      </p:sp>
      <p:sp>
        <p:nvSpPr>
          <p:cNvPr id="7" name="Rectangle 6"/>
          <p:cNvSpPr/>
          <p:nvPr/>
        </p:nvSpPr>
        <p:spPr>
          <a:xfrm>
            <a:off x="364067" y="5458262"/>
            <a:ext cx="6096000" cy="923330"/>
          </a:xfrm>
          <a:prstGeom prst="rect">
            <a:avLst/>
          </a:prstGeom>
        </p:spPr>
        <p:txBody>
          <a:bodyPr>
            <a:spAutoFit/>
          </a:bodyPr>
          <a:lstStyle/>
          <a:p>
            <a:r>
              <a:rPr lang="en-US" b="1" dirty="0" smtClean="0"/>
              <a:t>Answer b) The </a:t>
            </a:r>
            <a:r>
              <a:rPr lang="en-US" b="1" dirty="0"/>
              <a:t>subclass method must have the same method name, parameter types, and return type as the superclass method.</a:t>
            </a:r>
            <a:endParaRPr lang="en-US" b="1" dirty="0"/>
          </a:p>
        </p:txBody>
      </p:sp>
    </p:spTree>
    <p:extLst>
      <p:ext uri="{BB962C8B-B14F-4D97-AF65-F5344CB8AC3E}">
        <p14:creationId xmlns:p14="http://schemas.microsoft.com/office/powerpoint/2010/main" val="31174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304800"/>
            <a:ext cx="7543628" cy="4038600"/>
          </a:xfrm>
          <a:prstGeom prst="rect">
            <a:avLst/>
          </a:prstGeom>
        </p:spPr>
      </p:pic>
      <p:pic>
        <p:nvPicPr>
          <p:cNvPr id="5" name="Picture 4"/>
          <p:cNvPicPr>
            <a:picLocks noChangeAspect="1"/>
          </p:cNvPicPr>
          <p:nvPr/>
        </p:nvPicPr>
        <p:blipFill>
          <a:blip r:embed="rId3"/>
          <a:stretch>
            <a:fillRect/>
          </a:stretch>
        </p:blipFill>
        <p:spPr>
          <a:xfrm>
            <a:off x="228600" y="4648200"/>
            <a:ext cx="8311040" cy="1600200"/>
          </a:xfrm>
          <a:prstGeom prst="rect">
            <a:avLst/>
          </a:prstGeom>
        </p:spPr>
      </p:pic>
    </p:spTree>
    <p:extLst>
      <p:ext uri="{BB962C8B-B14F-4D97-AF65-F5344CB8AC3E}">
        <p14:creationId xmlns:p14="http://schemas.microsoft.com/office/powerpoint/2010/main" val="234028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133" y="217438"/>
            <a:ext cx="11446934" cy="2110895"/>
          </a:xfrm>
          <a:prstGeom prst="rect">
            <a:avLst/>
          </a:prstGeom>
        </p:spPr>
        <p:txBody>
          <a:bodyPr wrap="square">
            <a:spAutoFit/>
          </a:bodyPr>
          <a:lstStyle/>
          <a:p>
            <a:r>
              <a:rPr lang="en-US" dirty="0" smtClean="0"/>
              <a:t>6. In </a:t>
            </a:r>
            <a:r>
              <a:rPr lang="en-US" dirty="0"/>
              <a:t>method overriding, when you call an overridden method on an object of the subclass, which version of the method is executed?</a:t>
            </a:r>
          </a:p>
          <a:p>
            <a:endParaRPr lang="en-US" dirty="0"/>
          </a:p>
          <a:p>
            <a:r>
              <a:rPr lang="en-US" dirty="0"/>
              <a:t>a) The version of the method defined in the subclass</a:t>
            </a:r>
          </a:p>
          <a:p>
            <a:r>
              <a:rPr lang="en-US" dirty="0"/>
              <a:t>b) The version of the method defined in the superclass</a:t>
            </a:r>
          </a:p>
          <a:p>
            <a:r>
              <a:rPr lang="en-US" dirty="0"/>
              <a:t>c) Both versions of the method are executed sequentially</a:t>
            </a:r>
          </a:p>
          <a:p>
            <a:r>
              <a:rPr lang="en-US" dirty="0"/>
              <a:t>d) None of the above</a:t>
            </a:r>
          </a:p>
        </p:txBody>
      </p:sp>
      <p:sp>
        <p:nvSpPr>
          <p:cNvPr id="5" name="Rectangle 4"/>
          <p:cNvSpPr/>
          <p:nvPr/>
        </p:nvSpPr>
        <p:spPr>
          <a:xfrm>
            <a:off x="220133" y="2328333"/>
            <a:ext cx="6154249" cy="369332"/>
          </a:xfrm>
          <a:prstGeom prst="rect">
            <a:avLst/>
          </a:prstGeom>
        </p:spPr>
        <p:txBody>
          <a:bodyPr wrap="none">
            <a:spAutoFit/>
          </a:bodyPr>
          <a:lstStyle/>
          <a:p>
            <a:r>
              <a:rPr lang="en-US" b="1" dirty="0" smtClean="0"/>
              <a:t>Answer b</a:t>
            </a:r>
            <a:r>
              <a:rPr lang="en-US" b="1" dirty="0"/>
              <a:t>) The version of the method defined in the superclass</a:t>
            </a:r>
            <a:endParaRPr lang="en-US" b="1" dirty="0"/>
          </a:p>
        </p:txBody>
      </p:sp>
      <p:sp>
        <p:nvSpPr>
          <p:cNvPr id="7" name="Rectangle 6"/>
          <p:cNvSpPr/>
          <p:nvPr/>
        </p:nvSpPr>
        <p:spPr>
          <a:xfrm>
            <a:off x="220133" y="2777236"/>
            <a:ext cx="10913534" cy="1754326"/>
          </a:xfrm>
          <a:prstGeom prst="rect">
            <a:avLst/>
          </a:prstGeom>
        </p:spPr>
        <p:txBody>
          <a:bodyPr wrap="square">
            <a:spAutoFit/>
          </a:bodyPr>
          <a:lstStyle/>
          <a:p>
            <a:r>
              <a:rPr lang="en-US" dirty="0" smtClean="0"/>
              <a:t>7. Which </a:t>
            </a:r>
            <a:r>
              <a:rPr lang="en-US" dirty="0"/>
              <a:t>keyword is used in a subclass to explicitly call the superclass's overridden method?</a:t>
            </a:r>
          </a:p>
          <a:p>
            <a:endParaRPr lang="en-US" dirty="0"/>
          </a:p>
          <a:p>
            <a:r>
              <a:rPr lang="en-US" dirty="0"/>
              <a:t>a) this</a:t>
            </a:r>
          </a:p>
          <a:p>
            <a:r>
              <a:rPr lang="en-US" dirty="0"/>
              <a:t>b) super</a:t>
            </a:r>
          </a:p>
          <a:p>
            <a:r>
              <a:rPr lang="en-US" dirty="0"/>
              <a:t>c) extends</a:t>
            </a:r>
          </a:p>
          <a:p>
            <a:r>
              <a:rPr lang="en-US" dirty="0"/>
              <a:t>d) override</a:t>
            </a:r>
          </a:p>
        </p:txBody>
      </p:sp>
      <p:sp>
        <p:nvSpPr>
          <p:cNvPr id="8" name="Rectangle 7"/>
          <p:cNvSpPr/>
          <p:nvPr/>
        </p:nvSpPr>
        <p:spPr>
          <a:xfrm>
            <a:off x="220133" y="4611133"/>
            <a:ext cx="1741439" cy="369332"/>
          </a:xfrm>
          <a:prstGeom prst="rect">
            <a:avLst/>
          </a:prstGeom>
        </p:spPr>
        <p:txBody>
          <a:bodyPr wrap="none">
            <a:spAutoFit/>
          </a:bodyPr>
          <a:lstStyle/>
          <a:p>
            <a:r>
              <a:rPr lang="en-US" b="1" dirty="0" smtClean="0"/>
              <a:t>Answer b</a:t>
            </a:r>
            <a:r>
              <a:rPr lang="en-US" b="1" dirty="0"/>
              <a:t>) super</a:t>
            </a:r>
            <a:endParaRPr lang="en-US" b="1" dirty="0"/>
          </a:p>
        </p:txBody>
      </p:sp>
    </p:spTree>
    <p:extLst>
      <p:ext uri="{BB962C8B-B14F-4D97-AF65-F5344CB8AC3E}">
        <p14:creationId xmlns:p14="http://schemas.microsoft.com/office/powerpoint/2010/main" val="105997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2532" y="270639"/>
            <a:ext cx="9660467" cy="1754326"/>
          </a:xfrm>
          <a:prstGeom prst="rect">
            <a:avLst/>
          </a:prstGeom>
        </p:spPr>
        <p:txBody>
          <a:bodyPr wrap="square">
            <a:spAutoFit/>
          </a:bodyPr>
          <a:lstStyle/>
          <a:p>
            <a:r>
              <a:rPr lang="en-US" dirty="0" smtClean="0"/>
              <a:t>8. What </a:t>
            </a:r>
            <a:r>
              <a:rPr lang="en-US" dirty="0"/>
              <a:t>happens if you attempt to override a final method in a subclass?</a:t>
            </a:r>
          </a:p>
          <a:p>
            <a:endParaRPr lang="en-US" dirty="0"/>
          </a:p>
          <a:p>
            <a:r>
              <a:rPr lang="en-US" dirty="0"/>
              <a:t>a) The code will result in a compilation error.</a:t>
            </a:r>
          </a:p>
          <a:p>
            <a:r>
              <a:rPr lang="en-US" dirty="0"/>
              <a:t>b) The final method in the superclass will be hidden but not overridden.</a:t>
            </a:r>
          </a:p>
          <a:p>
            <a:r>
              <a:rPr lang="en-US" dirty="0"/>
              <a:t>c) The final method in the superclass will be inherited without any issues.</a:t>
            </a:r>
          </a:p>
          <a:p>
            <a:r>
              <a:rPr lang="en-US" dirty="0"/>
              <a:t>d) The final method in the superclass will be automatically overridden.</a:t>
            </a:r>
          </a:p>
        </p:txBody>
      </p:sp>
      <p:pic>
        <p:nvPicPr>
          <p:cNvPr id="5" name="Picture 4"/>
          <p:cNvPicPr>
            <a:picLocks noChangeAspect="1"/>
          </p:cNvPicPr>
          <p:nvPr/>
        </p:nvPicPr>
        <p:blipFill>
          <a:blip r:embed="rId2"/>
          <a:stretch>
            <a:fillRect/>
          </a:stretch>
        </p:blipFill>
        <p:spPr>
          <a:xfrm>
            <a:off x="489898" y="2805594"/>
            <a:ext cx="7180184" cy="3138006"/>
          </a:xfrm>
          <a:prstGeom prst="rect">
            <a:avLst/>
          </a:prstGeom>
        </p:spPr>
      </p:pic>
      <p:sp>
        <p:nvSpPr>
          <p:cNvPr id="6" name="Rectangle 5"/>
          <p:cNvSpPr/>
          <p:nvPr/>
        </p:nvSpPr>
        <p:spPr>
          <a:xfrm>
            <a:off x="372532" y="2073980"/>
            <a:ext cx="5213928" cy="369332"/>
          </a:xfrm>
          <a:prstGeom prst="rect">
            <a:avLst/>
          </a:prstGeom>
        </p:spPr>
        <p:txBody>
          <a:bodyPr wrap="none">
            <a:spAutoFit/>
          </a:bodyPr>
          <a:lstStyle/>
          <a:p>
            <a:r>
              <a:rPr lang="en-US" b="1" dirty="0" smtClean="0"/>
              <a:t>Answer a</a:t>
            </a:r>
            <a:r>
              <a:rPr lang="en-US" b="1" dirty="0"/>
              <a:t>) The code will result in a compilation error.</a:t>
            </a:r>
            <a:endParaRPr lang="en-US" b="1" dirty="0"/>
          </a:p>
        </p:txBody>
      </p:sp>
      <p:pic>
        <p:nvPicPr>
          <p:cNvPr id="7" name="Picture 6"/>
          <p:cNvPicPr>
            <a:picLocks noChangeAspect="1"/>
          </p:cNvPicPr>
          <p:nvPr/>
        </p:nvPicPr>
        <p:blipFill>
          <a:blip r:embed="rId3"/>
          <a:stretch>
            <a:fillRect/>
          </a:stretch>
        </p:blipFill>
        <p:spPr>
          <a:xfrm>
            <a:off x="4244836" y="5246146"/>
            <a:ext cx="7671995" cy="1394908"/>
          </a:xfrm>
          <a:prstGeom prst="rect">
            <a:avLst/>
          </a:prstGeom>
        </p:spPr>
      </p:pic>
    </p:spTree>
    <p:extLst>
      <p:ext uri="{BB962C8B-B14F-4D97-AF65-F5344CB8AC3E}">
        <p14:creationId xmlns:p14="http://schemas.microsoft.com/office/powerpoint/2010/main" val="397751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534" y="256739"/>
            <a:ext cx="6096000" cy="2031325"/>
          </a:xfrm>
          <a:prstGeom prst="rect">
            <a:avLst/>
          </a:prstGeom>
        </p:spPr>
        <p:txBody>
          <a:bodyPr>
            <a:spAutoFit/>
          </a:bodyPr>
          <a:lstStyle/>
          <a:p>
            <a:r>
              <a:rPr lang="en-US" dirty="0" smtClean="0"/>
              <a:t>9. Can </a:t>
            </a:r>
            <a:r>
              <a:rPr lang="en-US" dirty="0"/>
              <a:t>you override a static method in a subclass?</a:t>
            </a:r>
          </a:p>
          <a:p>
            <a:endParaRPr lang="en-US" dirty="0"/>
          </a:p>
          <a:p>
            <a:r>
              <a:rPr lang="en-US" dirty="0"/>
              <a:t>a) Yes, static methods can be overridden.</a:t>
            </a:r>
          </a:p>
          <a:p>
            <a:r>
              <a:rPr lang="en-US" dirty="0"/>
              <a:t>b) No, static methods cannot be overridden.</a:t>
            </a:r>
          </a:p>
          <a:p>
            <a:r>
              <a:rPr lang="en-US" dirty="0"/>
              <a:t>c) It depends on the access modifiers of the methods.</a:t>
            </a:r>
          </a:p>
          <a:p>
            <a:r>
              <a:rPr lang="en-US" dirty="0"/>
              <a:t>d) Static methods can only be overridden if they are marked as final</a:t>
            </a:r>
            <a:r>
              <a:rPr lang="en-US" dirty="0" smtClean="0"/>
              <a:t>.</a:t>
            </a:r>
            <a:endParaRPr lang="en-US" dirty="0"/>
          </a:p>
        </p:txBody>
      </p:sp>
      <p:sp>
        <p:nvSpPr>
          <p:cNvPr id="5" name="Rectangle 4"/>
          <p:cNvSpPr/>
          <p:nvPr/>
        </p:nvSpPr>
        <p:spPr>
          <a:xfrm>
            <a:off x="245534" y="2288064"/>
            <a:ext cx="5229509" cy="369332"/>
          </a:xfrm>
          <a:prstGeom prst="rect">
            <a:avLst/>
          </a:prstGeom>
        </p:spPr>
        <p:txBody>
          <a:bodyPr wrap="none">
            <a:spAutoFit/>
          </a:bodyPr>
          <a:lstStyle/>
          <a:p>
            <a:r>
              <a:rPr lang="en-US" b="1" dirty="0"/>
              <a:t>Answer: b) No, static methods cannot be overridden.</a:t>
            </a:r>
            <a:endParaRPr lang="en-US" b="1" dirty="0"/>
          </a:p>
        </p:txBody>
      </p:sp>
      <p:pic>
        <p:nvPicPr>
          <p:cNvPr id="6" name="Picture 5"/>
          <p:cNvPicPr>
            <a:picLocks noChangeAspect="1"/>
          </p:cNvPicPr>
          <p:nvPr/>
        </p:nvPicPr>
        <p:blipFill>
          <a:blip r:embed="rId2"/>
          <a:stretch>
            <a:fillRect/>
          </a:stretch>
        </p:blipFill>
        <p:spPr>
          <a:xfrm>
            <a:off x="452855" y="2992917"/>
            <a:ext cx="6858730" cy="3043815"/>
          </a:xfrm>
          <a:prstGeom prst="rect">
            <a:avLst/>
          </a:prstGeom>
        </p:spPr>
      </p:pic>
      <p:pic>
        <p:nvPicPr>
          <p:cNvPr id="7" name="Picture 6"/>
          <p:cNvPicPr>
            <a:picLocks noChangeAspect="1"/>
          </p:cNvPicPr>
          <p:nvPr/>
        </p:nvPicPr>
        <p:blipFill>
          <a:blip r:embed="rId3"/>
          <a:stretch>
            <a:fillRect/>
          </a:stretch>
        </p:blipFill>
        <p:spPr>
          <a:xfrm>
            <a:off x="4490369" y="5362789"/>
            <a:ext cx="7532298" cy="1347885"/>
          </a:xfrm>
          <a:prstGeom prst="rect">
            <a:avLst/>
          </a:prstGeom>
        </p:spPr>
      </p:pic>
    </p:spTree>
    <p:extLst>
      <p:ext uri="{BB962C8B-B14F-4D97-AF65-F5344CB8AC3E}">
        <p14:creationId xmlns:p14="http://schemas.microsoft.com/office/powerpoint/2010/main" val="110035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1C3A-4C74-4A1B-A1C8-39D50695DC3C}"/>
              </a:ext>
            </a:extLst>
          </p:cNvPr>
          <p:cNvSpPr>
            <a:spLocks noGrp="1"/>
          </p:cNvSpPr>
          <p:nvPr>
            <p:ph type="title"/>
          </p:nvPr>
        </p:nvSpPr>
        <p:spPr/>
        <p:txBody>
          <a:bodyPr/>
          <a:lstStyle/>
          <a:p>
            <a:pPr algn="ctr"/>
            <a:r>
              <a:rPr lang="en-US" b="1" dirty="0"/>
              <a:t>References</a:t>
            </a:r>
            <a:endParaRPr lang="en-IN" dirty="0"/>
          </a:p>
        </p:txBody>
      </p:sp>
      <p:sp>
        <p:nvSpPr>
          <p:cNvPr id="3" name="Content Placeholder 2">
            <a:extLst>
              <a:ext uri="{FF2B5EF4-FFF2-40B4-BE49-F238E27FC236}">
                <a16:creationId xmlns:a16="http://schemas.microsoft.com/office/drawing/2014/main" id="{8D300A04-EB36-4170-AD74-E11071C8FA11}"/>
              </a:ext>
            </a:extLst>
          </p:cNvPr>
          <p:cNvSpPr>
            <a:spLocks noGrp="1"/>
          </p:cNvSpPr>
          <p:nvPr>
            <p:ph idx="1"/>
          </p:nvPr>
        </p:nvSpPr>
        <p:spPr/>
        <p:txBody>
          <a:bodyPr/>
          <a:lstStyle/>
          <a:p>
            <a:r>
              <a:rPr lang="en-US" b="0" i="0" dirty="0" err="1">
                <a:solidFill>
                  <a:srgbClr val="222222"/>
                </a:solidFill>
                <a:effectLst/>
                <a:latin typeface="Arial" panose="020B0604020202020204" pitchFamily="34" charset="0"/>
              </a:rPr>
              <a:t>Schildt</a:t>
            </a:r>
            <a:r>
              <a:rPr lang="en-US" b="0" i="0" dirty="0">
                <a:solidFill>
                  <a:srgbClr val="222222"/>
                </a:solidFill>
                <a:effectLst/>
                <a:latin typeface="Arial" panose="020B0604020202020204" pitchFamily="34" charset="0"/>
              </a:rPr>
              <a:t>, H. (2014). </a:t>
            </a:r>
            <a:r>
              <a:rPr lang="en-US" b="0" i="1" dirty="0">
                <a:solidFill>
                  <a:srgbClr val="222222"/>
                </a:solidFill>
                <a:effectLst/>
                <a:latin typeface="Arial" panose="020B0604020202020204" pitchFamily="34" charset="0"/>
              </a:rPr>
              <a:t>Java: the complete reference</a:t>
            </a:r>
            <a:r>
              <a:rPr lang="en-US" b="0" i="0" dirty="0">
                <a:solidFill>
                  <a:srgbClr val="222222"/>
                </a:solidFill>
                <a:effectLst/>
                <a:latin typeface="Arial" panose="020B0604020202020204" pitchFamily="34" charset="0"/>
              </a:rPr>
              <a:t>. McGraw-Hill Education Group.</a:t>
            </a:r>
            <a:endParaRPr lang="en-IN" dirty="0"/>
          </a:p>
        </p:txBody>
      </p:sp>
    </p:spTree>
    <p:extLst>
      <p:ext uri="{BB962C8B-B14F-4D97-AF65-F5344CB8AC3E}">
        <p14:creationId xmlns:p14="http://schemas.microsoft.com/office/powerpoint/2010/main" val="2878541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2400"/>
            <a:ext cx="7086600" cy="3827288"/>
          </a:xfrm>
          <a:prstGeom prst="rect">
            <a:avLst/>
          </a:prstGeom>
        </p:spPr>
      </p:pic>
      <p:pic>
        <p:nvPicPr>
          <p:cNvPr id="3" name="Picture 2"/>
          <p:cNvPicPr>
            <a:picLocks noChangeAspect="1"/>
          </p:cNvPicPr>
          <p:nvPr/>
        </p:nvPicPr>
        <p:blipFill>
          <a:blip r:embed="rId3"/>
          <a:stretch>
            <a:fillRect/>
          </a:stretch>
        </p:blipFill>
        <p:spPr>
          <a:xfrm>
            <a:off x="26276" y="3979688"/>
            <a:ext cx="7441324" cy="2853103"/>
          </a:xfrm>
          <a:prstGeom prst="rect">
            <a:avLst/>
          </a:prstGeom>
        </p:spPr>
      </p:pic>
    </p:spTree>
    <p:extLst>
      <p:ext uri="{BB962C8B-B14F-4D97-AF65-F5344CB8AC3E}">
        <p14:creationId xmlns:p14="http://schemas.microsoft.com/office/powerpoint/2010/main" val="171617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 y="609600"/>
            <a:ext cx="5715000" cy="5031592"/>
          </a:xfrm>
          <a:prstGeom prst="rect">
            <a:avLst/>
          </a:prstGeom>
        </p:spPr>
      </p:pic>
      <p:pic>
        <p:nvPicPr>
          <p:cNvPr id="5" name="Picture 4"/>
          <p:cNvPicPr>
            <a:picLocks noChangeAspect="1"/>
          </p:cNvPicPr>
          <p:nvPr/>
        </p:nvPicPr>
        <p:blipFill>
          <a:blip r:embed="rId3"/>
          <a:stretch>
            <a:fillRect/>
          </a:stretch>
        </p:blipFill>
        <p:spPr>
          <a:xfrm>
            <a:off x="76200" y="5667468"/>
            <a:ext cx="6773717" cy="1190532"/>
          </a:xfrm>
          <a:prstGeom prst="rect">
            <a:avLst/>
          </a:prstGeom>
        </p:spPr>
      </p:pic>
    </p:spTree>
    <p:extLst>
      <p:ext uri="{BB962C8B-B14F-4D97-AF65-F5344CB8AC3E}">
        <p14:creationId xmlns:p14="http://schemas.microsoft.com/office/powerpoint/2010/main" val="219875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a:solidFill>
                  <a:srgbClr val="C00000"/>
                </a:solidFill>
              </a:rPr>
              <a:t>Member Access and Inheritance</a:t>
            </a:r>
          </a:p>
        </p:txBody>
      </p:sp>
      <p:sp>
        <p:nvSpPr>
          <p:cNvPr id="3"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457200" y="1219200"/>
            <a:ext cx="9144000" cy="5486400"/>
          </a:xfrm>
        </p:spPr>
        <p:txBody>
          <a:bodyPr>
            <a:noAutofit/>
          </a:bodyPr>
          <a:lstStyle/>
          <a:p>
            <a:pPr marL="342900" indent="-342900" algn="just">
              <a:buFont typeface="Wingdings" panose="05000000000000000000" pitchFamily="2" charset="2"/>
              <a:buChar char="Ø"/>
            </a:pPr>
            <a:r>
              <a:rPr lang="en-US" sz="2000" dirty="0">
                <a:latin typeface="+mn-lt"/>
              </a:rPr>
              <a:t>Although a subclass includes all of the members of its superclass, it cannot access those members of the superclass that have been declared as </a:t>
            </a:r>
            <a:r>
              <a:rPr lang="en-US" sz="2000" b="1" dirty="0">
                <a:latin typeface="+mn-lt"/>
              </a:rPr>
              <a:t>private</a:t>
            </a:r>
            <a:r>
              <a:rPr lang="en-US" sz="2000" dirty="0">
                <a:latin typeface="+mn-lt"/>
              </a:rPr>
              <a:t>.</a:t>
            </a:r>
          </a:p>
          <a:p>
            <a:pPr marL="342900" indent="-342900" algn="just">
              <a:buFont typeface="Wingdings" panose="05000000000000000000" pitchFamily="2" charset="2"/>
              <a:buChar char="Ø"/>
            </a:pPr>
            <a:endParaRPr lang="en-US" sz="1600" dirty="0">
              <a:latin typeface="+mn-lt"/>
            </a:endParaRPr>
          </a:p>
        </p:txBody>
      </p:sp>
      <p:pic>
        <p:nvPicPr>
          <p:cNvPr id="4" name="Picture 3"/>
          <p:cNvPicPr>
            <a:picLocks noChangeAspect="1"/>
          </p:cNvPicPr>
          <p:nvPr/>
        </p:nvPicPr>
        <p:blipFill>
          <a:blip r:embed="rId3"/>
          <a:stretch>
            <a:fillRect/>
          </a:stretch>
        </p:blipFill>
        <p:spPr>
          <a:xfrm>
            <a:off x="31530" y="1845930"/>
            <a:ext cx="6826469" cy="5019713"/>
          </a:xfrm>
          <a:prstGeom prst="rect">
            <a:avLst/>
          </a:prstGeom>
        </p:spPr>
      </p:pic>
      <p:pic>
        <p:nvPicPr>
          <p:cNvPr id="6" name="Picture 5"/>
          <p:cNvPicPr>
            <a:picLocks noChangeAspect="1"/>
          </p:cNvPicPr>
          <p:nvPr/>
        </p:nvPicPr>
        <p:blipFill>
          <a:blip r:embed="rId4"/>
          <a:stretch>
            <a:fillRect/>
          </a:stretch>
        </p:blipFill>
        <p:spPr>
          <a:xfrm>
            <a:off x="5276393" y="5715000"/>
            <a:ext cx="6905098" cy="1070622"/>
          </a:xfrm>
          <a:prstGeom prst="rect">
            <a:avLst/>
          </a:prstGeom>
        </p:spPr>
      </p:pic>
    </p:spTree>
    <p:extLst>
      <p:ext uri="{BB962C8B-B14F-4D97-AF65-F5344CB8AC3E}">
        <p14:creationId xmlns:p14="http://schemas.microsoft.com/office/powerpoint/2010/main" val="5776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5668" y="1583172"/>
            <a:ext cx="8209481" cy="5274827"/>
          </a:xfrm>
          <a:prstGeom prst="rect">
            <a:avLst/>
          </a:prstGeom>
        </p:spPr>
      </p:pic>
      <p:sp>
        <p:nvSpPr>
          <p:cNvPr id="5" name="Title 1">
            <a:extLst>
              <a:ext uri="{FF2B5EF4-FFF2-40B4-BE49-F238E27FC236}">
                <a16:creationId xmlns:a16="http://schemas.microsoft.com/office/drawing/2014/main" id="{B6135CA9-9A5C-4DBB-B713-84A047B4C4E6}"/>
              </a:ext>
            </a:extLst>
          </p:cNvPr>
          <p:cNvSpPr txBox="1">
            <a:spLocks/>
          </p:cNvSpPr>
          <p:nvPr/>
        </p:nvSpPr>
        <p:spPr>
          <a:xfrm>
            <a:off x="1524000" y="545899"/>
            <a:ext cx="9144000" cy="666680"/>
          </a:xfrm>
          <a:prstGeom prst="rect">
            <a:avLst/>
          </a:prstGeom>
        </p:spPr>
        <p:txBody>
          <a:bodyPr lIns="0" tIns="0" rIns="0" bIns="0" anchor="b">
            <a:noAutofit/>
          </a:bodyPr>
          <a:lstStyle>
            <a:lvl1pPr algn="ctr">
              <a:defRPr sz="6000"/>
            </a:lvl1pPr>
          </a:lstStyle>
          <a:p>
            <a:r>
              <a:rPr lang="en-IN" sz="4400" b="1" kern="0" smtClean="0">
                <a:solidFill>
                  <a:srgbClr val="C00000"/>
                </a:solidFill>
              </a:rPr>
              <a:t>Member Access and Inheritance</a:t>
            </a:r>
            <a:endParaRPr lang="en-IN" sz="4400" b="1" kern="0" dirty="0">
              <a:solidFill>
                <a:srgbClr val="C00000"/>
              </a:solidFill>
            </a:endParaRPr>
          </a:p>
        </p:txBody>
      </p:sp>
      <p:sp>
        <p:nvSpPr>
          <p:cNvPr id="6" name="Subtitle 2">
            <a:extLst>
              <a:ext uri="{FF2B5EF4-FFF2-40B4-BE49-F238E27FC236}">
                <a16:creationId xmlns:a16="http://schemas.microsoft.com/office/drawing/2014/main" id="{78E99832-681A-4693-A782-3619F50F0C5E}"/>
              </a:ext>
            </a:extLst>
          </p:cNvPr>
          <p:cNvSpPr>
            <a:spLocks noGrp="1"/>
          </p:cNvSpPr>
          <p:nvPr>
            <p:ph type="subTitle" idx="1"/>
          </p:nvPr>
        </p:nvSpPr>
        <p:spPr>
          <a:xfrm>
            <a:off x="457200" y="1219200"/>
            <a:ext cx="9144000" cy="381000"/>
          </a:xfrm>
        </p:spPr>
        <p:txBody>
          <a:bodyPr>
            <a:noAutofit/>
          </a:bodyPr>
          <a:lstStyle/>
          <a:p>
            <a:pPr marL="342900" indent="-342900" algn="just">
              <a:buFont typeface="Wingdings" panose="05000000000000000000" pitchFamily="2" charset="2"/>
              <a:buChar char="Ø"/>
            </a:pPr>
            <a:r>
              <a:rPr lang="en-US" sz="2000" b="1" dirty="0" smtClean="0">
                <a:latin typeface="+mn-lt"/>
              </a:rPr>
              <a:t>Protected: Accessible in class, subclass, and in same package.</a:t>
            </a:r>
            <a:r>
              <a:rPr lang="en-US" sz="2000" dirty="0" smtClean="0">
                <a:latin typeface="+mn-lt"/>
              </a:rPr>
              <a:t> </a:t>
            </a:r>
            <a:endParaRPr lang="en-US" sz="2000" dirty="0">
              <a:latin typeface="+mn-lt"/>
            </a:endParaRPr>
          </a:p>
          <a:p>
            <a:pPr marL="342900" indent="-342900" algn="just">
              <a:buFont typeface="Wingdings" panose="05000000000000000000" pitchFamily="2" charset="2"/>
              <a:buChar char="Ø"/>
            </a:pPr>
            <a:endParaRPr lang="en-US" sz="1600" dirty="0">
              <a:latin typeface="+mn-lt"/>
            </a:endParaRPr>
          </a:p>
        </p:txBody>
      </p:sp>
      <p:pic>
        <p:nvPicPr>
          <p:cNvPr id="7" name="Picture 6"/>
          <p:cNvPicPr>
            <a:picLocks noChangeAspect="1"/>
          </p:cNvPicPr>
          <p:nvPr/>
        </p:nvPicPr>
        <p:blipFill>
          <a:blip r:embed="rId3"/>
          <a:stretch>
            <a:fillRect/>
          </a:stretch>
        </p:blipFill>
        <p:spPr>
          <a:xfrm>
            <a:off x="3657600" y="5412584"/>
            <a:ext cx="8534400" cy="1445416"/>
          </a:xfrm>
          <a:prstGeom prst="rect">
            <a:avLst/>
          </a:prstGeom>
        </p:spPr>
      </p:pic>
    </p:spTree>
    <p:extLst>
      <p:ext uri="{BB962C8B-B14F-4D97-AF65-F5344CB8AC3E}">
        <p14:creationId xmlns:p14="http://schemas.microsoft.com/office/powerpoint/2010/main" val="386546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5CA9-9A5C-4DBB-B713-84A047B4C4E6}"/>
              </a:ext>
            </a:extLst>
          </p:cNvPr>
          <p:cNvSpPr>
            <a:spLocks noGrp="1"/>
          </p:cNvSpPr>
          <p:nvPr>
            <p:ph type="ctrTitle"/>
          </p:nvPr>
        </p:nvSpPr>
        <p:spPr>
          <a:xfrm>
            <a:off x="1524000" y="545899"/>
            <a:ext cx="9144000" cy="666680"/>
          </a:xfrm>
        </p:spPr>
        <p:txBody>
          <a:bodyPr>
            <a:noAutofit/>
          </a:bodyPr>
          <a:lstStyle/>
          <a:p>
            <a:r>
              <a:rPr lang="en-IN" sz="4400" b="1" dirty="0" smtClean="0">
                <a:solidFill>
                  <a:srgbClr val="C00000"/>
                </a:solidFill>
              </a:rPr>
              <a:t>Constructor</a:t>
            </a:r>
            <a:endParaRPr lang="en-IN" sz="4400" b="1" dirty="0">
              <a:solidFill>
                <a:srgbClr val="C00000"/>
              </a:solidFill>
            </a:endParaRPr>
          </a:p>
        </p:txBody>
      </p:sp>
      <p:sp>
        <p:nvSpPr>
          <p:cNvPr id="7" name="Rectangle 6"/>
          <p:cNvSpPr/>
          <p:nvPr/>
        </p:nvSpPr>
        <p:spPr>
          <a:xfrm>
            <a:off x="762000" y="1447800"/>
            <a:ext cx="10591800" cy="1200329"/>
          </a:xfrm>
          <a:prstGeom prst="rect">
            <a:avLst/>
          </a:prstGeom>
        </p:spPr>
        <p:txBody>
          <a:bodyPr wrap="square">
            <a:spAutoFit/>
          </a:bodyPr>
          <a:lstStyle/>
          <a:p>
            <a:pPr marL="285750" indent="-285750">
              <a:buFont typeface="Arial" panose="020B0604020202020204" pitchFamily="34" charset="0"/>
              <a:buChar char="•"/>
            </a:pPr>
            <a:r>
              <a:rPr lang="en-US" dirty="0" smtClean="0"/>
              <a:t>A </a:t>
            </a:r>
            <a:r>
              <a:rPr lang="en-US" dirty="0"/>
              <a:t>constructor is a special type of method that is used to initialize objects when they are </a:t>
            </a:r>
            <a:r>
              <a:rPr lang="en-US" dirty="0" smtClean="0"/>
              <a:t>created.</a:t>
            </a:r>
          </a:p>
          <a:p>
            <a:pPr marL="285750" indent="-285750">
              <a:buFont typeface="Arial" panose="020B0604020202020204" pitchFamily="34" charset="0"/>
              <a:buChar char="•"/>
            </a:pPr>
            <a:r>
              <a:rPr lang="en-US" dirty="0" smtClean="0"/>
              <a:t>Constructors </a:t>
            </a:r>
            <a:r>
              <a:rPr lang="en-US" dirty="0"/>
              <a:t>have the same name as the class they belong to and do not have a return type, not even void. </a:t>
            </a:r>
            <a:endParaRPr lang="en-US" dirty="0" smtClean="0"/>
          </a:p>
          <a:p>
            <a:pPr marL="285750" indent="-285750">
              <a:buFont typeface="Arial" panose="020B0604020202020204" pitchFamily="34" charset="0"/>
              <a:buChar char="•"/>
            </a:pPr>
            <a:r>
              <a:rPr lang="en-US" dirty="0" smtClean="0"/>
              <a:t>They </a:t>
            </a:r>
            <a:r>
              <a:rPr lang="en-US" dirty="0"/>
              <a:t>are called automatically when an object of the class is instantiated using the new keyword.</a:t>
            </a:r>
          </a:p>
        </p:txBody>
      </p:sp>
      <p:sp>
        <p:nvSpPr>
          <p:cNvPr id="8" name="Rectangle 7"/>
          <p:cNvSpPr/>
          <p:nvPr/>
        </p:nvSpPr>
        <p:spPr>
          <a:xfrm>
            <a:off x="762000" y="2846564"/>
            <a:ext cx="5506636" cy="369332"/>
          </a:xfrm>
          <a:prstGeom prst="rect">
            <a:avLst/>
          </a:prstGeom>
        </p:spPr>
        <p:txBody>
          <a:bodyPr wrap="none">
            <a:spAutoFit/>
          </a:bodyPr>
          <a:lstStyle/>
          <a:p>
            <a:r>
              <a:rPr lang="en-US" b="1" dirty="0"/>
              <a:t>Default Constructor (No-Argument Constructor):</a:t>
            </a:r>
          </a:p>
        </p:txBody>
      </p:sp>
      <p:sp>
        <p:nvSpPr>
          <p:cNvPr id="9" name="Rectangle 8"/>
          <p:cNvSpPr/>
          <p:nvPr/>
        </p:nvSpPr>
        <p:spPr>
          <a:xfrm>
            <a:off x="772510" y="3288991"/>
            <a:ext cx="10428890" cy="923330"/>
          </a:xfrm>
          <a:prstGeom prst="rect">
            <a:avLst/>
          </a:prstGeom>
        </p:spPr>
        <p:txBody>
          <a:bodyPr wrap="square">
            <a:spAutoFit/>
          </a:bodyPr>
          <a:lstStyle/>
          <a:p>
            <a:pPr marL="285750" indent="-285750">
              <a:buFont typeface="Arial" panose="020B0604020202020204" pitchFamily="34" charset="0"/>
              <a:buChar char="•"/>
            </a:pPr>
            <a:r>
              <a:rPr lang="en-US" dirty="0"/>
              <a:t>A</a:t>
            </a:r>
            <a:r>
              <a:rPr lang="en-US" dirty="0" smtClean="0"/>
              <a:t>utomatically </a:t>
            </a:r>
            <a:r>
              <a:rPr lang="en-US" dirty="0"/>
              <a:t>provided by the Java compiler if a class does not explicitly define any </a:t>
            </a:r>
            <a:r>
              <a:rPr lang="en-US" dirty="0" smtClean="0"/>
              <a:t>constructors.</a:t>
            </a:r>
          </a:p>
          <a:p>
            <a:pPr marL="285750" indent="-285750">
              <a:buFont typeface="Arial" panose="020B0604020202020204" pitchFamily="34" charset="0"/>
              <a:buChar char="•"/>
            </a:pPr>
            <a:r>
              <a:rPr lang="en-US" dirty="0" smtClean="0"/>
              <a:t>This </a:t>
            </a:r>
            <a:r>
              <a:rPr lang="en-US" dirty="0"/>
              <a:t>default constructor takes no arguments and initializes the object's fields to default values, which are typically 0 for numeric types and null for reference types.</a:t>
            </a:r>
          </a:p>
        </p:txBody>
      </p:sp>
    </p:spTree>
    <p:extLst>
      <p:ext uri="{BB962C8B-B14F-4D97-AF65-F5344CB8AC3E}">
        <p14:creationId xmlns:p14="http://schemas.microsoft.com/office/powerpoint/2010/main" val="1823785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993" y="4648200"/>
            <a:ext cx="12179007" cy="1981200"/>
          </a:xfrm>
          <a:prstGeom prst="rect">
            <a:avLst/>
          </a:prstGeom>
        </p:spPr>
      </p:pic>
      <p:pic>
        <p:nvPicPr>
          <p:cNvPr id="6" name="Picture 5"/>
          <p:cNvPicPr>
            <a:picLocks noChangeAspect="1"/>
          </p:cNvPicPr>
          <p:nvPr/>
        </p:nvPicPr>
        <p:blipFill>
          <a:blip r:embed="rId3"/>
          <a:stretch>
            <a:fillRect/>
          </a:stretch>
        </p:blipFill>
        <p:spPr>
          <a:xfrm>
            <a:off x="0" y="152400"/>
            <a:ext cx="12155834" cy="3962400"/>
          </a:xfrm>
          <a:prstGeom prst="rect">
            <a:avLst/>
          </a:prstGeom>
        </p:spPr>
      </p:pic>
    </p:spTree>
    <p:extLst>
      <p:ext uri="{BB962C8B-B14F-4D97-AF65-F5344CB8AC3E}">
        <p14:creationId xmlns:p14="http://schemas.microsoft.com/office/powerpoint/2010/main" val="360432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2553</TotalTime>
  <Words>1633</Words>
  <Application>Microsoft Office PowerPoint</Application>
  <PresentationFormat>Widescreen</PresentationFormat>
  <Paragraphs>156</Paragraphs>
  <Slides>33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Courier New</vt:lpstr>
      <vt:lpstr>NewBaskervilleStd-Bold</vt:lpstr>
      <vt:lpstr>NewBaskervilleStd-Roman</vt:lpstr>
      <vt:lpstr>Söhne</vt:lpstr>
      <vt:lpstr>Times New Roman</vt:lpstr>
      <vt:lpstr>Wingdings</vt:lpstr>
      <vt:lpstr>Office Theme</vt:lpstr>
      <vt:lpstr>PowerPoint Presentation</vt:lpstr>
      <vt:lpstr>Inheritance</vt:lpstr>
      <vt:lpstr>PowerPoint Presentation</vt:lpstr>
      <vt:lpstr>PowerPoint Presentation</vt:lpstr>
      <vt:lpstr>PowerPoint Presentation</vt:lpstr>
      <vt:lpstr>Member Access and Inheritance</vt:lpstr>
      <vt:lpstr>PowerPoint Presentation</vt:lpstr>
      <vt:lpstr>Constructor</vt:lpstr>
      <vt:lpstr>PowerPoint Presentation</vt:lpstr>
      <vt:lpstr>PowerPoint Presentation</vt:lpstr>
      <vt:lpstr>PowerPoint Presentation</vt:lpstr>
      <vt:lpstr>PowerPoint Presentation</vt:lpstr>
      <vt:lpstr>PowerPoint Presentation</vt:lpstr>
      <vt:lpstr>PowerPoint Presentation</vt:lpstr>
      <vt:lpstr>What is super keyword in java and what are its use ?</vt:lpstr>
      <vt:lpstr>PowerPoint Presentation</vt:lpstr>
      <vt:lpstr>PowerPoint Presentation</vt:lpstr>
      <vt:lpstr>PowerPoint Presentation</vt:lpstr>
      <vt:lpstr>PowerPoint Presentation</vt:lpstr>
      <vt:lpstr>Example super</vt:lpstr>
      <vt:lpstr>PowerPoint Presentation</vt:lpstr>
      <vt:lpstr>Method Overriding</vt:lpstr>
      <vt:lpstr>PowerPoint Presentation</vt:lpstr>
      <vt:lpstr>Method Overriding</vt:lpstr>
      <vt:lpstr>PowerPoint Presentation</vt:lpstr>
      <vt:lpstr>Method Overloading</vt:lpstr>
      <vt:lpstr>PowerPoint Presentation</vt:lpstr>
      <vt:lpstr>Practice Questions</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Verma</dc:creator>
  <cp:lastModifiedBy>Amit Verma</cp:lastModifiedBy>
  <cp:revision>12</cp:revision>
  <dcterms:created xsi:type="dcterms:W3CDTF">2023-09-06T16:53:09Z</dcterms:created>
  <dcterms:modified xsi:type="dcterms:W3CDTF">2023-09-10T16:08:19Z</dcterms:modified>
</cp:coreProperties>
</file>