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9" r:id="rId2"/>
    <p:sldId id="257" r:id="rId3"/>
    <p:sldId id="267" r:id="rId4"/>
    <p:sldId id="268" r:id="rId5"/>
    <p:sldId id="280" r:id="rId6"/>
    <p:sldId id="269" r:id="rId7"/>
    <p:sldId id="263" r:id="rId8"/>
    <p:sldId id="270" r:id="rId9"/>
    <p:sldId id="271" r:id="rId10"/>
    <p:sldId id="272" r:id="rId11"/>
    <p:sldId id="273" r:id="rId12"/>
    <p:sldId id="274" r:id="rId13"/>
    <p:sldId id="275" r:id="rId14"/>
    <p:sldId id="276" r:id="rId15"/>
    <p:sldId id="277" r:id="rId16"/>
    <p:sldId id="278" r:id="rId17"/>
    <p:sldId id="281" r:id="rId18"/>
    <p:sldId id="282" r:id="rId19"/>
    <p:sldId id="288" r:id="rId20"/>
    <p:sldId id="289" r:id="rId21"/>
    <p:sldId id="291" r:id="rId22"/>
    <p:sldId id="292" r:id="rId23"/>
    <p:sldId id="293" r:id="rId24"/>
    <p:sldId id="283" r:id="rId25"/>
    <p:sldId id="285" r:id="rId26"/>
    <p:sldId id="286" r:id="rId27"/>
    <p:sldId id="287" r:id="rId28"/>
    <p:sldId id="294" r:id="rId29"/>
    <p:sldId id="295" r:id="rId30"/>
    <p:sldId id="296" r:id="rId31"/>
    <p:sldId id="297" r:id="rId32"/>
    <p:sldId id="298" r:id="rId33"/>
    <p:sldId id="300" r:id="rId34"/>
    <p:sldId id="299"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334E2-18A7-4DC6-B860-184234D504E8}"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28E17-97FC-48BB-B041-D39C3B8B0609}" type="slidenum">
              <a:rPr lang="en-US" smtClean="0"/>
              <a:t>‹#›</a:t>
            </a:fld>
            <a:endParaRPr lang="en-US"/>
          </a:p>
        </p:txBody>
      </p:sp>
    </p:spTree>
    <p:extLst>
      <p:ext uri="{BB962C8B-B14F-4D97-AF65-F5344CB8AC3E}">
        <p14:creationId xmlns:p14="http://schemas.microsoft.com/office/powerpoint/2010/main" val="382054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28E17-97FC-48BB-B041-D39C3B8B0609}" type="slidenum">
              <a:rPr lang="en-US" smtClean="0"/>
              <a:t>14</a:t>
            </a:fld>
            <a:endParaRPr lang="en-US"/>
          </a:p>
        </p:txBody>
      </p:sp>
    </p:spTree>
    <p:extLst>
      <p:ext uri="{BB962C8B-B14F-4D97-AF65-F5344CB8AC3E}">
        <p14:creationId xmlns:p14="http://schemas.microsoft.com/office/powerpoint/2010/main" val="421353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3EBC838-91A9-4740-9A4B-B591512FB2FB}" type="slidenum">
              <a:rPr lang="en-IN" sz="1400" b="0" strike="noStrike" spc="-1" smtClean="0">
                <a:latin typeface="Times New Roman"/>
              </a:rPr>
              <a:t>21</a:t>
            </a:fld>
            <a:endParaRPr lang="en-IN" sz="1400" b="0" strike="noStrike" spc="-1">
              <a:latin typeface="Times New Roman"/>
            </a:endParaRPr>
          </a:p>
        </p:txBody>
      </p:sp>
    </p:spTree>
    <p:extLst>
      <p:ext uri="{BB962C8B-B14F-4D97-AF65-F5344CB8AC3E}">
        <p14:creationId xmlns:p14="http://schemas.microsoft.com/office/powerpoint/2010/main" val="407504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40ABC9-BB44-43CC-918B-262EB193EB9A}"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344516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0ABC9-BB44-43CC-918B-262EB193EB9A}"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364333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0ABC9-BB44-43CC-918B-262EB193EB9A}"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270831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0ABC9-BB44-43CC-918B-262EB193EB9A}"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285254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0ABC9-BB44-43CC-918B-262EB193EB9A}"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146698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40ABC9-BB44-43CC-918B-262EB193EB9A}"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328681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40ABC9-BB44-43CC-918B-262EB193EB9A}"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167502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40ABC9-BB44-43CC-918B-262EB193EB9A}"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114544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0ABC9-BB44-43CC-918B-262EB193EB9A}"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274753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40ABC9-BB44-43CC-918B-262EB193EB9A}"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195047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40ABC9-BB44-43CC-918B-262EB193EB9A}"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414B1-3959-4B86-80E3-3F9C1D4C7C60}" type="slidenum">
              <a:rPr lang="en-US" smtClean="0"/>
              <a:t>‹#›</a:t>
            </a:fld>
            <a:endParaRPr lang="en-US"/>
          </a:p>
        </p:txBody>
      </p:sp>
    </p:spTree>
    <p:extLst>
      <p:ext uri="{BB962C8B-B14F-4D97-AF65-F5344CB8AC3E}">
        <p14:creationId xmlns:p14="http://schemas.microsoft.com/office/powerpoint/2010/main" val="407185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0ABC9-BB44-43CC-918B-262EB193EB9A}" type="datetimeFigureOut">
              <a:rPr lang="en-US" smtClean="0"/>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414B1-3959-4B86-80E3-3F9C1D4C7C60}" type="slidenum">
              <a:rPr lang="en-US" smtClean="0"/>
              <a:t>‹#›</a:t>
            </a:fld>
            <a:endParaRPr lang="en-US"/>
          </a:p>
        </p:txBody>
      </p:sp>
    </p:spTree>
    <p:extLst>
      <p:ext uri="{BB962C8B-B14F-4D97-AF65-F5344CB8AC3E}">
        <p14:creationId xmlns:p14="http://schemas.microsoft.com/office/powerpoint/2010/main" val="241815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8120" y="863599"/>
            <a:ext cx="4617867" cy="1477328"/>
          </a:xfrm>
          <a:prstGeom prst="rect">
            <a:avLst/>
          </a:prstGeom>
          <a:noFill/>
        </p:spPr>
        <p:txBody>
          <a:bodyPr wrap="none" rtlCol="0">
            <a:spAutoFit/>
          </a:bodyPr>
          <a:lstStyle/>
          <a:p>
            <a:pPr algn="ctr"/>
            <a:r>
              <a:rPr lang="en-US" sz="4500" dirty="0" smtClean="0"/>
              <a:t>Unit 2 </a:t>
            </a:r>
          </a:p>
          <a:p>
            <a:pPr algn="ctr"/>
            <a:r>
              <a:rPr lang="en-US" sz="4500" dirty="0" smtClean="0"/>
              <a:t>Abstract, interface </a:t>
            </a:r>
            <a:endParaRPr lang="en-US" sz="4500" dirty="0"/>
          </a:p>
        </p:txBody>
      </p:sp>
      <p:sp>
        <p:nvSpPr>
          <p:cNvPr id="3" name="TextBox 2"/>
          <p:cNvSpPr txBox="1"/>
          <p:nvPr/>
        </p:nvSpPr>
        <p:spPr>
          <a:xfrm>
            <a:off x="5065940" y="4656667"/>
            <a:ext cx="1322221" cy="369332"/>
          </a:xfrm>
          <a:prstGeom prst="rect">
            <a:avLst/>
          </a:prstGeom>
          <a:noFill/>
        </p:spPr>
        <p:txBody>
          <a:bodyPr wrap="none" rtlCol="0">
            <a:spAutoFit/>
          </a:bodyPr>
          <a:lstStyle/>
          <a:p>
            <a:r>
              <a:rPr lang="en-US" dirty="0" smtClean="0"/>
              <a:t>By. Dr. Amit.</a:t>
            </a:r>
            <a:endParaRPr lang="en-US" dirty="0"/>
          </a:p>
        </p:txBody>
      </p:sp>
      <p:pic>
        <p:nvPicPr>
          <p:cNvPr id="4" name="Picture 4" descr="java">
            <a:extLst>
              <a:ext uri="{FF2B5EF4-FFF2-40B4-BE49-F238E27FC236}">
                <a16:creationId xmlns:a16="http://schemas.microsoft.com/office/drawing/2014/main" id="{8E6284F3-5E1A-48BF-8947-A9DB0D16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050" y="2489199"/>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163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867" y="195791"/>
            <a:ext cx="10515600" cy="1325563"/>
          </a:xfrm>
        </p:spPr>
        <p:txBody>
          <a:bodyPr/>
          <a:lstStyle/>
          <a:p>
            <a:pPr algn="ctr"/>
            <a:r>
              <a:rPr lang="en-US" b="1" dirty="0" smtClean="0"/>
              <a:t>Interface</a:t>
            </a:r>
            <a:endParaRPr lang="en-US" b="1" dirty="0"/>
          </a:p>
        </p:txBody>
      </p:sp>
      <p:sp>
        <p:nvSpPr>
          <p:cNvPr id="3" name="Content Placeholder 2"/>
          <p:cNvSpPr>
            <a:spLocks noGrp="1"/>
          </p:cNvSpPr>
          <p:nvPr>
            <p:ph idx="1"/>
          </p:nvPr>
        </p:nvSpPr>
        <p:spPr>
          <a:xfrm>
            <a:off x="812800" y="1402821"/>
            <a:ext cx="10515600" cy="4351338"/>
          </a:xfrm>
        </p:spPr>
        <p:txBody>
          <a:bodyPr>
            <a:normAutofit fontScale="92500" lnSpcReduction="10000"/>
          </a:bodyPr>
          <a:lstStyle/>
          <a:p>
            <a:r>
              <a:rPr lang="en-US" dirty="0"/>
              <a:t>A</a:t>
            </a:r>
            <a:r>
              <a:rPr lang="en-US" dirty="0" smtClean="0"/>
              <a:t>n interface is a blueprint for a class. Declared using keyword “interface”.</a:t>
            </a:r>
          </a:p>
          <a:p>
            <a:r>
              <a:rPr lang="en-US" dirty="0" smtClean="0"/>
              <a:t>Interfaces can contains only method declaration, these methods are </a:t>
            </a:r>
            <a:r>
              <a:rPr lang="en-US" b="1" dirty="0" smtClean="0"/>
              <a:t>implicitly public </a:t>
            </a:r>
            <a:r>
              <a:rPr lang="en-US" dirty="0" smtClean="0"/>
              <a:t>and </a:t>
            </a:r>
            <a:r>
              <a:rPr lang="en-US" b="1" dirty="0" smtClean="0"/>
              <a:t>abstract</a:t>
            </a:r>
            <a:r>
              <a:rPr lang="en-US" dirty="0" smtClean="0"/>
              <a:t>.</a:t>
            </a:r>
          </a:p>
          <a:p>
            <a:r>
              <a:rPr lang="en-US" dirty="0" smtClean="0"/>
              <a:t> Interfaces can have constants (fields), which are implicitly </a:t>
            </a:r>
            <a:r>
              <a:rPr lang="en-US" b="1" dirty="0" smtClean="0"/>
              <a:t>public, static, </a:t>
            </a:r>
            <a:r>
              <a:rPr lang="en-US" dirty="0" smtClean="0"/>
              <a:t>and </a:t>
            </a:r>
            <a:r>
              <a:rPr lang="en-US" b="1" dirty="0" smtClean="0"/>
              <a:t>final</a:t>
            </a:r>
            <a:r>
              <a:rPr lang="en-US" dirty="0" smtClean="0"/>
              <a:t>. These constants can be accessed using the interface name.</a:t>
            </a:r>
          </a:p>
          <a:p>
            <a:r>
              <a:rPr lang="en-US" dirty="0" smtClean="0"/>
              <a:t> Unlike classes, Java supports multiple inheritance through interfaces.</a:t>
            </a:r>
          </a:p>
          <a:p>
            <a:r>
              <a:rPr lang="en-US" dirty="0"/>
              <a:t>A</a:t>
            </a:r>
            <a:r>
              <a:rPr lang="en-US" dirty="0" smtClean="0"/>
              <a:t> class must implement it using the implements keyword. The implementing class must provide concrete implementations for all of the interface's methods. </a:t>
            </a:r>
          </a:p>
          <a:p>
            <a:r>
              <a:rPr lang="en-US" dirty="0" smtClean="0"/>
              <a:t>Interface can have </a:t>
            </a:r>
            <a:r>
              <a:rPr lang="en-US" b="1" dirty="0" smtClean="0"/>
              <a:t>default</a:t>
            </a:r>
            <a:r>
              <a:rPr lang="en-US" dirty="0" smtClean="0"/>
              <a:t> method (using keyword “default”).</a:t>
            </a:r>
            <a:endParaRPr lang="en-US" dirty="0"/>
          </a:p>
          <a:p>
            <a:r>
              <a:rPr lang="en-US" dirty="0" smtClean="0"/>
              <a:t>Interface can have </a:t>
            </a:r>
            <a:r>
              <a:rPr lang="en-US" b="1" dirty="0" smtClean="0"/>
              <a:t>static</a:t>
            </a:r>
            <a:r>
              <a:rPr lang="en-US" dirty="0" smtClean="0"/>
              <a:t> method.</a:t>
            </a:r>
          </a:p>
        </p:txBody>
      </p:sp>
    </p:spTree>
    <p:extLst>
      <p:ext uri="{BB962C8B-B14F-4D97-AF65-F5344CB8AC3E}">
        <p14:creationId xmlns:p14="http://schemas.microsoft.com/office/powerpoint/2010/main" val="303519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67" y="85726"/>
            <a:ext cx="10515600" cy="481542"/>
          </a:xfrm>
        </p:spPr>
        <p:txBody>
          <a:bodyPr>
            <a:normAutofit fontScale="90000"/>
          </a:bodyPr>
          <a:lstStyle/>
          <a:p>
            <a:r>
              <a:rPr lang="en-US" dirty="0" smtClean="0"/>
              <a:t>Interface Example</a:t>
            </a:r>
            <a:endParaRPr lang="en-US" dirty="0"/>
          </a:p>
        </p:txBody>
      </p:sp>
      <p:pic>
        <p:nvPicPr>
          <p:cNvPr id="6" name="Picture 5"/>
          <p:cNvPicPr>
            <a:picLocks noChangeAspect="1"/>
          </p:cNvPicPr>
          <p:nvPr/>
        </p:nvPicPr>
        <p:blipFill>
          <a:blip r:embed="rId2"/>
          <a:stretch>
            <a:fillRect/>
          </a:stretch>
        </p:blipFill>
        <p:spPr>
          <a:xfrm>
            <a:off x="266522" y="700531"/>
            <a:ext cx="10445418" cy="5031402"/>
          </a:xfrm>
          <a:prstGeom prst="rect">
            <a:avLst/>
          </a:prstGeom>
        </p:spPr>
      </p:pic>
      <p:pic>
        <p:nvPicPr>
          <p:cNvPr id="5" name="Picture 4"/>
          <p:cNvPicPr>
            <a:picLocks noChangeAspect="1"/>
          </p:cNvPicPr>
          <p:nvPr/>
        </p:nvPicPr>
        <p:blipFill>
          <a:blip r:embed="rId3"/>
          <a:stretch>
            <a:fillRect/>
          </a:stretch>
        </p:blipFill>
        <p:spPr>
          <a:xfrm>
            <a:off x="5939297" y="5206999"/>
            <a:ext cx="5940205" cy="1303867"/>
          </a:xfrm>
          <a:prstGeom prst="rect">
            <a:avLst/>
          </a:prstGeom>
        </p:spPr>
      </p:pic>
    </p:spTree>
    <p:extLst>
      <p:ext uri="{BB962C8B-B14F-4D97-AF65-F5344CB8AC3E}">
        <p14:creationId xmlns:p14="http://schemas.microsoft.com/office/powerpoint/2010/main" val="123958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3787" y="1187365"/>
            <a:ext cx="10533414" cy="3126633"/>
          </a:xfrm>
          <a:prstGeom prst="rect">
            <a:avLst/>
          </a:prstGeom>
        </p:spPr>
      </p:pic>
      <p:sp>
        <p:nvSpPr>
          <p:cNvPr id="5" name="TextBox 4"/>
          <p:cNvSpPr txBox="1"/>
          <p:nvPr/>
        </p:nvSpPr>
        <p:spPr>
          <a:xfrm>
            <a:off x="584200" y="4521200"/>
            <a:ext cx="856325" cy="923330"/>
          </a:xfrm>
          <a:prstGeom prst="rect">
            <a:avLst/>
          </a:prstGeom>
          <a:noFill/>
        </p:spPr>
        <p:txBody>
          <a:bodyPr wrap="none" rtlCol="0">
            <a:spAutoFit/>
          </a:bodyPr>
          <a:lstStyle/>
          <a:p>
            <a:r>
              <a:rPr lang="en-US" dirty="0" smtClean="0"/>
              <a:t>Output</a:t>
            </a:r>
          </a:p>
          <a:p>
            <a:r>
              <a:rPr lang="en-US" dirty="0" smtClean="0"/>
              <a:t>100</a:t>
            </a:r>
          </a:p>
          <a:p>
            <a:r>
              <a:rPr lang="en-US" dirty="0" smtClean="0"/>
              <a:t>hello</a:t>
            </a:r>
            <a:endParaRPr lang="en-US" dirty="0"/>
          </a:p>
        </p:txBody>
      </p:sp>
      <p:sp>
        <p:nvSpPr>
          <p:cNvPr id="6" name="Rectangle 5"/>
          <p:cNvSpPr/>
          <p:nvPr/>
        </p:nvSpPr>
        <p:spPr>
          <a:xfrm>
            <a:off x="343787" y="266469"/>
            <a:ext cx="11094679" cy="646331"/>
          </a:xfrm>
          <a:prstGeom prst="rect">
            <a:avLst/>
          </a:prstGeom>
        </p:spPr>
        <p:txBody>
          <a:bodyPr wrap="square">
            <a:spAutoFit/>
          </a:bodyPr>
          <a:lstStyle/>
          <a:p>
            <a:r>
              <a:rPr lang="en-US" dirty="0" smtClean="0"/>
              <a:t>Interfaces can have constants (fields), which are implicitly </a:t>
            </a:r>
            <a:r>
              <a:rPr lang="en-US" b="1" dirty="0" smtClean="0"/>
              <a:t>public, static, </a:t>
            </a:r>
            <a:r>
              <a:rPr lang="en-US" dirty="0" smtClean="0"/>
              <a:t>and </a:t>
            </a:r>
            <a:r>
              <a:rPr lang="en-US" b="1" dirty="0" smtClean="0"/>
              <a:t>final</a:t>
            </a:r>
            <a:r>
              <a:rPr lang="en-US" dirty="0" smtClean="0"/>
              <a:t>. These constants can be accessed using the interface name.</a:t>
            </a:r>
          </a:p>
        </p:txBody>
      </p:sp>
    </p:spTree>
    <p:extLst>
      <p:ext uri="{BB962C8B-B14F-4D97-AF65-F5344CB8AC3E}">
        <p14:creationId xmlns:p14="http://schemas.microsoft.com/office/powerpoint/2010/main" val="3228649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67" y="281422"/>
            <a:ext cx="10515600" cy="583142"/>
          </a:xfrm>
        </p:spPr>
        <p:txBody>
          <a:bodyPr>
            <a:normAutofit/>
          </a:bodyPr>
          <a:lstStyle/>
          <a:p>
            <a:pPr algn="ctr"/>
            <a:r>
              <a:rPr lang="en-US" sz="2000" b="1" dirty="0" smtClean="0"/>
              <a:t>Java supports multiple inheritance through interfaces</a:t>
            </a:r>
            <a:endParaRPr lang="en-US" sz="2000" b="1" dirty="0"/>
          </a:p>
        </p:txBody>
      </p:sp>
      <p:pic>
        <p:nvPicPr>
          <p:cNvPr id="4" name="Content Placeholder 3"/>
          <p:cNvPicPr>
            <a:picLocks noGrp="1" noChangeAspect="1"/>
          </p:cNvPicPr>
          <p:nvPr>
            <p:ph idx="1"/>
          </p:nvPr>
        </p:nvPicPr>
        <p:blipFill>
          <a:blip r:embed="rId2"/>
          <a:stretch>
            <a:fillRect/>
          </a:stretch>
        </p:blipFill>
        <p:spPr>
          <a:xfrm>
            <a:off x="930166" y="1066800"/>
            <a:ext cx="4607034" cy="4268164"/>
          </a:xfrm>
          <a:prstGeom prst="rect">
            <a:avLst/>
          </a:prstGeom>
        </p:spPr>
      </p:pic>
      <p:sp>
        <p:nvSpPr>
          <p:cNvPr id="5" name="TextBox 4"/>
          <p:cNvSpPr txBox="1"/>
          <p:nvPr/>
        </p:nvSpPr>
        <p:spPr>
          <a:xfrm>
            <a:off x="676182" y="5537200"/>
            <a:ext cx="856325" cy="923330"/>
          </a:xfrm>
          <a:prstGeom prst="rect">
            <a:avLst/>
          </a:prstGeom>
          <a:noFill/>
        </p:spPr>
        <p:txBody>
          <a:bodyPr wrap="none" rtlCol="0">
            <a:spAutoFit/>
          </a:bodyPr>
          <a:lstStyle/>
          <a:p>
            <a:r>
              <a:rPr lang="en-US" dirty="0" smtClean="0"/>
              <a:t>Output</a:t>
            </a:r>
          </a:p>
          <a:p>
            <a:r>
              <a:rPr lang="en-US" dirty="0" smtClean="0"/>
              <a:t>Hello</a:t>
            </a:r>
          </a:p>
          <a:p>
            <a:r>
              <a:rPr lang="en-US" dirty="0" smtClean="0"/>
              <a:t>world</a:t>
            </a:r>
            <a:endParaRPr lang="en-US" dirty="0"/>
          </a:p>
        </p:txBody>
      </p:sp>
    </p:spTree>
    <p:extLst>
      <p:ext uri="{BB962C8B-B14F-4D97-AF65-F5344CB8AC3E}">
        <p14:creationId xmlns:p14="http://schemas.microsoft.com/office/powerpoint/2010/main" val="2813421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0008"/>
          </a:xfrm>
        </p:spPr>
        <p:txBody>
          <a:bodyPr>
            <a:normAutofit/>
          </a:bodyPr>
          <a:lstStyle/>
          <a:p>
            <a:pPr algn="ctr"/>
            <a:r>
              <a:rPr lang="en-US" sz="2500" dirty="0" smtClean="0"/>
              <a:t>Interface resolve diamond problem</a:t>
            </a:r>
            <a:endParaRPr lang="en-US" sz="2500" dirty="0"/>
          </a:p>
        </p:txBody>
      </p:sp>
      <p:pic>
        <p:nvPicPr>
          <p:cNvPr id="4" name="Content Placeholder 3"/>
          <p:cNvPicPr>
            <a:picLocks noGrp="1" noChangeAspect="1"/>
          </p:cNvPicPr>
          <p:nvPr>
            <p:ph idx="1"/>
          </p:nvPr>
        </p:nvPicPr>
        <p:blipFill>
          <a:blip r:embed="rId3"/>
          <a:stretch>
            <a:fillRect/>
          </a:stretch>
        </p:blipFill>
        <p:spPr>
          <a:xfrm>
            <a:off x="710632" y="936624"/>
            <a:ext cx="5232967" cy="5922083"/>
          </a:xfrm>
          <a:prstGeom prst="rect">
            <a:avLst/>
          </a:prstGeom>
        </p:spPr>
      </p:pic>
      <p:pic>
        <p:nvPicPr>
          <p:cNvPr id="5" name="Picture 4"/>
          <p:cNvPicPr>
            <a:picLocks noChangeAspect="1"/>
          </p:cNvPicPr>
          <p:nvPr/>
        </p:nvPicPr>
        <p:blipFill>
          <a:blip r:embed="rId4"/>
          <a:stretch>
            <a:fillRect/>
          </a:stretch>
        </p:blipFill>
        <p:spPr>
          <a:xfrm>
            <a:off x="6663197" y="5292707"/>
            <a:ext cx="5300203" cy="1362553"/>
          </a:xfrm>
          <a:prstGeom prst="rect">
            <a:avLst/>
          </a:prstGeom>
        </p:spPr>
      </p:pic>
    </p:spTree>
    <p:extLst>
      <p:ext uri="{BB962C8B-B14F-4D97-AF65-F5344CB8AC3E}">
        <p14:creationId xmlns:p14="http://schemas.microsoft.com/office/powerpoint/2010/main" val="41778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958531"/>
            <a:ext cx="9102249" cy="3562669"/>
          </a:xfrm>
          <a:prstGeom prst="rect">
            <a:avLst/>
          </a:prstGeom>
        </p:spPr>
      </p:pic>
      <p:sp>
        <p:nvSpPr>
          <p:cNvPr id="6" name="Title 1"/>
          <p:cNvSpPr>
            <a:spLocks noGrp="1"/>
          </p:cNvSpPr>
          <p:nvPr>
            <p:ph type="title"/>
          </p:nvPr>
        </p:nvSpPr>
        <p:spPr>
          <a:xfrm>
            <a:off x="838200" y="365126"/>
            <a:ext cx="10515600" cy="490008"/>
          </a:xfrm>
        </p:spPr>
        <p:txBody>
          <a:bodyPr>
            <a:normAutofit/>
          </a:bodyPr>
          <a:lstStyle/>
          <a:p>
            <a:pPr algn="ctr"/>
            <a:r>
              <a:rPr lang="en-US" sz="2500" b="1" dirty="0"/>
              <a:t>d</a:t>
            </a:r>
            <a:r>
              <a:rPr lang="en-US" sz="2500" b="1" dirty="0" smtClean="0"/>
              <a:t>efault function in interface</a:t>
            </a:r>
            <a:endParaRPr lang="en-US" sz="2500" b="1" dirty="0"/>
          </a:p>
        </p:txBody>
      </p:sp>
      <p:sp>
        <p:nvSpPr>
          <p:cNvPr id="7" name="TextBox 6"/>
          <p:cNvSpPr txBox="1"/>
          <p:nvPr/>
        </p:nvSpPr>
        <p:spPr>
          <a:xfrm>
            <a:off x="838200" y="4673600"/>
            <a:ext cx="3362587" cy="646331"/>
          </a:xfrm>
          <a:prstGeom prst="rect">
            <a:avLst/>
          </a:prstGeom>
          <a:noFill/>
        </p:spPr>
        <p:txBody>
          <a:bodyPr wrap="none" rtlCol="0">
            <a:spAutoFit/>
          </a:bodyPr>
          <a:lstStyle/>
          <a:p>
            <a:r>
              <a:rPr lang="en-US" dirty="0" smtClean="0"/>
              <a:t>Output </a:t>
            </a:r>
          </a:p>
          <a:p>
            <a:r>
              <a:rPr lang="en-US" dirty="0" smtClean="0"/>
              <a:t>this is default method of interface</a:t>
            </a:r>
            <a:endParaRPr lang="en-US" dirty="0"/>
          </a:p>
        </p:txBody>
      </p:sp>
    </p:spTree>
    <p:extLst>
      <p:ext uri="{BB962C8B-B14F-4D97-AF65-F5344CB8AC3E}">
        <p14:creationId xmlns:p14="http://schemas.microsoft.com/office/powerpoint/2010/main" val="3459890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00602" y="1088714"/>
            <a:ext cx="8036824" cy="2619686"/>
          </a:xfrm>
          <a:prstGeom prst="rect">
            <a:avLst/>
          </a:prstGeom>
        </p:spPr>
      </p:pic>
      <p:sp>
        <p:nvSpPr>
          <p:cNvPr id="5" name="Title 1"/>
          <p:cNvSpPr txBox="1">
            <a:spLocks/>
          </p:cNvSpPr>
          <p:nvPr/>
        </p:nvSpPr>
        <p:spPr>
          <a:xfrm>
            <a:off x="838200" y="365126"/>
            <a:ext cx="10515600" cy="490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smtClean="0"/>
              <a:t>static function in interface</a:t>
            </a:r>
            <a:endParaRPr lang="en-US" sz="2500" b="1" dirty="0"/>
          </a:p>
        </p:txBody>
      </p:sp>
      <p:sp>
        <p:nvSpPr>
          <p:cNvPr id="6" name="TextBox 5"/>
          <p:cNvSpPr txBox="1"/>
          <p:nvPr/>
        </p:nvSpPr>
        <p:spPr>
          <a:xfrm>
            <a:off x="1752600" y="4106333"/>
            <a:ext cx="3231782" cy="646331"/>
          </a:xfrm>
          <a:prstGeom prst="rect">
            <a:avLst/>
          </a:prstGeom>
          <a:noFill/>
        </p:spPr>
        <p:txBody>
          <a:bodyPr wrap="none" rtlCol="0">
            <a:spAutoFit/>
          </a:bodyPr>
          <a:lstStyle/>
          <a:p>
            <a:r>
              <a:rPr lang="en-US" dirty="0" smtClean="0"/>
              <a:t>Output</a:t>
            </a:r>
          </a:p>
          <a:p>
            <a:r>
              <a:rPr lang="en-US" dirty="0" smtClean="0"/>
              <a:t>This is static method of interface</a:t>
            </a:r>
            <a:endParaRPr lang="en-US" dirty="0"/>
          </a:p>
        </p:txBody>
      </p:sp>
    </p:spTree>
    <p:extLst>
      <p:ext uri="{BB962C8B-B14F-4D97-AF65-F5344CB8AC3E}">
        <p14:creationId xmlns:p14="http://schemas.microsoft.com/office/powerpoint/2010/main" val="2203493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Dispatch</a:t>
            </a:r>
            <a:endParaRPr lang="en-US" dirty="0"/>
          </a:p>
        </p:txBody>
      </p:sp>
      <p:sp>
        <p:nvSpPr>
          <p:cNvPr id="3" name="Content Placeholder 2"/>
          <p:cNvSpPr>
            <a:spLocks noGrp="1"/>
          </p:cNvSpPr>
          <p:nvPr>
            <p:ph idx="1"/>
          </p:nvPr>
        </p:nvSpPr>
        <p:spPr/>
        <p:txBody>
          <a:bodyPr/>
          <a:lstStyle/>
          <a:p>
            <a:r>
              <a:rPr lang="en-US" dirty="0" smtClean="0"/>
              <a:t>Dynamic method dispatch in Java is a feature that allows a subclass to provide a specific implementation of a method that is already defined in its superclass.</a:t>
            </a:r>
          </a:p>
          <a:p>
            <a:r>
              <a:rPr lang="en-US" dirty="0" smtClean="0"/>
              <a:t> This is achieved through method overriding, and it is used to achieve runtime polymorphism.</a:t>
            </a:r>
          </a:p>
          <a:p>
            <a:r>
              <a:rPr lang="en-US" dirty="0" smtClean="0"/>
              <a:t>The primary purpose of dynamic method dispatch is to achieve runtime polymorphism, where the method to be executed is determined by the type of the object, not the reference variable.</a:t>
            </a:r>
          </a:p>
          <a:p>
            <a:r>
              <a:rPr lang="en-US" dirty="0" smtClean="0"/>
              <a:t>Runtime Binding, the decision about which method to call is made at runtime based on the actual type of the object.</a:t>
            </a:r>
            <a:endParaRPr lang="en-US" dirty="0"/>
          </a:p>
        </p:txBody>
      </p:sp>
    </p:spTree>
    <p:extLst>
      <p:ext uri="{BB962C8B-B14F-4D97-AF65-F5344CB8AC3E}">
        <p14:creationId xmlns:p14="http://schemas.microsoft.com/office/powerpoint/2010/main" val="847036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084" y="236960"/>
            <a:ext cx="5689716" cy="5178281"/>
          </a:xfrm>
          <a:prstGeom prst="rect">
            <a:avLst/>
          </a:prstGeom>
        </p:spPr>
      </p:pic>
      <p:pic>
        <p:nvPicPr>
          <p:cNvPr id="5" name="Picture 4"/>
          <p:cNvPicPr>
            <a:picLocks noChangeAspect="1"/>
          </p:cNvPicPr>
          <p:nvPr/>
        </p:nvPicPr>
        <p:blipFill>
          <a:blip r:embed="rId3"/>
          <a:stretch>
            <a:fillRect/>
          </a:stretch>
        </p:blipFill>
        <p:spPr>
          <a:xfrm>
            <a:off x="457084" y="5534013"/>
            <a:ext cx="3976923" cy="1112320"/>
          </a:xfrm>
          <a:prstGeom prst="rect">
            <a:avLst/>
          </a:prstGeom>
        </p:spPr>
      </p:pic>
    </p:spTree>
    <p:extLst>
      <p:ext uri="{BB962C8B-B14F-4D97-AF65-F5344CB8AC3E}">
        <p14:creationId xmlns:p14="http://schemas.microsoft.com/office/powerpoint/2010/main" val="386951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US" sz="3600" b="1" dirty="0">
                <a:solidFill>
                  <a:srgbClr val="C00000"/>
                </a:solidFill>
                <a:latin typeface="+mn-lt"/>
              </a:rPr>
              <a:t>Accessing Implementations Through Interface References</a:t>
            </a:r>
            <a:endParaRPr lang="en-IN" sz="3600" b="1" dirty="0">
              <a:solidFill>
                <a:srgbClr val="C00000"/>
              </a:solidFill>
              <a:latin typeface="+mn-lt"/>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753600" cy="4038600"/>
          </a:xfrm>
        </p:spPr>
        <p:txBody>
          <a:bodyPr>
            <a:noAutofit/>
          </a:bodyPr>
          <a:lstStyle/>
          <a:p>
            <a:pPr marL="342900" indent="-342900" algn="just">
              <a:spcBef>
                <a:spcPts val="600"/>
              </a:spcBef>
              <a:buFont typeface="Arial" panose="020B0604020202020204" pitchFamily="34" charset="0"/>
              <a:buChar char="•"/>
            </a:pPr>
            <a:r>
              <a:rPr lang="en-US" sz="2000" b="0" i="0" u="none" strike="noStrike" baseline="0" dirty="0">
                <a:latin typeface="+mj-lt"/>
              </a:rPr>
              <a:t>You can declare variables as object references that use an interface rather than a class type.</a:t>
            </a:r>
          </a:p>
          <a:p>
            <a:pPr marL="342900" indent="-342900" algn="just">
              <a:spcBef>
                <a:spcPts val="600"/>
              </a:spcBef>
              <a:buFont typeface="Arial" panose="020B0604020202020204" pitchFamily="34" charset="0"/>
              <a:buChar char="•"/>
            </a:pPr>
            <a:r>
              <a:rPr lang="en-US" sz="2000" b="0" i="0" u="none" strike="noStrike" baseline="0" dirty="0">
                <a:latin typeface="+mj-lt"/>
              </a:rPr>
              <a:t>Any instance of any class that implements the declared interface can be referred to by such a variable. </a:t>
            </a:r>
          </a:p>
          <a:p>
            <a:pPr marL="342900" indent="-342900" algn="just">
              <a:spcBef>
                <a:spcPts val="600"/>
              </a:spcBef>
              <a:buFont typeface="Arial" panose="020B0604020202020204" pitchFamily="34" charset="0"/>
              <a:buChar char="•"/>
            </a:pPr>
            <a:r>
              <a:rPr lang="en-US" sz="2000" b="0" i="0" u="none" strike="noStrike" baseline="0" dirty="0">
                <a:latin typeface="+mj-lt"/>
              </a:rPr>
              <a:t>When you call a method through one of these references, the correct version will be called based on the actual instance of the interface being referred to. </a:t>
            </a:r>
          </a:p>
          <a:p>
            <a:pPr marL="342900" indent="-342900" algn="just">
              <a:spcBef>
                <a:spcPts val="600"/>
              </a:spcBef>
              <a:buFont typeface="Arial" panose="020B0604020202020204" pitchFamily="34" charset="0"/>
              <a:buChar char="•"/>
            </a:pPr>
            <a:r>
              <a:rPr lang="en-US" sz="2000" b="0" i="0" u="none" strike="noStrike" baseline="0" dirty="0">
                <a:latin typeface="+mj-lt"/>
              </a:rPr>
              <a:t>This is one of the key features of interfaces. </a:t>
            </a:r>
          </a:p>
          <a:p>
            <a:pPr marL="342900" indent="-342900" algn="just">
              <a:spcBef>
                <a:spcPts val="600"/>
              </a:spcBef>
              <a:buFont typeface="Arial" panose="020B0604020202020204" pitchFamily="34" charset="0"/>
              <a:buChar char="•"/>
            </a:pPr>
            <a:r>
              <a:rPr lang="en-US" sz="2000" b="0" i="0" u="none" strike="noStrike" baseline="0" dirty="0">
                <a:latin typeface="+mj-lt"/>
              </a:rPr>
              <a:t>The method to be executed is looked up dynamically at run time, allowing classes to be created later than the code which calls methods on them. </a:t>
            </a:r>
          </a:p>
        </p:txBody>
      </p:sp>
    </p:spTree>
    <p:extLst>
      <p:ext uri="{BB962C8B-B14F-4D97-AF65-F5344CB8AC3E}">
        <p14:creationId xmlns:p14="http://schemas.microsoft.com/office/powerpoint/2010/main" val="984806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Abstract Classes</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4648200"/>
          </a:xfrm>
        </p:spPr>
        <p:txBody>
          <a:bodyPr>
            <a:noAutofit/>
          </a:bodyPr>
          <a:lstStyle/>
          <a:p>
            <a:pPr marL="342900" indent="-342900" algn="just">
              <a:spcBef>
                <a:spcPts val="600"/>
              </a:spcBef>
              <a:buFont typeface="Arial" panose="020B0604020202020204" pitchFamily="34" charset="0"/>
              <a:buChar char="•"/>
            </a:pPr>
            <a:r>
              <a:rPr lang="en-US" sz="2000" dirty="0"/>
              <a:t>A</a:t>
            </a:r>
            <a:r>
              <a:rPr lang="en-US" sz="2000" dirty="0" smtClean="0">
                <a:latin typeface="+mn-lt"/>
              </a:rPr>
              <a:t>n abstract class is like a blueprint for other classes. You can't create objects directly from it, but it provides a structure for subclasses to follow. </a:t>
            </a:r>
          </a:p>
          <a:p>
            <a:pPr marL="342900" indent="-342900" algn="just">
              <a:spcBef>
                <a:spcPts val="600"/>
              </a:spcBef>
              <a:buFont typeface="Arial" panose="020B0604020202020204" pitchFamily="34" charset="0"/>
              <a:buChar char="•"/>
            </a:pPr>
            <a:r>
              <a:rPr lang="en-US" sz="2000" dirty="0" smtClean="0"/>
              <a:t>Abstract class</a:t>
            </a:r>
            <a:r>
              <a:rPr lang="en-US" sz="2000" dirty="0" smtClean="0">
                <a:latin typeface="+mn-lt"/>
              </a:rPr>
              <a:t> can have both abstract (unimplemented) and concrete (implemented) methods.</a:t>
            </a:r>
          </a:p>
          <a:p>
            <a:pPr marL="342900" indent="-342900" algn="just">
              <a:spcBef>
                <a:spcPts val="600"/>
              </a:spcBef>
              <a:buFont typeface="Arial" panose="020B0604020202020204" pitchFamily="34" charset="0"/>
              <a:buChar char="•"/>
            </a:pPr>
            <a:r>
              <a:rPr lang="en-US" sz="2000" dirty="0" smtClean="0"/>
              <a:t>Abstract class can be declare using keyword “abstract”. </a:t>
            </a:r>
          </a:p>
          <a:p>
            <a:pPr marL="342900" indent="-342900" algn="just">
              <a:spcBef>
                <a:spcPts val="600"/>
              </a:spcBef>
              <a:buFont typeface="Arial" panose="020B0604020202020204" pitchFamily="34" charset="0"/>
              <a:buChar char="•"/>
            </a:pPr>
            <a:r>
              <a:rPr lang="en-US" sz="2000" dirty="0" smtClean="0">
                <a:latin typeface="+mn-lt"/>
              </a:rPr>
              <a:t>Abstract class can not be initialized (can not create an object).</a:t>
            </a:r>
            <a:endParaRPr lang="en-US" sz="2000" dirty="0">
              <a:latin typeface="+mn-lt"/>
            </a:endParaRPr>
          </a:p>
        </p:txBody>
      </p:sp>
      <p:pic>
        <p:nvPicPr>
          <p:cNvPr id="5" name="Picture 4"/>
          <p:cNvPicPr>
            <a:picLocks noChangeAspect="1"/>
          </p:cNvPicPr>
          <p:nvPr/>
        </p:nvPicPr>
        <p:blipFill>
          <a:blip r:embed="rId2"/>
          <a:stretch>
            <a:fillRect/>
          </a:stretch>
        </p:blipFill>
        <p:spPr>
          <a:xfrm>
            <a:off x="1649847" y="3470248"/>
            <a:ext cx="7011297" cy="1973819"/>
          </a:xfrm>
          <a:prstGeom prst="rect">
            <a:avLst/>
          </a:prstGeom>
        </p:spPr>
      </p:pic>
      <p:pic>
        <p:nvPicPr>
          <p:cNvPr id="6" name="Picture 5"/>
          <p:cNvPicPr>
            <a:picLocks noChangeAspect="1"/>
          </p:cNvPicPr>
          <p:nvPr/>
        </p:nvPicPr>
        <p:blipFill>
          <a:blip r:embed="rId3"/>
          <a:stretch>
            <a:fillRect/>
          </a:stretch>
        </p:blipFill>
        <p:spPr>
          <a:xfrm>
            <a:off x="5022493" y="5315985"/>
            <a:ext cx="7078655" cy="1407629"/>
          </a:xfrm>
          <a:prstGeom prst="rect">
            <a:avLst/>
          </a:prstGeom>
        </p:spPr>
      </p:pic>
    </p:spTree>
    <p:extLst>
      <p:ext uri="{BB962C8B-B14F-4D97-AF65-F5344CB8AC3E}">
        <p14:creationId xmlns:p14="http://schemas.microsoft.com/office/powerpoint/2010/main" val="3422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3251" y="5077876"/>
            <a:ext cx="5948949" cy="779634"/>
          </a:xfrm>
          <a:prstGeom prst="rect">
            <a:avLst/>
          </a:prstGeom>
        </p:spPr>
      </p:pic>
      <p:pic>
        <p:nvPicPr>
          <p:cNvPr id="7" name="Picture 6"/>
          <p:cNvPicPr>
            <a:picLocks noChangeAspect="1"/>
          </p:cNvPicPr>
          <p:nvPr/>
        </p:nvPicPr>
        <p:blipFill>
          <a:blip r:embed="rId3"/>
          <a:stretch>
            <a:fillRect/>
          </a:stretch>
        </p:blipFill>
        <p:spPr>
          <a:xfrm>
            <a:off x="65485" y="76110"/>
            <a:ext cx="7013567" cy="4851490"/>
          </a:xfrm>
          <a:prstGeom prst="rect">
            <a:avLst/>
          </a:prstGeom>
        </p:spPr>
      </p:pic>
    </p:spTree>
    <p:extLst>
      <p:ext uri="{BB962C8B-B14F-4D97-AF65-F5344CB8AC3E}">
        <p14:creationId xmlns:p14="http://schemas.microsoft.com/office/powerpoint/2010/main" val="239289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US" sz="4400" b="1" dirty="0">
                <a:solidFill>
                  <a:srgbClr val="C00000"/>
                </a:solidFill>
                <a:latin typeface="+mn-lt"/>
              </a:rPr>
              <a:t>Partial Implementations</a:t>
            </a:r>
            <a:endParaRPr lang="en-IN" sz="4400" b="1" dirty="0">
              <a:solidFill>
                <a:srgbClr val="C00000"/>
              </a:solidFill>
              <a:latin typeface="+mn-lt"/>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753600" cy="4038600"/>
          </a:xfrm>
        </p:spPr>
        <p:txBody>
          <a:bodyPr>
            <a:noAutofit/>
          </a:bodyPr>
          <a:lstStyle/>
          <a:p>
            <a:pPr marL="342900" indent="-342900" algn="just">
              <a:spcBef>
                <a:spcPts val="600"/>
              </a:spcBef>
              <a:buFont typeface="Arial" panose="020B0604020202020204" pitchFamily="34" charset="0"/>
              <a:buChar char="•"/>
            </a:pPr>
            <a:r>
              <a:rPr lang="en-US" sz="2000" b="0" i="0" u="none" strike="noStrike" baseline="0" dirty="0">
                <a:latin typeface="+mj-lt"/>
              </a:rPr>
              <a:t>If a class includes an interface but does not fully implement the methods required by that interface, then that class must be declared as </a:t>
            </a:r>
            <a:r>
              <a:rPr lang="en-US" sz="2000" b="1" i="0" u="none" strike="noStrike" baseline="0" dirty="0">
                <a:latin typeface="+mj-lt"/>
              </a:rPr>
              <a:t>abstract</a:t>
            </a:r>
            <a:r>
              <a:rPr lang="en-US" sz="2000" b="0" i="0" u="none" strike="noStrike" baseline="0" dirty="0">
                <a:latin typeface="+mj-lt"/>
              </a:rPr>
              <a:t>.</a:t>
            </a:r>
          </a:p>
          <a:p>
            <a:pPr algn="l"/>
            <a:endParaRPr lang="en-US" sz="1800" b="0" i="0" u="none" strike="noStrike" baseline="0" dirty="0">
              <a:latin typeface="CourierStd"/>
            </a:endParaRPr>
          </a:p>
        </p:txBody>
      </p:sp>
      <p:pic>
        <p:nvPicPr>
          <p:cNvPr id="4" name="Picture 3"/>
          <p:cNvPicPr>
            <a:picLocks noChangeAspect="1"/>
          </p:cNvPicPr>
          <p:nvPr/>
        </p:nvPicPr>
        <p:blipFill>
          <a:blip r:embed="rId3"/>
          <a:stretch>
            <a:fillRect/>
          </a:stretch>
        </p:blipFill>
        <p:spPr>
          <a:xfrm>
            <a:off x="965199" y="2008621"/>
            <a:ext cx="6036733" cy="4845926"/>
          </a:xfrm>
          <a:prstGeom prst="rect">
            <a:avLst/>
          </a:prstGeom>
        </p:spPr>
      </p:pic>
      <p:pic>
        <p:nvPicPr>
          <p:cNvPr id="5" name="Picture 4"/>
          <p:cNvPicPr>
            <a:picLocks noChangeAspect="1"/>
          </p:cNvPicPr>
          <p:nvPr/>
        </p:nvPicPr>
        <p:blipFill>
          <a:blip r:embed="rId4"/>
          <a:stretch>
            <a:fillRect/>
          </a:stretch>
        </p:blipFill>
        <p:spPr>
          <a:xfrm>
            <a:off x="7882457" y="5372925"/>
            <a:ext cx="922875" cy="1518897"/>
          </a:xfrm>
          <a:prstGeom prst="rect">
            <a:avLst/>
          </a:prstGeom>
        </p:spPr>
      </p:pic>
    </p:spTree>
    <p:extLst>
      <p:ext uri="{BB962C8B-B14F-4D97-AF65-F5344CB8AC3E}">
        <p14:creationId xmlns:p14="http://schemas.microsoft.com/office/powerpoint/2010/main" val="14620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Interface</a:t>
            </a:r>
            <a:endParaRPr lang="en-US" dirty="0"/>
          </a:p>
        </p:txBody>
      </p:sp>
      <p:sp>
        <p:nvSpPr>
          <p:cNvPr id="3" name="Content Placeholder 2"/>
          <p:cNvSpPr>
            <a:spLocks noGrp="1"/>
          </p:cNvSpPr>
          <p:nvPr>
            <p:ph idx="1"/>
          </p:nvPr>
        </p:nvSpPr>
        <p:spPr>
          <a:xfrm>
            <a:off x="838200" y="1520825"/>
            <a:ext cx="10515600" cy="4351338"/>
          </a:xfrm>
        </p:spPr>
        <p:txBody>
          <a:bodyPr/>
          <a:lstStyle/>
          <a:p>
            <a:r>
              <a:rPr lang="en-US" dirty="0"/>
              <a:t>A</a:t>
            </a:r>
            <a:r>
              <a:rPr lang="en-US" dirty="0" smtClean="0"/>
              <a:t> nested interface is an interface that is defined inside another interface or a class.</a:t>
            </a:r>
            <a:endParaRPr lang="en-US" dirty="0"/>
          </a:p>
        </p:txBody>
      </p:sp>
      <p:pic>
        <p:nvPicPr>
          <p:cNvPr id="4" name="Picture 3"/>
          <p:cNvPicPr>
            <a:picLocks noChangeAspect="1"/>
          </p:cNvPicPr>
          <p:nvPr/>
        </p:nvPicPr>
        <p:blipFill>
          <a:blip r:embed="rId2"/>
          <a:stretch>
            <a:fillRect/>
          </a:stretch>
        </p:blipFill>
        <p:spPr>
          <a:xfrm>
            <a:off x="1078283" y="2471138"/>
            <a:ext cx="7855479" cy="3468758"/>
          </a:xfrm>
          <a:prstGeom prst="rect">
            <a:avLst/>
          </a:prstGeom>
        </p:spPr>
      </p:pic>
      <p:pic>
        <p:nvPicPr>
          <p:cNvPr id="5" name="Picture 4"/>
          <p:cNvPicPr>
            <a:picLocks noChangeAspect="1"/>
          </p:cNvPicPr>
          <p:nvPr/>
        </p:nvPicPr>
        <p:blipFill>
          <a:blip r:embed="rId3"/>
          <a:stretch>
            <a:fillRect/>
          </a:stretch>
        </p:blipFill>
        <p:spPr>
          <a:xfrm>
            <a:off x="1078283" y="6020779"/>
            <a:ext cx="3027217" cy="699567"/>
          </a:xfrm>
          <a:prstGeom prst="rect">
            <a:avLst/>
          </a:prstGeom>
        </p:spPr>
      </p:pic>
    </p:spTree>
    <p:extLst>
      <p:ext uri="{BB962C8B-B14F-4D97-AF65-F5344CB8AC3E}">
        <p14:creationId xmlns:p14="http://schemas.microsoft.com/office/powerpoint/2010/main" val="198487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7866" y="228277"/>
            <a:ext cx="8549177" cy="3116056"/>
          </a:xfrm>
          <a:prstGeom prst="rect">
            <a:avLst/>
          </a:prstGeom>
        </p:spPr>
      </p:pic>
      <p:pic>
        <p:nvPicPr>
          <p:cNvPr id="2" name="Picture 1"/>
          <p:cNvPicPr>
            <a:picLocks noChangeAspect="1"/>
          </p:cNvPicPr>
          <p:nvPr/>
        </p:nvPicPr>
        <p:blipFill>
          <a:blip r:embed="rId3"/>
          <a:stretch>
            <a:fillRect/>
          </a:stretch>
        </p:blipFill>
        <p:spPr>
          <a:xfrm>
            <a:off x="287866" y="3554873"/>
            <a:ext cx="7751448" cy="3243857"/>
          </a:xfrm>
          <a:prstGeom prst="rect">
            <a:avLst/>
          </a:prstGeom>
        </p:spPr>
      </p:pic>
    </p:spTree>
    <p:extLst>
      <p:ext uri="{BB962C8B-B14F-4D97-AF65-F5344CB8AC3E}">
        <p14:creationId xmlns:p14="http://schemas.microsoft.com/office/powerpoint/2010/main" val="3379957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Use of “final”</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5105400"/>
          </a:xfrm>
        </p:spPr>
        <p:txBody>
          <a:bodyPr>
            <a:noAutofit/>
          </a:bodyPr>
          <a:lstStyle/>
          <a:p>
            <a:pPr algn="just"/>
            <a:r>
              <a:rPr lang="en-US" sz="2000" b="1" dirty="0">
                <a:latin typeface="+mn-lt"/>
              </a:rPr>
              <a:t>Blank final </a:t>
            </a:r>
            <a:r>
              <a:rPr lang="en-US" sz="2000" b="1" dirty="0" smtClean="0">
                <a:latin typeface="+mn-lt"/>
              </a:rPr>
              <a:t>variable</a:t>
            </a:r>
            <a:endParaRPr lang="en-US" sz="2000" b="1" dirty="0">
              <a:latin typeface="+mn-lt"/>
            </a:endParaRPr>
          </a:p>
          <a:p>
            <a:pPr marL="342900" indent="-342900" algn="just">
              <a:buFont typeface="Arial" panose="020B0604020202020204" pitchFamily="34" charset="0"/>
              <a:buChar char="•"/>
            </a:pPr>
            <a:r>
              <a:rPr lang="en-US" sz="2000" dirty="0">
                <a:latin typeface="+mn-lt"/>
              </a:rPr>
              <a:t>A final variable that is not initialized at the time of declaration is known as blank final variable. We must initialize the blank final variable in constructor of the class otherwise it will throw a compilation error</a:t>
            </a:r>
            <a:r>
              <a:rPr lang="en-US" sz="2000" dirty="0" smtClean="0">
                <a:latin typeface="+mn-lt"/>
              </a:rPr>
              <a:t>.</a:t>
            </a:r>
            <a:endParaRPr lang="en-US" sz="2000" dirty="0">
              <a:latin typeface="+mn-lt"/>
            </a:endParaRPr>
          </a:p>
        </p:txBody>
      </p:sp>
      <p:pic>
        <p:nvPicPr>
          <p:cNvPr id="5" name="Picture 4"/>
          <p:cNvPicPr>
            <a:picLocks noChangeAspect="1"/>
          </p:cNvPicPr>
          <p:nvPr/>
        </p:nvPicPr>
        <p:blipFill>
          <a:blip r:embed="rId2"/>
          <a:stretch>
            <a:fillRect/>
          </a:stretch>
        </p:blipFill>
        <p:spPr>
          <a:xfrm>
            <a:off x="1314358" y="2730439"/>
            <a:ext cx="5033366" cy="3331694"/>
          </a:xfrm>
          <a:prstGeom prst="rect">
            <a:avLst/>
          </a:prstGeom>
        </p:spPr>
      </p:pic>
    </p:spTree>
    <p:extLst>
      <p:ext uri="{BB962C8B-B14F-4D97-AF65-F5344CB8AC3E}">
        <p14:creationId xmlns:p14="http://schemas.microsoft.com/office/powerpoint/2010/main" val="1159517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Use of “final”</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5257800"/>
          </a:xfrm>
        </p:spPr>
        <p:txBody>
          <a:bodyPr>
            <a:noAutofit/>
          </a:bodyPr>
          <a:lstStyle/>
          <a:p>
            <a:pPr algn="just"/>
            <a:r>
              <a:rPr lang="en-US" sz="2000" b="1" dirty="0">
                <a:latin typeface="+mn-lt"/>
              </a:rPr>
              <a:t>Uninitialized static final </a:t>
            </a:r>
            <a:r>
              <a:rPr lang="en-US" sz="2000" b="1" dirty="0" smtClean="0">
                <a:latin typeface="+mn-lt"/>
              </a:rPr>
              <a:t>variable</a:t>
            </a:r>
            <a:endParaRPr lang="en-US" sz="2000" b="1" dirty="0">
              <a:latin typeface="+mn-lt"/>
            </a:endParaRPr>
          </a:p>
          <a:p>
            <a:pPr marL="342900" indent="-342900" algn="just">
              <a:buFont typeface="Arial" panose="020B0604020202020204" pitchFamily="34" charset="0"/>
              <a:buChar char="•"/>
            </a:pPr>
            <a:r>
              <a:rPr lang="en-US" sz="2000" dirty="0">
                <a:latin typeface="+mn-lt"/>
              </a:rPr>
              <a:t>A static final variable that is not initialized during declaration can only be initialized in static block.</a:t>
            </a:r>
          </a:p>
          <a:p>
            <a:pPr algn="just"/>
            <a:endParaRPr lang="en-US" sz="20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524000" y="2846872"/>
            <a:ext cx="7531851" cy="3122128"/>
          </a:xfrm>
          <a:prstGeom prst="rect">
            <a:avLst/>
          </a:prstGeom>
        </p:spPr>
      </p:pic>
    </p:spTree>
    <p:extLst>
      <p:ext uri="{BB962C8B-B14F-4D97-AF65-F5344CB8AC3E}">
        <p14:creationId xmlns:p14="http://schemas.microsoft.com/office/powerpoint/2010/main" val="4166604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Use of “final”</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5105400"/>
          </a:xfrm>
        </p:spPr>
        <p:txBody>
          <a:bodyPr>
            <a:noAutofit/>
          </a:bodyPr>
          <a:lstStyle/>
          <a:p>
            <a:pPr algn="just"/>
            <a:r>
              <a:rPr lang="en-US" sz="2000" b="1" dirty="0">
                <a:latin typeface="+mn-lt"/>
              </a:rPr>
              <a:t>Using final to Prevent </a:t>
            </a:r>
            <a:r>
              <a:rPr lang="en-US" sz="2000" b="1" dirty="0" smtClean="0">
                <a:latin typeface="+mn-lt"/>
              </a:rPr>
              <a:t>Overriding</a:t>
            </a:r>
            <a:endParaRPr lang="en-US" sz="2000" b="1" dirty="0">
              <a:latin typeface="+mn-lt"/>
            </a:endParaRPr>
          </a:p>
          <a:p>
            <a:pPr marL="342900" indent="-342900" algn="just">
              <a:buFont typeface="Arial" panose="020B0604020202020204" pitchFamily="34" charset="0"/>
              <a:buChar char="•"/>
            </a:pPr>
            <a:r>
              <a:rPr lang="en-US" sz="2000" dirty="0">
                <a:latin typeface="+mn-lt"/>
              </a:rPr>
              <a:t>To disallow a method from being overridden, specify final as a modifier at the start of its declaration. Methods declared as final cannot be overridden</a:t>
            </a:r>
            <a:r>
              <a:rPr lang="en-US" sz="2000" dirty="0" smtClean="0">
                <a:latin typeface="+mn-lt"/>
              </a:rPr>
              <a:t>.</a:t>
            </a:r>
            <a:endParaRPr lang="en-US" sz="2000" dirty="0">
              <a:latin typeface="+mn-lt"/>
            </a:endParaRPr>
          </a:p>
        </p:txBody>
      </p:sp>
      <p:pic>
        <p:nvPicPr>
          <p:cNvPr id="4" name="Picture 3"/>
          <p:cNvPicPr>
            <a:picLocks noChangeAspect="1"/>
          </p:cNvPicPr>
          <p:nvPr/>
        </p:nvPicPr>
        <p:blipFill>
          <a:blip r:embed="rId2"/>
          <a:stretch>
            <a:fillRect/>
          </a:stretch>
        </p:blipFill>
        <p:spPr>
          <a:xfrm>
            <a:off x="1219200" y="2641534"/>
            <a:ext cx="6943690" cy="3412133"/>
          </a:xfrm>
          <a:prstGeom prst="rect">
            <a:avLst/>
          </a:prstGeom>
        </p:spPr>
      </p:pic>
      <p:pic>
        <p:nvPicPr>
          <p:cNvPr id="5" name="Picture 4"/>
          <p:cNvPicPr>
            <a:picLocks noChangeAspect="1"/>
          </p:cNvPicPr>
          <p:nvPr/>
        </p:nvPicPr>
        <p:blipFill>
          <a:blip r:embed="rId3"/>
          <a:stretch>
            <a:fillRect/>
          </a:stretch>
        </p:blipFill>
        <p:spPr>
          <a:xfrm>
            <a:off x="4645283" y="5403828"/>
            <a:ext cx="7035214" cy="1299678"/>
          </a:xfrm>
          <a:prstGeom prst="rect">
            <a:avLst/>
          </a:prstGeom>
        </p:spPr>
      </p:pic>
    </p:spTree>
    <p:extLst>
      <p:ext uri="{BB962C8B-B14F-4D97-AF65-F5344CB8AC3E}">
        <p14:creationId xmlns:p14="http://schemas.microsoft.com/office/powerpoint/2010/main" val="25850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Use of “final”</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5105400"/>
          </a:xfrm>
        </p:spPr>
        <p:txBody>
          <a:bodyPr>
            <a:noAutofit/>
          </a:bodyPr>
          <a:lstStyle/>
          <a:p>
            <a:pPr algn="just"/>
            <a:r>
              <a:rPr lang="en-US" sz="2000" b="1" dirty="0">
                <a:latin typeface="+mn-lt"/>
              </a:rPr>
              <a:t>Using final to Prevent </a:t>
            </a:r>
            <a:r>
              <a:rPr lang="en-US" sz="2000" b="1" dirty="0" smtClean="0">
                <a:latin typeface="+mn-lt"/>
              </a:rPr>
              <a:t>Inheritance</a:t>
            </a:r>
            <a:endParaRPr lang="en-US" sz="2000" b="1" dirty="0">
              <a:latin typeface="+mn-lt"/>
            </a:endParaRPr>
          </a:p>
          <a:p>
            <a:pPr marL="342900" indent="-342900" algn="just">
              <a:spcBef>
                <a:spcPts val="600"/>
              </a:spcBef>
              <a:buFont typeface="Arial" panose="020B0604020202020204" pitchFamily="34" charset="0"/>
              <a:buChar char="•"/>
            </a:pPr>
            <a:r>
              <a:rPr lang="en-US" sz="2000" dirty="0">
                <a:latin typeface="+mn-lt"/>
              </a:rPr>
              <a:t>Sometimes you will want to prevent a class from being inherited. </a:t>
            </a:r>
          </a:p>
          <a:p>
            <a:pPr marL="342900" indent="-342900" algn="just">
              <a:spcBef>
                <a:spcPts val="600"/>
              </a:spcBef>
              <a:buFont typeface="Arial" panose="020B0604020202020204" pitchFamily="34" charset="0"/>
              <a:buChar char="•"/>
            </a:pPr>
            <a:r>
              <a:rPr lang="en-US" sz="2000" dirty="0">
                <a:latin typeface="+mn-lt"/>
              </a:rPr>
              <a:t>To do this, precede the class declaration with final. Declaring a class as final implicitly declares all of its methods as final, too. </a:t>
            </a:r>
          </a:p>
          <a:p>
            <a:pPr algn="l"/>
            <a:endParaRPr lang="en-US" sz="2000" dirty="0">
              <a:latin typeface="+mn-lt"/>
            </a:endParaRPr>
          </a:p>
        </p:txBody>
      </p:sp>
      <p:pic>
        <p:nvPicPr>
          <p:cNvPr id="4" name="Picture 3"/>
          <p:cNvPicPr>
            <a:picLocks noChangeAspect="1"/>
          </p:cNvPicPr>
          <p:nvPr/>
        </p:nvPicPr>
        <p:blipFill>
          <a:blip r:embed="rId2"/>
          <a:stretch>
            <a:fillRect/>
          </a:stretch>
        </p:blipFill>
        <p:spPr>
          <a:xfrm>
            <a:off x="1330232" y="2822542"/>
            <a:ext cx="6217057" cy="2189725"/>
          </a:xfrm>
          <a:prstGeom prst="rect">
            <a:avLst/>
          </a:prstGeom>
        </p:spPr>
      </p:pic>
      <p:pic>
        <p:nvPicPr>
          <p:cNvPr id="5" name="Picture 4"/>
          <p:cNvPicPr>
            <a:picLocks noChangeAspect="1"/>
          </p:cNvPicPr>
          <p:nvPr/>
        </p:nvPicPr>
        <p:blipFill>
          <a:blip r:embed="rId3"/>
          <a:stretch>
            <a:fillRect/>
          </a:stretch>
        </p:blipFill>
        <p:spPr>
          <a:xfrm>
            <a:off x="4274499" y="5167287"/>
            <a:ext cx="7477474" cy="1154693"/>
          </a:xfrm>
          <a:prstGeom prst="rect">
            <a:avLst/>
          </a:prstGeom>
        </p:spPr>
      </p:pic>
    </p:spTree>
    <p:extLst>
      <p:ext uri="{BB962C8B-B14F-4D97-AF65-F5344CB8AC3E}">
        <p14:creationId xmlns:p14="http://schemas.microsoft.com/office/powerpoint/2010/main" val="337806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Packages</a:t>
            </a:r>
            <a:endParaRPr lang="en-US" dirty="0"/>
          </a:p>
        </p:txBody>
      </p:sp>
      <p:sp>
        <p:nvSpPr>
          <p:cNvPr id="3" name="Content Placeholder 2"/>
          <p:cNvSpPr>
            <a:spLocks noGrp="1"/>
          </p:cNvSpPr>
          <p:nvPr>
            <p:ph idx="1"/>
          </p:nvPr>
        </p:nvSpPr>
        <p:spPr/>
        <p:txBody>
          <a:bodyPr/>
          <a:lstStyle/>
          <a:p>
            <a:r>
              <a:rPr lang="en-US" dirty="0"/>
              <a:t>In Java, a package is a way to organize and group related classes, interfaces, and </a:t>
            </a:r>
            <a:r>
              <a:rPr lang="en-US" dirty="0" err="1"/>
              <a:t>subpackages</a:t>
            </a:r>
            <a:r>
              <a:rPr lang="en-US" dirty="0"/>
              <a:t>. </a:t>
            </a:r>
            <a:endParaRPr lang="en-US" dirty="0" smtClean="0"/>
          </a:p>
          <a:p>
            <a:r>
              <a:rPr lang="en-US" dirty="0" smtClean="0"/>
              <a:t>It </a:t>
            </a:r>
            <a:r>
              <a:rPr lang="en-US" dirty="0"/>
              <a:t>provides a hierarchical structure for your code, making it more organized and easier to manage, especially in larger projects.</a:t>
            </a:r>
          </a:p>
        </p:txBody>
      </p:sp>
    </p:spTree>
    <p:extLst>
      <p:ext uri="{BB962C8B-B14F-4D97-AF65-F5344CB8AC3E}">
        <p14:creationId xmlns:p14="http://schemas.microsoft.com/office/powerpoint/2010/main" val="2752251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naming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a:t>Packages are used in Java to organize classes and interfaces into a hierarchical structure. They help avoid naming conflicts and provide a way to group related code together. When naming packages, you should follow some conventions</a:t>
            </a:r>
            <a:r>
              <a:rPr lang="en-US" dirty="0" smtClean="0"/>
              <a:t>:</a:t>
            </a:r>
          </a:p>
          <a:p>
            <a:r>
              <a:rPr lang="en-US" dirty="0" smtClean="0"/>
              <a:t>Hierarchical Style - Base directory then sub director …</a:t>
            </a:r>
          </a:p>
          <a:p>
            <a:r>
              <a:rPr lang="en-US" dirty="0"/>
              <a:t>All lowercase: Package names should be in all lowercase to follow Java naming conventions</a:t>
            </a:r>
            <a:r>
              <a:rPr lang="en-US" dirty="0" smtClean="0"/>
              <a:t>.</a:t>
            </a:r>
            <a:endParaRPr lang="en-US" dirty="0"/>
          </a:p>
          <a:p>
            <a:r>
              <a:rPr lang="en-US" dirty="0" smtClean="0"/>
              <a:t>Avoid </a:t>
            </a:r>
            <a:r>
              <a:rPr lang="en-US" dirty="0"/>
              <a:t>Confusing Names: Choose meaningful and descriptive names for your packages that reflect the content of the classes they contain</a:t>
            </a:r>
            <a:r>
              <a:rPr lang="en-US" dirty="0" smtClean="0"/>
              <a:t>.</a:t>
            </a:r>
            <a:endParaRPr lang="en-US" dirty="0"/>
          </a:p>
          <a:p>
            <a:r>
              <a:rPr lang="en-US" dirty="0"/>
              <a:t>Use of Underscores and Hyphens: Avoid using underscores or hyphens in package names; these are not allowed.</a:t>
            </a:r>
          </a:p>
        </p:txBody>
      </p:sp>
    </p:spTree>
    <p:extLst>
      <p:ext uri="{BB962C8B-B14F-4D97-AF65-F5344CB8AC3E}">
        <p14:creationId xmlns:p14="http://schemas.microsoft.com/office/powerpoint/2010/main" val="2263485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412604"/>
            <a:ext cx="10515600" cy="4351338"/>
          </a:xfrm>
        </p:spPr>
        <p:txBody>
          <a:bodyPr/>
          <a:lstStyle/>
          <a:p>
            <a:r>
              <a:rPr lang="en-US" dirty="0" smtClean="0"/>
              <a:t>Abstract </a:t>
            </a:r>
            <a:r>
              <a:rPr lang="en-US" dirty="0"/>
              <a:t>classes can </a:t>
            </a:r>
            <a:r>
              <a:rPr lang="en-US" dirty="0" smtClean="0"/>
              <a:t>have both </a:t>
            </a:r>
            <a:r>
              <a:rPr lang="en-US" dirty="0"/>
              <a:t>abstract </a:t>
            </a:r>
            <a:r>
              <a:rPr lang="en-US" dirty="0" smtClean="0"/>
              <a:t>methods or concrete methods(implemented).</a:t>
            </a:r>
          </a:p>
          <a:p>
            <a:r>
              <a:rPr lang="en-US" dirty="0" smtClean="0"/>
              <a:t>Abstract methods are </a:t>
            </a:r>
            <a:r>
              <a:rPr lang="en-US" dirty="0"/>
              <a:t>declared </a:t>
            </a:r>
            <a:r>
              <a:rPr lang="en-US" dirty="0" smtClean="0"/>
              <a:t>using keyword “abstract” without </a:t>
            </a:r>
            <a:r>
              <a:rPr lang="en-US" dirty="0"/>
              <a:t>a method body (i.e., no implementation). </a:t>
            </a:r>
            <a:endParaRPr lang="en-US" dirty="0" smtClean="0"/>
          </a:p>
          <a:p>
            <a:r>
              <a:rPr lang="en-US" dirty="0" smtClean="0"/>
              <a:t>Subclasses </a:t>
            </a:r>
            <a:r>
              <a:rPr lang="en-US" dirty="0"/>
              <a:t>of an abstract class are required to </a:t>
            </a:r>
            <a:r>
              <a:rPr lang="en-US" dirty="0" smtClean="0"/>
              <a:t>provide implementations </a:t>
            </a:r>
            <a:r>
              <a:rPr lang="en-US" dirty="0"/>
              <a:t>for all the abstract methods declared in the abstract class.</a:t>
            </a:r>
          </a:p>
        </p:txBody>
      </p:sp>
      <p:sp>
        <p:nvSpPr>
          <p:cNvPr id="4" name="Title 1">
            <a:extLst>
              <a:ext uri="{FF2B5EF4-FFF2-40B4-BE49-F238E27FC236}">
                <a16:creationId xmlns:a16="http://schemas.microsoft.com/office/drawing/2014/main" id="{B6135CA9-9A5C-4DBB-B713-84A047B4C4E6}"/>
              </a:ext>
            </a:extLst>
          </p:cNvPr>
          <p:cNvSpPr txBox="1">
            <a:spLocks/>
          </p:cNvSpPr>
          <p:nvPr/>
        </p:nvSpPr>
        <p:spPr>
          <a:xfrm>
            <a:off x="1176867" y="732166"/>
            <a:ext cx="9144000" cy="6666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smtClean="0">
                <a:solidFill>
                  <a:srgbClr val="C00000"/>
                </a:solidFill>
              </a:rPr>
              <a:t>Abstract Classes</a:t>
            </a:r>
            <a:endParaRPr lang="en-IN" b="1" dirty="0">
              <a:solidFill>
                <a:srgbClr val="C00000"/>
              </a:solidFill>
            </a:endParaRPr>
          </a:p>
        </p:txBody>
      </p:sp>
    </p:spTree>
    <p:extLst>
      <p:ext uri="{BB962C8B-B14F-4D97-AF65-F5344CB8AC3E}">
        <p14:creationId xmlns:p14="http://schemas.microsoft.com/office/powerpoint/2010/main" val="1988857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a:t>
            </a:r>
            <a:r>
              <a:rPr lang="en-US" b="1" dirty="0" smtClean="0"/>
              <a:t>Imports</a:t>
            </a:r>
            <a:endParaRPr lang="en-US" dirty="0"/>
          </a:p>
        </p:txBody>
      </p:sp>
      <p:sp>
        <p:nvSpPr>
          <p:cNvPr id="3" name="Content Placeholder 2"/>
          <p:cNvSpPr>
            <a:spLocks noGrp="1"/>
          </p:cNvSpPr>
          <p:nvPr>
            <p:ph idx="1"/>
          </p:nvPr>
        </p:nvSpPr>
        <p:spPr/>
        <p:txBody>
          <a:bodyPr>
            <a:normAutofit/>
          </a:bodyPr>
          <a:lstStyle/>
          <a:p>
            <a:r>
              <a:rPr lang="en-US" dirty="0" smtClean="0"/>
              <a:t>Single </a:t>
            </a:r>
            <a:r>
              <a:rPr lang="en-US" dirty="0"/>
              <a:t>Type </a:t>
            </a:r>
            <a:r>
              <a:rPr lang="en-US" dirty="0" smtClean="0"/>
              <a:t>Import: </a:t>
            </a:r>
            <a:r>
              <a:rPr lang="en-US" dirty="0"/>
              <a:t>Import a single type from another </a:t>
            </a:r>
            <a:r>
              <a:rPr lang="en-US" dirty="0" smtClean="0"/>
              <a:t>package, like import </a:t>
            </a:r>
            <a:r>
              <a:rPr lang="en-US" dirty="0" err="1"/>
              <a:t>java.util.ArrayList</a:t>
            </a:r>
            <a:r>
              <a:rPr lang="en-US" dirty="0" smtClean="0"/>
              <a:t>;</a:t>
            </a:r>
          </a:p>
          <a:p>
            <a:r>
              <a:rPr lang="en-US" dirty="0"/>
              <a:t>Import All Types from a </a:t>
            </a:r>
            <a:r>
              <a:rPr lang="en-US" dirty="0" smtClean="0"/>
              <a:t>Package: Import </a:t>
            </a:r>
            <a:r>
              <a:rPr lang="en-US" dirty="0"/>
              <a:t>all types from a specific </a:t>
            </a:r>
            <a:r>
              <a:rPr lang="en-US" dirty="0" smtClean="0"/>
              <a:t>package</a:t>
            </a:r>
            <a:r>
              <a:rPr lang="en-US" dirty="0"/>
              <a:t>, like import </a:t>
            </a:r>
            <a:r>
              <a:rPr lang="en-US" dirty="0" err="1"/>
              <a:t>java.util</a:t>
            </a:r>
            <a:r>
              <a:rPr lang="en-US" dirty="0"/>
              <a:t>.*;</a:t>
            </a:r>
          </a:p>
          <a:p>
            <a:r>
              <a:rPr lang="en-US" dirty="0"/>
              <a:t>Static </a:t>
            </a:r>
            <a:r>
              <a:rPr lang="en-US" dirty="0" smtClean="0"/>
              <a:t>Imports:</a:t>
            </a:r>
            <a:r>
              <a:rPr lang="en-US" dirty="0"/>
              <a:t> </a:t>
            </a:r>
            <a:r>
              <a:rPr lang="en-US" dirty="0" smtClean="0"/>
              <a:t>You </a:t>
            </a:r>
            <a:r>
              <a:rPr lang="en-US" dirty="0"/>
              <a:t>can also import static members (variables or methods) of a class to use them without specifying the class name, like import static </a:t>
            </a:r>
            <a:r>
              <a:rPr lang="en-US" dirty="0" err="1"/>
              <a:t>java.lang.Math.PI</a:t>
            </a:r>
            <a:r>
              <a:rPr lang="en-US" dirty="0" smtClean="0"/>
              <a:t>;</a:t>
            </a:r>
            <a:endParaRPr lang="en-US" dirty="0"/>
          </a:p>
          <a:p>
            <a:endParaRPr lang="en-US" dirty="0"/>
          </a:p>
        </p:txBody>
      </p:sp>
    </p:spTree>
    <p:extLst>
      <p:ext uri="{BB962C8B-B14F-4D97-AF65-F5344CB8AC3E}">
        <p14:creationId xmlns:p14="http://schemas.microsoft.com/office/powerpoint/2010/main" val="1883839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input </a:t>
            </a:r>
            <a:endParaRPr lang="en-US" dirty="0"/>
          </a:p>
        </p:txBody>
      </p:sp>
      <p:sp>
        <p:nvSpPr>
          <p:cNvPr id="5" name="Rectangle 4"/>
          <p:cNvSpPr/>
          <p:nvPr/>
        </p:nvSpPr>
        <p:spPr>
          <a:xfrm>
            <a:off x="838200" y="1583266"/>
            <a:ext cx="11032067" cy="3416320"/>
          </a:xfrm>
          <a:prstGeom prst="rect">
            <a:avLst/>
          </a:prstGeom>
        </p:spPr>
        <p:txBody>
          <a:bodyPr wrap="square">
            <a:spAutoFit/>
          </a:bodyPr>
          <a:lstStyle/>
          <a:p>
            <a:r>
              <a:rPr lang="en-US" dirty="0"/>
              <a:t>In Java, you can read input from the user at runtime using the `Scanner` class, which is part of the `</a:t>
            </a:r>
            <a:r>
              <a:rPr lang="en-US" dirty="0" err="1"/>
              <a:t>java.util</a:t>
            </a:r>
            <a:r>
              <a:rPr lang="en-US" dirty="0"/>
              <a:t>` package. Here's how you can use `Scanner` to read input from the console during program execution:</a:t>
            </a:r>
          </a:p>
          <a:p>
            <a:endParaRPr lang="en-US" dirty="0"/>
          </a:p>
          <a:p>
            <a:r>
              <a:rPr lang="en-US" dirty="0"/>
              <a:t>1. </a:t>
            </a:r>
            <a:r>
              <a:rPr lang="en-US" dirty="0" smtClean="0"/>
              <a:t>Import </a:t>
            </a:r>
            <a:r>
              <a:rPr lang="en-US" dirty="0"/>
              <a:t>the Scanner </a:t>
            </a:r>
            <a:r>
              <a:rPr lang="en-US" dirty="0" smtClean="0"/>
              <a:t>class: import </a:t>
            </a:r>
            <a:r>
              <a:rPr lang="en-US" dirty="0" err="1"/>
              <a:t>java.util.Scanner</a:t>
            </a:r>
            <a:r>
              <a:rPr lang="en-US" dirty="0"/>
              <a:t>;</a:t>
            </a:r>
          </a:p>
          <a:p>
            <a:endParaRPr lang="en-US" dirty="0"/>
          </a:p>
          <a:p>
            <a:r>
              <a:rPr lang="en-US" dirty="0"/>
              <a:t>2. </a:t>
            </a:r>
            <a:r>
              <a:rPr lang="en-US" dirty="0" smtClean="0"/>
              <a:t>Create </a:t>
            </a:r>
            <a:r>
              <a:rPr lang="en-US" dirty="0"/>
              <a:t>a Scanner object</a:t>
            </a:r>
            <a:r>
              <a:rPr lang="en-US" dirty="0" smtClean="0"/>
              <a:t>:</a:t>
            </a:r>
            <a:endParaRPr lang="en-US" dirty="0"/>
          </a:p>
          <a:p>
            <a:r>
              <a:rPr lang="en-US" dirty="0"/>
              <a:t> </a:t>
            </a:r>
            <a:r>
              <a:rPr lang="en-US" dirty="0" smtClean="0"/>
              <a:t>    Scanner </a:t>
            </a:r>
            <a:r>
              <a:rPr lang="en-US" dirty="0" err="1"/>
              <a:t>scanner</a:t>
            </a:r>
            <a:r>
              <a:rPr lang="en-US" dirty="0"/>
              <a:t> = new Scanner(System.in</a:t>
            </a:r>
            <a:r>
              <a:rPr lang="en-US" dirty="0" smtClean="0"/>
              <a:t>);</a:t>
            </a:r>
            <a:endParaRPr lang="en-US" dirty="0"/>
          </a:p>
          <a:p>
            <a:r>
              <a:rPr lang="en-US" dirty="0" smtClean="0"/>
              <a:t>You </a:t>
            </a:r>
            <a:r>
              <a:rPr lang="en-US" dirty="0"/>
              <a:t>can now use the `scanner` object to read various types of input, such as integers, doubles, strings, etc.</a:t>
            </a:r>
          </a:p>
          <a:p>
            <a:endParaRPr lang="en-US" dirty="0"/>
          </a:p>
          <a:p>
            <a:r>
              <a:rPr lang="en-US" dirty="0"/>
              <a:t>3. </a:t>
            </a:r>
            <a:r>
              <a:rPr lang="en-US" dirty="0" smtClean="0"/>
              <a:t>Read </a:t>
            </a:r>
            <a:r>
              <a:rPr lang="en-US" dirty="0"/>
              <a:t>input from the </a:t>
            </a:r>
            <a:r>
              <a:rPr lang="en-US" dirty="0" smtClean="0"/>
              <a:t>user:</a:t>
            </a:r>
          </a:p>
          <a:p>
            <a:r>
              <a:rPr lang="en-US" dirty="0" smtClean="0"/>
              <a:t>Use </a:t>
            </a:r>
            <a:r>
              <a:rPr lang="en-US" dirty="0"/>
              <a:t>methods like `next()`, `</a:t>
            </a:r>
            <a:r>
              <a:rPr lang="en-US" dirty="0" err="1"/>
              <a:t>nextInt</a:t>
            </a:r>
            <a:r>
              <a:rPr lang="en-US" dirty="0"/>
              <a:t>()`, `</a:t>
            </a:r>
            <a:r>
              <a:rPr lang="en-US" dirty="0" err="1"/>
              <a:t>nextDouble</a:t>
            </a:r>
            <a:r>
              <a:rPr lang="en-US" dirty="0"/>
              <a:t>()`, etc., to read input from the user. For example, to read a string:</a:t>
            </a:r>
          </a:p>
          <a:p>
            <a:r>
              <a:rPr lang="en-US" dirty="0"/>
              <a:t> </a:t>
            </a:r>
            <a:r>
              <a:rPr lang="en-US" dirty="0" smtClean="0"/>
              <a:t> </a:t>
            </a:r>
            <a:endParaRPr lang="en-US" dirty="0"/>
          </a:p>
        </p:txBody>
      </p:sp>
    </p:spTree>
    <p:extLst>
      <p:ext uri="{BB962C8B-B14F-4D97-AF65-F5344CB8AC3E}">
        <p14:creationId xmlns:p14="http://schemas.microsoft.com/office/powerpoint/2010/main" val="2908299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134" y="106797"/>
            <a:ext cx="6501466" cy="4955542"/>
          </a:xfrm>
          <a:prstGeom prst="rect">
            <a:avLst/>
          </a:prstGeom>
        </p:spPr>
      </p:pic>
      <p:pic>
        <p:nvPicPr>
          <p:cNvPr id="6" name="Picture 5"/>
          <p:cNvPicPr>
            <a:picLocks noChangeAspect="1"/>
          </p:cNvPicPr>
          <p:nvPr/>
        </p:nvPicPr>
        <p:blipFill>
          <a:blip r:embed="rId3"/>
          <a:stretch>
            <a:fillRect/>
          </a:stretch>
        </p:blipFill>
        <p:spPr>
          <a:xfrm>
            <a:off x="665578" y="5062339"/>
            <a:ext cx="5986495" cy="1786501"/>
          </a:xfrm>
          <a:prstGeom prst="rect">
            <a:avLst/>
          </a:prstGeom>
        </p:spPr>
      </p:pic>
    </p:spTree>
    <p:extLst>
      <p:ext uri="{BB962C8B-B14F-4D97-AF65-F5344CB8AC3E}">
        <p14:creationId xmlns:p14="http://schemas.microsoft.com/office/powerpoint/2010/main" val="1728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1" cy="506942"/>
          </a:xfrm>
        </p:spPr>
        <p:txBody>
          <a:bodyPr>
            <a:normAutofit/>
          </a:bodyPr>
          <a:lstStyle/>
          <a:p>
            <a:r>
              <a:rPr lang="en-US" sz="2000" b="1" dirty="0"/>
              <a:t>n</a:t>
            </a:r>
            <a:r>
              <a:rPr lang="en-US" sz="2000" b="1" dirty="0" smtClean="0"/>
              <a:t>ext() vs nextLine() function to input string</a:t>
            </a:r>
            <a:endParaRPr lang="en-US" sz="2000" b="1" dirty="0"/>
          </a:p>
        </p:txBody>
      </p:sp>
      <p:pic>
        <p:nvPicPr>
          <p:cNvPr id="4" name="Picture 3"/>
          <p:cNvPicPr>
            <a:picLocks noChangeAspect="1"/>
          </p:cNvPicPr>
          <p:nvPr/>
        </p:nvPicPr>
        <p:blipFill>
          <a:blip r:embed="rId2"/>
          <a:stretch>
            <a:fillRect/>
          </a:stretch>
        </p:blipFill>
        <p:spPr>
          <a:xfrm>
            <a:off x="838199" y="872068"/>
            <a:ext cx="4362057" cy="1695979"/>
          </a:xfrm>
          <a:prstGeom prst="rect">
            <a:avLst/>
          </a:prstGeom>
        </p:spPr>
      </p:pic>
      <p:sp>
        <p:nvSpPr>
          <p:cNvPr id="5" name="TextBox 4"/>
          <p:cNvSpPr txBox="1"/>
          <p:nvPr/>
        </p:nvSpPr>
        <p:spPr>
          <a:xfrm>
            <a:off x="668646" y="2568047"/>
            <a:ext cx="7405682" cy="523220"/>
          </a:xfrm>
          <a:prstGeom prst="rect">
            <a:avLst/>
          </a:prstGeom>
          <a:noFill/>
        </p:spPr>
        <p:txBody>
          <a:bodyPr wrap="none" rtlCol="0">
            <a:spAutoFit/>
          </a:bodyPr>
          <a:lstStyle/>
          <a:p>
            <a:r>
              <a:rPr lang="en-US" sz="1400" dirty="0"/>
              <a:t> </a:t>
            </a:r>
            <a:r>
              <a:rPr lang="en-US" sz="1400" dirty="0" smtClean="0"/>
              <a:t>next() is function of Scanner class, it read the input string up to the first whitespace.</a:t>
            </a:r>
          </a:p>
          <a:p>
            <a:r>
              <a:rPr lang="en-US" sz="1400" dirty="0" smtClean="0"/>
              <a:t> As in above program we entered “hello world” as input string but only “hello” is accepted as input.</a:t>
            </a:r>
            <a:endParaRPr lang="en-US" sz="1400" dirty="0"/>
          </a:p>
        </p:txBody>
      </p:sp>
      <p:pic>
        <p:nvPicPr>
          <p:cNvPr id="6" name="Picture 5"/>
          <p:cNvPicPr>
            <a:picLocks noChangeAspect="1"/>
          </p:cNvPicPr>
          <p:nvPr/>
        </p:nvPicPr>
        <p:blipFill>
          <a:blip r:embed="rId3"/>
          <a:stretch>
            <a:fillRect/>
          </a:stretch>
        </p:blipFill>
        <p:spPr>
          <a:xfrm>
            <a:off x="5578413" y="1075783"/>
            <a:ext cx="4268668" cy="1227665"/>
          </a:xfrm>
          <a:prstGeom prst="rect">
            <a:avLst/>
          </a:prstGeom>
        </p:spPr>
      </p:pic>
      <p:pic>
        <p:nvPicPr>
          <p:cNvPr id="7" name="Picture 6"/>
          <p:cNvPicPr>
            <a:picLocks noChangeAspect="1"/>
          </p:cNvPicPr>
          <p:nvPr/>
        </p:nvPicPr>
        <p:blipFill>
          <a:blip r:embed="rId4"/>
          <a:stretch>
            <a:fillRect/>
          </a:stretch>
        </p:blipFill>
        <p:spPr>
          <a:xfrm>
            <a:off x="838199" y="3170114"/>
            <a:ext cx="4461934" cy="1751152"/>
          </a:xfrm>
          <a:prstGeom prst="rect">
            <a:avLst/>
          </a:prstGeom>
        </p:spPr>
      </p:pic>
      <p:sp>
        <p:nvSpPr>
          <p:cNvPr id="8" name="TextBox 7"/>
          <p:cNvSpPr txBox="1"/>
          <p:nvPr/>
        </p:nvSpPr>
        <p:spPr>
          <a:xfrm>
            <a:off x="668646" y="5124981"/>
            <a:ext cx="7538667" cy="523220"/>
          </a:xfrm>
          <a:prstGeom prst="rect">
            <a:avLst/>
          </a:prstGeom>
          <a:noFill/>
        </p:spPr>
        <p:txBody>
          <a:bodyPr wrap="none" rtlCol="0">
            <a:spAutoFit/>
          </a:bodyPr>
          <a:lstStyle/>
          <a:p>
            <a:r>
              <a:rPr lang="en-US" sz="1400" dirty="0"/>
              <a:t> </a:t>
            </a:r>
            <a:r>
              <a:rPr lang="en-US" sz="1400" dirty="0" smtClean="0"/>
              <a:t>nextLine() is also function of Scanner class, it read the input string up to the Enter Key.</a:t>
            </a:r>
          </a:p>
          <a:p>
            <a:r>
              <a:rPr lang="en-US" sz="1400" dirty="0" smtClean="0"/>
              <a:t> As in above program we entered “hello world” as input string and “hello world” is accepted as input.</a:t>
            </a:r>
            <a:endParaRPr lang="en-US" sz="1400" dirty="0"/>
          </a:p>
        </p:txBody>
      </p:sp>
      <p:pic>
        <p:nvPicPr>
          <p:cNvPr id="9" name="Picture 8"/>
          <p:cNvPicPr>
            <a:picLocks noChangeAspect="1"/>
          </p:cNvPicPr>
          <p:nvPr/>
        </p:nvPicPr>
        <p:blipFill>
          <a:blip r:embed="rId5"/>
          <a:stretch>
            <a:fillRect/>
          </a:stretch>
        </p:blipFill>
        <p:spPr>
          <a:xfrm>
            <a:off x="5533208" y="3359727"/>
            <a:ext cx="4418667" cy="1279399"/>
          </a:xfrm>
          <a:prstGeom prst="rect">
            <a:avLst/>
          </a:prstGeom>
        </p:spPr>
      </p:pic>
    </p:spTree>
    <p:extLst>
      <p:ext uri="{BB962C8B-B14F-4D97-AF65-F5344CB8AC3E}">
        <p14:creationId xmlns:p14="http://schemas.microsoft.com/office/powerpoint/2010/main" val="3202152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0302" y="702676"/>
            <a:ext cx="7444793" cy="3064991"/>
          </a:xfrm>
          <a:prstGeom prst="rect">
            <a:avLst/>
          </a:prstGeom>
        </p:spPr>
      </p:pic>
      <p:sp>
        <p:nvSpPr>
          <p:cNvPr id="5" name="TextBox 4"/>
          <p:cNvSpPr txBox="1"/>
          <p:nvPr/>
        </p:nvSpPr>
        <p:spPr>
          <a:xfrm>
            <a:off x="457200" y="237066"/>
            <a:ext cx="3363037" cy="369332"/>
          </a:xfrm>
          <a:prstGeom prst="rect">
            <a:avLst/>
          </a:prstGeom>
          <a:noFill/>
        </p:spPr>
        <p:txBody>
          <a:bodyPr wrap="none" rtlCol="0">
            <a:spAutoFit/>
          </a:bodyPr>
          <a:lstStyle/>
          <a:p>
            <a:r>
              <a:rPr lang="en-US" b="1" dirty="0" smtClean="0"/>
              <a:t>Program to input single character</a:t>
            </a:r>
            <a:endParaRPr lang="en-US" b="1" dirty="0"/>
          </a:p>
        </p:txBody>
      </p:sp>
      <p:pic>
        <p:nvPicPr>
          <p:cNvPr id="6" name="Picture 5"/>
          <p:cNvPicPr>
            <a:picLocks noChangeAspect="1"/>
          </p:cNvPicPr>
          <p:nvPr/>
        </p:nvPicPr>
        <p:blipFill>
          <a:blip r:embed="rId3"/>
          <a:stretch>
            <a:fillRect/>
          </a:stretch>
        </p:blipFill>
        <p:spPr>
          <a:xfrm>
            <a:off x="570302" y="3932729"/>
            <a:ext cx="7578078" cy="2146337"/>
          </a:xfrm>
          <a:prstGeom prst="rect">
            <a:avLst/>
          </a:prstGeom>
        </p:spPr>
      </p:pic>
    </p:spTree>
    <p:extLst>
      <p:ext uri="{BB962C8B-B14F-4D97-AF65-F5344CB8AC3E}">
        <p14:creationId xmlns:p14="http://schemas.microsoft.com/office/powerpoint/2010/main" val="3041949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1C3A-4C74-4A1B-A1C8-39D50695DC3C}"/>
              </a:ext>
            </a:extLst>
          </p:cNvPr>
          <p:cNvSpPr>
            <a:spLocks noGrp="1"/>
          </p:cNvSpPr>
          <p:nvPr>
            <p:ph type="title"/>
          </p:nvPr>
        </p:nvSpPr>
        <p:spPr/>
        <p:txBody>
          <a:bodyPr/>
          <a:lstStyle/>
          <a:p>
            <a:pPr algn="ctr"/>
            <a:r>
              <a:rPr lang="en-US" b="1" dirty="0"/>
              <a:t>References</a:t>
            </a:r>
            <a:endParaRPr lang="en-IN" dirty="0"/>
          </a:p>
        </p:txBody>
      </p:sp>
      <p:sp>
        <p:nvSpPr>
          <p:cNvPr id="3" name="Content Placeholder 2">
            <a:extLst>
              <a:ext uri="{FF2B5EF4-FFF2-40B4-BE49-F238E27FC236}">
                <a16:creationId xmlns:a16="http://schemas.microsoft.com/office/drawing/2014/main" id="{8D300A04-EB36-4170-AD74-E11071C8FA11}"/>
              </a:ext>
            </a:extLst>
          </p:cNvPr>
          <p:cNvSpPr>
            <a:spLocks noGrp="1"/>
          </p:cNvSpPr>
          <p:nvPr>
            <p:ph idx="1"/>
          </p:nvPr>
        </p:nvSpPr>
        <p:spPr/>
        <p:txBody>
          <a:bodyPr/>
          <a:lstStyle/>
          <a:p>
            <a:r>
              <a:rPr lang="en-US" b="0" i="0" dirty="0" err="1">
                <a:solidFill>
                  <a:srgbClr val="222222"/>
                </a:solidFill>
                <a:effectLst/>
                <a:latin typeface="Arial" panose="020B0604020202020204" pitchFamily="34" charset="0"/>
              </a:rPr>
              <a:t>Schildt</a:t>
            </a:r>
            <a:r>
              <a:rPr lang="en-US" b="0" i="0" dirty="0">
                <a:solidFill>
                  <a:srgbClr val="222222"/>
                </a:solidFill>
                <a:effectLst/>
                <a:latin typeface="Arial" panose="020B0604020202020204" pitchFamily="34" charset="0"/>
              </a:rPr>
              <a:t>, H. (2014). </a:t>
            </a:r>
            <a:r>
              <a:rPr lang="en-US" b="0" i="1" dirty="0">
                <a:solidFill>
                  <a:srgbClr val="222222"/>
                </a:solidFill>
                <a:effectLst/>
                <a:latin typeface="Arial" panose="020B0604020202020204" pitchFamily="34" charset="0"/>
              </a:rPr>
              <a:t>Java: the complete reference</a:t>
            </a:r>
            <a:r>
              <a:rPr lang="en-US" b="0" i="0" dirty="0">
                <a:solidFill>
                  <a:srgbClr val="222222"/>
                </a:solidFill>
                <a:effectLst/>
                <a:latin typeface="Arial" panose="020B0604020202020204" pitchFamily="34" charset="0"/>
              </a:rPr>
              <a:t>. McGraw-Hill Education Group.</a:t>
            </a:r>
            <a:endParaRPr lang="en-IN" dirty="0"/>
          </a:p>
        </p:txBody>
      </p:sp>
    </p:spTree>
    <p:extLst>
      <p:ext uri="{BB962C8B-B14F-4D97-AF65-F5344CB8AC3E}">
        <p14:creationId xmlns:p14="http://schemas.microsoft.com/office/powerpoint/2010/main" val="2205371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4185" y="133271"/>
            <a:ext cx="6908695" cy="3871461"/>
          </a:xfrm>
          <a:prstGeom prst="rect">
            <a:avLst/>
          </a:prstGeom>
        </p:spPr>
      </p:pic>
      <p:pic>
        <p:nvPicPr>
          <p:cNvPr id="5" name="Picture 4"/>
          <p:cNvPicPr>
            <a:picLocks noChangeAspect="1"/>
          </p:cNvPicPr>
          <p:nvPr/>
        </p:nvPicPr>
        <p:blipFill>
          <a:blip r:embed="rId3"/>
          <a:stretch>
            <a:fillRect/>
          </a:stretch>
        </p:blipFill>
        <p:spPr>
          <a:xfrm>
            <a:off x="314185" y="4878901"/>
            <a:ext cx="8049617" cy="1369499"/>
          </a:xfrm>
          <a:prstGeom prst="rect">
            <a:avLst/>
          </a:prstGeom>
        </p:spPr>
      </p:pic>
    </p:spTree>
    <p:extLst>
      <p:ext uri="{BB962C8B-B14F-4D97-AF65-F5344CB8AC3E}">
        <p14:creationId xmlns:p14="http://schemas.microsoft.com/office/powerpoint/2010/main" val="58411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17385" y="1077025"/>
            <a:ext cx="7707613" cy="5213708"/>
          </a:xfrm>
          <a:prstGeom prst="rect">
            <a:avLst/>
          </a:prstGeom>
        </p:spPr>
      </p:pic>
      <p:sp>
        <p:nvSpPr>
          <p:cNvPr id="5" name="TextBox 4"/>
          <p:cNvSpPr txBox="1"/>
          <p:nvPr/>
        </p:nvSpPr>
        <p:spPr>
          <a:xfrm>
            <a:off x="812800" y="516467"/>
            <a:ext cx="8403519" cy="430887"/>
          </a:xfrm>
          <a:prstGeom prst="rect">
            <a:avLst/>
          </a:prstGeom>
          <a:noFill/>
        </p:spPr>
        <p:txBody>
          <a:bodyPr wrap="none" rtlCol="0">
            <a:spAutoFit/>
          </a:bodyPr>
          <a:lstStyle/>
          <a:p>
            <a:r>
              <a:rPr lang="en-US" sz="2200" b="1" dirty="0" smtClean="0"/>
              <a:t>Abstract class concrete override function are accessible using “super”. </a:t>
            </a:r>
            <a:endParaRPr lang="en-US" sz="2200" b="1" dirty="0"/>
          </a:p>
        </p:txBody>
      </p:sp>
      <p:pic>
        <p:nvPicPr>
          <p:cNvPr id="6" name="Picture 5"/>
          <p:cNvPicPr>
            <a:picLocks noChangeAspect="1"/>
          </p:cNvPicPr>
          <p:nvPr/>
        </p:nvPicPr>
        <p:blipFill>
          <a:blip r:embed="rId3"/>
          <a:stretch>
            <a:fillRect/>
          </a:stretch>
        </p:blipFill>
        <p:spPr>
          <a:xfrm>
            <a:off x="6510866" y="5507458"/>
            <a:ext cx="5453407" cy="1079607"/>
          </a:xfrm>
          <a:prstGeom prst="rect">
            <a:avLst/>
          </a:prstGeom>
        </p:spPr>
      </p:pic>
    </p:spTree>
    <p:extLst>
      <p:ext uri="{BB962C8B-B14F-4D97-AF65-F5344CB8AC3E}">
        <p14:creationId xmlns:p14="http://schemas.microsoft.com/office/powerpoint/2010/main" val="188416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467" y="667538"/>
            <a:ext cx="10515600" cy="4351338"/>
          </a:xfrm>
        </p:spPr>
        <p:txBody>
          <a:bodyPr>
            <a:normAutofit/>
          </a:bodyPr>
          <a:lstStyle/>
          <a:p>
            <a:r>
              <a:rPr lang="en-US" sz="2000" dirty="0" smtClean="0"/>
              <a:t>Abstract </a:t>
            </a:r>
            <a:r>
              <a:rPr lang="en-US" sz="2000" dirty="0"/>
              <a:t>classes can </a:t>
            </a:r>
            <a:r>
              <a:rPr lang="en-US" sz="2000" dirty="0" smtClean="0"/>
              <a:t>have constructors, accessible using “super” keyword.</a:t>
            </a:r>
          </a:p>
        </p:txBody>
      </p:sp>
      <p:sp>
        <p:nvSpPr>
          <p:cNvPr id="4" name="Title 1">
            <a:extLst>
              <a:ext uri="{FF2B5EF4-FFF2-40B4-BE49-F238E27FC236}">
                <a16:creationId xmlns:a16="http://schemas.microsoft.com/office/drawing/2014/main" id="{B6135CA9-9A5C-4DBB-B713-84A047B4C4E6}"/>
              </a:ext>
            </a:extLst>
          </p:cNvPr>
          <p:cNvSpPr txBox="1">
            <a:spLocks/>
          </p:cNvSpPr>
          <p:nvPr/>
        </p:nvSpPr>
        <p:spPr>
          <a:xfrm>
            <a:off x="1202267" y="80233"/>
            <a:ext cx="9144000" cy="6666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C00000"/>
                </a:solidFill>
              </a:rPr>
              <a:t>Abstract Classes</a:t>
            </a:r>
            <a:endParaRPr lang="en-IN" b="1" dirty="0">
              <a:solidFill>
                <a:srgbClr val="C00000"/>
              </a:solidFill>
            </a:endParaRPr>
          </a:p>
        </p:txBody>
      </p:sp>
      <p:pic>
        <p:nvPicPr>
          <p:cNvPr id="2" name="Picture 1"/>
          <p:cNvPicPr>
            <a:picLocks noChangeAspect="1"/>
          </p:cNvPicPr>
          <p:nvPr/>
        </p:nvPicPr>
        <p:blipFill>
          <a:blip r:embed="rId2"/>
          <a:stretch>
            <a:fillRect/>
          </a:stretch>
        </p:blipFill>
        <p:spPr>
          <a:xfrm>
            <a:off x="897374" y="1240432"/>
            <a:ext cx="4944626" cy="5179670"/>
          </a:xfrm>
          <a:prstGeom prst="rect">
            <a:avLst/>
          </a:prstGeom>
        </p:spPr>
      </p:pic>
    </p:spTree>
    <p:extLst>
      <p:ext uri="{BB962C8B-B14F-4D97-AF65-F5344CB8AC3E}">
        <p14:creationId xmlns:p14="http://schemas.microsoft.com/office/powerpoint/2010/main" val="2232917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The Object Class</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4648200"/>
          </a:xfrm>
        </p:spPr>
        <p:txBody>
          <a:bodyPr>
            <a:noAutofit/>
          </a:bodyPr>
          <a:lstStyle/>
          <a:p>
            <a:pPr marL="342900" indent="-342900" algn="just">
              <a:spcBef>
                <a:spcPts val="600"/>
              </a:spcBef>
              <a:buFont typeface="Arial" panose="020B0604020202020204" pitchFamily="34" charset="0"/>
              <a:buChar char="•"/>
            </a:pPr>
            <a:r>
              <a:rPr lang="en-US" sz="2000" dirty="0"/>
              <a:t>T</a:t>
            </a:r>
            <a:r>
              <a:rPr lang="en-US" sz="2000" b="0" i="0" u="none" strike="noStrike" baseline="0" dirty="0" smtClean="0">
                <a:latin typeface="+mn-lt"/>
              </a:rPr>
              <a:t>he </a:t>
            </a:r>
            <a:r>
              <a:rPr lang="en-US" sz="2000" b="1" i="0" u="none" strike="noStrike" baseline="0" dirty="0" smtClean="0">
                <a:latin typeface="+mn-lt"/>
              </a:rPr>
              <a:t>Object</a:t>
            </a:r>
            <a:r>
              <a:rPr lang="en-US" sz="2000" b="0" i="0" u="none" strike="noStrike" baseline="0" dirty="0" smtClean="0">
                <a:latin typeface="+mn-lt"/>
              </a:rPr>
              <a:t> class is a fundamental class that serves as the root class for all other classes.</a:t>
            </a:r>
          </a:p>
          <a:p>
            <a:pPr marL="342900" indent="-342900" algn="just">
              <a:spcBef>
                <a:spcPts val="600"/>
              </a:spcBef>
              <a:buFont typeface="Arial" panose="020B0604020202020204" pitchFamily="34" charset="0"/>
              <a:buChar char="•"/>
            </a:pPr>
            <a:r>
              <a:rPr lang="en-US" sz="2000" b="0" i="0" u="none" strike="noStrike" baseline="0" dirty="0" smtClean="0">
                <a:latin typeface="+mn-lt"/>
              </a:rPr>
              <a:t>Every class in Java implicitly inherits from the </a:t>
            </a:r>
            <a:r>
              <a:rPr lang="en-US" sz="2000" b="1" i="0" u="none" strike="noStrike" baseline="0" dirty="0" smtClean="0">
                <a:latin typeface="+mn-lt"/>
              </a:rPr>
              <a:t>Object </a:t>
            </a:r>
            <a:r>
              <a:rPr lang="en-US" sz="2000" b="0" i="0" u="none" strike="noStrike" baseline="0" dirty="0" smtClean="0">
                <a:latin typeface="+mn-lt"/>
              </a:rPr>
              <a:t>class. If a class does not explicitly extend another class, it extends </a:t>
            </a:r>
            <a:r>
              <a:rPr lang="en-US" sz="2000" b="1" i="0" u="none" strike="noStrike" baseline="0" dirty="0" smtClean="0">
                <a:latin typeface="+mn-lt"/>
              </a:rPr>
              <a:t>Object</a:t>
            </a:r>
            <a:r>
              <a:rPr lang="en-US" sz="2000" b="0" i="0" u="none" strike="noStrike" baseline="0" dirty="0" smtClean="0">
                <a:latin typeface="+mn-lt"/>
              </a:rPr>
              <a:t> by default. </a:t>
            </a:r>
          </a:p>
          <a:p>
            <a:pPr marL="342900" indent="-342900" algn="just">
              <a:spcBef>
                <a:spcPts val="600"/>
              </a:spcBef>
              <a:buFont typeface="Arial" panose="020B0604020202020204" pitchFamily="34" charset="0"/>
              <a:buChar char="•"/>
            </a:pPr>
            <a:r>
              <a:rPr lang="en-US" sz="2000" dirty="0" smtClean="0">
                <a:latin typeface="+mn-lt"/>
                <a:cs typeface="Courier New" panose="02070309020205020404" pitchFamily="49" charset="0"/>
              </a:rPr>
              <a:t>The Object class defines several important methods that can be used by all Java classes.</a:t>
            </a:r>
          </a:p>
          <a:p>
            <a:pPr marL="342900" indent="-342900" algn="just">
              <a:spcBef>
                <a:spcPts val="600"/>
              </a:spcBef>
              <a:buFont typeface="Arial" panose="020B0604020202020204" pitchFamily="34" charset="0"/>
              <a:buChar char="•"/>
            </a:pPr>
            <a:r>
              <a:rPr lang="en-US" sz="2000" dirty="0" smtClean="0">
                <a:latin typeface="+mn-lt"/>
                <a:cs typeface="Courier New" panose="02070309020205020404" pitchFamily="49" charset="0"/>
              </a:rPr>
              <a:t>Some of the commonly used methods from the Object class include:</a:t>
            </a:r>
          </a:p>
          <a:p>
            <a:pPr marL="342900" indent="-342900" algn="just">
              <a:spcBef>
                <a:spcPts val="600"/>
              </a:spcBef>
              <a:buFont typeface="Arial" panose="020B0604020202020204" pitchFamily="34" charset="0"/>
              <a:buChar char="•"/>
            </a:pPr>
            <a:r>
              <a:rPr lang="en-US" sz="2000" b="1" dirty="0" smtClean="0">
                <a:latin typeface="+mn-lt"/>
                <a:cs typeface="Courier New" panose="02070309020205020404" pitchFamily="49" charset="0"/>
              </a:rPr>
              <a:t>equals(Object </a:t>
            </a:r>
            <a:r>
              <a:rPr lang="en-US" sz="2000" b="1" dirty="0" err="1" smtClean="0">
                <a:latin typeface="+mn-lt"/>
                <a:cs typeface="Courier New" panose="02070309020205020404" pitchFamily="49" charset="0"/>
              </a:rPr>
              <a:t>obj</a:t>
            </a:r>
            <a:r>
              <a:rPr lang="en-US" sz="2000" b="1" dirty="0" smtClean="0">
                <a:latin typeface="+mn-lt"/>
                <a:cs typeface="Courier New" panose="02070309020205020404" pitchFamily="49" charset="0"/>
              </a:rPr>
              <a:t>): </a:t>
            </a:r>
            <a:r>
              <a:rPr lang="en-US" sz="2000" dirty="0" smtClean="0">
                <a:latin typeface="+mn-lt"/>
                <a:cs typeface="Courier New" panose="02070309020205020404" pitchFamily="49" charset="0"/>
              </a:rPr>
              <a:t>Used to compare the content or state of two objects.</a:t>
            </a:r>
          </a:p>
          <a:p>
            <a:pPr marL="342900" indent="-342900" algn="just">
              <a:spcBef>
                <a:spcPts val="600"/>
              </a:spcBef>
              <a:buFont typeface="Arial" panose="020B0604020202020204" pitchFamily="34" charset="0"/>
              <a:buChar char="•"/>
            </a:pPr>
            <a:r>
              <a:rPr lang="en-US" sz="2000" b="1" dirty="0" err="1" smtClean="0">
                <a:latin typeface="+mn-lt"/>
                <a:cs typeface="Courier New" panose="02070309020205020404" pitchFamily="49" charset="0"/>
              </a:rPr>
              <a:t>hashCode</a:t>
            </a:r>
            <a:r>
              <a:rPr lang="en-US" sz="2000" b="1" dirty="0" smtClean="0">
                <a:latin typeface="+mn-lt"/>
                <a:cs typeface="Courier New" panose="02070309020205020404" pitchFamily="49" charset="0"/>
              </a:rPr>
              <a:t>(): </a:t>
            </a:r>
            <a:r>
              <a:rPr lang="en-US" sz="2000" dirty="0" smtClean="0">
                <a:latin typeface="+mn-lt"/>
                <a:cs typeface="Courier New" panose="02070309020205020404" pitchFamily="49" charset="0"/>
              </a:rPr>
              <a:t>Returns a hash code value for the object, which is used in data structures like hash tables.</a:t>
            </a:r>
          </a:p>
          <a:p>
            <a:pPr marL="342900" indent="-342900" algn="just">
              <a:spcBef>
                <a:spcPts val="600"/>
              </a:spcBef>
              <a:buFont typeface="Arial" panose="020B0604020202020204" pitchFamily="34" charset="0"/>
              <a:buChar char="•"/>
            </a:pPr>
            <a:r>
              <a:rPr lang="en-US" sz="2000" b="1" dirty="0" err="1" smtClean="0">
                <a:latin typeface="+mn-lt"/>
                <a:cs typeface="Courier New" panose="02070309020205020404" pitchFamily="49" charset="0"/>
              </a:rPr>
              <a:t>toString</a:t>
            </a:r>
            <a:r>
              <a:rPr lang="en-US" sz="2000" b="1" dirty="0" smtClean="0">
                <a:latin typeface="+mn-lt"/>
                <a:cs typeface="Courier New" panose="02070309020205020404" pitchFamily="49" charset="0"/>
              </a:rPr>
              <a:t>(): </a:t>
            </a:r>
            <a:r>
              <a:rPr lang="en-US" sz="2000" dirty="0" smtClean="0">
                <a:latin typeface="+mn-lt"/>
                <a:cs typeface="Courier New" panose="02070309020205020404" pitchFamily="49" charset="0"/>
              </a:rPr>
              <a:t>Returns a string representation of the object.</a:t>
            </a:r>
          </a:p>
          <a:p>
            <a:pPr marL="342900" indent="-342900" algn="just">
              <a:spcBef>
                <a:spcPts val="600"/>
              </a:spcBef>
              <a:buFont typeface="Arial" panose="020B0604020202020204" pitchFamily="34" charset="0"/>
              <a:buChar char="•"/>
            </a:pPr>
            <a:r>
              <a:rPr lang="en-US" sz="2000" b="1" dirty="0" err="1" smtClean="0">
                <a:latin typeface="+mn-lt"/>
                <a:cs typeface="Courier New" panose="02070309020205020404" pitchFamily="49" charset="0"/>
              </a:rPr>
              <a:t>getClass</a:t>
            </a:r>
            <a:r>
              <a:rPr lang="en-US" sz="2000" b="1" dirty="0" smtClean="0">
                <a:latin typeface="+mn-lt"/>
                <a:cs typeface="Courier New" panose="02070309020205020404" pitchFamily="49" charset="0"/>
              </a:rPr>
              <a:t>(): </a:t>
            </a:r>
            <a:r>
              <a:rPr lang="en-US" sz="2000" dirty="0" smtClean="0">
                <a:latin typeface="+mn-lt"/>
                <a:cs typeface="Courier New" panose="02070309020205020404" pitchFamily="49" charset="0"/>
              </a:rPr>
              <a:t>Returns the runtime class of the object.</a:t>
            </a:r>
          </a:p>
          <a:p>
            <a:pPr marL="342900" indent="-342900" algn="just">
              <a:spcBef>
                <a:spcPts val="600"/>
              </a:spcBef>
              <a:buFont typeface="Arial" panose="020B0604020202020204" pitchFamily="34" charset="0"/>
              <a:buChar char="•"/>
            </a:pPr>
            <a:r>
              <a:rPr lang="en-US" sz="2000" b="1" dirty="0" smtClean="0">
                <a:latin typeface="+mn-lt"/>
                <a:cs typeface="Courier New" panose="02070309020205020404" pitchFamily="49" charset="0"/>
              </a:rPr>
              <a:t>wait(), notify(), </a:t>
            </a:r>
            <a:r>
              <a:rPr lang="en-US" sz="2000" dirty="0" smtClean="0">
                <a:latin typeface="+mn-lt"/>
                <a:cs typeface="Courier New" panose="02070309020205020404" pitchFamily="49" charset="0"/>
              </a:rPr>
              <a:t>and </a:t>
            </a:r>
            <a:r>
              <a:rPr lang="en-US" sz="2000" b="1" dirty="0" err="1" smtClean="0">
                <a:latin typeface="+mn-lt"/>
                <a:cs typeface="Courier New" panose="02070309020205020404" pitchFamily="49" charset="0"/>
              </a:rPr>
              <a:t>notifyAll</a:t>
            </a:r>
            <a:r>
              <a:rPr lang="en-US" sz="2000" b="1" dirty="0" smtClean="0">
                <a:latin typeface="+mn-lt"/>
                <a:cs typeface="Courier New" panose="02070309020205020404" pitchFamily="49" charset="0"/>
              </a:rPr>
              <a:t>(): </a:t>
            </a:r>
            <a:r>
              <a:rPr lang="en-US" sz="2000" dirty="0" smtClean="0">
                <a:latin typeface="+mn-lt"/>
                <a:cs typeface="Courier New" panose="02070309020205020404" pitchFamily="49" charset="0"/>
              </a:rPr>
              <a:t>Methods used for inter-thread communication and synchronization.</a:t>
            </a:r>
            <a:endParaRPr lang="en-IN" sz="2000" dirty="0">
              <a:latin typeface="+mn-lt"/>
              <a:cs typeface="Courier New" panose="02070309020205020404" pitchFamily="49" charset="0"/>
            </a:endParaRPr>
          </a:p>
          <a:p>
            <a:pPr marL="342900" indent="-342900" algn="just">
              <a:spcBef>
                <a:spcPts val="600"/>
              </a:spcBef>
              <a:buFont typeface="Arial" panose="020B0604020202020204" pitchFamily="34" charset="0"/>
              <a:buChar char="•"/>
            </a:pPr>
            <a:endParaRPr lang="en-US" sz="2000" b="0" i="0" u="none" strike="noStrike" baseline="0" dirty="0">
              <a:latin typeface="+mn-lt"/>
            </a:endParaRPr>
          </a:p>
        </p:txBody>
      </p:sp>
    </p:spTree>
    <p:extLst>
      <p:ext uri="{BB962C8B-B14F-4D97-AF65-F5344CB8AC3E}">
        <p14:creationId xmlns:p14="http://schemas.microsoft.com/office/powerpoint/2010/main" val="26655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7757" y="1162750"/>
            <a:ext cx="4925576" cy="4960141"/>
          </a:xfrm>
          <a:prstGeom prst="rect">
            <a:avLst/>
          </a:prstGeom>
        </p:spPr>
      </p:pic>
      <p:sp>
        <p:nvSpPr>
          <p:cNvPr id="6" name="Rectangle 5"/>
          <p:cNvSpPr/>
          <p:nvPr/>
        </p:nvSpPr>
        <p:spPr>
          <a:xfrm>
            <a:off x="110066" y="111037"/>
            <a:ext cx="11421533" cy="923330"/>
          </a:xfrm>
          <a:prstGeom prst="rect">
            <a:avLst/>
          </a:prstGeom>
        </p:spPr>
        <p:txBody>
          <a:bodyPr wrap="square">
            <a:spAutoFit/>
          </a:bodyPr>
          <a:lstStyle/>
          <a:p>
            <a:pPr marL="285750" indent="-285750">
              <a:buFont typeface="Arial" panose="020B0604020202020204" pitchFamily="34" charset="0"/>
              <a:buChar char="•"/>
            </a:pPr>
            <a:r>
              <a:rPr lang="en-US" dirty="0" smtClean="0"/>
              <a:t> The Object class provides default implementations for these methods. </a:t>
            </a:r>
          </a:p>
          <a:p>
            <a:pPr marL="285750" indent="-285750">
              <a:buFont typeface="Arial" panose="020B0604020202020204" pitchFamily="34" charset="0"/>
              <a:buChar char="•"/>
            </a:pPr>
            <a:r>
              <a:rPr lang="en-US" dirty="0" smtClean="0"/>
              <a:t>However, these default implementations may not always be suitable for your specific class, so you can override them in your custom classes to provide custom behavior.</a:t>
            </a:r>
            <a:endParaRPr lang="en-US" dirty="0"/>
          </a:p>
        </p:txBody>
      </p:sp>
      <p:pic>
        <p:nvPicPr>
          <p:cNvPr id="7" name="Picture 6"/>
          <p:cNvPicPr>
            <a:picLocks noChangeAspect="1"/>
          </p:cNvPicPr>
          <p:nvPr/>
        </p:nvPicPr>
        <p:blipFill>
          <a:blip r:embed="rId3"/>
          <a:stretch>
            <a:fillRect/>
          </a:stretch>
        </p:blipFill>
        <p:spPr>
          <a:xfrm>
            <a:off x="6037731" y="2212962"/>
            <a:ext cx="4782132" cy="1012838"/>
          </a:xfrm>
          <a:prstGeom prst="rect">
            <a:avLst/>
          </a:prstGeom>
        </p:spPr>
      </p:pic>
    </p:spTree>
    <p:extLst>
      <p:ext uri="{BB962C8B-B14F-4D97-AF65-F5344CB8AC3E}">
        <p14:creationId xmlns:p14="http://schemas.microsoft.com/office/powerpoint/2010/main" val="8079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3600" b="1" dirty="0">
                <a:solidFill>
                  <a:srgbClr val="C00000"/>
                </a:solidFill>
                <a:latin typeface="+mn-lt"/>
              </a:rPr>
              <a:t>Single Inheritance Vs Multiple Inheritance</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678096"/>
          </a:xfrm>
        </p:spPr>
        <p:txBody>
          <a:bodyPr>
            <a:noAutofit/>
          </a:bodyPr>
          <a:lstStyle/>
          <a:p>
            <a:pPr marL="342900" indent="-342900" algn="just">
              <a:buFont typeface="Wingdings" panose="05000000000000000000" pitchFamily="2" charset="2"/>
              <a:buChar char="Ø"/>
            </a:pPr>
            <a:r>
              <a:rPr lang="en-US" sz="2000" dirty="0">
                <a:latin typeface="+mn-lt"/>
              </a:rPr>
              <a:t>Java does not support multiple inheritance to avoid the ambiguity caused by it. One example of such problem is the diamond problem.</a:t>
            </a:r>
          </a:p>
          <a:p>
            <a:pPr marL="342900" indent="-342900" algn="just">
              <a:buFont typeface="Wingdings" panose="05000000000000000000" pitchFamily="2" charset="2"/>
              <a:buChar char="Ø"/>
            </a:pPr>
            <a:endParaRPr lang="en-IN" sz="2000" dirty="0">
              <a:latin typeface="+mn-lt"/>
            </a:endParaRPr>
          </a:p>
        </p:txBody>
      </p:sp>
      <p:sp>
        <p:nvSpPr>
          <p:cNvPr id="4" name="Rectangle 3">
            <a:extLst>
              <a:ext uri="{FF2B5EF4-FFF2-40B4-BE49-F238E27FC236}">
                <a16:creationId xmlns:a16="http://schemas.microsoft.com/office/drawing/2014/main" id="{783AD10B-562F-4B31-9312-FA6725EC764C}"/>
              </a:ext>
            </a:extLst>
          </p:cNvPr>
          <p:cNvSpPr/>
          <p:nvPr/>
        </p:nvSpPr>
        <p:spPr>
          <a:xfrm>
            <a:off x="4910306" y="4251266"/>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6" name="Rectangle 5">
            <a:extLst>
              <a:ext uri="{FF2B5EF4-FFF2-40B4-BE49-F238E27FC236}">
                <a16:creationId xmlns:a16="http://schemas.microsoft.com/office/drawing/2014/main" id="{C8C3E88D-C34B-429B-B143-2D1E2AC4CC92}"/>
              </a:ext>
            </a:extLst>
          </p:cNvPr>
          <p:cNvSpPr/>
          <p:nvPr/>
        </p:nvSpPr>
        <p:spPr>
          <a:xfrm>
            <a:off x="4376906" y="2860561"/>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8" name="Rectangle 7">
            <a:extLst>
              <a:ext uri="{FF2B5EF4-FFF2-40B4-BE49-F238E27FC236}">
                <a16:creationId xmlns:a16="http://schemas.microsoft.com/office/drawing/2014/main" id="{678F0820-FF36-4CA1-B9A4-FC75352DF28C}"/>
              </a:ext>
            </a:extLst>
          </p:cNvPr>
          <p:cNvSpPr/>
          <p:nvPr/>
        </p:nvSpPr>
        <p:spPr>
          <a:xfrm>
            <a:off x="5464706" y="2867162"/>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12" name="Straight Arrow Connector 11">
            <a:extLst>
              <a:ext uri="{FF2B5EF4-FFF2-40B4-BE49-F238E27FC236}">
                <a16:creationId xmlns:a16="http://schemas.microsoft.com/office/drawing/2014/main" id="{1BDB5D83-B2AF-413A-AFCB-171211142F29}"/>
              </a:ext>
            </a:extLst>
          </p:cNvPr>
          <p:cNvCxnSpPr>
            <a:cxnSpLocks/>
            <a:endCxn id="6" idx="2"/>
          </p:cNvCxnSpPr>
          <p:nvPr/>
        </p:nvCxnSpPr>
        <p:spPr>
          <a:xfrm flipV="1">
            <a:off x="4556906" y="3220561"/>
            <a:ext cx="0" cy="5767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4DAB6D-9B35-41D3-B1C5-52B48DDB06B8}"/>
              </a:ext>
            </a:extLst>
          </p:cNvPr>
          <p:cNvCxnSpPr/>
          <p:nvPr/>
        </p:nvCxnSpPr>
        <p:spPr>
          <a:xfrm flipV="1">
            <a:off x="5617106" y="3227162"/>
            <a:ext cx="0" cy="5701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758C4A-7E63-4EA1-BD9E-3D5CAF279598}"/>
              </a:ext>
            </a:extLst>
          </p:cNvPr>
          <p:cNvCxnSpPr>
            <a:cxnSpLocks/>
            <a:stCxn id="4" idx="0"/>
          </p:cNvCxnSpPr>
          <p:nvPr/>
        </p:nvCxnSpPr>
        <p:spPr>
          <a:xfrm flipV="1">
            <a:off x="5090306" y="3773294"/>
            <a:ext cx="0" cy="4779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AE66B3-6E9F-41B4-A7AF-2E1E84136CA8}"/>
              </a:ext>
            </a:extLst>
          </p:cNvPr>
          <p:cNvCxnSpPr/>
          <p:nvPr/>
        </p:nvCxnSpPr>
        <p:spPr>
          <a:xfrm>
            <a:off x="4556906" y="3773294"/>
            <a:ext cx="1060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8FDE350-983D-4E22-A8AE-A869B4230DAC}"/>
              </a:ext>
            </a:extLst>
          </p:cNvPr>
          <p:cNvSpPr/>
          <p:nvPr/>
        </p:nvSpPr>
        <p:spPr>
          <a:xfrm>
            <a:off x="7836096" y="4913842"/>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19" name="Rectangle 18">
            <a:extLst>
              <a:ext uri="{FF2B5EF4-FFF2-40B4-BE49-F238E27FC236}">
                <a16:creationId xmlns:a16="http://schemas.microsoft.com/office/drawing/2014/main" id="{2BD0FFD6-7647-498A-9B9F-F9B407AEA481}"/>
              </a:ext>
            </a:extLst>
          </p:cNvPr>
          <p:cNvSpPr/>
          <p:nvPr/>
        </p:nvSpPr>
        <p:spPr>
          <a:xfrm>
            <a:off x="7302696" y="3523137"/>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20" name="Rectangle 19">
            <a:extLst>
              <a:ext uri="{FF2B5EF4-FFF2-40B4-BE49-F238E27FC236}">
                <a16:creationId xmlns:a16="http://schemas.microsoft.com/office/drawing/2014/main" id="{963D0B50-7EBD-4B29-A353-822C7CD08F30}"/>
              </a:ext>
            </a:extLst>
          </p:cNvPr>
          <p:cNvSpPr/>
          <p:nvPr/>
        </p:nvSpPr>
        <p:spPr>
          <a:xfrm>
            <a:off x="8390496" y="3529738"/>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cxnSp>
        <p:nvCxnSpPr>
          <p:cNvPr id="21" name="Straight Arrow Connector 20">
            <a:extLst>
              <a:ext uri="{FF2B5EF4-FFF2-40B4-BE49-F238E27FC236}">
                <a16:creationId xmlns:a16="http://schemas.microsoft.com/office/drawing/2014/main" id="{C43C5DD1-FEA6-43A7-9916-15D162D8B341}"/>
              </a:ext>
            </a:extLst>
          </p:cNvPr>
          <p:cNvCxnSpPr>
            <a:cxnSpLocks/>
            <a:endCxn id="19" idx="2"/>
          </p:cNvCxnSpPr>
          <p:nvPr/>
        </p:nvCxnSpPr>
        <p:spPr>
          <a:xfrm flipV="1">
            <a:off x="7482696" y="3883137"/>
            <a:ext cx="0" cy="5767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5D87A5E-4030-4E78-A146-A66A0FAD90DC}"/>
              </a:ext>
            </a:extLst>
          </p:cNvPr>
          <p:cNvCxnSpPr/>
          <p:nvPr/>
        </p:nvCxnSpPr>
        <p:spPr>
          <a:xfrm flipV="1">
            <a:off x="8542896" y="3889738"/>
            <a:ext cx="0" cy="5701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8C84EF-515A-4941-85E5-7417AEE837E7}"/>
              </a:ext>
            </a:extLst>
          </p:cNvPr>
          <p:cNvCxnSpPr>
            <a:cxnSpLocks/>
            <a:stCxn id="18" idx="0"/>
          </p:cNvCxnSpPr>
          <p:nvPr/>
        </p:nvCxnSpPr>
        <p:spPr>
          <a:xfrm flipV="1">
            <a:off x="8016096" y="4435870"/>
            <a:ext cx="0" cy="4779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BC69FF-CD0A-476C-B2DA-1EC995FBBCB8}"/>
              </a:ext>
            </a:extLst>
          </p:cNvPr>
          <p:cNvCxnSpPr/>
          <p:nvPr/>
        </p:nvCxnSpPr>
        <p:spPr>
          <a:xfrm>
            <a:off x="7482696" y="4435870"/>
            <a:ext cx="1060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039142-39C3-4A04-8D7E-1F62F30F52F1}"/>
              </a:ext>
            </a:extLst>
          </p:cNvPr>
          <p:cNvCxnSpPr>
            <a:cxnSpLocks/>
          </p:cNvCxnSpPr>
          <p:nvPr/>
        </p:nvCxnSpPr>
        <p:spPr>
          <a:xfrm flipV="1">
            <a:off x="8012796" y="2530642"/>
            <a:ext cx="0" cy="4288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89815F4-8124-417E-9BF5-50F0FF2E9B18}"/>
              </a:ext>
            </a:extLst>
          </p:cNvPr>
          <p:cNvSpPr/>
          <p:nvPr/>
        </p:nvSpPr>
        <p:spPr>
          <a:xfrm>
            <a:off x="7836096" y="2170642"/>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29" name="Straight Connector 28">
            <a:extLst>
              <a:ext uri="{FF2B5EF4-FFF2-40B4-BE49-F238E27FC236}">
                <a16:creationId xmlns:a16="http://schemas.microsoft.com/office/drawing/2014/main" id="{E92F395E-5EA2-4646-B3DD-98F475640DBB}"/>
              </a:ext>
            </a:extLst>
          </p:cNvPr>
          <p:cNvCxnSpPr>
            <a:cxnSpLocks/>
          </p:cNvCxnSpPr>
          <p:nvPr/>
        </p:nvCxnSpPr>
        <p:spPr>
          <a:xfrm flipV="1">
            <a:off x="7482696" y="2971800"/>
            <a:ext cx="0" cy="5702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0F88DBC-0D2D-4B0B-8EFC-EBE2DB5D778D}"/>
              </a:ext>
            </a:extLst>
          </p:cNvPr>
          <p:cNvCxnSpPr/>
          <p:nvPr/>
        </p:nvCxnSpPr>
        <p:spPr>
          <a:xfrm>
            <a:off x="7455096" y="2971800"/>
            <a:ext cx="1060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20EBCF-62E4-497B-9535-804ADCFF0CE1}"/>
              </a:ext>
            </a:extLst>
          </p:cNvPr>
          <p:cNvCxnSpPr>
            <a:cxnSpLocks/>
          </p:cNvCxnSpPr>
          <p:nvPr/>
        </p:nvCxnSpPr>
        <p:spPr>
          <a:xfrm flipV="1">
            <a:off x="8515296" y="2959524"/>
            <a:ext cx="0" cy="5702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949901B-DE83-43BF-8B68-DB6C6CF3E075}"/>
              </a:ext>
            </a:extLst>
          </p:cNvPr>
          <p:cNvSpPr txBox="1"/>
          <p:nvPr/>
        </p:nvSpPr>
        <p:spPr>
          <a:xfrm>
            <a:off x="4177699" y="5117068"/>
            <a:ext cx="2185214" cy="369332"/>
          </a:xfrm>
          <a:prstGeom prst="rect">
            <a:avLst/>
          </a:prstGeom>
          <a:noFill/>
        </p:spPr>
        <p:txBody>
          <a:bodyPr wrap="none" rtlCol="0">
            <a:spAutoFit/>
          </a:bodyPr>
          <a:lstStyle/>
          <a:p>
            <a:r>
              <a:rPr lang="en-IN" dirty="0"/>
              <a:t>Multiple Inheritance</a:t>
            </a:r>
          </a:p>
        </p:txBody>
      </p:sp>
      <p:sp>
        <p:nvSpPr>
          <p:cNvPr id="38" name="TextBox 37">
            <a:extLst>
              <a:ext uri="{FF2B5EF4-FFF2-40B4-BE49-F238E27FC236}">
                <a16:creationId xmlns:a16="http://schemas.microsoft.com/office/drawing/2014/main" id="{BC1437EA-8C37-4AA3-8732-8265A17BB92C}"/>
              </a:ext>
            </a:extLst>
          </p:cNvPr>
          <p:cNvSpPr txBox="1"/>
          <p:nvPr/>
        </p:nvSpPr>
        <p:spPr>
          <a:xfrm>
            <a:off x="6696236" y="5567147"/>
            <a:ext cx="3967753" cy="369332"/>
          </a:xfrm>
          <a:prstGeom prst="rect">
            <a:avLst/>
          </a:prstGeom>
          <a:noFill/>
        </p:spPr>
        <p:txBody>
          <a:bodyPr wrap="none" rtlCol="0">
            <a:spAutoFit/>
          </a:bodyPr>
          <a:lstStyle/>
          <a:p>
            <a:r>
              <a:rPr lang="en-IN" dirty="0"/>
              <a:t>Diamond problem: hybrid Inheritance</a:t>
            </a:r>
          </a:p>
        </p:txBody>
      </p:sp>
      <p:sp>
        <p:nvSpPr>
          <p:cNvPr id="39" name="Rectangle 38">
            <a:extLst>
              <a:ext uri="{FF2B5EF4-FFF2-40B4-BE49-F238E27FC236}">
                <a16:creationId xmlns:a16="http://schemas.microsoft.com/office/drawing/2014/main" id="{34AD35D0-374A-4443-89F1-2940BA9D9B9B}"/>
              </a:ext>
            </a:extLst>
          </p:cNvPr>
          <p:cNvSpPr/>
          <p:nvPr/>
        </p:nvSpPr>
        <p:spPr>
          <a:xfrm>
            <a:off x="1811116" y="4419915"/>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40" name="Rectangle 39">
            <a:extLst>
              <a:ext uri="{FF2B5EF4-FFF2-40B4-BE49-F238E27FC236}">
                <a16:creationId xmlns:a16="http://schemas.microsoft.com/office/drawing/2014/main" id="{C6E01477-2188-40C0-8901-9E2AF06070C5}"/>
              </a:ext>
            </a:extLst>
          </p:cNvPr>
          <p:cNvSpPr/>
          <p:nvPr/>
        </p:nvSpPr>
        <p:spPr>
          <a:xfrm>
            <a:off x="1811116" y="3482242"/>
            <a:ext cx="36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42" name="Straight Arrow Connector 41">
            <a:extLst>
              <a:ext uri="{FF2B5EF4-FFF2-40B4-BE49-F238E27FC236}">
                <a16:creationId xmlns:a16="http://schemas.microsoft.com/office/drawing/2014/main" id="{0179478B-40D1-4A5C-94A9-AF5410AE040C}"/>
              </a:ext>
            </a:extLst>
          </p:cNvPr>
          <p:cNvCxnSpPr>
            <a:cxnSpLocks/>
            <a:endCxn id="40" idx="2"/>
          </p:cNvCxnSpPr>
          <p:nvPr/>
        </p:nvCxnSpPr>
        <p:spPr>
          <a:xfrm flipV="1">
            <a:off x="1991116" y="3842242"/>
            <a:ext cx="0" cy="5767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077026D-F2B2-47B8-92CC-CD8F3E8BA0D3}"/>
              </a:ext>
            </a:extLst>
          </p:cNvPr>
          <p:cNvSpPr txBox="1"/>
          <p:nvPr/>
        </p:nvSpPr>
        <p:spPr>
          <a:xfrm>
            <a:off x="990600" y="5106592"/>
            <a:ext cx="2031325" cy="369332"/>
          </a:xfrm>
          <a:prstGeom prst="rect">
            <a:avLst/>
          </a:prstGeom>
          <a:noFill/>
        </p:spPr>
        <p:txBody>
          <a:bodyPr wrap="none" rtlCol="0">
            <a:spAutoFit/>
          </a:bodyPr>
          <a:lstStyle/>
          <a:p>
            <a:r>
              <a:rPr lang="en-IN" dirty="0"/>
              <a:t>Single Inheritance</a:t>
            </a:r>
          </a:p>
        </p:txBody>
      </p:sp>
    </p:spTree>
    <p:extLst>
      <p:ext uri="{BB962C8B-B14F-4D97-AF65-F5344CB8AC3E}">
        <p14:creationId xmlns:p14="http://schemas.microsoft.com/office/powerpoint/2010/main" val="2618405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2562</TotalTime>
  <Words>1474</Words>
  <Application>Microsoft Office PowerPoint</Application>
  <PresentationFormat>Widescreen</PresentationFormat>
  <Paragraphs>128</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CourierStd</vt:lpstr>
      <vt:lpstr>Times New Roman</vt:lpstr>
      <vt:lpstr>Wingdings</vt:lpstr>
      <vt:lpstr>Office Theme</vt:lpstr>
      <vt:lpstr>PowerPoint Presentation</vt:lpstr>
      <vt:lpstr>Abstract Classes</vt:lpstr>
      <vt:lpstr>PowerPoint Presentation</vt:lpstr>
      <vt:lpstr>PowerPoint Presentation</vt:lpstr>
      <vt:lpstr>PowerPoint Presentation</vt:lpstr>
      <vt:lpstr>PowerPoint Presentation</vt:lpstr>
      <vt:lpstr>The Object Class</vt:lpstr>
      <vt:lpstr>PowerPoint Presentation</vt:lpstr>
      <vt:lpstr>Single Inheritance Vs Multiple Inheritance</vt:lpstr>
      <vt:lpstr>Interface</vt:lpstr>
      <vt:lpstr>Interface Example</vt:lpstr>
      <vt:lpstr>PowerPoint Presentation</vt:lpstr>
      <vt:lpstr>Java supports multiple inheritance through interfaces</vt:lpstr>
      <vt:lpstr>Interface resolve diamond problem</vt:lpstr>
      <vt:lpstr>default function in interface</vt:lpstr>
      <vt:lpstr>PowerPoint Presentation</vt:lpstr>
      <vt:lpstr>Dynamic Method Dispatch</vt:lpstr>
      <vt:lpstr>PowerPoint Presentation</vt:lpstr>
      <vt:lpstr>Accessing Implementations Through Interface References</vt:lpstr>
      <vt:lpstr>PowerPoint Presentation</vt:lpstr>
      <vt:lpstr>Partial Implementations</vt:lpstr>
      <vt:lpstr>Nested Interface</vt:lpstr>
      <vt:lpstr>PowerPoint Presentation</vt:lpstr>
      <vt:lpstr>Use of “final”</vt:lpstr>
      <vt:lpstr>Use of “final”</vt:lpstr>
      <vt:lpstr>Use of “final”</vt:lpstr>
      <vt:lpstr>Use of “final”</vt:lpstr>
      <vt:lpstr>Packages</vt:lpstr>
      <vt:lpstr>Package naming </vt:lpstr>
      <vt:lpstr>Type Imports</vt:lpstr>
      <vt:lpstr>Run Time input </vt:lpstr>
      <vt:lpstr>PowerPoint Presentation</vt:lpstr>
      <vt:lpstr>next() vs nextLine() function to input string</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Verma</dc:creator>
  <cp:lastModifiedBy>Amit Verma</cp:lastModifiedBy>
  <cp:revision>32</cp:revision>
  <dcterms:created xsi:type="dcterms:W3CDTF">2023-09-12T10:11:43Z</dcterms:created>
  <dcterms:modified xsi:type="dcterms:W3CDTF">2023-09-21T05:51:53Z</dcterms:modified>
</cp:coreProperties>
</file>