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75" r:id="rId4"/>
    <p:sldId id="259" r:id="rId5"/>
    <p:sldId id="260" r:id="rId6"/>
    <p:sldId id="263" r:id="rId7"/>
    <p:sldId id="276" r:id="rId8"/>
    <p:sldId id="278" r:id="rId9"/>
    <p:sldId id="264" r:id="rId10"/>
    <p:sldId id="277" r:id="rId11"/>
    <p:sldId id="265" r:id="rId12"/>
    <p:sldId id="269" r:id="rId13"/>
    <p:sldId id="270" r:id="rId14"/>
    <p:sldId id="271" r:id="rId15"/>
    <p:sldId id="272" r:id="rId16"/>
    <p:sldId id="279" r:id="rId17"/>
    <p:sldId id="280" r:id="rId18"/>
    <p:sldId id="281" r:id="rId19"/>
    <p:sldId id="282" r:id="rId20"/>
    <p:sldId id="284" r:id="rId21"/>
    <p:sldId id="285" r:id="rId22"/>
    <p:sldId id="305" r:id="rId23"/>
    <p:sldId id="286" r:id="rId24"/>
    <p:sldId id="287" r:id="rId25"/>
    <p:sldId id="288" r:id="rId26"/>
    <p:sldId id="289" r:id="rId27"/>
    <p:sldId id="294" r:id="rId28"/>
    <p:sldId id="295" r:id="rId29"/>
    <p:sldId id="290" r:id="rId30"/>
    <p:sldId id="296" r:id="rId31"/>
    <p:sldId id="297" r:id="rId32"/>
    <p:sldId id="298" r:id="rId33"/>
    <p:sldId id="299" r:id="rId34"/>
    <p:sldId id="302" r:id="rId35"/>
    <p:sldId id="300" r:id="rId36"/>
    <p:sldId id="301" r:id="rId37"/>
    <p:sldId id="303" r:id="rId38"/>
    <p:sldId id="304" r:id="rId39"/>
    <p:sldId id="291" r:id="rId40"/>
    <p:sldId id="292" r:id="rId41"/>
    <p:sldId id="293" r:id="rId42"/>
    <p:sldId id="273" r:id="rId43"/>
    <p:sldId id="2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BB2B-2E5B-4646-9A54-3F38A85BD19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134C-D2A8-442C-9EC6-048954E9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14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15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53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33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42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66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43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43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90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98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8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08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11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44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12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00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13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2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3EBC838-91A9-4740-9A4B-B591512FB2FB}" type="slidenum">
              <a:rPr lang="en-IN" sz="1400" b="0" strike="noStrike" spc="-1" smtClean="0">
                <a:latin typeface="Times New Roman"/>
              </a:rPr>
              <a:t>14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66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0796-38C8-4027-8A90-BE9EE68D5FF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0087-7304-4FF6-AA33-7417D80A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50" y="-220135"/>
            <a:ext cx="9144000" cy="2387600"/>
          </a:xfrm>
        </p:spPr>
        <p:txBody>
          <a:bodyPr/>
          <a:lstStyle/>
          <a:p>
            <a:r>
              <a:rPr lang="en-US" dirty="0" smtClean="0"/>
              <a:t>Unit 3</a:t>
            </a:r>
            <a:br>
              <a:rPr lang="en-US" dirty="0" smtClean="0"/>
            </a:b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5940" y="4656667"/>
            <a:ext cx="13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By. Dr. Amit.</a:t>
            </a:r>
            <a:endParaRPr lang="en-US" dirty="0"/>
          </a:p>
        </p:txBody>
      </p:sp>
      <p:pic>
        <p:nvPicPr>
          <p:cNvPr id="5" name="Picture 4" descr="java">
            <a:extLst>
              <a:ext uri="{FF2B5EF4-FFF2-40B4-BE49-F238E27FC236}">
                <a16:creationId xmlns:a16="http://schemas.microsoft.com/office/drawing/2014/main" id="{8E6284F3-5E1A-48BF-8947-A9DB0D16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50" y="248919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7566"/>
            <a:ext cx="9015787" cy="45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Modifying a String: trim(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6003"/>
            <a:ext cx="9144000" cy="100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>
                <a:latin typeface="+mn-lt"/>
              </a:rPr>
              <a:t>trim() </a:t>
            </a:r>
            <a:r>
              <a:rPr lang="en-US" sz="2000" b="0" i="0" u="none" strike="noStrike" baseline="0" dirty="0">
                <a:latin typeface="+mn-lt"/>
              </a:rPr>
              <a:t>method returns a copy of the invoking string from which any leading and trailing whitespace has been removed. It has this general form: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trim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79701"/>
            <a:ext cx="7591354" cy="44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Changing the Case of Characters Within a String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74702"/>
            <a:ext cx="9144000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method </a:t>
            </a:r>
            <a:r>
              <a:rPr lang="en-US" sz="2000" b="1" i="0" u="none" strike="noStrike" baseline="0" dirty="0" err="1">
                <a:latin typeface="+mn-lt"/>
              </a:rPr>
              <a:t>toLowerCase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converts all the characters in a string from uppercase to lowercase.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 err="1">
                <a:latin typeface="+mn-lt"/>
              </a:rPr>
              <a:t>toUpperCase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method converts all the characters in a string from lowercase to uppercase. Nonalphabetical characters, such as digits, are unaffected. Here are the simplest forms of these methods: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algn="just"/>
            <a:r>
              <a:rPr lang="en-US" sz="2000" b="0" i="0" u="none" strike="noStrike" baseline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Both methods return a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that contains the uppercase or lowercase equivalent of the invoking </a:t>
            </a:r>
            <a:r>
              <a:rPr lang="en-US" sz="2000" b="1" i="0" u="none" strike="noStrike" baseline="0" dirty="0">
                <a:latin typeface="+mn-lt"/>
              </a:rPr>
              <a:t>String</a:t>
            </a:r>
            <a:r>
              <a:rPr lang="en-US" sz="2000" b="0" i="0" u="none" strike="noStrike" baseline="0" dirty="0">
                <a:latin typeface="+mn-lt"/>
              </a:rPr>
              <a:t>. The default locale governs the conversion in both cases.</a:t>
            </a:r>
            <a:endParaRPr lang="en-IN" sz="2000" b="0" i="0" u="none" strike="noStrike" baseline="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66" y="207232"/>
            <a:ext cx="9144000" cy="66668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Changing the Case of Characters Within a String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52" y="1411734"/>
            <a:ext cx="8709850" cy="48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Joining Strings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3912"/>
            <a:ext cx="91440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JDK 8 adds a new method to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called </a:t>
            </a:r>
            <a:r>
              <a:rPr lang="en-US" sz="2000" b="1" i="0" u="none" strike="noStrike" baseline="0" dirty="0">
                <a:latin typeface="+mn-lt"/>
              </a:rPr>
              <a:t>join( )</a:t>
            </a:r>
            <a:r>
              <a:rPr lang="en-US" sz="2000" b="0" i="0" u="none" strike="noStrike" baseline="0" dirty="0">
                <a:latin typeface="+mn-lt"/>
              </a:rPr>
              <a:t>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It is used to concatenate two or more strings, separating each string with a delimiter, such as a space or a comma.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 It has two forms. Its first is shown here: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  <a:r>
              <a:rPr lang="en-US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strs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sz="2000" b="0" i="0" u="none" strike="noStrike" baseline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 err="1">
                <a:latin typeface="+mn-lt"/>
              </a:rPr>
              <a:t>delim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specifies the delimiter used to separate the character sequences specified by </a:t>
            </a:r>
            <a:r>
              <a:rPr lang="en-US" sz="2000" b="0" i="1" u="none" strike="noStrike" baseline="0" dirty="0">
                <a:latin typeface="+mn-lt"/>
              </a:rPr>
              <a:t>strs</a:t>
            </a:r>
            <a:r>
              <a:rPr lang="en-US" sz="2000" b="0" i="0" u="none" strike="noStrike" baseline="0" dirty="0">
                <a:latin typeface="+mn-lt"/>
              </a:rPr>
              <a:t>. Because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implements the </a:t>
            </a:r>
            <a:r>
              <a:rPr lang="en-US" sz="2000" b="1" i="0" u="none" strike="noStrike" baseline="0" dirty="0" err="1">
                <a:latin typeface="+mn-lt"/>
              </a:rPr>
              <a:t>CharSequence</a:t>
            </a:r>
            <a:r>
              <a:rPr lang="en-US" sz="2000" b="1" i="0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interface, </a:t>
            </a:r>
            <a:r>
              <a:rPr lang="en-US" sz="2000" b="0" i="1" u="none" strike="noStrike" baseline="0" dirty="0">
                <a:latin typeface="+mn-lt"/>
              </a:rPr>
              <a:t>strs </a:t>
            </a:r>
            <a:r>
              <a:rPr lang="en-US" sz="2000" b="0" i="0" u="none" strike="noStrike" baseline="0" dirty="0">
                <a:latin typeface="+mn-lt"/>
              </a:rPr>
              <a:t>can be a list of strings. </a:t>
            </a:r>
            <a:endParaRPr lang="en-IN" sz="2000" b="0" i="0" u="none" strike="noStrike" baseline="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Joining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/>
              <a:t>Strings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10131"/>
            <a:ext cx="8682508" cy="49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Character Extraction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637928"/>
            <a:ext cx="9677400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The String class provides a number of ways in which characters can be extracted from a String object.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Although the characters that comprise a string within a String object cannot be indexed as if they were a character array, many of the String methods employ an index (or offset) into the string for their operation.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Like arrays, the string indexes begin at zero.</a:t>
            </a:r>
            <a:endParaRPr lang="en-US" altLang="en-US" sz="2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533" y="545899"/>
            <a:ext cx="9144000" cy="666680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Character Extraction: </a:t>
            </a:r>
            <a:r>
              <a:rPr lang="en-IN" sz="4400" b="1" dirty="0" err="1"/>
              <a:t>charAt</a:t>
            </a:r>
            <a:r>
              <a:rPr lang="en-IN" sz="4400" b="1" dirty="0"/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6" y="1212579"/>
            <a:ext cx="96774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0" i="0" u="none" strike="noStrike" baseline="0" dirty="0">
                <a:latin typeface="+mn-lt"/>
              </a:rPr>
              <a:t>To extract a single character from a </a:t>
            </a:r>
            <a:r>
              <a:rPr lang="en-US" sz="2000" b="1" i="0" u="none" strike="noStrike" baseline="0" dirty="0">
                <a:latin typeface="+mn-lt"/>
              </a:rPr>
              <a:t>String</a:t>
            </a:r>
            <a:r>
              <a:rPr lang="en-US" sz="2000" b="0" i="0" u="none" strike="noStrike" baseline="0" dirty="0">
                <a:latin typeface="+mn-lt"/>
              </a:rPr>
              <a:t>, you can refer directly to an individual character via the </a:t>
            </a:r>
            <a:r>
              <a:rPr lang="en-US" sz="2000" b="1" i="0" u="none" strike="noStrike" baseline="0" dirty="0" err="1">
                <a:latin typeface="+mn-lt"/>
              </a:rPr>
              <a:t>charAt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method. It has this general form:</a:t>
            </a:r>
          </a:p>
          <a:p>
            <a:pPr algn="just"/>
            <a:endParaRPr lang="en-US" sz="2000" b="0" i="0" u="none" strike="noStrike" baseline="0" dirty="0">
              <a:latin typeface="NewBaskervilleStd-Roman"/>
            </a:endParaRP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IN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>
                <a:latin typeface="+mn-lt"/>
              </a:rPr>
              <a:t>where </a:t>
            </a:r>
            <a:r>
              <a:rPr lang="en-US" sz="2000" b="0" i="0" u="none" strike="noStrike" baseline="0" dirty="0">
                <a:latin typeface="+mn-lt"/>
              </a:rPr>
              <a:t>is the index of the character that you want to obtain. The value of </a:t>
            </a:r>
            <a:r>
              <a:rPr lang="en-US" sz="2000" b="0" i="1" u="none" strike="noStrike" baseline="0" dirty="0">
                <a:latin typeface="+mn-lt"/>
              </a:rPr>
              <a:t>where </a:t>
            </a:r>
            <a:r>
              <a:rPr lang="en-US" sz="2000" b="0" i="0" u="none" strike="noStrike" baseline="0" dirty="0">
                <a:latin typeface="+mn-lt"/>
              </a:rPr>
              <a:t>must be nonnegative and specify a location within the string. </a:t>
            </a:r>
            <a:r>
              <a:rPr lang="en-US" sz="2000" b="1" i="0" u="none" strike="noStrike" baseline="0" dirty="0" err="1">
                <a:latin typeface="+mn-lt"/>
              </a:rPr>
              <a:t>charAt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returns the character at the </a:t>
            </a:r>
            <a:r>
              <a:rPr lang="en-IN" sz="2000" b="0" i="0" u="none" strike="noStrike" baseline="0" dirty="0">
                <a:latin typeface="+mn-lt"/>
              </a:rPr>
              <a:t>specified location. For example</a:t>
            </a:r>
            <a:r>
              <a:rPr lang="en-IN" sz="2000" b="0" i="0" u="none" strike="noStrike" baseline="0" dirty="0" smtClean="0">
                <a:latin typeface="+mn-lt"/>
              </a:rPr>
              <a:t>,</a:t>
            </a:r>
            <a:endParaRPr lang="en-IN" sz="2000" b="0" i="0" u="none" strike="noStrike" baseline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47" y="3694603"/>
            <a:ext cx="7227963" cy="30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Character Extraction: </a:t>
            </a:r>
            <a:r>
              <a:rPr lang="en-IN" sz="4400" b="1" dirty="0" err="1">
                <a:solidFill>
                  <a:srgbClr val="C00000"/>
                </a:solidFill>
              </a:rPr>
              <a:t>getChars</a:t>
            </a:r>
            <a:r>
              <a:rPr lang="en-IN" sz="44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65" y="1805220"/>
            <a:ext cx="1026160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dirty="0" smtClean="0">
                <a:latin typeface="+mn-lt"/>
              </a:rPr>
              <a:t>Method </a:t>
            </a:r>
            <a:r>
              <a:rPr lang="en-US" sz="2000" dirty="0">
                <a:latin typeface="+mn-lt"/>
              </a:rPr>
              <a:t>in Java </a:t>
            </a:r>
            <a:r>
              <a:rPr lang="en-US" sz="2000" dirty="0" smtClean="0">
                <a:latin typeface="+mn-lt"/>
              </a:rPr>
              <a:t>use to </a:t>
            </a:r>
            <a:r>
              <a:rPr lang="en-US" sz="2000" dirty="0">
                <a:latin typeface="+mn-lt"/>
              </a:rPr>
              <a:t>extract a range of characters from a String and store them in a character array (char</a:t>
            </a:r>
            <a:r>
              <a:rPr lang="en-US" sz="2000" dirty="0" smtClean="0">
                <a:latin typeface="+mn-lt"/>
              </a:rPr>
              <a:t>[]).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dstBegin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b="1" dirty="0" err="1">
                <a:latin typeface="+mn-lt"/>
              </a:rPr>
              <a:t>srcBegin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The starting index (inclusive) in the source string from which characters should be copied</a:t>
            </a:r>
            <a:r>
              <a:rPr lang="en-US" sz="2000" dirty="0" smtClean="0">
                <a:latin typeface="+mn-lt"/>
              </a:rPr>
              <a:t>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1" dirty="0" err="1">
                <a:latin typeface="+mn-lt"/>
              </a:rPr>
              <a:t>srcEnd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The ending index (exclusive) in the source string until which characters should be copied</a:t>
            </a:r>
            <a:r>
              <a:rPr lang="en-US" sz="2000" dirty="0" smtClean="0">
                <a:latin typeface="+mn-lt"/>
              </a:rPr>
              <a:t>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1" dirty="0" err="1">
                <a:latin typeface="+mn-lt"/>
              </a:rPr>
              <a:t>dst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The destination character array where the extracted characters will be placed</a:t>
            </a:r>
            <a:r>
              <a:rPr lang="en-US" sz="2000" dirty="0" smtClean="0">
                <a:latin typeface="+mn-lt"/>
              </a:rPr>
              <a:t>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1" dirty="0" err="1">
                <a:latin typeface="+mn-lt"/>
              </a:rPr>
              <a:t>dstBegin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The starting index in the destination character array where the characters will be placed.</a:t>
            </a:r>
          </a:p>
        </p:txBody>
      </p:sp>
    </p:spTree>
    <p:extLst>
      <p:ext uri="{BB962C8B-B14F-4D97-AF65-F5344CB8AC3E}">
        <p14:creationId xmlns:p14="http://schemas.microsoft.com/office/powerpoint/2010/main" val="111269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238913"/>
            <a:ext cx="7433733" cy="65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2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Searching Strings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618508"/>
            <a:ext cx="9677400" cy="45397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class provides two methods that allow you to search a string for a specified </a:t>
            </a:r>
            <a:r>
              <a:rPr lang="en-IN" sz="2000" b="0" i="0" u="none" strike="noStrike" baseline="0" dirty="0">
                <a:latin typeface="+mn-lt"/>
              </a:rPr>
              <a:t>character or substring:</a:t>
            </a:r>
          </a:p>
          <a:p>
            <a:pPr algn="just">
              <a:spcAft>
                <a:spcPts val="600"/>
              </a:spcAft>
            </a:pPr>
            <a:r>
              <a:rPr lang="en-US" sz="2000" b="1" i="0" u="none" strike="noStrike" baseline="0" dirty="0">
                <a:latin typeface="+mn-lt"/>
              </a:rPr>
              <a:t>• </a:t>
            </a:r>
            <a:r>
              <a:rPr lang="en-US" sz="20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Searches for the first occurrence of a character or substring.</a:t>
            </a:r>
          </a:p>
          <a:p>
            <a:pPr algn="just">
              <a:spcAft>
                <a:spcPts val="600"/>
              </a:spcAft>
            </a:pPr>
            <a:r>
              <a:rPr lang="en-US" sz="2000" b="1" i="0" u="none" strike="noStrike" baseline="0" dirty="0">
                <a:latin typeface="+mn-lt"/>
              </a:rPr>
              <a:t>• </a:t>
            </a:r>
            <a:r>
              <a:rPr lang="en-US" sz="20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2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Searches for the last occurrence of a character or substring.</a:t>
            </a:r>
          </a:p>
          <a:p>
            <a:pPr algn="just"/>
            <a:r>
              <a:rPr lang="en-US" altLang="en-US" sz="2000" dirty="0">
                <a:latin typeface="+mn-lt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These two methods are overloaded in several different ways. In all cases, the methods return the index at which the character or substring was found, or –1 on failure.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To search for the first occurrence of a character, use</a:t>
            </a:r>
          </a:p>
          <a:p>
            <a:pPr algn="just"/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To search for the last occurrence of a character, use</a:t>
            </a:r>
          </a:p>
          <a:p>
            <a:pPr algn="just"/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 err="1">
                <a:latin typeface="+mn-lt"/>
              </a:rPr>
              <a:t>ch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is the character being sought.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To search for the first or last occurrence of a substring, use</a:t>
            </a: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Character Extraction: </a:t>
            </a:r>
            <a:r>
              <a:rPr lang="en-IN" sz="4000" b="1" dirty="0" err="1">
                <a:solidFill>
                  <a:srgbClr val="C00000"/>
                </a:solidFill>
              </a:rPr>
              <a:t>toCharArray</a:t>
            </a:r>
            <a:r>
              <a:rPr lang="en-IN" sz="40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9463"/>
            <a:ext cx="96774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If you want to convert all the characters in a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into a character array, the easiest way is to call </a:t>
            </a:r>
            <a:r>
              <a:rPr lang="en-US" sz="2000" b="1" i="0" u="none" strike="noStrike" baseline="0" dirty="0" err="1">
                <a:latin typeface="+mn-lt"/>
              </a:rPr>
              <a:t>toCharArray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It returns an array of characters for the entire string. It has this </a:t>
            </a:r>
            <a:r>
              <a:rPr lang="en-IN" sz="2000" b="0" i="0" u="none" strike="noStrike" baseline="0" dirty="0">
                <a:latin typeface="+mn-lt"/>
              </a:rPr>
              <a:t>general form: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latin typeface="+mn-lt"/>
            </a:endParaRP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char[ ]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This function is provided as a convenience, since it is possible to use </a:t>
            </a:r>
            <a:r>
              <a:rPr lang="en-US" sz="2000" b="1" i="0" u="none" strike="noStrike" baseline="0" dirty="0" err="1">
                <a:latin typeface="+mn-lt"/>
              </a:rPr>
              <a:t>getChars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to </a:t>
            </a:r>
            <a:r>
              <a:rPr lang="en-IN" sz="2000" b="0" i="0" u="none" strike="noStrike" baseline="0" dirty="0">
                <a:latin typeface="+mn-lt"/>
              </a:rPr>
              <a:t>achieve the same result.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5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35" y="923556"/>
            <a:ext cx="8468046" cy="5604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0" y="414867"/>
            <a:ext cx="1316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Example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5827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characters are not String object.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60258" cy="48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5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1010454"/>
            <a:ext cx="8719729" cy="5669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0" y="414867"/>
            <a:ext cx="6655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String to character array using </a:t>
            </a:r>
            <a:r>
              <a:rPr lang="en-US" sz="2500" dirty="0" err="1" smtClean="0"/>
              <a:t>getChars</a:t>
            </a:r>
            <a:r>
              <a:rPr lang="en-US" sz="2500" dirty="0" smtClean="0"/>
              <a:t>() function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7306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String Comparison: equals( ) and </a:t>
            </a:r>
            <a:r>
              <a:rPr lang="en-IN" sz="3200" b="1" dirty="0" err="1">
                <a:solidFill>
                  <a:srgbClr val="C00000"/>
                </a:solidFill>
              </a:rPr>
              <a:t>equalsIgnoreCase</a:t>
            </a:r>
            <a:r>
              <a:rPr lang="en-IN" sz="32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679376"/>
            <a:ext cx="96774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To compare two strings for equality, use </a:t>
            </a:r>
            <a:r>
              <a:rPr lang="en-US" sz="2000" b="1" i="0" u="none" strike="noStrike" baseline="0" dirty="0">
                <a:latin typeface="+mn-lt"/>
              </a:rPr>
              <a:t>equals( )</a:t>
            </a:r>
            <a:r>
              <a:rPr lang="en-US" sz="2000" b="0" i="0" u="none" strike="noStrike" baseline="0" dirty="0">
                <a:latin typeface="+mn-lt"/>
              </a:rPr>
              <a:t>. It has this general form: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>
                <a:latin typeface="+mn-lt"/>
              </a:rPr>
              <a:t>str </a:t>
            </a:r>
            <a:r>
              <a:rPr lang="en-US" sz="2000" b="0" i="0" u="none" strike="noStrike" baseline="0" dirty="0">
                <a:latin typeface="+mn-lt"/>
              </a:rPr>
              <a:t>is 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being compared with the invoking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object. It returns </a:t>
            </a:r>
            <a:r>
              <a:rPr lang="en-US" sz="2000" b="1" i="0" u="none" strike="noStrike" baseline="0" dirty="0">
                <a:latin typeface="+mn-lt"/>
              </a:rPr>
              <a:t>true </a:t>
            </a:r>
            <a:r>
              <a:rPr lang="en-US" sz="2000" b="0" i="0" u="none" strike="noStrike" baseline="0" dirty="0">
                <a:latin typeface="+mn-lt"/>
              </a:rPr>
              <a:t>if the strings contain the same characters in the same order, and </a:t>
            </a:r>
            <a:r>
              <a:rPr lang="en-US" sz="2000" b="1" i="0" u="none" strike="noStrike" baseline="0" dirty="0">
                <a:latin typeface="+mn-lt"/>
              </a:rPr>
              <a:t>false </a:t>
            </a:r>
            <a:r>
              <a:rPr lang="en-US" sz="2000" b="0" i="0" u="none" strike="noStrike" baseline="0" dirty="0">
                <a:latin typeface="+mn-lt"/>
              </a:rPr>
              <a:t>otherwise. The </a:t>
            </a:r>
            <a:r>
              <a:rPr lang="en-IN" sz="2000" b="0" i="0" u="none" strike="noStrike" baseline="0" dirty="0">
                <a:latin typeface="+mn-lt"/>
              </a:rPr>
              <a:t>comparison is case-sensitive.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To perform a comparison that ignores case differences, call </a:t>
            </a:r>
            <a:r>
              <a:rPr lang="en-US" sz="2000" b="1" i="0" u="none" strike="noStrike" baseline="0" dirty="0" err="1">
                <a:latin typeface="+mn-lt"/>
              </a:rPr>
              <a:t>equalsIgnoreCase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. When it compares two strings, it considers </a:t>
            </a:r>
            <a:r>
              <a:rPr lang="en-US" sz="2000" b="1" i="0" u="none" strike="noStrike" baseline="0" dirty="0">
                <a:latin typeface="+mn-lt"/>
              </a:rPr>
              <a:t>A-Z </a:t>
            </a:r>
            <a:r>
              <a:rPr lang="en-US" sz="2000" b="0" i="0" u="none" strike="noStrike" baseline="0" dirty="0">
                <a:latin typeface="+mn-lt"/>
              </a:rPr>
              <a:t>to be the same as </a:t>
            </a:r>
            <a:r>
              <a:rPr lang="en-US" sz="2000" b="1" i="0" u="none" strike="noStrike" baseline="0" dirty="0">
                <a:latin typeface="+mn-lt"/>
              </a:rPr>
              <a:t>a-z</a:t>
            </a:r>
            <a:r>
              <a:rPr lang="en-US" sz="2000" b="0" i="0" u="none" strike="noStrike" baseline="0" dirty="0">
                <a:latin typeface="+mn-lt"/>
              </a:rPr>
              <a:t>. It has this general form: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>
                <a:latin typeface="+mn-lt"/>
              </a:rPr>
              <a:t>str </a:t>
            </a:r>
            <a:r>
              <a:rPr lang="en-US" sz="2000" b="0" i="0" u="none" strike="noStrike" baseline="0" dirty="0">
                <a:latin typeface="+mn-lt"/>
              </a:rPr>
              <a:t>is 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being compared with the invoking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object. It, too, returns </a:t>
            </a:r>
            <a:r>
              <a:rPr lang="en-US" sz="2000" b="1" i="0" u="none" strike="noStrike" baseline="0" dirty="0">
                <a:latin typeface="+mn-lt"/>
              </a:rPr>
              <a:t>true </a:t>
            </a:r>
            <a:r>
              <a:rPr lang="en-US" sz="2000" b="0" i="0" u="none" strike="noStrike" baseline="0" dirty="0">
                <a:latin typeface="+mn-lt"/>
              </a:rPr>
              <a:t>if the strings contain the same characters in the same order, and </a:t>
            </a:r>
            <a:r>
              <a:rPr lang="en-US" sz="2000" b="1" i="0" u="none" strike="noStrike" baseline="0" dirty="0">
                <a:latin typeface="+mn-lt"/>
              </a:rPr>
              <a:t>false </a:t>
            </a:r>
            <a:r>
              <a:rPr lang="en-US" sz="2000" b="0" i="0" u="none" strike="noStrike" baseline="0" dirty="0">
                <a:latin typeface="+mn-lt"/>
              </a:rPr>
              <a:t>otherwise.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7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String Comparison: equals( ) and </a:t>
            </a:r>
            <a:r>
              <a:rPr lang="en-IN" sz="3200" b="1" dirty="0" err="1">
                <a:solidFill>
                  <a:srgbClr val="C00000"/>
                </a:solidFill>
              </a:rPr>
              <a:t>equalsIgnoreCase</a:t>
            </a:r>
            <a:r>
              <a:rPr lang="en-IN" sz="3200" b="1" dirty="0">
                <a:solidFill>
                  <a:srgbClr val="C00000"/>
                </a:solidFill>
              </a:rPr>
              <a:t>(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39" y="1348200"/>
            <a:ext cx="7009494" cy="53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7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String Comparison: </a:t>
            </a:r>
            <a:r>
              <a:rPr lang="en-IN" sz="4000" b="1" dirty="0" err="1">
                <a:solidFill>
                  <a:srgbClr val="C00000"/>
                </a:solidFill>
              </a:rPr>
              <a:t>regionMatches</a:t>
            </a:r>
            <a:r>
              <a:rPr lang="en-IN" sz="40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33" y="1332564"/>
            <a:ext cx="96774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 err="1">
                <a:latin typeface="+mn-lt"/>
              </a:rPr>
              <a:t>regionMatches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method compares a specific region inside a string with another specific region in another string. </a:t>
            </a:r>
          </a:p>
          <a:p>
            <a:pPr algn="just">
              <a:spcAft>
                <a:spcPts val="600"/>
              </a:spcAft>
            </a:pPr>
            <a:r>
              <a:rPr lang="en-US" sz="20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str2StartIndex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3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2" y="377703"/>
            <a:ext cx="10992793" cy="59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3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318559"/>
            <a:ext cx="10515600" cy="4351338"/>
          </a:xfrm>
        </p:spPr>
        <p:txBody>
          <a:bodyPr/>
          <a:lstStyle/>
          <a:p>
            <a:r>
              <a:rPr lang="en-US" dirty="0"/>
              <a:t>There is an overloaded form that allows you to ignore case in such comparisons. Here are the general forms for these two methods: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133" y="1206269"/>
            <a:ext cx="103124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regionMatches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,int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IN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str2StartIndex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600"/>
              </a:spcAft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837145"/>
            <a:ext cx="11294534" cy="50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6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String Comparison: </a:t>
            </a:r>
            <a:r>
              <a:rPr lang="en-IN" sz="2800" b="1" dirty="0" err="1">
                <a:solidFill>
                  <a:srgbClr val="C00000"/>
                </a:solidFill>
              </a:rPr>
              <a:t>startsWith</a:t>
            </a:r>
            <a:r>
              <a:rPr lang="en-IN" sz="2800" b="1" dirty="0">
                <a:solidFill>
                  <a:srgbClr val="C00000"/>
                </a:solidFill>
              </a:rPr>
              <a:t>( ) and </a:t>
            </a:r>
            <a:r>
              <a:rPr lang="en-IN" sz="2800" b="1" dirty="0" err="1">
                <a:solidFill>
                  <a:srgbClr val="C00000"/>
                </a:solidFill>
              </a:rPr>
              <a:t>endsWith</a:t>
            </a:r>
            <a:r>
              <a:rPr lang="en-IN" sz="28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5111"/>
            <a:ext cx="10744200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defines two methods that are, more or less, specialized forms of </a:t>
            </a:r>
            <a:r>
              <a:rPr lang="en-US" sz="2000" b="1" i="0" u="none" strike="noStrike" baseline="0" dirty="0" err="1">
                <a:latin typeface="+mn-lt"/>
              </a:rPr>
              <a:t>regionMatches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 err="1">
                <a:latin typeface="+mn-lt"/>
              </a:rPr>
              <a:t>startsWith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method determines whether a given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begins with a specified string. Conversely, </a:t>
            </a:r>
            <a:r>
              <a:rPr lang="en-US" sz="2000" b="1" i="0" u="none" strike="noStrike" baseline="0" dirty="0" err="1">
                <a:latin typeface="+mn-lt"/>
              </a:rPr>
              <a:t>endsWith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determines whether 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in question ends with a specified string. They have the following general forms: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525"/>
            <a:ext cx="8915400" cy="48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8" y="155445"/>
            <a:ext cx="7439171" cy="65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97958"/>
            <a:ext cx="10515600" cy="4351338"/>
          </a:xfrm>
        </p:spPr>
        <p:txBody>
          <a:bodyPr/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second form of </a:t>
            </a:r>
            <a:r>
              <a:rPr lang="en-US" b="1" dirty="0" err="1"/>
              <a:t>startsWith</a:t>
            </a:r>
            <a:r>
              <a:rPr lang="en-US" b="1" dirty="0"/>
              <a:t>( )</a:t>
            </a:r>
            <a:r>
              <a:rPr lang="en-US" dirty="0"/>
              <a:t>, shown here, lets you specify a starting point:</a:t>
            </a:r>
          </a:p>
          <a:p>
            <a:pPr algn="just"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en-US" dirty="0"/>
              <a:t>Here, </a:t>
            </a:r>
            <a:r>
              <a:rPr lang="en-US" i="1" dirty="0" err="1"/>
              <a:t>startIndex</a:t>
            </a:r>
            <a:r>
              <a:rPr lang="en-US" i="1" dirty="0"/>
              <a:t> </a:t>
            </a:r>
            <a:r>
              <a:rPr lang="en-US" dirty="0"/>
              <a:t>specifies the index into the invoking string at which point the search will </a:t>
            </a:r>
            <a:r>
              <a:rPr lang="en-IN" dirty="0"/>
              <a:t>begin.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5" y="389379"/>
            <a:ext cx="9205911" cy="56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9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The String Constructors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3" y="1585640"/>
            <a:ext cx="9677400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2000" b="1" i="0" u="none" strike="noStrike" baseline="0" dirty="0">
                <a:latin typeface="+mn-lt"/>
              </a:rPr>
              <a:t>1. </a:t>
            </a: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class supports several constructors. To create an empty </a:t>
            </a:r>
            <a:r>
              <a:rPr lang="en-US" sz="2000" b="1" i="0" u="none" strike="noStrike" baseline="0" dirty="0">
                <a:latin typeface="+mn-lt"/>
              </a:rPr>
              <a:t>String</a:t>
            </a:r>
            <a:r>
              <a:rPr lang="en-US" sz="2000" b="0" i="0" u="none" strike="noStrike" baseline="0" dirty="0">
                <a:latin typeface="+mn-lt"/>
              </a:rPr>
              <a:t>, call the default </a:t>
            </a:r>
            <a:r>
              <a:rPr lang="en-IN" sz="2000" b="0" i="0" u="none" strike="noStrike" baseline="0" dirty="0">
                <a:latin typeface="+mn-lt"/>
              </a:rPr>
              <a:t>constructor. For example,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String s = new String();</a:t>
            </a:r>
          </a:p>
          <a:p>
            <a:pPr algn="l"/>
            <a:endParaRPr lang="en-IN" altLang="en-US" dirty="0">
              <a:latin typeface="CourierStd"/>
              <a:cs typeface="Segoe UI" panose="020B0502040204020203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b="1" i="0" u="none" strike="noStrike" baseline="0" dirty="0">
                <a:latin typeface="NewBaskervilleStd-Roman"/>
              </a:rPr>
              <a:t>2. </a:t>
            </a:r>
            <a:r>
              <a:rPr lang="en-US" sz="2000" b="0" i="0" u="none" strike="noStrike" baseline="0" dirty="0">
                <a:latin typeface="NewBaskervilleStd-Roman"/>
              </a:rPr>
              <a:t>To create a </a:t>
            </a:r>
            <a:r>
              <a:rPr lang="en-US" sz="2000" b="1" i="0" u="none" strike="noStrike" baseline="0" dirty="0">
                <a:latin typeface="NewBaskervilleStd-Bold"/>
              </a:rPr>
              <a:t>String </a:t>
            </a:r>
            <a:r>
              <a:rPr lang="en-US" sz="2000" b="0" i="0" u="none" strike="noStrike" baseline="0" dirty="0">
                <a:latin typeface="NewBaskervilleStd-Roman"/>
              </a:rPr>
              <a:t>initialized by an array of characters, use the constructor shown here:</a:t>
            </a:r>
          </a:p>
          <a:p>
            <a:pPr algn="l"/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</a:t>
            </a:r>
            <a:r>
              <a:rPr lang="en-IN" sz="18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 ])</a:t>
            </a:r>
          </a:p>
          <a:p>
            <a:pPr algn="l"/>
            <a:endParaRPr lang="en-US" dirty="0">
              <a:latin typeface="CourierStd"/>
            </a:endParaRPr>
          </a:p>
          <a:p>
            <a:pPr algn="just"/>
            <a:r>
              <a:rPr lang="en-US" sz="2000" b="1" i="0" u="none" strike="noStrike" baseline="0" dirty="0">
                <a:latin typeface="+mn-lt"/>
              </a:rPr>
              <a:t>3. </a:t>
            </a:r>
            <a:r>
              <a:rPr lang="en-US" sz="2000" b="0" i="0" u="none" strike="noStrike" baseline="0" dirty="0">
                <a:latin typeface="+mn-lt"/>
              </a:rPr>
              <a:t>You can specify a subrange of a character array as an initializer using the following </a:t>
            </a:r>
            <a:r>
              <a:rPr lang="en-IN" sz="2000" b="0" i="0" u="none" strike="noStrike" baseline="0" dirty="0">
                <a:latin typeface="+mn-lt"/>
              </a:rPr>
              <a:t>constructor:</a:t>
            </a:r>
          </a:p>
          <a:p>
            <a:pPr algn="l"/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String(char </a:t>
            </a:r>
            <a:r>
              <a:rPr lang="en-IN" sz="18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 ], int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Here,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specifies the index at which the subrange begins, and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specifies the number of characters to use. </a:t>
            </a:r>
          </a:p>
        </p:txBody>
      </p:sp>
    </p:spTree>
    <p:extLst>
      <p:ext uri="{BB962C8B-B14F-4D97-AF65-F5344CB8AC3E}">
        <p14:creationId xmlns:p14="http://schemas.microsoft.com/office/powerpoint/2010/main" val="37807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9" y="328769"/>
            <a:ext cx="8230808" cy="59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The String Constructors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2579"/>
            <a:ext cx="9677400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2000" b="1" i="0" u="none" strike="noStrike" baseline="0" dirty="0">
                <a:latin typeface="+mn-lt"/>
              </a:rPr>
              <a:t>4. </a:t>
            </a:r>
            <a:r>
              <a:rPr lang="en-US" sz="2000" b="0" i="0" u="none" strike="noStrike" baseline="0" dirty="0">
                <a:latin typeface="+mn-lt"/>
              </a:rPr>
              <a:t>You can construct a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that contains the same character sequence as another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 using this constructor:</a:t>
            </a:r>
          </a:p>
          <a:p>
            <a:pPr algn="l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String(String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strObj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Here,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strObj</a:t>
            </a:r>
            <a:r>
              <a:rPr lang="en-US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is a </a:t>
            </a:r>
            <a:r>
              <a:rPr lang="en-US" sz="2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object. Consider this example:</a:t>
            </a:r>
          </a:p>
          <a:p>
            <a:pPr algn="l"/>
            <a:endParaRPr lang="en-US" sz="1800" b="0" i="0" u="none" strike="noStrike" baseline="0" dirty="0">
              <a:latin typeface="NewBaskervilleStd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78566"/>
            <a:ext cx="8148631" cy="40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3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3701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The String Constructors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2979"/>
            <a:ext cx="96774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IN" sz="2000" b="1" i="0" u="none" strike="noStrike" baseline="0" dirty="0">
                <a:latin typeface="+mn-lt"/>
              </a:rPr>
              <a:t>5. String </a:t>
            </a:r>
            <a:r>
              <a:rPr lang="en-IN" sz="2000" b="0" i="0" u="none" strike="noStrike" baseline="0" dirty="0">
                <a:latin typeface="+mn-lt"/>
              </a:rPr>
              <a:t>class provides </a:t>
            </a:r>
            <a:r>
              <a:rPr lang="en-US" sz="2000" b="0" i="0" u="none" strike="noStrike" baseline="0" dirty="0">
                <a:latin typeface="+mn-lt"/>
              </a:rPr>
              <a:t>constructors that initialize a string when given a </a:t>
            </a:r>
            <a:r>
              <a:rPr lang="en-US" sz="2000" b="1" i="0" u="none" strike="noStrike" baseline="0" dirty="0">
                <a:latin typeface="+mn-lt"/>
              </a:rPr>
              <a:t>byte </a:t>
            </a:r>
            <a:r>
              <a:rPr lang="en-US" sz="2000" b="0" i="0" u="none" strike="noStrike" baseline="0" dirty="0">
                <a:latin typeface="+mn-lt"/>
              </a:rPr>
              <a:t>array. Two forms are shown here:</a:t>
            </a:r>
          </a:p>
          <a:p>
            <a:pPr algn="l"/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l">
              <a:spcAft>
                <a:spcPts val="600"/>
              </a:spcAft>
            </a:pP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String(byte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[], int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18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IN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chrs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specifies the array of bytes. The second form allows you to specify a subrange. In each of these constructors, the byte-to-character conversion is done by using the default character encoding of the platform.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49748"/>
            <a:ext cx="7010400" cy="39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30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29315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String created using an object of class String are immutable.</a:t>
            </a:r>
          </a:p>
          <a:p>
            <a:r>
              <a:rPr lang="en-US" sz="1800" dirty="0" smtClean="0"/>
              <a:t>It create a another String object when we try to modify the existing string.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68" y="1004223"/>
            <a:ext cx="6487732" cy="58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5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420158"/>
            <a:ext cx="10515600" cy="4351338"/>
          </a:xfrm>
        </p:spPr>
        <p:txBody>
          <a:bodyPr/>
          <a:lstStyle/>
          <a:p>
            <a:r>
              <a:rPr lang="en-US" altLang="en-US" dirty="0" smtClean="0">
                <a:cs typeface="Segoe UI" panose="020B0502040204020203" pitchFamily="34" charset="0"/>
              </a:rPr>
              <a:t>Java </a:t>
            </a:r>
            <a:r>
              <a:rPr lang="en-US" altLang="en-US" dirty="0">
                <a:cs typeface="Segoe UI" panose="020B0502040204020203" pitchFamily="34" charset="0"/>
              </a:rPr>
              <a:t>provides two options: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dirty="0" smtClean="0">
                <a:cs typeface="Segoe UI" panose="020B0502040204020203" pitchFamily="34" charset="0"/>
              </a:rPr>
              <a:t> to create modifiable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3" y="1450851"/>
            <a:ext cx="9679066" cy="5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46"/>
            <a:ext cx="9144000" cy="66668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String Comparison: equals( ) Versus ==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693026"/>
            <a:ext cx="9677400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It is important to understand that the </a:t>
            </a:r>
            <a:r>
              <a:rPr lang="en-US" sz="2000" b="1" i="0" u="none" strike="noStrike" baseline="0" dirty="0">
                <a:latin typeface="+mn-lt"/>
              </a:rPr>
              <a:t>equals( ) </a:t>
            </a:r>
            <a:r>
              <a:rPr lang="en-US" sz="2000" b="0" i="0" u="none" strike="noStrike" baseline="0" dirty="0">
                <a:latin typeface="+mn-lt"/>
              </a:rPr>
              <a:t>method and the </a:t>
            </a:r>
            <a:r>
              <a:rPr lang="en-US" sz="2000" b="1" i="0" u="none" strike="noStrike" baseline="0" dirty="0">
                <a:latin typeface="+mn-lt"/>
              </a:rPr>
              <a:t>== </a:t>
            </a:r>
            <a:r>
              <a:rPr lang="en-US" sz="2000" b="0" i="0" u="none" strike="noStrike" baseline="0" dirty="0">
                <a:latin typeface="+mn-lt"/>
              </a:rPr>
              <a:t>operator perform two different operations.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As just explained, the </a:t>
            </a:r>
            <a:r>
              <a:rPr lang="en-US" sz="2000" b="1" i="0" u="none" strike="noStrike" baseline="0" dirty="0">
                <a:latin typeface="+mn-lt"/>
              </a:rPr>
              <a:t>equals( ) </a:t>
            </a:r>
            <a:r>
              <a:rPr lang="en-US" sz="2000" b="0" i="0" u="none" strike="noStrike" baseline="0" dirty="0">
                <a:latin typeface="+mn-lt"/>
              </a:rPr>
              <a:t>method compares the characters inside a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object.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>
                <a:latin typeface="+mn-lt"/>
              </a:rPr>
              <a:t>== </a:t>
            </a:r>
            <a:r>
              <a:rPr lang="en-US" sz="2000" b="0" i="0" u="none" strike="noStrike" baseline="0" dirty="0">
                <a:latin typeface="+mn-lt"/>
              </a:rPr>
              <a:t>operator compares two object references to see whether they refer to the same instance.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075279"/>
            <a:ext cx="6735233" cy="47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Searching Strings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505396"/>
            <a:ext cx="9677400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>
                <a:latin typeface="+mn-lt"/>
              </a:rPr>
              <a:t>str </a:t>
            </a:r>
            <a:r>
              <a:rPr lang="en-US" sz="2000" b="0" i="0" u="none" strike="noStrike" baseline="0" dirty="0">
                <a:latin typeface="+mn-lt"/>
              </a:rPr>
              <a:t>specifies the substring. You can specify a starting point for the search using these forms: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>
              <a:spcAft>
                <a:spcPts val="600"/>
              </a:spcAft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2000" b="0" i="1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 err="1">
                <a:latin typeface="+mn-lt"/>
              </a:rPr>
              <a:t>startIndex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specifies the index at which point the search begins. </a:t>
            </a:r>
          </a:p>
          <a:p>
            <a:pPr algn="just">
              <a:spcAft>
                <a:spcPts val="600"/>
              </a:spcAft>
            </a:pPr>
            <a:r>
              <a:rPr lang="en-US" sz="2000" b="0" i="0" u="none" strike="noStrike" baseline="0" dirty="0">
                <a:latin typeface="+mn-lt"/>
              </a:rPr>
              <a:t>For </a:t>
            </a:r>
            <a:r>
              <a:rPr lang="en-US" sz="2000" b="1" i="0" u="none" strike="noStrike" baseline="0" dirty="0" err="1">
                <a:latin typeface="+mn-lt"/>
              </a:rPr>
              <a:t>indexOf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, the search runs from </a:t>
            </a:r>
            <a:r>
              <a:rPr lang="en-US" sz="2000" b="0" i="1" u="none" strike="noStrike" baseline="0" dirty="0" err="1">
                <a:latin typeface="+mn-lt"/>
              </a:rPr>
              <a:t>startIndex</a:t>
            </a:r>
            <a:r>
              <a:rPr lang="en-US" sz="2000" b="0" i="1" u="none" strike="noStrike" baseline="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to the end of the string. </a:t>
            </a:r>
          </a:p>
          <a:p>
            <a:pPr algn="just">
              <a:spcAft>
                <a:spcPts val="600"/>
              </a:spcAft>
            </a:pPr>
            <a:r>
              <a:rPr lang="en-US" sz="2000" b="0" i="0" u="none" strike="noStrike" baseline="0" dirty="0">
                <a:latin typeface="+mn-lt"/>
              </a:rPr>
              <a:t>For </a:t>
            </a:r>
            <a:r>
              <a:rPr lang="en-US" sz="2000" b="1" i="0" u="none" strike="noStrike" baseline="0" dirty="0" err="1">
                <a:latin typeface="+mn-lt"/>
              </a:rPr>
              <a:t>lastIndexOf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, the search runs </a:t>
            </a:r>
            <a:r>
              <a:rPr lang="en-IN" sz="2000" b="0" i="0" u="none" strike="noStrike" baseline="0" dirty="0">
                <a:latin typeface="+mn-lt"/>
              </a:rPr>
              <a:t>from </a:t>
            </a:r>
            <a:r>
              <a:rPr lang="en-IN" sz="2000" b="0" i="1" u="none" strike="noStrike" baseline="0" dirty="0" err="1">
                <a:latin typeface="+mn-lt"/>
              </a:rPr>
              <a:t>startIndex</a:t>
            </a:r>
            <a:r>
              <a:rPr lang="en-IN" sz="2000" b="0" i="1" u="none" strike="noStrike" baseline="0" dirty="0">
                <a:latin typeface="+mn-lt"/>
              </a:rPr>
              <a:t> </a:t>
            </a:r>
            <a:r>
              <a:rPr lang="en-IN" sz="2000" b="0" i="0" u="none" strike="noStrike" baseline="0" dirty="0">
                <a:latin typeface="+mn-lt"/>
              </a:rPr>
              <a:t>to zero.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String Comparison: </a:t>
            </a:r>
            <a:r>
              <a:rPr lang="en-IN" sz="4000" b="1" dirty="0" err="1">
                <a:solidFill>
                  <a:srgbClr val="C00000"/>
                </a:solidFill>
              </a:rPr>
              <a:t>compareTo</a:t>
            </a:r>
            <a:r>
              <a:rPr lang="en-IN" sz="40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371600"/>
            <a:ext cx="96774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Often, it is not enough to simply know whether two strings are identical.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For sorting applications, you need to know which is </a:t>
            </a:r>
            <a:r>
              <a:rPr lang="en-US" sz="2000" b="0" i="1" u="none" strike="noStrike" baseline="0" dirty="0">
                <a:latin typeface="+mn-lt"/>
              </a:rPr>
              <a:t>less than</a:t>
            </a:r>
            <a:r>
              <a:rPr lang="en-US" sz="2000" b="0" i="0" u="none" strike="noStrike" baseline="0" dirty="0">
                <a:latin typeface="+mn-lt"/>
              </a:rPr>
              <a:t>, </a:t>
            </a:r>
            <a:r>
              <a:rPr lang="en-US" sz="2000" b="0" i="1" u="none" strike="noStrike" baseline="0" dirty="0">
                <a:latin typeface="+mn-lt"/>
              </a:rPr>
              <a:t>equal to</a:t>
            </a:r>
            <a:r>
              <a:rPr lang="en-US" sz="2000" b="0" i="0" u="none" strike="noStrike" baseline="0" dirty="0">
                <a:latin typeface="+mn-lt"/>
              </a:rPr>
              <a:t>, or </a:t>
            </a:r>
            <a:r>
              <a:rPr lang="en-US" sz="2000" b="0" i="1" u="none" strike="noStrike" baseline="0" dirty="0">
                <a:latin typeface="+mn-lt"/>
              </a:rPr>
              <a:t>greater than </a:t>
            </a:r>
            <a:r>
              <a:rPr lang="en-US" sz="2000" b="0" i="0" u="none" strike="noStrike" baseline="0" dirty="0">
                <a:latin typeface="+mn-lt"/>
              </a:rPr>
              <a:t>the next.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A string is less than another if it comes before the other in dictionary order. A string is greater than another if it comes after the other in dictionary order.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+mn-lt"/>
              </a:rPr>
              <a:t>The method </a:t>
            </a:r>
            <a:r>
              <a:rPr lang="en-US" sz="2000" b="1" i="0" u="none" strike="noStrike" baseline="0" dirty="0" err="1">
                <a:latin typeface="+mn-lt"/>
              </a:rPr>
              <a:t>compareTo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serves this purpose. It is specified by the </a:t>
            </a:r>
            <a:r>
              <a:rPr lang="en-US" sz="2000" b="1" i="0" u="none" strike="noStrike" baseline="0" dirty="0">
                <a:latin typeface="+mn-lt"/>
              </a:rPr>
              <a:t>Comparable&lt;T&gt; </a:t>
            </a:r>
            <a:r>
              <a:rPr lang="en-US" sz="2000" b="0" i="0" u="none" strike="noStrike" baseline="0" dirty="0">
                <a:latin typeface="+mn-lt"/>
              </a:rPr>
              <a:t>interface, which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implements. It </a:t>
            </a:r>
            <a:r>
              <a:rPr lang="en-IN" sz="2000" b="0" i="0" u="none" strike="noStrike" baseline="0" dirty="0">
                <a:latin typeface="+mn-lt"/>
              </a:rPr>
              <a:t>has this general form: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Here, </a:t>
            </a:r>
            <a:r>
              <a:rPr lang="en-US" sz="2000" b="0" i="1" u="none" strike="noStrike" baseline="0" dirty="0">
                <a:latin typeface="+mn-lt"/>
              </a:rPr>
              <a:t>str </a:t>
            </a:r>
            <a:r>
              <a:rPr lang="en-US" sz="2000" b="0" i="0" u="none" strike="noStrike" baseline="0" dirty="0">
                <a:latin typeface="+mn-lt"/>
              </a:rPr>
              <a:t>is the </a:t>
            </a:r>
            <a:r>
              <a:rPr lang="en-US" sz="2000" b="1" i="0" u="none" strike="noStrike" baseline="0" dirty="0">
                <a:latin typeface="+mn-lt"/>
              </a:rPr>
              <a:t>String </a:t>
            </a:r>
            <a:r>
              <a:rPr lang="en-US" sz="2000" b="0" i="0" u="none" strike="noStrike" baseline="0" dirty="0">
                <a:latin typeface="+mn-lt"/>
              </a:rPr>
              <a:t>being compared with the invoking </a:t>
            </a:r>
            <a:r>
              <a:rPr lang="en-US" sz="2000" b="1" i="0" u="none" strike="noStrike" baseline="0" dirty="0">
                <a:latin typeface="+mn-lt"/>
              </a:rPr>
              <a:t>String</a:t>
            </a:r>
            <a:r>
              <a:rPr lang="en-US" sz="2000" b="0" i="0" u="none" strike="noStrike" baseline="0" dirty="0">
                <a:latin typeface="+mn-lt"/>
              </a:rPr>
              <a:t>. The result of the comparison is returned and is interpreted as shown here: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7FB8-FEA5-4931-B33F-CF434EDC2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81" y="4953000"/>
            <a:ext cx="8859437" cy="16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26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String Comparison: </a:t>
            </a:r>
            <a:r>
              <a:rPr lang="en-IN" sz="4000" b="1" dirty="0" err="1">
                <a:solidFill>
                  <a:srgbClr val="C00000"/>
                </a:solidFill>
              </a:rPr>
              <a:t>compareTo</a:t>
            </a:r>
            <a:r>
              <a:rPr lang="en-IN" sz="40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399"/>
            <a:ext cx="68580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nb-NO" sz="1800" b="0" i="0" u="none" strike="noStrike" baseline="0" dirty="0">
                <a:latin typeface="CourierStd"/>
              </a:rPr>
              <a:t>// A bubble sort for Strings.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class </a:t>
            </a:r>
            <a:r>
              <a:rPr lang="en-IN" sz="1800" b="0" i="0" u="none" strike="noStrike" baseline="0" dirty="0" err="1">
                <a:latin typeface="CourierStd"/>
              </a:rPr>
              <a:t>SortString</a:t>
            </a:r>
            <a:r>
              <a:rPr lang="en-IN" sz="1800" b="0" i="0" u="none" strike="noStrike" baseline="0" dirty="0">
                <a:latin typeface="CourierStd"/>
              </a:rPr>
              <a:t> {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static String </a:t>
            </a:r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[] = {</a:t>
            </a:r>
          </a:p>
          <a:p>
            <a:pPr algn="l"/>
            <a:r>
              <a:rPr lang="en-US" sz="1800" b="0" i="0" u="none" strike="noStrike" baseline="0" dirty="0">
                <a:latin typeface="CourierStd"/>
              </a:rPr>
              <a:t>"Now", "is", "the", "time", "for", "all", "good", "men", "to", "come", "to", "the", "aid", "of", "their", "country“ </a:t>
            </a:r>
            <a:r>
              <a:rPr lang="en-IN" sz="1800" b="0" i="0" u="none" strike="noStrike" baseline="0" dirty="0">
                <a:latin typeface="CourierStd"/>
              </a:rPr>
              <a:t>};</a:t>
            </a:r>
          </a:p>
          <a:p>
            <a:pPr algn="l"/>
            <a:r>
              <a:rPr lang="en-US" sz="1800" b="0" i="0" u="none" strike="noStrike" baseline="0" dirty="0">
                <a:latin typeface="CourierStd"/>
              </a:rPr>
              <a:t>public static void main(String </a:t>
            </a:r>
            <a:r>
              <a:rPr lang="en-US" sz="1800" b="0" i="0" u="none" strike="noStrike" baseline="0" dirty="0" err="1">
                <a:latin typeface="CourierStd"/>
              </a:rPr>
              <a:t>args</a:t>
            </a:r>
            <a:r>
              <a:rPr lang="en-US" sz="1800" b="0" i="0" u="none" strike="noStrike" baseline="0" dirty="0">
                <a:latin typeface="CourierStd"/>
              </a:rPr>
              <a:t>[]) {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for(int j = 0; j &lt; </a:t>
            </a:r>
            <a:r>
              <a:rPr lang="en-IN" sz="1800" b="0" i="0" u="none" strike="noStrike" baseline="0" dirty="0" err="1">
                <a:latin typeface="CourierStd"/>
              </a:rPr>
              <a:t>arr.length</a:t>
            </a:r>
            <a:r>
              <a:rPr lang="en-IN" sz="1800" b="0" i="0" u="none" strike="noStrike" baseline="0" dirty="0">
                <a:latin typeface="CourierStd"/>
              </a:rPr>
              <a:t>; </a:t>
            </a:r>
            <a:r>
              <a:rPr lang="en-IN" sz="1800" b="0" i="0" u="none" strike="noStrike" baseline="0" dirty="0" err="1">
                <a:latin typeface="CourierStd"/>
              </a:rPr>
              <a:t>j++</a:t>
            </a:r>
            <a:r>
              <a:rPr lang="en-IN" sz="1800" b="0" i="0" u="none" strike="noStrike" baseline="0" dirty="0">
                <a:latin typeface="CourierStd"/>
              </a:rPr>
              <a:t>) {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for(int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 = j + 1;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 &lt; </a:t>
            </a:r>
            <a:r>
              <a:rPr lang="en-IN" sz="1800" b="0" i="0" u="none" strike="noStrike" baseline="0" dirty="0" err="1">
                <a:latin typeface="CourierStd"/>
              </a:rPr>
              <a:t>arr.length</a:t>
            </a:r>
            <a:r>
              <a:rPr lang="en-IN" sz="1800" b="0" i="0" u="none" strike="noStrike" baseline="0" dirty="0">
                <a:latin typeface="CourierStd"/>
              </a:rPr>
              <a:t>; 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++) {</a:t>
            </a:r>
          </a:p>
          <a:p>
            <a:pPr algn="l"/>
            <a:r>
              <a:rPr lang="it-IT" sz="1800" b="0" i="0" u="none" strike="noStrike" baseline="0" dirty="0">
                <a:latin typeface="CourierStd"/>
              </a:rPr>
              <a:t>if(arr[i].compareTo(arr[j]) &lt; 0) {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String t = </a:t>
            </a:r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[j];</a:t>
            </a:r>
          </a:p>
          <a:p>
            <a:pPr algn="l"/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[j] = </a:t>
            </a:r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];</a:t>
            </a:r>
          </a:p>
          <a:p>
            <a:pPr algn="l"/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</a:t>
            </a:r>
            <a:r>
              <a:rPr lang="en-IN" sz="1800" b="0" i="0" u="none" strike="noStrike" baseline="0" dirty="0" err="1">
                <a:latin typeface="CourierStd"/>
              </a:rPr>
              <a:t>i</a:t>
            </a:r>
            <a:r>
              <a:rPr lang="en-IN" sz="1800" b="0" i="0" u="none" strike="noStrike" baseline="0" dirty="0">
                <a:latin typeface="CourierStd"/>
              </a:rPr>
              <a:t>] = t;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algn="l"/>
            <a:r>
              <a:rPr lang="en-IN" sz="1800" b="0" i="0" u="none" strike="noStrike" baseline="0" dirty="0" err="1">
                <a:latin typeface="CourierStd"/>
              </a:rPr>
              <a:t>System.out.println</a:t>
            </a:r>
            <a:r>
              <a:rPr lang="en-IN" sz="1800" b="0" i="0" u="none" strike="noStrike" baseline="0" dirty="0">
                <a:latin typeface="CourierStd"/>
              </a:rPr>
              <a:t>(</a:t>
            </a:r>
            <a:r>
              <a:rPr lang="en-IN" sz="1800" b="0" i="0" u="none" strike="noStrike" baseline="0" dirty="0" err="1">
                <a:latin typeface="CourierStd"/>
              </a:rPr>
              <a:t>arr</a:t>
            </a:r>
            <a:r>
              <a:rPr lang="en-IN" sz="1800" b="0" i="0" u="none" strike="noStrike" baseline="0" dirty="0">
                <a:latin typeface="CourierStd"/>
              </a:rPr>
              <a:t>[j]);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}</a:t>
            </a:r>
            <a:endParaRPr lang="en-US" alt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DDFCC-8BF5-43BB-BA4F-F9A8A0DF18D9}"/>
              </a:ext>
            </a:extLst>
          </p:cNvPr>
          <p:cNvSpPr txBox="1"/>
          <p:nvPr/>
        </p:nvSpPr>
        <p:spPr>
          <a:xfrm>
            <a:off x="8229600" y="1295399"/>
            <a:ext cx="3429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NewBaskervilleStd-Roman"/>
              </a:rPr>
              <a:t>The output of this program is the list of words:</a:t>
            </a:r>
          </a:p>
          <a:p>
            <a:pPr algn="l"/>
            <a:endParaRPr lang="en-US" sz="2000" b="1" i="0" u="none" strike="noStrike" baseline="0" dirty="0">
              <a:latin typeface="NewBaskervilleStd-Roman"/>
            </a:endParaRP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Now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aid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all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come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country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for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good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is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men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of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the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the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their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time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to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984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9144000" cy="6666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Additional String Methods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1126E-A239-4DB7-BB51-6B38D6E5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15748"/>
            <a:ext cx="6111770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8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9144000" cy="6666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Additional String Methods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35C40-5F6B-4B89-B729-FC404A54D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6" y="1748736"/>
            <a:ext cx="8370008" cy="33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8" y="1325563"/>
            <a:ext cx="9147341" cy="52347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165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Modifying a String: </a:t>
            </a:r>
            <a:r>
              <a:rPr lang="en-IN" sz="4400" b="1" dirty="0" err="1">
                <a:solidFill>
                  <a:srgbClr val="C00000"/>
                </a:solidFill>
              </a:rPr>
              <a:t>concat</a:t>
            </a:r>
            <a:r>
              <a:rPr lang="en-IN" sz="4400" b="1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11" y="1387676"/>
            <a:ext cx="914400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0" i="0" u="none" strike="noStrike" baseline="0" dirty="0">
                <a:latin typeface="+mn-lt"/>
              </a:rPr>
              <a:t>You can concatenate two strings using </a:t>
            </a:r>
            <a:r>
              <a:rPr lang="en-US" sz="2000" b="1" i="0" u="none" strike="noStrike" baseline="0" dirty="0" err="1">
                <a:latin typeface="+mn-lt"/>
              </a:rPr>
              <a:t>concat</a:t>
            </a:r>
            <a:r>
              <a:rPr lang="en-US" sz="2000" b="1" i="0" u="none" strike="noStrike" baseline="0" dirty="0">
                <a:latin typeface="+mn-lt"/>
              </a:rPr>
              <a:t>( )</a:t>
            </a:r>
            <a:r>
              <a:rPr lang="en-US" sz="2000" b="0" i="0" u="none" strike="noStrike" baseline="0" dirty="0">
                <a:latin typeface="+mn-lt"/>
              </a:rPr>
              <a:t>, shown here: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en-US" sz="2000" b="0" i="0" u="none" strike="noStrike" baseline="0" dirty="0">
                <a:latin typeface="+mn-lt"/>
              </a:rPr>
              <a:t>This method creates a new object that contains the invoking string with the contents of </a:t>
            </a:r>
            <a:r>
              <a:rPr lang="en-US" sz="2000" b="0" i="1" u="none" strike="noStrike" baseline="0" dirty="0">
                <a:latin typeface="+mn-lt"/>
              </a:rPr>
              <a:t>str </a:t>
            </a:r>
            <a:r>
              <a:rPr lang="en-US" sz="2000" b="0" i="0" u="none" strike="noStrike" baseline="0" dirty="0">
                <a:latin typeface="+mn-lt"/>
              </a:rPr>
              <a:t>appended to the end. </a:t>
            </a:r>
            <a:r>
              <a:rPr lang="en-US" sz="2000" b="1" i="0" u="none" strike="noStrike" baseline="0" dirty="0" err="1">
                <a:latin typeface="+mn-lt"/>
              </a:rPr>
              <a:t>concat</a:t>
            </a:r>
            <a:r>
              <a:rPr lang="en-US" sz="2000" b="1" i="0" u="none" strike="noStrike" baseline="0" dirty="0">
                <a:latin typeface="+mn-lt"/>
              </a:rPr>
              <a:t>( ) </a:t>
            </a:r>
            <a:r>
              <a:rPr lang="en-US" sz="2000" b="0" i="0" u="none" strike="noStrike" baseline="0" dirty="0">
                <a:latin typeface="+mn-lt"/>
              </a:rPr>
              <a:t>performs the same function as </a:t>
            </a:r>
            <a:r>
              <a:rPr lang="en-US" sz="2000" b="1" i="0" u="none" strike="noStrike" baseline="0" dirty="0">
                <a:latin typeface="+mn-lt"/>
              </a:rPr>
              <a:t>+</a:t>
            </a:r>
            <a:r>
              <a:rPr lang="en-US" sz="2000" b="0" i="0" u="none" strike="noStrike" baseline="0" dirty="0">
                <a:latin typeface="+mn-lt"/>
              </a:rPr>
              <a:t>. For example,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"one";</a:t>
            </a:r>
          </a:p>
          <a:p>
            <a:pPr algn="just"/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s1.concat("two");</a:t>
            </a:r>
          </a:p>
          <a:p>
            <a:pPr algn="just"/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  <a:cs typeface="Courier New" panose="02070309020205020404" pitchFamily="49" charset="0"/>
              </a:rPr>
              <a:t>puts the string "</a:t>
            </a:r>
            <a:r>
              <a:rPr lang="en-US" sz="2000" b="0" i="0" u="none" strike="noStrike" baseline="0" dirty="0" err="1">
                <a:latin typeface="+mn-lt"/>
                <a:cs typeface="Courier New" panose="02070309020205020404" pitchFamily="49" charset="0"/>
              </a:rPr>
              <a:t>onetwo</a:t>
            </a:r>
            <a:r>
              <a:rPr lang="en-US" sz="2000" b="0" i="0" u="none" strike="noStrike" baseline="0" dirty="0">
                <a:latin typeface="+mn-lt"/>
                <a:cs typeface="Courier New" panose="02070309020205020404" pitchFamily="49" charset="0"/>
              </a:rPr>
              <a:t>" into </a:t>
            </a:r>
            <a:r>
              <a:rPr lang="en-US" sz="2000" b="1" i="0" u="none" strike="noStrike" baseline="0" dirty="0">
                <a:latin typeface="+mn-lt"/>
                <a:cs typeface="Courier New" panose="02070309020205020404" pitchFamily="49" charset="0"/>
              </a:rPr>
              <a:t>s2</a:t>
            </a:r>
            <a:r>
              <a:rPr lang="en-US" sz="2000" b="0" i="0" u="none" strike="noStrike" baseline="0" dirty="0">
                <a:latin typeface="+mn-lt"/>
                <a:cs typeface="Courier New" panose="02070309020205020404" pitchFamily="49" charset="0"/>
              </a:rPr>
              <a:t>. It generates the same result as the following sequence:</a:t>
            </a:r>
          </a:p>
          <a:p>
            <a:pPr algn="just"/>
            <a:endParaRPr lang="en-US" sz="2000" b="0" i="0" u="none" strike="noStrike" baseline="0" dirty="0">
              <a:latin typeface="+mn-lt"/>
              <a:cs typeface="Courier New" panose="02070309020205020404" pitchFamily="49" charset="0"/>
            </a:endParaRP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"one";</a:t>
            </a: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s1 + "two";</a:t>
            </a:r>
          </a:p>
        </p:txBody>
      </p:sp>
    </p:spTree>
    <p:extLst>
      <p:ext uri="{BB962C8B-B14F-4D97-AF65-F5344CB8AC3E}">
        <p14:creationId xmlns:p14="http://schemas.microsoft.com/office/powerpoint/2010/main" val="3623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27" y="1357754"/>
            <a:ext cx="7997450" cy="47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with other datatypes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416"/>
            <a:ext cx="8778057" cy="42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5CA9-9A5C-4DBB-B713-84A047B4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899"/>
            <a:ext cx="9144000" cy="66668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Modifying a String: replace(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A0A00-6E5D-4FB6-B6E5-A659E867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33" y="1721710"/>
            <a:ext cx="9144000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The </a:t>
            </a:r>
            <a:r>
              <a:rPr lang="en-US" sz="2000" b="1" i="0" u="none" strike="noStrike" baseline="0" dirty="0">
                <a:latin typeface="+mn-lt"/>
              </a:rPr>
              <a:t>replace( ) </a:t>
            </a:r>
            <a:r>
              <a:rPr lang="en-US" sz="2000" b="0" i="0" u="none" strike="noStrike" baseline="0" dirty="0">
                <a:latin typeface="+mn-lt"/>
              </a:rPr>
              <a:t>method has two forms. The first replaces all occurrences of one character in the invoking string with another character. It has the following general form:</a:t>
            </a:r>
          </a:p>
          <a:p>
            <a:pPr algn="just">
              <a:spcAft>
                <a:spcPts val="600"/>
              </a:spcAft>
            </a:pP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replace(char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latin typeface="+mn-lt"/>
              </a:rPr>
              <a:t>Here</a:t>
            </a:r>
            <a:r>
              <a:rPr lang="en-US" sz="2000" b="0" i="0" u="none" strike="noStrike" baseline="0" dirty="0">
                <a:latin typeface="+mn-lt"/>
              </a:rPr>
              <a:t>, </a:t>
            </a:r>
            <a:r>
              <a:rPr lang="en-US" sz="2000" b="0" i="1" u="none" strike="noStrike" baseline="0" dirty="0">
                <a:latin typeface="+mn-lt"/>
              </a:rPr>
              <a:t>original </a:t>
            </a:r>
            <a:r>
              <a:rPr lang="en-US" sz="2000" b="0" i="0" u="none" strike="noStrike" baseline="0" dirty="0">
                <a:latin typeface="+mn-lt"/>
              </a:rPr>
              <a:t>specifies the character to be replaced by the character specified by </a:t>
            </a:r>
            <a:r>
              <a:rPr lang="en-US" sz="2000" b="0" i="1" u="none" strike="noStrike" baseline="0" dirty="0">
                <a:latin typeface="+mn-lt"/>
              </a:rPr>
              <a:t>replacement</a:t>
            </a:r>
            <a:r>
              <a:rPr lang="en-US" sz="2000" b="0" i="0" u="none" strike="noStrike" baseline="0" dirty="0">
                <a:latin typeface="+mn-lt"/>
              </a:rPr>
              <a:t>. The resulting string is returned. For example</a:t>
            </a:r>
            <a:r>
              <a:rPr lang="en-US" sz="2000" b="0" i="0" u="none" strike="noStrike" baseline="0" dirty="0" smtClean="0">
                <a:latin typeface="+mn-lt"/>
              </a:rPr>
              <a:t>,</a:t>
            </a: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latin typeface="+mn-lt"/>
              </a:rPr>
              <a:t>The </a:t>
            </a:r>
            <a:r>
              <a:rPr lang="en-US" sz="2000" b="0" i="0" u="none" strike="noStrike" baseline="0" dirty="0">
                <a:latin typeface="+mn-lt"/>
              </a:rPr>
              <a:t>second form of </a:t>
            </a:r>
            <a:r>
              <a:rPr lang="en-US" sz="2000" b="1" i="0" u="none" strike="noStrike" baseline="0" dirty="0">
                <a:latin typeface="+mn-lt"/>
              </a:rPr>
              <a:t>replace( ) </a:t>
            </a:r>
            <a:r>
              <a:rPr lang="en-US" sz="2000" b="0" i="0" u="none" strike="noStrike" baseline="0" dirty="0">
                <a:latin typeface="+mn-lt"/>
              </a:rPr>
              <a:t>replaces one character sequence with another. It has this </a:t>
            </a:r>
            <a:r>
              <a:rPr lang="en-IN" sz="2000" b="0" i="0" u="none" strike="noStrike" baseline="0" dirty="0">
                <a:latin typeface="+mn-lt"/>
              </a:rPr>
              <a:t>general form:</a:t>
            </a:r>
          </a:p>
          <a:p>
            <a:pPr algn="just"/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replace(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IN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6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2052</Words>
  <Application>Microsoft Office PowerPoint</Application>
  <PresentationFormat>Widescreen</PresentationFormat>
  <Paragraphs>206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CourierStd</vt:lpstr>
      <vt:lpstr>NewBaskervilleStd-Bold</vt:lpstr>
      <vt:lpstr>NewBaskervilleStd-Roman</vt:lpstr>
      <vt:lpstr>Segoe UI</vt:lpstr>
      <vt:lpstr>Times New Roman</vt:lpstr>
      <vt:lpstr>Wingdings</vt:lpstr>
      <vt:lpstr>Office Theme</vt:lpstr>
      <vt:lpstr>Unit 3 Strings</vt:lpstr>
      <vt:lpstr>Searching Strings</vt:lpstr>
      <vt:lpstr>Example</vt:lpstr>
      <vt:lpstr>Searching Strings</vt:lpstr>
      <vt:lpstr>PowerPoint Presentation</vt:lpstr>
      <vt:lpstr>Modifying a String: concat( )</vt:lpstr>
      <vt:lpstr>Example </vt:lpstr>
      <vt:lpstr>String concatenation with other datatypes</vt:lpstr>
      <vt:lpstr>Modifying a String: replace( )</vt:lpstr>
      <vt:lpstr>Example</vt:lpstr>
      <vt:lpstr>Modifying a String: trim( )</vt:lpstr>
      <vt:lpstr>Changing the Case of Characters Within a String</vt:lpstr>
      <vt:lpstr>Changing the Case of Characters Within a String</vt:lpstr>
      <vt:lpstr>Joining Strings</vt:lpstr>
      <vt:lpstr>Joining Strings</vt:lpstr>
      <vt:lpstr>Character Extraction</vt:lpstr>
      <vt:lpstr>Character Extraction: charAt( )</vt:lpstr>
      <vt:lpstr>Character Extraction: getChars( )</vt:lpstr>
      <vt:lpstr>PowerPoint Presentation</vt:lpstr>
      <vt:lpstr>Character Extraction: toCharArray( )</vt:lpstr>
      <vt:lpstr>PowerPoint Presentation</vt:lpstr>
      <vt:lpstr>Array of characters are not String object.</vt:lpstr>
      <vt:lpstr>PowerPoint Presentation</vt:lpstr>
      <vt:lpstr>String Comparison: equals( ) and equalsIgnoreCase( )</vt:lpstr>
      <vt:lpstr>String Comparison: equals( ) and equalsIgnoreCase( )</vt:lpstr>
      <vt:lpstr>String Comparison: regionMatches( )</vt:lpstr>
      <vt:lpstr>PowerPoint Presentation</vt:lpstr>
      <vt:lpstr>PowerPoint Presentation</vt:lpstr>
      <vt:lpstr>String Comparison: startsWith( ) and endsWith( )</vt:lpstr>
      <vt:lpstr>PowerPoint Presentation</vt:lpstr>
      <vt:lpstr>PowerPoint Presentation</vt:lpstr>
      <vt:lpstr>PowerPoint Presentation</vt:lpstr>
      <vt:lpstr>The String Constructors</vt:lpstr>
      <vt:lpstr>PowerPoint Presentation</vt:lpstr>
      <vt:lpstr>The String Constructors</vt:lpstr>
      <vt:lpstr>The String Constructors</vt:lpstr>
      <vt:lpstr>PowerPoint Presentation</vt:lpstr>
      <vt:lpstr>PowerPoint Presentation</vt:lpstr>
      <vt:lpstr>String Comparison: equals( ) Versus ==</vt:lpstr>
      <vt:lpstr>String Comparison: compareTo( )</vt:lpstr>
      <vt:lpstr>String Comparison: compareTo( )</vt:lpstr>
      <vt:lpstr>Additional String Methods</vt:lpstr>
      <vt:lpstr>Additional String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Strings</dc:title>
  <dc:creator>Amit Verma</dc:creator>
  <cp:lastModifiedBy>Amit Verma</cp:lastModifiedBy>
  <cp:revision>24</cp:revision>
  <dcterms:created xsi:type="dcterms:W3CDTF">2023-09-26T09:46:00Z</dcterms:created>
  <dcterms:modified xsi:type="dcterms:W3CDTF">2023-09-28T03:29:51Z</dcterms:modified>
</cp:coreProperties>
</file>