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96" r:id="rId4"/>
    <p:sldId id="300" r:id="rId5"/>
    <p:sldId id="301" r:id="rId6"/>
    <p:sldId id="302" r:id="rId7"/>
    <p:sldId id="303" r:id="rId8"/>
    <p:sldId id="263" r:id="rId9"/>
    <p:sldId id="264" r:id="rId10"/>
    <p:sldId id="267" r:id="rId11"/>
    <p:sldId id="286" r:id="rId12"/>
    <p:sldId id="281" r:id="rId13"/>
    <p:sldId id="282" r:id="rId14"/>
    <p:sldId id="283" r:id="rId15"/>
    <p:sldId id="28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E"/>
    <a:srgbClr val="FF9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77278" autoAdjust="0"/>
  </p:normalViewPr>
  <p:slideViewPr>
    <p:cSldViewPr snapToGrid="0">
      <p:cViewPr varScale="1">
        <p:scale>
          <a:sx n="61" d="100"/>
          <a:sy n="61" d="100"/>
        </p:scale>
        <p:origin x="1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C0C9-7ED8-461F-AA6E-E81F8BEC472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C4850-42AB-4500-938F-389090C71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instructions that closely resemble machine code instructions, but they are intended to be executed by the Java Virtual Machine (JVM).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C4850-42AB-4500-938F-389090C7174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8447E8-B706-2A4D-9735-3FF24778C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FBC5-70EC-40C4-8CA3-EAA8C2D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8D15-8034-4423-887C-A555C391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45D3-6038-4B9B-9BC5-31021214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2F31-4F97-415F-96A7-CDEBC42AAE93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2867-58DC-40B1-A265-98048515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2467-13B2-4551-BADE-E5CE3173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EB0E-6B43-46DB-A863-3D0D92B4F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A4D30-4ADF-5D41-BCD5-28A2554B1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59E9-87FC-482C-9001-1CC41D83A16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96784-B928-D14D-B6EE-C5C2D7FEE6D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that has a sign on the side of a road&#10;&#10;Description automatically generated">
            <a:extLst>
              <a:ext uri="{FF2B5EF4-FFF2-40B4-BE49-F238E27FC236}">
                <a16:creationId xmlns:a16="http://schemas.microsoft.com/office/drawing/2014/main" id="{A55EC965-FE25-AD40-A8BC-8CB2F4F46D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1935BB1-08AB-498B-AA71-74E360341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latin typeface="+mn-lt"/>
                <a:ea typeface="PMingLiU" panose="02020500000000000000" pitchFamily="18" charset="-120"/>
              </a:rPr>
              <a:t>Write Once, Run Anywhere</a:t>
            </a:r>
          </a:p>
        </p:txBody>
      </p:sp>
      <p:pic>
        <p:nvPicPr>
          <p:cNvPr id="16387" name="Picture 3" descr="2comp">
            <a:extLst>
              <a:ext uri="{FF2B5EF4-FFF2-40B4-BE49-F238E27FC236}">
                <a16:creationId xmlns:a16="http://schemas.microsoft.com/office/drawing/2014/main" id="{B55EE2FE-7FD2-48F8-B8FB-818EC1C93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84582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5CED18-B8AD-47C8-BAFB-41DFD5D0E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+mn-lt"/>
              </a:rPr>
              <a:t>ByteCode:  Food for the VM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BDFE74-6694-48DD-8C6C-4625825D9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7772400" cy="4953000"/>
          </a:xfrm>
        </p:spPr>
        <p:txBody>
          <a:bodyPr>
            <a:norm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For most languages, compilation produces machine code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Java compilation produces “bytecode”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Intermediate code readable by the VM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Transferable across the Internet as </a:t>
            </a:r>
            <a:r>
              <a:rPr lang="en-US" altLang="en-US" sz="2000" i="1" dirty="0">
                <a:latin typeface="+mn-lt"/>
              </a:rPr>
              <a:t>applets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VM interprets BC into instructions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Partly responsible for performance lag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ByteCode produced on any platform may be executed on any other platform which supports a VM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extLst>
              <a:ext uri="{FF2B5EF4-FFF2-40B4-BE49-F238E27FC236}">
                <a16:creationId xmlns:a16="http://schemas.microsoft.com/office/drawing/2014/main" id="{79F9637B-D795-4F10-BA16-E5FB06B9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2133600" cy="15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A687D390-0998-40B4-865D-B10E79FF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7467600" cy="22860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ja-JP" sz="2000">
                <a:ea typeface="MS PGothic" panose="020B0600070205080204" pitchFamily="34" charset="-128"/>
              </a:rPr>
              <a:t>virtual machine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C0D0615-3989-4833-B442-AC240FA8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08225"/>
            <a:ext cx="1447800" cy="152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04EBC89-23CA-46CF-B6CF-4F22D0F0B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3600" dirty="0">
                <a:latin typeface="+mn-lt"/>
                <a:ea typeface="MS PGothic" panose="020B0600070205080204" pitchFamily="34" charset="-128"/>
              </a:rPr>
              <a:t>execution model of Java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E645709A-D967-4CAE-823F-A2ECD01D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source</a:t>
            </a:r>
          </a:p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(text)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CD5F8CD5-A71A-407D-85CA-F96C5798FF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07619" y="1754981"/>
            <a:ext cx="914400" cy="1366838"/>
          </a:xfrm>
          <a:prstGeom prst="can">
            <a:avLst>
              <a:gd name="adj" fmla="val 3737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compiler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75F9C2AD-178A-4F88-8A64-C19A8049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533400" cy="381000"/>
          </a:xfrm>
          <a:prstGeom prst="rightArrow">
            <a:avLst>
              <a:gd name="adj1" fmla="val 44167"/>
              <a:gd name="adj2" fmla="val 191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8A8E2468-FB87-4D3D-B63F-E3C8494F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5867400" cy="762000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CPU</a:t>
            </a:r>
          </a:p>
        </p:txBody>
      </p: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D621C000-68C5-45D6-BD0B-3A991DEA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6" y="48768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383A538-D0B9-4285-81F8-8F2C596B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671638" cy="1062038"/>
          </a:xfrm>
          <a:prstGeom prst="cube">
            <a:avLst>
              <a:gd name="adj" fmla="val 25000"/>
            </a:avLst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 dirty="0">
                <a:ea typeface="MS PGothic" panose="020B0600070205080204" pitchFamily="34" charset="-128"/>
              </a:rPr>
              <a:t>bytecode</a:t>
            </a:r>
          </a:p>
          <a:p>
            <a:pPr algn="ctr" eaLnBrk="1" hangingPunct="1"/>
            <a:r>
              <a:rPr kumimoji="1" lang="en-US" altLang="ja-JP" sz="2000" dirty="0">
                <a:ea typeface="MS PGothic" panose="020B0600070205080204" pitchFamily="34" charset="-128"/>
              </a:rPr>
              <a:t>interpreter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CE2981CF-2BED-4DDE-A60B-9619A8F6CC7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53000" y="4038600"/>
            <a:ext cx="762000" cy="1371600"/>
          </a:xfrm>
          <a:custGeom>
            <a:avLst/>
            <a:gdLst>
              <a:gd name="T0" fmla="*/ 564444 w 21600"/>
              <a:gd name="T1" fmla="*/ 0 h 21600"/>
              <a:gd name="T2" fmla="*/ 564444 w 21600"/>
              <a:gd name="T3" fmla="*/ 772033 h 21600"/>
              <a:gd name="T4" fmla="*/ 69568 w 21600"/>
              <a:gd name="T5" fmla="*/ 1371600 h 21600"/>
              <a:gd name="T6" fmla="*/ 762000 w 21600"/>
              <a:gd name="T7" fmla="*/ 38601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50 h 21600"/>
              <a:gd name="T14" fmla="*/ 19823 w 21600"/>
              <a:gd name="T15" fmla="*/ 80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000" y="0"/>
                </a:lnTo>
                <a:lnTo>
                  <a:pt x="16000" y="4150"/>
                </a:lnTo>
                <a:lnTo>
                  <a:pt x="12427" y="4150"/>
                </a:lnTo>
                <a:cubicBezTo>
                  <a:pt x="5564" y="4150"/>
                  <a:pt x="0" y="7735"/>
                  <a:pt x="0" y="12158"/>
                </a:cubicBezTo>
                <a:lnTo>
                  <a:pt x="0" y="21600"/>
                </a:lnTo>
                <a:lnTo>
                  <a:pt x="3943" y="21600"/>
                </a:lnTo>
                <a:lnTo>
                  <a:pt x="3943" y="12158"/>
                </a:lnTo>
                <a:cubicBezTo>
                  <a:pt x="3943" y="9866"/>
                  <a:pt x="7741" y="8008"/>
                  <a:pt x="12427" y="8008"/>
                </a:cubicBezTo>
                <a:lnTo>
                  <a:pt x="16000" y="8008"/>
                </a:lnTo>
                <a:lnTo>
                  <a:pt x="16000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43D0F548-DB0A-4D18-8A5B-06DA95DA2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124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2A222959-D675-4D22-BAE5-A811410E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971801"/>
            <a:ext cx="113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ja-JP" sz="2000">
                <a:ea typeface="MS PGothic" panose="020B0600070205080204" pitchFamily="34" charset="-128"/>
              </a:rPr>
              <a:t>dynamic</a:t>
            </a:r>
          </a:p>
          <a:p>
            <a:pPr eaLnBrk="1" hangingPunct="1"/>
            <a:r>
              <a:rPr kumimoji="1" lang="en-US" altLang="ja-JP" sz="2000">
                <a:ea typeface="MS PGothic" panose="020B0600070205080204" pitchFamily="34" charset="-128"/>
              </a:rPr>
              <a:t>loading</a:t>
            </a:r>
          </a:p>
        </p:txBody>
      </p:sp>
      <p:grpSp>
        <p:nvGrpSpPr>
          <p:cNvPr id="32783" name="Group 15">
            <a:extLst>
              <a:ext uri="{FF2B5EF4-FFF2-40B4-BE49-F238E27FC236}">
                <a16:creationId xmlns:a16="http://schemas.microsoft.com/office/drawing/2014/main" id="{312405C5-7568-4D9B-B0AC-76F48A2C28E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038600"/>
            <a:ext cx="3576638" cy="1752600"/>
            <a:chOff x="2544" y="2544"/>
            <a:chExt cx="2253" cy="1104"/>
          </a:xfrm>
        </p:grpSpPr>
        <p:sp>
          <p:nvSpPr>
            <p:cNvPr id="18453" name="AutoShape 16">
              <a:extLst>
                <a:ext uri="{FF2B5EF4-FFF2-40B4-BE49-F238E27FC236}">
                  <a16:creationId xmlns:a16="http://schemas.microsoft.com/office/drawing/2014/main" id="{ACF11F65-DE16-484A-B98D-841E008B0F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544" y="2544"/>
              <a:ext cx="480" cy="864"/>
            </a:xfrm>
            <a:custGeom>
              <a:avLst/>
              <a:gdLst>
                <a:gd name="T0" fmla="*/ 356 w 21600"/>
                <a:gd name="T1" fmla="*/ 0 h 21600"/>
                <a:gd name="T2" fmla="*/ 356 w 21600"/>
                <a:gd name="T3" fmla="*/ 486 h 21600"/>
                <a:gd name="T4" fmla="*/ 44 w 21600"/>
                <a:gd name="T5" fmla="*/ 864 h 21600"/>
                <a:gd name="T6" fmla="*/ 480 w 21600"/>
                <a:gd name="T7" fmla="*/ 24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150 h 21600"/>
                <a:gd name="T14" fmla="*/ 19845 w 21600"/>
                <a:gd name="T15" fmla="*/ 8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000" y="0"/>
                  </a:lnTo>
                  <a:lnTo>
                    <a:pt x="16000" y="4150"/>
                  </a:lnTo>
                  <a:lnTo>
                    <a:pt x="12427" y="4150"/>
                  </a:lnTo>
                  <a:cubicBezTo>
                    <a:pt x="5564" y="4150"/>
                    <a:pt x="0" y="7735"/>
                    <a:pt x="0" y="12158"/>
                  </a:cubicBezTo>
                  <a:lnTo>
                    <a:pt x="0" y="21600"/>
                  </a:lnTo>
                  <a:lnTo>
                    <a:pt x="3943" y="21600"/>
                  </a:lnTo>
                  <a:lnTo>
                    <a:pt x="3943" y="12158"/>
                  </a:lnTo>
                  <a:cubicBezTo>
                    <a:pt x="3943" y="9866"/>
                    <a:pt x="7741" y="8008"/>
                    <a:pt x="12427" y="8008"/>
                  </a:cubicBezTo>
                  <a:lnTo>
                    <a:pt x="16000" y="8008"/>
                  </a:lnTo>
                  <a:lnTo>
                    <a:pt x="1600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endParaRPr lang="en-IN"/>
            </a:p>
          </p:txBody>
        </p:sp>
        <p:sp>
          <p:nvSpPr>
            <p:cNvPr id="18454" name="AutoShape 17">
              <a:extLst>
                <a:ext uri="{FF2B5EF4-FFF2-40B4-BE49-F238E27FC236}">
                  <a16:creationId xmlns:a16="http://schemas.microsoft.com/office/drawing/2014/main" id="{67A29F35-8D0E-4C9E-89E8-040078E9DC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9" y="2689"/>
              <a:ext cx="576" cy="861"/>
            </a:xfrm>
            <a:prstGeom prst="can">
              <a:avLst>
                <a:gd name="adj" fmla="val 3737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ja-JP" sz="2000">
                  <a:ea typeface="MS PGothic" panose="020B0600070205080204" pitchFamily="34" charset="-128"/>
                </a:rPr>
                <a:t>JIT</a:t>
              </a:r>
            </a:p>
            <a:p>
              <a:pPr algn="ctr" eaLnBrk="1" hangingPunct="1"/>
              <a:r>
                <a:rPr kumimoji="1" lang="en-US" altLang="ja-JP" sz="2000">
                  <a:ea typeface="MS PGothic" panose="020B0600070205080204" pitchFamily="34" charset="-128"/>
                </a:rPr>
                <a:t>compiler</a:t>
              </a:r>
            </a:p>
          </p:txBody>
        </p:sp>
        <p:sp>
          <p:nvSpPr>
            <p:cNvPr id="18455" name="AutoShape 18">
              <a:extLst>
                <a:ext uri="{FF2B5EF4-FFF2-40B4-BE49-F238E27FC236}">
                  <a16:creationId xmlns:a16="http://schemas.microsoft.com/office/drawing/2014/main" id="{FA1F81A8-D902-4307-93F1-EAD8F0182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033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6" name="AutoShape 19">
              <a:extLst>
                <a:ext uri="{FF2B5EF4-FFF2-40B4-BE49-F238E27FC236}">
                  <a16:creationId xmlns:a16="http://schemas.microsoft.com/office/drawing/2014/main" id="{02C3A402-3499-4538-8BF0-4BC86F9F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243" cy="240"/>
            </a:xfrm>
            <a:prstGeom prst="rightArrow">
              <a:avLst>
                <a:gd name="adj1" fmla="val 50000"/>
                <a:gd name="adj2" fmla="val 54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7" name="AutoShape 20">
              <a:extLst>
                <a:ext uri="{FF2B5EF4-FFF2-40B4-BE49-F238E27FC236}">
                  <a16:creationId xmlns:a16="http://schemas.microsoft.com/office/drawing/2014/main" id="{076B862A-D635-4E6A-ACCE-0765AE16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32"/>
              <a:ext cx="813" cy="525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ja-JP" sz="2000">
                  <a:ea typeface="MS PGothic" panose="020B0600070205080204" pitchFamily="34" charset="-128"/>
                </a:rPr>
                <a:t>compiled</a:t>
              </a:r>
            </a:p>
            <a:p>
              <a:pPr algn="ctr" eaLnBrk="1" hangingPunct="1"/>
              <a:r>
                <a:rPr kumimoji="1" lang="en-US" altLang="ja-JP" sz="2000">
                  <a:ea typeface="MS PGothic" panose="020B0600070205080204" pitchFamily="34" charset="-128"/>
                </a:rPr>
                <a:t>code</a:t>
              </a:r>
            </a:p>
          </p:txBody>
        </p:sp>
      </p:grpSp>
      <p:sp>
        <p:nvSpPr>
          <p:cNvPr id="18448" name="Oval 21">
            <a:extLst>
              <a:ext uri="{FF2B5EF4-FFF2-40B4-BE49-F238E27FC236}">
                <a16:creationId xmlns:a16="http://schemas.microsoft.com/office/drawing/2014/main" id="{09768FCF-6079-453B-9D30-3712C556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67000"/>
            <a:ext cx="914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JVML</a:t>
            </a:r>
          </a:p>
        </p:txBody>
      </p:sp>
      <p:sp>
        <p:nvSpPr>
          <p:cNvPr id="18449" name="Freeform 22">
            <a:extLst>
              <a:ext uri="{FF2B5EF4-FFF2-40B4-BE49-F238E27FC236}">
                <a16:creationId xmlns:a16="http://schemas.microsoft.com/office/drawing/2014/main" id="{F481812B-143B-48A7-AB48-0D3B6B040288}"/>
              </a:ext>
            </a:extLst>
          </p:cNvPr>
          <p:cNvSpPr>
            <a:spLocks/>
          </p:cNvSpPr>
          <p:nvPr/>
        </p:nvSpPr>
        <p:spPr bwMode="auto">
          <a:xfrm>
            <a:off x="5643564" y="3090863"/>
            <a:ext cx="2181225" cy="1395412"/>
          </a:xfrm>
          <a:custGeom>
            <a:avLst/>
            <a:gdLst>
              <a:gd name="T0" fmla="*/ 2181225 w 1374"/>
              <a:gd name="T1" fmla="*/ 0 h 879"/>
              <a:gd name="T2" fmla="*/ 0 w 1374"/>
              <a:gd name="T3" fmla="*/ 1395412 h 8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74" h="879">
                <a:moveTo>
                  <a:pt x="1374" y="0"/>
                </a:moveTo>
                <a:cubicBezTo>
                  <a:pt x="1321" y="404"/>
                  <a:pt x="642" y="725"/>
                  <a:pt x="0" y="87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0" name="AutoShape 23">
            <a:extLst>
              <a:ext uri="{FF2B5EF4-FFF2-40B4-BE49-F238E27FC236}">
                <a16:creationId xmlns:a16="http://schemas.microsoft.com/office/drawing/2014/main" id="{BD21D602-D960-4E07-A4D4-43E0BEFB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38564"/>
            <a:ext cx="914400" cy="452437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>
                <a:ea typeface="MS PGothic" panose="020B0600070205080204" pitchFamily="34" charset="-128"/>
              </a:rPr>
              <a:t>verifier</a:t>
            </a:r>
          </a:p>
        </p:txBody>
      </p:sp>
      <p:sp>
        <p:nvSpPr>
          <p:cNvPr id="18451" name="AutoShape 24">
            <a:extLst>
              <a:ext uri="{FF2B5EF4-FFF2-40B4-BE49-F238E27FC236}">
                <a16:creationId xmlns:a16="http://schemas.microsoft.com/office/drawing/2014/main" id="{6E8BA24F-4145-4568-AD03-72D4748B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28194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AutoShape 25">
            <a:extLst>
              <a:ext uri="{FF2B5EF4-FFF2-40B4-BE49-F238E27FC236}">
                <a16:creationId xmlns:a16="http://schemas.microsoft.com/office/drawing/2014/main" id="{D4B3B32C-3777-48FC-B0F7-74504A65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18288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ja-JP" sz="2000" dirty="0">
                <a:ea typeface="MS PGothic" panose="020B0600070205080204" pitchFamily="34" charset="-128"/>
              </a:rPr>
              <a:t>bytecode</a:t>
            </a:r>
          </a:p>
          <a:p>
            <a:pPr algn="ctr" eaLnBrk="1" hangingPunct="1"/>
            <a:r>
              <a:rPr kumimoji="1" lang="en-US" altLang="ja-JP" sz="2000" dirty="0" smtClean="0">
                <a:ea typeface="MS PGothic" panose="020B0600070205080204" pitchFamily="34" charset="-128"/>
              </a:rPr>
              <a:t>(class </a:t>
            </a:r>
            <a:r>
              <a:rPr kumimoji="1" lang="en-US" altLang="ja-JP" sz="2000" dirty="0">
                <a:ea typeface="MS PGothic" panose="020B0600070205080204" pitchFamily="34" charset="-128"/>
              </a:rPr>
              <a:t>file)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2F20CF1-F619-4E31-8C40-41C84EB56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+mn-lt"/>
              </a:rPr>
              <a:t>The JIT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3ABCA03-C4C3-42C2-845E-E73A0E723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6280" y="1423416"/>
            <a:ext cx="7772400" cy="4953000"/>
          </a:xfrm>
        </p:spPr>
        <p:txBody>
          <a:bodyPr>
            <a:norm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+mn-lt"/>
              </a:rPr>
              <a:t>Just-In-Time</a:t>
            </a:r>
            <a:r>
              <a:rPr lang="en-US" altLang="en-US" sz="2000" dirty="0">
                <a:latin typeface="+mn-lt"/>
              </a:rPr>
              <a:t> compiler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Translates bytecode into machine code at runtime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1-time overhead when run initiated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Performance increase 10-30 times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Now the default for most JVM’s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Can be turned off if desired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JIT can apply statistical optimizations based on runtime usage profile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52399F9-8AD1-4B0F-B57D-25D7265A4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latin typeface="+mn-lt"/>
                <a:ea typeface="PMingLiU" panose="02020500000000000000" pitchFamily="18" charset="-120"/>
              </a:rPr>
              <a:t>Not just </a:t>
            </a:r>
            <a:r>
              <a:rPr lang="en-US" altLang="zh-TW" sz="3600" u="sng" dirty="0">
                <a:latin typeface="+mn-lt"/>
                <a:ea typeface="PMingLiU" panose="02020500000000000000" pitchFamily="18" charset="-120"/>
              </a:rPr>
              <a:t>one</a:t>
            </a:r>
            <a:r>
              <a:rPr lang="en-US" altLang="zh-TW" sz="3600" dirty="0">
                <a:latin typeface="+mn-lt"/>
                <a:ea typeface="PMingLiU" panose="02020500000000000000" pitchFamily="18" charset="-120"/>
              </a:rPr>
              <a:t> JVM, but a whole family</a:t>
            </a:r>
            <a:endParaRPr lang="en-US" altLang="zh-TW" sz="3600" u="sng" dirty="0"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D29B0F-6214-4C34-A069-8262FD3F2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JVM (J2EE &amp; J2SE)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Well-known Java Virtual Machine.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CVM, KVM (J2ME)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Small devices.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Reduces some VM features to fit resource-constrained devices.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JCVM (Java Card)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Smart cards.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It has least VM features.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And there are also lots of other JVMs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F87380-E6C6-42E9-A09A-968D20B5C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>
                <a:solidFill>
                  <a:srgbClr val="C00000"/>
                </a:solidFill>
                <a:latin typeface="+mj-lt"/>
                <a:ea typeface="PMingLiU" panose="02020500000000000000" pitchFamily="18" charset="-120"/>
              </a:rPr>
              <a:t>References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5CC7343-14E1-4C16-BD1A-94C433BC3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1. </a:t>
            </a:r>
            <a:r>
              <a:rPr lang="en-IN" sz="2000" dirty="0"/>
              <a:t>https://docs.oracle.com/javase/8/docs/</a:t>
            </a:r>
            <a:endParaRPr lang="en-US" sz="2000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2. </a:t>
            </a:r>
            <a:r>
              <a:rPr lang="en-US" sz="2000" dirty="0" err="1">
                <a:cs typeface="Arial" panose="020B0604020202020204" pitchFamily="34" charset="0"/>
              </a:rPr>
              <a:t>Schildt</a:t>
            </a:r>
            <a:r>
              <a:rPr lang="en-US" sz="2000" dirty="0">
                <a:cs typeface="Arial" panose="020B0604020202020204" pitchFamily="34" charset="0"/>
              </a:rPr>
              <a:t>, H. (2014). </a:t>
            </a:r>
            <a:r>
              <a:rPr lang="en-US" sz="2000" i="1" dirty="0">
                <a:cs typeface="Arial" panose="020B0604020202020204" pitchFamily="34" charset="0"/>
              </a:rPr>
              <a:t>Java: the complete reference</a:t>
            </a:r>
            <a:r>
              <a:rPr lang="en-US" sz="2000" dirty="0">
                <a:cs typeface="Arial" panose="020B0604020202020204" pitchFamily="34" charset="0"/>
              </a:rPr>
              <a:t>. McGraw-Hill Education Group.</a:t>
            </a:r>
          </a:p>
        </p:txBody>
      </p:sp>
    </p:spTree>
    <p:extLst>
      <p:ext uri="{BB962C8B-B14F-4D97-AF65-F5344CB8AC3E}">
        <p14:creationId xmlns:p14="http://schemas.microsoft.com/office/powerpoint/2010/main" val="419248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6D91-4F11-D145-94AB-87D0BFBF5527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3532133" y="2719600"/>
            <a:ext cx="5127733" cy="141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229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14285-4FE1-BA48-BBA2-29BE38A0728A}"/>
              </a:ext>
            </a:extLst>
          </p:cNvPr>
          <p:cNvSpPr txBox="1"/>
          <p:nvPr/>
        </p:nvSpPr>
        <p:spPr>
          <a:xfrm>
            <a:off x="154111" y="2661007"/>
            <a:ext cx="1186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5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j-lt"/>
              </a:rPr>
              <a:t>A programming language Fully buzzword-compliant: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algn="just" eaLnBrk="1" hangingPunct="1">
              <a:buFontTx/>
              <a:buNone/>
            </a:pPr>
            <a:r>
              <a:rPr lang="en-US" altLang="en-US" sz="2000" b="1" i="1" dirty="0">
                <a:latin typeface="+mn-lt"/>
              </a:rPr>
              <a:t>A simple, object oriented, distributed, interpreted, robust, secure, architecture neutral, portable, high performance, multithreaded, dynamic language.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+mj-lt"/>
              </a:rPr>
              <a:t>From:  	</a:t>
            </a:r>
            <a:r>
              <a:rPr lang="en-US" altLang="en-US" sz="2000" b="1" i="1" dirty="0">
                <a:latin typeface="+mj-lt"/>
              </a:rPr>
              <a:t>Java: An Overview</a:t>
            </a:r>
            <a:endParaRPr lang="en-US" altLang="en-US" sz="2000" dirty="0">
              <a:latin typeface="+mj-lt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+mj-lt"/>
              </a:rPr>
              <a:t>	James Gosling, Sun Microsystems, February 1995.</a:t>
            </a:r>
          </a:p>
        </p:txBody>
      </p:sp>
    </p:spTree>
    <p:extLst>
      <p:ext uri="{BB962C8B-B14F-4D97-AF65-F5344CB8AC3E}">
        <p14:creationId xmlns:p14="http://schemas.microsoft.com/office/powerpoint/2010/main" val="76518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j-lt"/>
              </a:rPr>
              <a:t>According to Gosling: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endParaRPr lang="en-US" altLang="en-US" sz="2000" dirty="0">
              <a:latin typeface="+mj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“An environment”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“A platform”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“A way of thinking”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History of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1993 Oak project at Sun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small, robust, architecture independent, Object-Oriented, language.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1995 Oak becomes Java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Focus on the web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1996 Java 1.0 available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1997 (March) Java 1.1 - some language changes, much larger library, new event handling model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1997 (September) Java 1.2 beta – huge increase in libraries including Swing, new collection classes, J2EE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1998 (October) Java 1.2 final  (Java2!)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2000 (April) Java 1.3 final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2001 Java 1.4 final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2004 Java 1.5 (parameterized types, </a:t>
            </a:r>
            <a:r>
              <a:rPr lang="en-US" altLang="en-US" sz="2000" dirty="0" err="1">
                <a:latin typeface="+mj-lt"/>
              </a:rPr>
              <a:t>enum</a:t>
            </a:r>
            <a:r>
              <a:rPr lang="en-US" altLang="en-US" sz="2000" dirty="0">
                <a:latin typeface="+mj-lt"/>
              </a:rPr>
              <a:t>, …) (Java5!)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2005 J2EE 1.5</a:t>
            </a:r>
          </a:p>
        </p:txBody>
      </p:sp>
    </p:spTree>
    <p:extLst>
      <p:ext uri="{BB962C8B-B14F-4D97-AF65-F5344CB8AC3E}">
        <p14:creationId xmlns:p14="http://schemas.microsoft.com/office/powerpoint/2010/main" val="11877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Features of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j-lt"/>
              </a:rPr>
              <a:t>Java is a general-purpose, high-level programming language.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>
              <a:latin typeface="+mj-lt"/>
            </a:endParaRPr>
          </a:p>
          <a:p>
            <a:pPr eaLnBrk="1" hangingPunct="1"/>
            <a:r>
              <a:rPr lang="en-US" altLang="en-US" sz="2000" b="1" dirty="0">
                <a:latin typeface="+mj-lt"/>
              </a:rPr>
              <a:t>The features of Java</a:t>
            </a:r>
          </a:p>
          <a:p>
            <a:pPr eaLnBrk="1" hangingPunct="1"/>
            <a:endParaRPr lang="en-US" altLang="en-US" sz="2000" b="1" dirty="0">
              <a:latin typeface="+mj-lt"/>
            </a:endParaRP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Java program is both compiled and interpreted.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Write once, run anywhere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Platform independent.</a:t>
            </a:r>
            <a:endParaRPr lang="en-US" altLang="en-US" sz="2000" dirty="0">
              <a:latin typeface="+mj-lt"/>
            </a:endParaRP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Java Virtual Machine (Java VM)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The Java Application Programming Interface (JAVA API)</a:t>
            </a:r>
          </a:p>
        </p:txBody>
      </p:sp>
    </p:spTree>
    <p:extLst>
      <p:ext uri="{BB962C8B-B14F-4D97-AF65-F5344CB8AC3E}">
        <p14:creationId xmlns:p14="http://schemas.microsoft.com/office/powerpoint/2010/main" val="35804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Features of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236BC-AFE3-4AA3-9D70-132D824B9E69}"/>
              </a:ext>
            </a:extLst>
          </p:cNvPr>
          <p:cNvSpPr txBox="1">
            <a:spLocks noChangeArrowheads="1"/>
          </p:cNvSpPr>
          <p:nvPr/>
        </p:nvSpPr>
        <p:spPr>
          <a:xfrm>
            <a:off x="1673225" y="1600201"/>
            <a:ext cx="4041775" cy="452596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Simple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Architecture-neutral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Object-Oriented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Distributed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Compiled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Interpreted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Statically Typed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Multi-Threaded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Garbage Collected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CA42D-9CD0-40EC-B61A-AF4566E7E475}"/>
              </a:ext>
            </a:extLst>
          </p:cNvPr>
          <p:cNvSpPr txBox="1">
            <a:spLocks noChangeArrowheads="1"/>
          </p:cNvSpPr>
          <p:nvPr/>
        </p:nvSpPr>
        <p:spPr>
          <a:xfrm>
            <a:off x="6321425" y="1600201"/>
            <a:ext cx="4041775" cy="452596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Portable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High-Performance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Robust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Secure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Extensible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ea typeface="PMingLiU" panose="02020500000000000000" pitchFamily="18" charset="-120"/>
              </a:rPr>
              <a:t>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17937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B13D76-F8C3-4222-AF6A-DA97396C5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latin typeface="+mn-lt"/>
                <a:ea typeface="PMingLiU" panose="02020500000000000000" pitchFamily="18" charset="-120"/>
              </a:rPr>
              <a:t>Java Developer's Kit (I)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4E5FFED-E61E-4D4E-88B7-529153DF6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Java's programming environment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Core Java API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compiler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interpreter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debugger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dis-assembler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profiler</a:t>
            </a: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n-lt"/>
                <a:ea typeface="PMingLiU" panose="02020500000000000000" pitchFamily="18" charset="-120"/>
              </a:rPr>
              <a:t>more...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A476B-060C-48A0-AF78-1D543558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latin typeface="+mn-lt"/>
                <a:ea typeface="PMingLiU" panose="02020500000000000000" pitchFamily="18" charset="-120"/>
              </a:rPr>
              <a:t>Java Developer's Kit (I)</a:t>
            </a:r>
            <a:endParaRPr lang="en-US" altLang="zh-TW" sz="3600" b="1" dirty="0">
              <a:solidFill>
                <a:srgbClr val="C00000"/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21EDE65-DC24-4680-8811-CD0662C3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57400"/>
            <a:ext cx="13716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dirty="0">
                <a:latin typeface="Times New Roman" panose="02020603050405020304" pitchFamily="18" charset="0"/>
                <a:ea typeface="標楷體" pitchFamily="49" charset="-128"/>
              </a:rPr>
              <a:t>Java </a:t>
            </a:r>
          </a:p>
          <a:p>
            <a:pPr algn="ctr" eaLnBrk="1" hangingPunct="1"/>
            <a:r>
              <a:rPr kumimoji="1" lang="en-US" altLang="zh-TW" sz="2400" dirty="0">
                <a:latin typeface="Times New Roman" panose="02020603050405020304" pitchFamily="18" charset="0"/>
                <a:ea typeface="標楷體" pitchFamily="49" charset="-128"/>
              </a:rPr>
              <a:t>Compiler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2D9C4DB-8DD1-49D1-A7B4-BA458ED0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13716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Java </a:t>
            </a:r>
          </a:p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Interpreter</a:t>
            </a: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DD2178E1-7F68-4147-86ED-C378F248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19050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Java Source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44EB8438-D7B6-4414-8C63-CF0EEEF75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895600"/>
            <a:ext cx="1447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1DC1A71B-654B-42D1-912A-88A5D5AC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9050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dirty="0">
                <a:latin typeface="Times New Roman" panose="02020603050405020304" pitchFamily="18" charset="0"/>
                <a:ea typeface="標楷體" pitchFamily="49" charset="-128"/>
              </a:rPr>
              <a:t>Java Bytecode</a:t>
            </a:r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6E3A97B9-6E16-4A30-939C-C0F95AEE2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97180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569ADBF9-670A-480E-94D5-FF334C99D2C2}"/>
              </a:ext>
            </a:extLst>
          </p:cNvPr>
          <p:cNvSpPr txBox="1">
            <a:spLocks noChangeArrowheads="1"/>
          </p:cNvSpPr>
          <p:nvPr/>
        </p:nvSpPr>
        <p:spPr bwMode="auto">
          <a:xfrm rot="19341281">
            <a:off x="2590800" y="29718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Compile</a:t>
            </a: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D9FE9A54-8B29-4689-BF0D-DC8F4F601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1447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0857F75A-C46C-4E4B-85C6-953714FE1E69}"/>
              </a:ext>
            </a:extLst>
          </p:cNvPr>
          <p:cNvSpPr txBox="1">
            <a:spLocks noChangeArrowheads="1"/>
          </p:cNvSpPr>
          <p:nvPr/>
        </p:nvSpPr>
        <p:spPr bwMode="auto">
          <a:xfrm rot="18002335">
            <a:off x="7121525" y="30892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Run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EE4F8F33-C328-4D0A-A970-9BFC69327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51054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i="1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49" charset="-128"/>
              </a:rPr>
              <a:t>&lt;file&gt;.java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404489E0-9F26-4ACC-A075-3A875DCEB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5105400"/>
            <a:ext cx="167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i="1">
                <a:solidFill>
                  <a:schemeClr val="accent2"/>
                </a:solidFill>
                <a:latin typeface="Times New Roman" panose="02020603050405020304" pitchFamily="18" charset="0"/>
                <a:ea typeface="標楷體" pitchFamily="49" charset="-128"/>
              </a:rPr>
              <a:t>&lt;file&gt;.class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0866DDAC-1BC2-46A2-AB6D-58D34C1B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16764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Java </a:t>
            </a:r>
          </a:p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  <a:ea typeface="標楷體" pitchFamily="49" charset="-128"/>
              </a:rPr>
              <a:t>Dis-assembler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699826F5-81ED-4F35-89A2-F71CA2065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953000"/>
            <a:ext cx="838200" cy="533400"/>
          </a:xfrm>
          <a:prstGeom prst="line">
            <a:avLst/>
          </a:prstGeom>
          <a:noFill/>
          <a:ln w="12700">
            <a:solidFill>
              <a:srgbClr val="7B00E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6E51A240-AD64-4886-AC5C-04B6E56782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953000"/>
            <a:ext cx="914400" cy="609600"/>
          </a:xfrm>
          <a:prstGeom prst="line">
            <a:avLst/>
          </a:prstGeom>
          <a:noFill/>
          <a:ln w="12700">
            <a:solidFill>
              <a:srgbClr val="7B00E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545</Words>
  <Application>Microsoft Office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Calibri</vt:lpstr>
      <vt:lpstr>Calibri Light</vt:lpstr>
      <vt:lpstr>標楷體</vt:lpstr>
      <vt:lpstr>PMingLiU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Developer's Kit (I)</vt:lpstr>
      <vt:lpstr>Java Developer's Kit (I)</vt:lpstr>
      <vt:lpstr>Write Once, Run Anywhere</vt:lpstr>
      <vt:lpstr>ByteCode:  Food for the VM</vt:lpstr>
      <vt:lpstr>execution model of Java</vt:lpstr>
      <vt:lpstr>The JIT</vt:lpstr>
      <vt:lpstr>Not just one JVM, but a whole family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 Mazumdar</dc:creator>
  <cp:lastModifiedBy>Amit Verma</cp:lastModifiedBy>
  <cp:revision>264</cp:revision>
  <dcterms:created xsi:type="dcterms:W3CDTF">2019-11-28T10:40:03Z</dcterms:created>
  <dcterms:modified xsi:type="dcterms:W3CDTF">2023-08-08T18:30:33Z</dcterms:modified>
</cp:coreProperties>
</file>