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6"/>
  </p:notesMasterIdLst>
  <p:sldIdLst>
    <p:sldId id="256" r:id="rId3"/>
    <p:sldId id="285" r:id="rId4"/>
    <p:sldId id="291" r:id="rId5"/>
    <p:sldId id="292" r:id="rId6"/>
    <p:sldId id="293" r:id="rId7"/>
    <p:sldId id="294" r:id="rId8"/>
    <p:sldId id="295" r:id="rId9"/>
    <p:sldId id="286" r:id="rId10"/>
    <p:sldId id="296" r:id="rId11"/>
    <p:sldId id="289" r:id="rId12"/>
    <p:sldId id="288" r:id="rId13"/>
    <p:sldId id="299" r:id="rId14"/>
    <p:sldId id="257" r:id="rId15"/>
    <p:sldId id="258" r:id="rId16"/>
    <p:sldId id="259" r:id="rId17"/>
    <p:sldId id="260" r:id="rId18"/>
    <p:sldId id="297" r:id="rId19"/>
    <p:sldId id="298" r:id="rId20"/>
    <p:sldId id="300" r:id="rId21"/>
    <p:sldId id="301" r:id="rId22"/>
    <p:sldId id="302" r:id="rId23"/>
    <p:sldId id="303" r:id="rId24"/>
    <p:sldId id="304" r:id="rId25"/>
    <p:sldId id="305" r:id="rId26"/>
    <p:sldId id="306" r:id="rId27"/>
    <p:sldId id="307" r:id="rId28"/>
    <p:sldId id="261" r:id="rId29"/>
    <p:sldId id="262" r:id="rId30"/>
    <p:sldId id="264" r:id="rId31"/>
    <p:sldId id="265" r:id="rId32"/>
    <p:sldId id="266" r:id="rId33"/>
    <p:sldId id="267" r:id="rId34"/>
    <p:sldId id="268" r:id="rId35"/>
    <p:sldId id="287" r:id="rId36"/>
    <p:sldId id="270" r:id="rId37"/>
    <p:sldId id="272" r:id="rId38"/>
    <p:sldId id="273" r:id="rId39"/>
    <p:sldId id="274" r:id="rId40"/>
    <p:sldId id="275" r:id="rId41"/>
    <p:sldId id="276" r:id="rId42"/>
    <p:sldId id="277" r:id="rId43"/>
    <p:sldId id="278" r:id="rId44"/>
    <p:sldId id="28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37" autoAdjust="0"/>
  </p:normalViewPr>
  <p:slideViewPr>
    <p:cSldViewPr>
      <p:cViewPr varScale="1">
        <p:scale>
          <a:sx n="61" d="100"/>
          <a:sy n="61" d="100"/>
        </p:scale>
        <p:origin x="860" y="2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269" name="PlaceHolder 2"/>
          <p:cNvSpPr>
            <a:spLocks noGrp="1"/>
          </p:cNvSpPr>
          <p:nvPr>
            <p:ph type="body"/>
          </p:nvPr>
        </p:nvSpPr>
        <p:spPr>
          <a:xfrm>
            <a:off x="777240" y="4777560"/>
            <a:ext cx="6217560" cy="4525920"/>
          </a:xfrm>
          <a:prstGeom prst="rect">
            <a:avLst/>
          </a:prstGeom>
        </p:spPr>
        <p:txBody>
          <a:bodyPr lIns="0" tIns="0" rIns="0" bIns="0">
            <a:noAutofit/>
          </a:bodyPr>
          <a:lstStyle/>
          <a:p>
            <a:r>
              <a:rPr lang="en-IN" sz="2000" b="0" strike="noStrike" spc="-1">
                <a:latin typeface="Arial"/>
              </a:rPr>
              <a:t>Click to edit the notes format</a:t>
            </a:r>
          </a:p>
        </p:txBody>
      </p:sp>
      <p:sp>
        <p:nvSpPr>
          <p:cNvPr id="270" name="PlaceHolder 3"/>
          <p:cNvSpPr>
            <a:spLocks noGrp="1"/>
          </p:cNvSpPr>
          <p:nvPr>
            <p:ph type="hdr"/>
          </p:nvPr>
        </p:nvSpPr>
        <p:spPr>
          <a:xfrm>
            <a:off x="0" y="0"/>
            <a:ext cx="3372840" cy="502560"/>
          </a:xfrm>
          <a:prstGeom prst="rect">
            <a:avLst/>
          </a:prstGeom>
        </p:spPr>
        <p:txBody>
          <a:bodyPr lIns="0" tIns="0" rIns="0" bIns="0">
            <a:noAutofit/>
          </a:bodyPr>
          <a:lstStyle/>
          <a:p>
            <a:r>
              <a:rPr lang="en-IN" sz="1400" b="0" strike="noStrike" spc="-1">
                <a:latin typeface="Times New Roman"/>
              </a:rPr>
              <a:t>&lt;header&gt;</a:t>
            </a:r>
          </a:p>
        </p:txBody>
      </p:sp>
      <p:sp>
        <p:nvSpPr>
          <p:cNvPr id="27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IN" sz="1400" b="0" strike="noStrike" spc="-1">
                <a:latin typeface="Times New Roman"/>
              </a:rPr>
              <a:t>&lt;date/time&gt;</a:t>
            </a:r>
          </a:p>
        </p:txBody>
      </p:sp>
      <p:sp>
        <p:nvSpPr>
          <p:cNvPr id="27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IN" sz="1400" b="0" strike="noStrike" spc="-1">
                <a:latin typeface="Times New Roman"/>
              </a:rPr>
              <a:t>&lt;footer&gt;</a:t>
            </a:r>
          </a:p>
        </p:txBody>
      </p:sp>
      <p:sp>
        <p:nvSpPr>
          <p:cNvPr id="27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63EBC838-91A9-4740-9A4B-B591512FB2FB}"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10144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3</a:t>
            </a:fld>
            <a:endParaRPr lang="en-IN" sz="1400" b="0" strike="noStrike" spc="-1">
              <a:latin typeface="Times New Roman"/>
            </a:endParaRPr>
          </a:p>
        </p:txBody>
      </p:sp>
    </p:spTree>
    <p:extLst>
      <p:ext uri="{BB962C8B-B14F-4D97-AF65-F5344CB8AC3E}">
        <p14:creationId xmlns:p14="http://schemas.microsoft.com/office/powerpoint/2010/main" val="1476553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smtClean="0"/>
              <a:t>public,</a:t>
            </a:r>
            <a:r>
              <a:rPr lang="en-US" baseline="0" dirty="0" smtClean="0"/>
              <a:t> </a:t>
            </a:r>
            <a:r>
              <a:rPr lang="en-US" sz="1200" b="0" i="0" kern="1200" dirty="0" smtClean="0">
                <a:solidFill>
                  <a:schemeClr val="tx1"/>
                </a:solidFill>
                <a:effectLst/>
                <a:latin typeface="+mn-lt"/>
                <a:ea typeface="+mn-ea"/>
                <a:cs typeface="+mn-cs"/>
              </a:rPr>
              <a:t>use a public keyword before the main() method so that JVM can identify the execution point of the program.</a:t>
            </a:r>
          </a:p>
          <a:p>
            <a:r>
              <a:rPr lang="en-US" sz="1200" b="0" i="0" kern="1200" dirty="0" smtClean="0">
                <a:solidFill>
                  <a:schemeClr val="tx1"/>
                </a:solidFill>
                <a:effectLst/>
                <a:latin typeface="+mn-lt"/>
                <a:ea typeface="+mn-ea"/>
                <a:cs typeface="+mn-cs"/>
              </a:rPr>
              <a:t>static, so that compiler can call it without the creation of an object or before the creation of an object of the class.</a:t>
            </a:r>
          </a:p>
          <a:p>
            <a:r>
              <a:rPr lang="en-US" sz="1200" b="0" i="0" kern="1200" dirty="0" smtClean="0">
                <a:solidFill>
                  <a:schemeClr val="tx1"/>
                </a:solidFill>
                <a:effectLst/>
                <a:latin typeface="+mn-lt"/>
                <a:ea typeface="+mn-ea"/>
                <a:cs typeface="+mn-cs"/>
              </a:rPr>
              <a:t>String[] </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It stores Java command-line arguments and is an array of type </a:t>
            </a:r>
            <a:r>
              <a:rPr lang="en-US" sz="1200" b="0" i="0" kern="1200" dirty="0" err="1" smtClean="0">
                <a:solidFill>
                  <a:schemeClr val="tx1"/>
                </a:solidFill>
                <a:effectLst/>
                <a:latin typeface="+mn-lt"/>
                <a:ea typeface="+mn-ea"/>
                <a:cs typeface="+mn-cs"/>
              </a:rPr>
              <a:t>java.lang.String</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12</a:t>
            </a:fld>
            <a:endParaRPr lang="en-IN" sz="1400" b="0" strike="noStrike" spc="-1">
              <a:latin typeface="Times New Roman"/>
            </a:endParaRPr>
          </a:p>
        </p:txBody>
      </p:sp>
    </p:spTree>
    <p:extLst>
      <p:ext uri="{BB962C8B-B14F-4D97-AF65-F5344CB8AC3E}">
        <p14:creationId xmlns:p14="http://schemas.microsoft.com/office/powerpoint/2010/main" val="552730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16</a:t>
            </a:fld>
            <a:endParaRPr lang="en-IN" sz="1400" b="0" strike="noStrike" spc="-1">
              <a:latin typeface="Times New Roman"/>
            </a:endParaRPr>
          </a:p>
        </p:txBody>
      </p:sp>
    </p:spTree>
    <p:extLst>
      <p:ext uri="{BB962C8B-B14F-4D97-AF65-F5344CB8AC3E}">
        <p14:creationId xmlns:p14="http://schemas.microsoft.com/office/powerpoint/2010/main" val="165969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18</a:t>
            </a:fld>
            <a:endParaRPr lang="en-IN" sz="1400" b="0" strike="noStrike" spc="-1">
              <a:latin typeface="Times New Roman"/>
            </a:endParaRPr>
          </a:p>
        </p:txBody>
      </p:sp>
    </p:spTree>
    <p:extLst>
      <p:ext uri="{BB962C8B-B14F-4D97-AF65-F5344CB8AC3E}">
        <p14:creationId xmlns:p14="http://schemas.microsoft.com/office/powerpoint/2010/main" val="311468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19</a:t>
            </a:fld>
            <a:endParaRPr lang="en-IN" sz="1400" b="0" strike="noStrike" spc="-1">
              <a:latin typeface="Times New Roman"/>
            </a:endParaRPr>
          </a:p>
        </p:txBody>
      </p:sp>
    </p:spTree>
    <p:extLst>
      <p:ext uri="{BB962C8B-B14F-4D97-AF65-F5344CB8AC3E}">
        <p14:creationId xmlns:p14="http://schemas.microsoft.com/office/powerpoint/2010/main" val="1477529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20</a:t>
            </a:fld>
            <a:endParaRPr lang="en-IN" sz="1400" b="0" strike="noStrike" spc="-1">
              <a:latin typeface="Times New Roman"/>
            </a:endParaRPr>
          </a:p>
        </p:txBody>
      </p:sp>
    </p:spTree>
    <p:extLst>
      <p:ext uri="{BB962C8B-B14F-4D97-AF65-F5344CB8AC3E}">
        <p14:creationId xmlns:p14="http://schemas.microsoft.com/office/powerpoint/2010/main" val="501043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3EBC838-91A9-4740-9A4B-B591512FB2FB}" type="slidenum">
              <a:rPr lang="en-IN" sz="1400" b="0" strike="noStrike" spc="-1" smtClean="0">
                <a:latin typeface="Times New Roman"/>
              </a:rPr>
              <a:t>30</a:t>
            </a:fld>
            <a:endParaRPr lang="en-IN" sz="1400" b="0" strike="noStrike" spc="-1">
              <a:latin typeface="Times New Roman"/>
            </a:endParaRPr>
          </a:p>
        </p:txBody>
      </p:sp>
    </p:spTree>
    <p:extLst>
      <p:ext uri="{BB962C8B-B14F-4D97-AF65-F5344CB8AC3E}">
        <p14:creationId xmlns:p14="http://schemas.microsoft.com/office/powerpoint/2010/main" val="47032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Static variable belongs to the class itself rather than to any specific instance of the class</a:t>
            </a:r>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4</a:t>
            </a:fld>
            <a:endParaRPr lang="en-IN" sz="1400" b="0" strike="noStrike" spc="-1">
              <a:latin typeface="Times New Roman"/>
            </a:endParaRPr>
          </a:p>
        </p:txBody>
      </p:sp>
    </p:spTree>
    <p:extLst>
      <p:ext uri="{BB962C8B-B14F-4D97-AF65-F5344CB8AC3E}">
        <p14:creationId xmlns:p14="http://schemas.microsoft.com/office/powerpoint/2010/main" val="2738957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smtClean="0"/>
              <a:t>Static memory</a:t>
            </a:r>
            <a:r>
              <a:rPr lang="en-US" baseline="0" dirty="0" smtClean="0"/>
              <a:t> is shared among multiple instance of the class.</a:t>
            </a:r>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5</a:t>
            </a:fld>
            <a:endParaRPr lang="en-IN" sz="1400" b="0" strike="noStrike" spc="-1">
              <a:latin typeface="Times New Roman"/>
            </a:endParaRPr>
          </a:p>
        </p:txBody>
      </p:sp>
    </p:spTree>
    <p:extLst>
      <p:ext uri="{BB962C8B-B14F-4D97-AF65-F5344CB8AC3E}">
        <p14:creationId xmlns:p14="http://schemas.microsoft.com/office/powerpoint/2010/main" val="279428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smtClean="0"/>
              <a:t>Static memory</a:t>
            </a:r>
            <a:r>
              <a:rPr lang="en-US" baseline="0" dirty="0" smtClean="0"/>
              <a:t> is shared among multiple instance of the class.</a:t>
            </a:r>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6</a:t>
            </a:fld>
            <a:endParaRPr lang="en-IN" sz="1400" b="0" strike="noStrike" spc="-1">
              <a:latin typeface="Times New Roman"/>
            </a:endParaRPr>
          </a:p>
        </p:txBody>
      </p:sp>
    </p:spTree>
    <p:extLst>
      <p:ext uri="{BB962C8B-B14F-4D97-AF65-F5344CB8AC3E}">
        <p14:creationId xmlns:p14="http://schemas.microsoft.com/office/powerpoint/2010/main" val="581442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final keyword is a non-access modifier used for classes, attributes and methods, which makes them non-changeable (impossible to inherit or override).</a:t>
            </a:r>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7</a:t>
            </a:fld>
            <a:endParaRPr lang="en-IN" sz="1400" b="0" strike="noStrike" spc="-1">
              <a:latin typeface="Times New Roman"/>
            </a:endParaRPr>
          </a:p>
        </p:txBody>
      </p:sp>
    </p:spTree>
    <p:extLst>
      <p:ext uri="{BB962C8B-B14F-4D97-AF65-F5344CB8AC3E}">
        <p14:creationId xmlns:p14="http://schemas.microsoft.com/office/powerpoint/2010/main" val="691614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smtClean="0"/>
              <a:t>public,</a:t>
            </a:r>
            <a:r>
              <a:rPr lang="en-US" baseline="0" dirty="0" smtClean="0"/>
              <a:t> </a:t>
            </a:r>
            <a:r>
              <a:rPr lang="en-US" sz="1200" b="0" i="0" kern="1200" dirty="0" smtClean="0">
                <a:solidFill>
                  <a:schemeClr val="tx1"/>
                </a:solidFill>
                <a:effectLst/>
                <a:latin typeface="+mn-lt"/>
                <a:ea typeface="+mn-ea"/>
                <a:cs typeface="+mn-cs"/>
              </a:rPr>
              <a:t>use a public keyword before the main() method so that JVM can identify the execution point of the program.</a:t>
            </a:r>
          </a:p>
          <a:p>
            <a:r>
              <a:rPr lang="en-US" sz="1200" b="0" i="0" kern="1200" dirty="0" smtClean="0">
                <a:solidFill>
                  <a:schemeClr val="tx1"/>
                </a:solidFill>
                <a:effectLst/>
                <a:latin typeface="+mn-lt"/>
                <a:ea typeface="+mn-ea"/>
                <a:cs typeface="+mn-cs"/>
              </a:rPr>
              <a:t>static, so that compiler can call it without the creation of an object or before the creation of an object of the class.</a:t>
            </a:r>
          </a:p>
          <a:p>
            <a:r>
              <a:rPr lang="en-US" sz="1200" b="0" i="0" kern="1200" dirty="0" smtClean="0">
                <a:solidFill>
                  <a:schemeClr val="tx1"/>
                </a:solidFill>
                <a:effectLst/>
                <a:latin typeface="+mn-lt"/>
                <a:ea typeface="+mn-ea"/>
                <a:cs typeface="+mn-cs"/>
              </a:rPr>
              <a:t>String[] </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It stores Java command-line arguments and is an array of type </a:t>
            </a:r>
            <a:r>
              <a:rPr lang="en-US" sz="1200" b="0" i="0" kern="1200" dirty="0" err="1" smtClean="0">
                <a:solidFill>
                  <a:schemeClr val="tx1"/>
                </a:solidFill>
                <a:effectLst/>
                <a:latin typeface="+mn-lt"/>
                <a:ea typeface="+mn-ea"/>
                <a:cs typeface="+mn-cs"/>
              </a:rPr>
              <a:t>java.lang.String</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8</a:t>
            </a:fld>
            <a:endParaRPr lang="en-IN" sz="1400" b="0" strike="noStrike" spc="-1">
              <a:latin typeface="Times New Roman"/>
            </a:endParaRPr>
          </a:p>
        </p:txBody>
      </p:sp>
    </p:spTree>
    <p:extLst>
      <p:ext uri="{BB962C8B-B14F-4D97-AF65-F5344CB8AC3E}">
        <p14:creationId xmlns:p14="http://schemas.microsoft.com/office/powerpoint/2010/main" val="217740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smtClean="0"/>
              <a:t>public,</a:t>
            </a:r>
            <a:r>
              <a:rPr lang="en-US" baseline="0" dirty="0" smtClean="0"/>
              <a:t> </a:t>
            </a:r>
            <a:r>
              <a:rPr lang="en-US" sz="1200" b="0" i="0" kern="1200" dirty="0" smtClean="0">
                <a:solidFill>
                  <a:schemeClr val="tx1"/>
                </a:solidFill>
                <a:effectLst/>
                <a:latin typeface="+mn-lt"/>
                <a:ea typeface="+mn-ea"/>
                <a:cs typeface="+mn-cs"/>
              </a:rPr>
              <a:t>use a public keyword before the main() method so that JVM can identify the execution point of the program.</a:t>
            </a:r>
          </a:p>
          <a:p>
            <a:r>
              <a:rPr lang="en-US" sz="1200" b="0" i="0" kern="1200" dirty="0" smtClean="0">
                <a:solidFill>
                  <a:schemeClr val="tx1"/>
                </a:solidFill>
                <a:effectLst/>
                <a:latin typeface="+mn-lt"/>
                <a:ea typeface="+mn-ea"/>
                <a:cs typeface="+mn-cs"/>
              </a:rPr>
              <a:t>static, so that compiler can call it without the creation of an object or before the creation of an object of the class.</a:t>
            </a:r>
          </a:p>
          <a:p>
            <a:r>
              <a:rPr lang="en-US" sz="1200" b="0" i="0" kern="1200" dirty="0" smtClean="0">
                <a:solidFill>
                  <a:schemeClr val="tx1"/>
                </a:solidFill>
                <a:effectLst/>
                <a:latin typeface="+mn-lt"/>
                <a:ea typeface="+mn-ea"/>
                <a:cs typeface="+mn-cs"/>
              </a:rPr>
              <a:t>String[] </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It stores Java command-line arguments and is an array of type </a:t>
            </a:r>
            <a:r>
              <a:rPr lang="en-US" sz="1200" b="0" i="0" kern="1200" dirty="0" err="1" smtClean="0">
                <a:solidFill>
                  <a:schemeClr val="tx1"/>
                </a:solidFill>
                <a:effectLst/>
                <a:latin typeface="+mn-lt"/>
                <a:ea typeface="+mn-ea"/>
                <a:cs typeface="+mn-cs"/>
              </a:rPr>
              <a:t>java.lang.String</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9</a:t>
            </a:fld>
            <a:endParaRPr lang="en-IN" sz="1400" b="0" strike="noStrike" spc="-1">
              <a:latin typeface="Times New Roman"/>
            </a:endParaRPr>
          </a:p>
        </p:txBody>
      </p:sp>
    </p:spTree>
    <p:extLst>
      <p:ext uri="{BB962C8B-B14F-4D97-AF65-F5344CB8AC3E}">
        <p14:creationId xmlns:p14="http://schemas.microsoft.com/office/powerpoint/2010/main" val="279943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smtClean="0"/>
              <a:t>System is</a:t>
            </a:r>
            <a:r>
              <a:rPr lang="en-US" baseline="0" dirty="0" smtClean="0"/>
              <a:t> class present in </a:t>
            </a:r>
            <a:r>
              <a:rPr lang="en-US" baseline="0" dirty="0" err="1" smtClean="0"/>
              <a:t>java.lang</a:t>
            </a:r>
            <a:r>
              <a:rPr lang="en-US" baseline="0" dirty="0" smtClean="0"/>
              <a:t> package</a:t>
            </a:r>
          </a:p>
          <a:p>
            <a:r>
              <a:rPr lang="en-US" baseline="0" dirty="0" smtClean="0"/>
              <a:t>out is public static final variable of class </a:t>
            </a:r>
            <a:r>
              <a:rPr lang="en-US" baseline="0" dirty="0" err="1" smtClean="0"/>
              <a:t>PrintStream</a:t>
            </a:r>
            <a:r>
              <a:rPr lang="en-US" baseline="0" dirty="0" smtClean="0"/>
              <a:t> declared in System class.</a:t>
            </a:r>
          </a:p>
          <a:p>
            <a:r>
              <a:rPr lang="en-US" baseline="0" dirty="0" smtClean="0"/>
              <a:t>println is a method of class </a:t>
            </a:r>
            <a:r>
              <a:rPr lang="en-US" baseline="0" dirty="0" err="1" smtClean="0"/>
              <a:t>PrintStream</a:t>
            </a:r>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10</a:t>
            </a:fld>
            <a:endParaRPr lang="en-IN" sz="1400" b="0" strike="noStrike" spc="-1">
              <a:latin typeface="Times New Roman"/>
            </a:endParaRPr>
          </a:p>
        </p:txBody>
      </p:sp>
    </p:spTree>
    <p:extLst>
      <p:ext uri="{BB962C8B-B14F-4D97-AF65-F5344CB8AC3E}">
        <p14:creationId xmlns:p14="http://schemas.microsoft.com/office/powerpoint/2010/main" val="2239262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11</a:t>
            </a:fld>
            <a:endParaRPr lang="en-IN" sz="1400" b="0" strike="noStrike" spc="-1">
              <a:latin typeface="Times New Roman"/>
            </a:endParaRPr>
          </a:p>
        </p:txBody>
      </p:sp>
    </p:spTree>
    <p:extLst>
      <p:ext uri="{BB962C8B-B14F-4D97-AF65-F5344CB8AC3E}">
        <p14:creationId xmlns:p14="http://schemas.microsoft.com/office/powerpoint/2010/main" val="271157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A7140AA0-7E59-4C1C-A655-550FFB92E4D2}"/>
              </a:ext>
            </a:extLst>
          </p:cNvPr>
          <p:cNvSpPr>
            <a:spLocks noGrp="1" noChangeArrowheads="1"/>
          </p:cNvSpPr>
          <p:nvPr>
            <p:ph type="dt" sz="half" idx="10"/>
          </p:nvPr>
        </p:nvSpPr>
        <p:spPr>
          <a:ln/>
        </p:spPr>
        <p:txBody>
          <a:bodyPr/>
          <a:lstStyle>
            <a:lvl1pPr>
              <a:defRPr/>
            </a:lvl1pPr>
          </a:lstStyle>
          <a:p>
            <a:pPr>
              <a:defRPr/>
            </a:pPr>
            <a:endParaRPr lang="da-DK" altLang="en-US"/>
          </a:p>
        </p:txBody>
      </p:sp>
      <p:sp>
        <p:nvSpPr>
          <p:cNvPr id="5" name="Rectangle 5">
            <a:extLst>
              <a:ext uri="{FF2B5EF4-FFF2-40B4-BE49-F238E27FC236}">
                <a16:creationId xmlns:a16="http://schemas.microsoft.com/office/drawing/2014/main" id="{EB1EDB14-B265-4A45-8962-E041999B8FAE}"/>
              </a:ext>
            </a:extLst>
          </p:cNvPr>
          <p:cNvSpPr>
            <a:spLocks noGrp="1" noChangeArrowheads="1"/>
          </p:cNvSpPr>
          <p:nvPr>
            <p:ph type="ftr" sz="quarter" idx="11"/>
          </p:nvPr>
        </p:nvSpPr>
        <p:spPr>
          <a:ln/>
        </p:spPr>
        <p:txBody>
          <a:bodyPr/>
          <a:lstStyle>
            <a:lvl1pPr>
              <a:defRPr/>
            </a:lvl1pPr>
          </a:lstStyle>
          <a:p>
            <a:pPr>
              <a:defRPr/>
            </a:pPr>
            <a:endParaRPr lang="da-DK" altLang="en-US"/>
          </a:p>
        </p:txBody>
      </p:sp>
      <p:sp>
        <p:nvSpPr>
          <p:cNvPr id="6" name="Rectangle 6">
            <a:extLst>
              <a:ext uri="{FF2B5EF4-FFF2-40B4-BE49-F238E27FC236}">
                <a16:creationId xmlns:a16="http://schemas.microsoft.com/office/drawing/2014/main" id="{CFDA5EF7-F1AF-44C0-AB2F-877188FF0A60}"/>
              </a:ext>
            </a:extLst>
          </p:cNvPr>
          <p:cNvSpPr>
            <a:spLocks noGrp="1" noChangeArrowheads="1"/>
          </p:cNvSpPr>
          <p:nvPr>
            <p:ph type="sldNum" sz="quarter" idx="12"/>
          </p:nvPr>
        </p:nvSpPr>
        <p:spPr>
          <a:ln/>
        </p:spPr>
        <p:txBody>
          <a:bodyPr/>
          <a:lstStyle>
            <a:lvl1pPr>
              <a:defRPr/>
            </a:lvl1pPr>
          </a:lstStyle>
          <a:p>
            <a:fld id="{5CB48E76-13D9-4E1C-9D29-DD4E6FFA575E}" type="slidenum">
              <a:rPr lang="da-DK" altLang="en-US"/>
              <a:pPr/>
              <a:t>‹#›</a:t>
            </a:fld>
            <a:endParaRPr lang="da-DK" altLang="en-US"/>
          </a:p>
        </p:txBody>
      </p:sp>
    </p:spTree>
    <p:extLst>
      <p:ext uri="{BB962C8B-B14F-4D97-AF65-F5344CB8AC3E}">
        <p14:creationId xmlns:p14="http://schemas.microsoft.com/office/powerpoint/2010/main" val="2098517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C3F1AC-4E8E-4D31-92F0-093378C98CEA}"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C1239-BEAF-4F95-A27A-58337A2E0F8C}" type="slidenum">
              <a:rPr lang="en-US" smtClean="0"/>
              <a:t>‹#›</a:t>
            </a:fld>
            <a:endParaRPr lang="en-US"/>
          </a:p>
        </p:txBody>
      </p:sp>
    </p:spTree>
    <p:extLst>
      <p:ext uri="{BB962C8B-B14F-4D97-AF65-F5344CB8AC3E}">
        <p14:creationId xmlns:p14="http://schemas.microsoft.com/office/powerpoint/2010/main" val="112095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41" r:id="rId13"/>
    <p:sldLayoutId id="2147483742" r:id="rId14"/>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smtClean="0"/>
              <a:t>System.out.println()</a:t>
            </a:r>
            <a:endParaRPr lang="en-US" sz="4400" b="1" dirty="0"/>
          </a:p>
        </p:txBody>
      </p:sp>
      <p:sp>
        <p:nvSpPr>
          <p:cNvPr id="4" name="Rectangle 3"/>
          <p:cNvSpPr/>
          <p:nvPr/>
        </p:nvSpPr>
        <p:spPr>
          <a:xfrm>
            <a:off x="4724400" y="2362200"/>
            <a:ext cx="2837793" cy="601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a:t>
            </a:r>
            <a:endParaRPr lang="en-US" dirty="0"/>
          </a:p>
        </p:txBody>
      </p:sp>
      <p:sp>
        <p:nvSpPr>
          <p:cNvPr id="5" name="Rectangle 4"/>
          <p:cNvSpPr/>
          <p:nvPr/>
        </p:nvSpPr>
        <p:spPr>
          <a:xfrm>
            <a:off x="4732283" y="3505200"/>
            <a:ext cx="2837793" cy="601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a:t>
            </a:r>
            <a:endParaRPr lang="en-US" dirty="0"/>
          </a:p>
        </p:txBody>
      </p:sp>
      <p:cxnSp>
        <p:nvCxnSpPr>
          <p:cNvPr id="7" name="Straight Arrow Connector 6"/>
          <p:cNvCxnSpPr/>
          <p:nvPr/>
        </p:nvCxnSpPr>
        <p:spPr>
          <a:xfrm>
            <a:off x="6151179" y="4106918"/>
            <a:ext cx="7883" cy="54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32283" y="4648200"/>
            <a:ext cx="2837793" cy="601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dirty="0" smtClean="0"/>
              <a:t>rintln()</a:t>
            </a:r>
            <a:endParaRPr lang="en-US" dirty="0"/>
          </a:p>
        </p:txBody>
      </p:sp>
      <p:cxnSp>
        <p:nvCxnSpPr>
          <p:cNvPr id="9" name="Straight Arrow Connector 8"/>
          <p:cNvCxnSpPr/>
          <p:nvPr/>
        </p:nvCxnSpPr>
        <p:spPr>
          <a:xfrm>
            <a:off x="6132785" y="2963918"/>
            <a:ext cx="7883" cy="54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8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04800"/>
            <a:ext cx="8769927" cy="831128"/>
          </a:xfrm>
        </p:spPr>
        <p:txBody>
          <a:bodyPr>
            <a:normAutofit/>
          </a:bodyPr>
          <a:lstStyle/>
          <a:p>
            <a:r>
              <a:rPr lang="en-US" sz="4400" b="1" dirty="0"/>
              <a:t>p</a:t>
            </a:r>
            <a:r>
              <a:rPr lang="en-US" sz="4400" b="1" dirty="0" smtClean="0"/>
              <a:t>rintln vs print</a:t>
            </a:r>
            <a:endParaRPr lang="en-US" sz="4400" b="1" dirty="0"/>
          </a:p>
        </p:txBody>
      </p:sp>
      <p:sp>
        <p:nvSpPr>
          <p:cNvPr id="5" name="Rectangle 4"/>
          <p:cNvSpPr/>
          <p:nvPr/>
        </p:nvSpPr>
        <p:spPr>
          <a:xfrm>
            <a:off x="1066800" y="1219200"/>
            <a:ext cx="6096000" cy="2308324"/>
          </a:xfrm>
          <a:prstGeom prst="rect">
            <a:avLst/>
          </a:prstGeom>
        </p:spPr>
        <p:txBody>
          <a:bodyPr>
            <a:spAutoFit/>
          </a:bodyPr>
          <a:lstStyle/>
          <a:p>
            <a:r>
              <a:rPr lang="en-US" dirty="0"/>
              <a:t>class A{</a:t>
            </a:r>
          </a:p>
          <a:p>
            <a:r>
              <a:rPr lang="en-US" dirty="0"/>
              <a:t>public static void main(String[] </a:t>
            </a:r>
            <a:r>
              <a:rPr lang="en-US" dirty="0" err="1"/>
              <a:t>arg</a:t>
            </a:r>
            <a:r>
              <a:rPr lang="en-US" dirty="0"/>
              <a:t>){</a:t>
            </a:r>
          </a:p>
          <a:p>
            <a:r>
              <a:rPr lang="en-US" dirty="0" err="1"/>
              <a:t>System.out.println</a:t>
            </a:r>
            <a:r>
              <a:rPr lang="en-US" dirty="0" smtClean="0"/>
              <a:t>(“</a:t>
            </a:r>
            <a:r>
              <a:rPr lang="en-US" dirty="0" err="1" smtClean="0"/>
              <a:t>Namastey</a:t>
            </a:r>
            <a:r>
              <a:rPr lang="en-US" dirty="0" smtClean="0"/>
              <a:t>");</a:t>
            </a:r>
            <a:endParaRPr lang="en-US" dirty="0"/>
          </a:p>
          <a:p>
            <a:r>
              <a:rPr lang="en-US" dirty="0" err="1"/>
              <a:t>System.out.println</a:t>
            </a:r>
            <a:r>
              <a:rPr lang="en-US" dirty="0" smtClean="0"/>
              <a:t>(“Bharat");</a:t>
            </a:r>
            <a:endParaRPr lang="en-US" dirty="0"/>
          </a:p>
          <a:p>
            <a:r>
              <a:rPr lang="en-US" dirty="0" err="1"/>
              <a:t>System.out.print</a:t>
            </a:r>
            <a:r>
              <a:rPr lang="en-US" dirty="0" smtClean="0"/>
              <a:t>(“</a:t>
            </a:r>
            <a:r>
              <a:rPr lang="en-US" dirty="0" err="1" smtClean="0"/>
              <a:t>Namastey</a:t>
            </a:r>
            <a:r>
              <a:rPr lang="en-US" dirty="0" smtClean="0"/>
              <a:t>");</a:t>
            </a:r>
            <a:endParaRPr lang="en-US" dirty="0"/>
          </a:p>
          <a:p>
            <a:r>
              <a:rPr lang="en-US" dirty="0" err="1"/>
              <a:t>System.out.print</a:t>
            </a:r>
            <a:r>
              <a:rPr lang="en-US" dirty="0" smtClean="0"/>
              <a:t>(“Bharat");</a:t>
            </a:r>
            <a:endParaRPr lang="en-US" dirty="0"/>
          </a:p>
          <a:p>
            <a:r>
              <a:rPr lang="en-US" dirty="0"/>
              <a:t>}</a:t>
            </a:r>
          </a:p>
          <a:p>
            <a:r>
              <a:rPr lang="en-US" dirty="0"/>
              <a:t>}</a:t>
            </a:r>
          </a:p>
        </p:txBody>
      </p:sp>
      <p:sp>
        <p:nvSpPr>
          <p:cNvPr id="6" name="Rectangle 5"/>
          <p:cNvSpPr/>
          <p:nvPr/>
        </p:nvSpPr>
        <p:spPr>
          <a:xfrm>
            <a:off x="914400" y="3733800"/>
            <a:ext cx="6096000" cy="1200329"/>
          </a:xfrm>
          <a:prstGeom prst="rect">
            <a:avLst/>
          </a:prstGeom>
        </p:spPr>
        <p:txBody>
          <a:bodyPr>
            <a:spAutoFit/>
          </a:bodyPr>
          <a:lstStyle/>
          <a:p>
            <a:r>
              <a:rPr lang="en-US" dirty="0" err="1"/>
              <a:t>Namastey</a:t>
            </a:r>
            <a:r>
              <a:rPr lang="en-US" dirty="0"/>
              <a:t> </a:t>
            </a:r>
            <a:endParaRPr lang="en-US" dirty="0" smtClean="0"/>
          </a:p>
          <a:p>
            <a:r>
              <a:rPr lang="en-US" dirty="0" smtClean="0"/>
              <a:t>Bharat</a:t>
            </a:r>
          </a:p>
          <a:p>
            <a:r>
              <a:rPr lang="en-US" dirty="0" err="1" smtClean="0"/>
              <a:t>NamasteyBharat</a:t>
            </a:r>
            <a:endParaRPr lang="en-US" dirty="0"/>
          </a:p>
          <a:p>
            <a:endParaRPr lang="en-US" dirty="0"/>
          </a:p>
        </p:txBody>
      </p:sp>
    </p:spTree>
    <p:extLst>
      <p:ext uri="{BB962C8B-B14F-4D97-AF65-F5344CB8AC3E}">
        <p14:creationId xmlns:p14="http://schemas.microsoft.com/office/powerpoint/2010/main" val="220283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err="1" smtClean="0"/>
              <a:t>Namastey</a:t>
            </a:r>
            <a:r>
              <a:rPr lang="en-US" sz="4400" b="1" dirty="0" smtClean="0"/>
              <a:t> Bharat Program</a:t>
            </a:r>
            <a:endParaRPr lang="en-US" sz="4400" b="1" dirty="0"/>
          </a:p>
        </p:txBody>
      </p:sp>
      <p:sp>
        <p:nvSpPr>
          <p:cNvPr id="3" name="Subtitle 2"/>
          <p:cNvSpPr>
            <a:spLocks noGrp="1"/>
          </p:cNvSpPr>
          <p:nvPr>
            <p:ph type="subTitle" idx="1"/>
          </p:nvPr>
        </p:nvSpPr>
        <p:spPr>
          <a:xfrm>
            <a:off x="1524000" y="1676400"/>
            <a:ext cx="9144000" cy="4391891"/>
          </a:xfrm>
        </p:spPr>
        <p:txBody>
          <a:bodyPr/>
          <a:lstStyle/>
          <a:p>
            <a:pPr algn="l"/>
            <a:r>
              <a:rPr lang="en-US" dirty="0">
                <a:latin typeface="Courier New" panose="02070309020205020404" pitchFamily="49" charset="0"/>
                <a:cs typeface="Courier New" panose="02070309020205020404" pitchFamily="49" charset="0"/>
              </a:rPr>
              <a:t>class A{</a:t>
            </a:r>
          </a:p>
          <a:p>
            <a:pPr algn="l"/>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a:t>
            </a:r>
            <a:r>
              <a:rPr lang="en-US" dirty="0">
                <a:latin typeface="Courier New" panose="02070309020205020404" pitchFamily="49" charset="0"/>
                <a:cs typeface="Courier New" panose="02070309020205020404" pitchFamily="49" charset="0"/>
              </a:rPr>
              <a:t>){</a:t>
            </a:r>
          </a:p>
          <a:p>
            <a:pPr algn="l"/>
            <a:r>
              <a:rPr lang="en-US" dirty="0">
                <a:latin typeface="Courier New" panose="02070309020205020404" pitchFamily="49" charset="0"/>
                <a:cs typeface="Courier New" panose="02070309020205020404" pitchFamily="49" charset="0"/>
              </a:rPr>
              <a:t>		System.out.println("</a:t>
            </a:r>
            <a:r>
              <a:rPr lang="en-US" dirty="0" err="1">
                <a:latin typeface="Courier New" panose="02070309020205020404" pitchFamily="49" charset="0"/>
                <a:cs typeface="Courier New" panose="02070309020205020404" pitchFamily="49" charset="0"/>
              </a:rPr>
              <a:t>Namastey</a:t>
            </a:r>
            <a:r>
              <a:rPr lang="en-US" dirty="0">
                <a:latin typeface="Courier New" panose="02070309020205020404" pitchFamily="49" charset="0"/>
                <a:cs typeface="Courier New" panose="02070309020205020404" pitchFamily="49" charset="0"/>
              </a:rPr>
              <a:t>, Bharat");</a:t>
            </a:r>
          </a:p>
          <a:p>
            <a:pPr algn="l"/>
            <a:r>
              <a:rPr lang="en-US" dirty="0">
                <a:latin typeface="Courier New" panose="02070309020205020404" pitchFamily="49" charset="0"/>
                <a:cs typeface="Courier New" panose="02070309020205020404" pitchFamily="49" charset="0"/>
              </a:rPr>
              <a:t>	}</a:t>
            </a:r>
          </a:p>
          <a:p>
            <a:pPr algn="l"/>
            <a:r>
              <a:rPr lang="en-US" dirty="0" smtClean="0">
                <a:latin typeface="Courier New" panose="02070309020205020404" pitchFamily="49" charset="0"/>
                <a:cs typeface="Courier New" panose="02070309020205020404" pitchFamily="49" charset="0"/>
              </a:rPr>
              <a:t>}</a:t>
            </a:r>
          </a:p>
          <a:p>
            <a:pPr algn="l"/>
            <a:endParaRPr lang="en-US" b="1" dirty="0">
              <a:latin typeface="Courier New" panose="02070309020205020404" pitchFamily="49" charset="0"/>
              <a:cs typeface="Courier New" panose="02070309020205020404" pitchFamily="49" charset="0"/>
            </a:endParaRPr>
          </a:p>
          <a:p>
            <a:pPr algn="l"/>
            <a:r>
              <a:rPr lang="en-US" b="1" dirty="0" smtClean="0"/>
              <a:t>Compile</a:t>
            </a:r>
            <a:r>
              <a:rPr lang="en-US" dirty="0"/>
              <a:t>: </a:t>
            </a:r>
            <a:r>
              <a:rPr lang="en-US" dirty="0" err="1"/>
              <a:t>javac</a:t>
            </a:r>
            <a:r>
              <a:rPr lang="en-US" dirty="0"/>
              <a:t> HelloWorld.java</a:t>
            </a:r>
          </a:p>
          <a:p>
            <a:pPr algn="l"/>
            <a:r>
              <a:rPr lang="en-US" b="1" dirty="0"/>
              <a:t>Execute</a:t>
            </a:r>
            <a:r>
              <a:rPr lang="en-US" dirty="0"/>
              <a:t>: java HelloWorld</a:t>
            </a:r>
          </a:p>
          <a:p>
            <a:pPr algn="l"/>
            <a:r>
              <a:rPr lang="en-US" dirty="0"/>
              <a:t>Output: Hello, world</a:t>
            </a:r>
          </a:p>
        </p:txBody>
      </p:sp>
    </p:spTree>
    <p:extLst>
      <p:ext uri="{BB962C8B-B14F-4D97-AF65-F5344CB8AC3E}">
        <p14:creationId xmlns:p14="http://schemas.microsoft.com/office/powerpoint/2010/main" val="2062215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fontScale="90000"/>
          </a:bodyPr>
          <a:lstStyle/>
          <a:p>
            <a:r>
              <a:rPr lang="en-US" sz="4400" b="1" dirty="0" err="1"/>
              <a:t>Namastey</a:t>
            </a:r>
            <a:r>
              <a:rPr lang="en-US" sz="4400" b="1" dirty="0"/>
              <a:t> Bharat Program contd..</a:t>
            </a:r>
          </a:p>
        </p:txBody>
      </p:sp>
      <p:sp>
        <p:nvSpPr>
          <p:cNvPr id="3" name="Subtitle 2"/>
          <p:cNvSpPr>
            <a:spLocks noGrp="1"/>
          </p:cNvSpPr>
          <p:nvPr>
            <p:ph type="subTitle" idx="1"/>
          </p:nvPr>
        </p:nvSpPr>
        <p:spPr>
          <a:xfrm>
            <a:off x="1524000" y="1551705"/>
            <a:ext cx="9144000" cy="4391891"/>
          </a:xfrm>
        </p:spPr>
        <p:txBody>
          <a:bodyPr>
            <a:noAutofit/>
          </a:bodyPr>
          <a:lstStyle/>
          <a:p>
            <a:pPr algn="just"/>
            <a:r>
              <a:rPr lang="en-US" sz="2000" b="1" dirty="0"/>
              <a:t>main: </a:t>
            </a:r>
          </a:p>
          <a:p>
            <a:pPr algn="just"/>
            <a:endParaRPr lang="en-US" sz="2000" b="1" dirty="0"/>
          </a:p>
          <a:p>
            <a:pPr marL="342900" indent="-342900" algn="just">
              <a:spcAft>
                <a:spcPts val="600"/>
              </a:spcAft>
              <a:buFont typeface="Arial" panose="020B0604020202020204" pitchFamily="34" charset="0"/>
              <a:buChar char="•"/>
            </a:pPr>
            <a:r>
              <a:rPr lang="en-US" sz="2000" dirty="0"/>
              <a:t>The program declares a class called </a:t>
            </a:r>
            <a:r>
              <a:rPr lang="en-US" sz="2000" dirty="0" smtClean="0">
                <a:latin typeface="Courier New" panose="02070309020205020404" pitchFamily="49" charset="0"/>
                <a:cs typeface="Courier New" panose="02070309020205020404" pitchFamily="49" charset="0"/>
              </a:rPr>
              <a:t>A</a:t>
            </a:r>
            <a:r>
              <a:rPr lang="en-US" sz="2000" dirty="0" smtClean="0"/>
              <a:t> </a:t>
            </a:r>
            <a:r>
              <a:rPr lang="en-US" sz="2000" dirty="0"/>
              <a:t>with a single member: a method called </a:t>
            </a:r>
            <a:r>
              <a:rPr lang="en-US" sz="2000" dirty="0">
                <a:latin typeface="Courier New" panose="02070309020205020404" pitchFamily="49" charset="0"/>
                <a:cs typeface="Courier New" panose="02070309020205020404" pitchFamily="49" charset="0"/>
              </a:rPr>
              <a:t>main</a:t>
            </a:r>
            <a:r>
              <a:rPr lang="en-US" sz="2000" dirty="0"/>
              <a:t>.</a:t>
            </a:r>
          </a:p>
          <a:p>
            <a:pPr marL="342900" indent="-342900" algn="just">
              <a:spcAft>
                <a:spcPts val="600"/>
              </a:spcAft>
              <a:buFont typeface="Arial" panose="020B0604020202020204" pitchFamily="34" charset="0"/>
              <a:buChar char="•"/>
            </a:pPr>
            <a:r>
              <a:rPr lang="en-US" sz="2000" dirty="0"/>
              <a:t>The </a:t>
            </a:r>
            <a:r>
              <a:rPr lang="en-US" sz="2000" dirty="0">
                <a:latin typeface="Courier New" panose="02070309020205020404" pitchFamily="49" charset="0"/>
                <a:cs typeface="Courier New" panose="02070309020205020404" pitchFamily="49" charset="0"/>
              </a:rPr>
              <a:t>main</a:t>
            </a:r>
            <a:r>
              <a:rPr lang="en-US" sz="2000" dirty="0"/>
              <a:t> method of a class, if declared exactly as shown, is executed when you run the class as an application. When run, a </a:t>
            </a:r>
            <a:r>
              <a:rPr lang="en-US" sz="2000" dirty="0">
                <a:latin typeface="Courier New" panose="02070309020205020404" pitchFamily="49" charset="0"/>
                <a:cs typeface="Courier New" panose="02070309020205020404" pitchFamily="49" charset="0"/>
              </a:rPr>
              <a:t>main</a:t>
            </a:r>
            <a:r>
              <a:rPr lang="en-US" sz="2000" dirty="0"/>
              <a:t> method can create objects, evaluate expressions, invoke other methods, and do anything else needed to define an application's behavior.</a:t>
            </a:r>
          </a:p>
          <a:p>
            <a:pPr marL="342900" indent="-342900" algn="just">
              <a:spcAft>
                <a:spcPts val="600"/>
              </a:spcAft>
              <a:buFont typeface="Arial" panose="020B0604020202020204" pitchFamily="34" charset="0"/>
              <a:buChar char="•"/>
            </a:pPr>
            <a:r>
              <a:rPr lang="en-US" sz="2000" dirty="0"/>
              <a:t>The </a:t>
            </a:r>
            <a:r>
              <a:rPr lang="en-US" sz="2000" dirty="0">
                <a:latin typeface="Courier New" panose="02070309020205020404" pitchFamily="49" charset="0"/>
                <a:cs typeface="Courier New" panose="02070309020205020404" pitchFamily="49" charset="0"/>
              </a:rPr>
              <a:t>main</a:t>
            </a:r>
            <a:r>
              <a:rPr lang="en-US" sz="2000" dirty="0"/>
              <a:t> method is declared public so that anyone can invoke it (in this case the Java virtual machine) and static, meaning that the method belongs to the class and is not associated with a particular instance of the class. It can be invoked using the class name, without creating an object of the class.</a:t>
            </a:r>
          </a:p>
          <a:p>
            <a:pPr marL="342900" indent="-342900" algn="just">
              <a:spcAft>
                <a:spcPts val="600"/>
              </a:spcAft>
              <a:buFont typeface="Arial" panose="020B0604020202020204" pitchFamily="34" charset="0"/>
              <a:buChar char="•"/>
            </a:pPr>
            <a:r>
              <a:rPr lang="en-US" sz="2000" dirty="0"/>
              <a:t>The </a:t>
            </a:r>
            <a:r>
              <a:rPr lang="en-US" sz="2000" dirty="0">
                <a:latin typeface="Courier New" panose="02070309020205020404" pitchFamily="49" charset="0"/>
                <a:cs typeface="Courier New" panose="02070309020205020404" pitchFamily="49" charset="0"/>
              </a:rPr>
              <a:t>main</a:t>
            </a:r>
            <a:r>
              <a:rPr lang="en-US" sz="2000" dirty="0"/>
              <a:t> method is declared void because it doesn't return a value and so has no return type.</a:t>
            </a:r>
          </a:p>
        </p:txBody>
      </p:sp>
    </p:spTree>
    <p:extLst>
      <p:ext uri="{BB962C8B-B14F-4D97-AF65-F5344CB8AC3E}">
        <p14:creationId xmlns:p14="http://schemas.microsoft.com/office/powerpoint/2010/main" val="116879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fontScale="90000"/>
          </a:bodyPr>
          <a:lstStyle/>
          <a:p>
            <a:r>
              <a:rPr lang="en-US" sz="4400" b="1" dirty="0" err="1"/>
              <a:t>Namastey</a:t>
            </a:r>
            <a:r>
              <a:rPr lang="en-US" sz="4400" b="1" dirty="0"/>
              <a:t> Bharat Program contd..</a:t>
            </a:r>
          </a:p>
        </p:txBody>
      </p:sp>
      <p:sp>
        <p:nvSpPr>
          <p:cNvPr id="3" name="Subtitle 2"/>
          <p:cNvSpPr>
            <a:spLocks noGrp="1"/>
          </p:cNvSpPr>
          <p:nvPr>
            <p:ph type="subTitle" idx="1"/>
          </p:nvPr>
        </p:nvSpPr>
        <p:spPr>
          <a:xfrm>
            <a:off x="1524000" y="1551705"/>
            <a:ext cx="9144000" cy="4391891"/>
          </a:xfrm>
        </p:spPr>
        <p:txBody>
          <a:bodyPr>
            <a:noAutofit/>
          </a:bodyPr>
          <a:lstStyle/>
          <a:p>
            <a:pPr algn="just"/>
            <a:r>
              <a:rPr lang="en-US" sz="2000" b="1" dirty="0"/>
              <a:t>main: </a:t>
            </a:r>
          </a:p>
          <a:p>
            <a:pPr algn="just"/>
            <a:endParaRPr lang="en-US" sz="2000" b="1" dirty="0"/>
          </a:p>
          <a:p>
            <a:pPr marL="342900" indent="-342900" algn="just">
              <a:spcAft>
                <a:spcPts val="600"/>
              </a:spcAft>
              <a:buFont typeface="Arial" panose="020B0604020202020204" pitchFamily="34" charset="0"/>
              <a:buChar char="•"/>
            </a:pPr>
            <a:r>
              <a:rPr lang="en-US" sz="2000" dirty="0"/>
              <a:t>The main method's only parameter is an array of String objects, referred to by the name </a:t>
            </a:r>
            <a:r>
              <a:rPr lang="en-US" sz="2000" dirty="0" err="1">
                <a:latin typeface="Courier New" panose="02070309020205020404" pitchFamily="49" charset="0"/>
                <a:cs typeface="Courier New" panose="02070309020205020404" pitchFamily="49" charset="0"/>
              </a:rPr>
              <a:t>args</a:t>
            </a:r>
            <a:r>
              <a:rPr lang="en-US" sz="2000" dirty="0"/>
              <a:t>. Arrays of objects are denoted by the square brackets [] that follow the type name. </a:t>
            </a:r>
          </a:p>
          <a:p>
            <a:pPr marL="342900" indent="-342900" algn="just">
              <a:spcAft>
                <a:spcPts val="600"/>
              </a:spcAft>
              <a:buFont typeface="Arial" panose="020B0604020202020204" pitchFamily="34" charset="0"/>
              <a:buChar char="•"/>
            </a:pPr>
            <a:r>
              <a:rPr lang="en-US" sz="2000" dirty="0"/>
              <a:t>In this example, the body of main contains a single statement that invokes the </a:t>
            </a:r>
            <a:r>
              <a:rPr lang="en-US" sz="2000" dirty="0">
                <a:latin typeface="Courier New" panose="02070309020205020404" pitchFamily="49" charset="0"/>
                <a:cs typeface="Courier New" panose="02070309020205020404" pitchFamily="49" charset="0"/>
              </a:rPr>
              <a:t>println</a:t>
            </a:r>
            <a:r>
              <a:rPr lang="en-US" sz="2000" dirty="0"/>
              <a:t> method the semicolon ends the statement. A method is invoked by supplying an object reference (in this case </a:t>
            </a:r>
            <a:r>
              <a:rPr lang="en-US" sz="2000" dirty="0" err="1">
                <a:latin typeface="Courier New" panose="02070309020205020404" pitchFamily="49" charset="0"/>
                <a:cs typeface="Courier New" panose="02070309020205020404" pitchFamily="49" charset="0"/>
              </a:rPr>
              <a:t>System.out</a:t>
            </a:r>
            <a:r>
              <a:rPr lang="en-US" sz="2000" dirty="0">
                <a:latin typeface="Courier New" panose="02070309020205020404" pitchFamily="49" charset="0"/>
                <a:cs typeface="Courier New" panose="02070309020205020404" pitchFamily="49" charset="0"/>
              </a:rPr>
              <a:t> </a:t>
            </a:r>
            <a:r>
              <a:rPr lang="en-US" sz="2000" dirty="0"/>
              <a:t>the out field of the System class) and a method name (</a:t>
            </a:r>
            <a:r>
              <a:rPr lang="en-US" sz="2000" dirty="0">
                <a:latin typeface="Courier New" panose="02070309020205020404" pitchFamily="49" charset="0"/>
                <a:cs typeface="Courier New" panose="02070309020205020404" pitchFamily="49" charset="0"/>
              </a:rPr>
              <a:t>println</a:t>
            </a:r>
            <a:r>
              <a:rPr lang="en-US" sz="2000" dirty="0"/>
              <a:t>) separated by a dot </a:t>
            </a:r>
            <a:r>
              <a:rPr lang="en-US" sz="2000" dirty="0" smtClean="0"/>
              <a:t>(.).</a:t>
            </a:r>
            <a:endParaRPr lang="en-US" sz="2000" dirty="0"/>
          </a:p>
        </p:txBody>
      </p:sp>
    </p:spTree>
    <p:extLst>
      <p:ext uri="{BB962C8B-B14F-4D97-AF65-F5344CB8AC3E}">
        <p14:creationId xmlns:p14="http://schemas.microsoft.com/office/powerpoint/2010/main" val="24986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Variables</a:t>
            </a:r>
          </a:p>
        </p:txBody>
      </p:sp>
      <p:sp>
        <p:nvSpPr>
          <p:cNvPr id="3" name="Subtitle 2"/>
          <p:cNvSpPr>
            <a:spLocks noGrp="1"/>
          </p:cNvSpPr>
          <p:nvPr>
            <p:ph type="subTitle" idx="1"/>
          </p:nvPr>
        </p:nvSpPr>
        <p:spPr>
          <a:xfrm>
            <a:off x="1524000" y="1551705"/>
            <a:ext cx="9144000" cy="4391891"/>
          </a:xfrm>
        </p:spPr>
        <p:txBody>
          <a:bodyPr>
            <a:noAutofit/>
          </a:bodyPr>
          <a:lstStyle/>
          <a:p>
            <a:pPr algn="l"/>
            <a:r>
              <a:rPr lang="en-US" sz="2000" dirty="0">
                <a:latin typeface="Courier New" panose="02070309020205020404" pitchFamily="49" charset="0"/>
                <a:cs typeface="Courier New" panose="02070309020205020404" pitchFamily="49" charset="0"/>
              </a:rPr>
              <a:t>class Fibonacci {</a:t>
            </a:r>
          </a:p>
          <a:p>
            <a:pPr algn="l"/>
            <a:r>
              <a:rPr lang="en-US" sz="2000" dirty="0">
                <a:latin typeface="Courier New" panose="02070309020205020404" pitchFamily="49" charset="0"/>
                <a:cs typeface="Courier New" panose="02070309020205020404" pitchFamily="49" charset="0"/>
              </a:rPr>
              <a:t>	/** Print out the Fibonacci sequence for values &lt; 50 */</a:t>
            </a:r>
          </a:p>
          <a:p>
            <a:pPr algn="l"/>
            <a:r>
              <a:rPr lang="en-US" sz="2000" dirty="0">
                <a:latin typeface="Courier New" panose="02070309020205020404" pitchFamily="49" charset="0"/>
                <a:cs typeface="Courier New" panose="02070309020205020404" pitchFamily="49" charset="0"/>
              </a:rPr>
              <a:t>	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p>
          <a:p>
            <a:pPr algn="l"/>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lo = 1;</a:t>
            </a:r>
          </a:p>
          <a:p>
            <a:pPr algn="l"/>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hi = 1;</a:t>
            </a:r>
          </a:p>
          <a:p>
            <a:pPr algn="l"/>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(lo);</a:t>
            </a:r>
          </a:p>
          <a:p>
            <a:pPr algn="l"/>
            <a:r>
              <a:rPr lang="en-US" sz="2000" dirty="0">
                <a:latin typeface="Courier New" panose="02070309020205020404" pitchFamily="49" charset="0"/>
                <a:cs typeface="Courier New" panose="02070309020205020404" pitchFamily="49" charset="0"/>
              </a:rPr>
              <a:t>	while (hi &lt; 50) {</a:t>
            </a:r>
          </a:p>
          <a:p>
            <a:pPr algn="l"/>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(hi);</a:t>
            </a:r>
          </a:p>
          <a:p>
            <a:pPr algn="l"/>
            <a:r>
              <a:rPr lang="it-IT" sz="2000" dirty="0">
                <a:latin typeface="Courier New" panose="02070309020205020404" pitchFamily="49" charset="0"/>
                <a:cs typeface="Courier New" panose="02070309020205020404" pitchFamily="49" charset="0"/>
              </a:rPr>
              <a:t>	hi = lo + hi; // new hi</a:t>
            </a:r>
          </a:p>
          <a:p>
            <a:pPr algn="l"/>
            <a:r>
              <a:rPr lang="es-ES" sz="2000" dirty="0">
                <a:latin typeface="Courier New" panose="02070309020205020404" pitchFamily="49" charset="0"/>
                <a:cs typeface="Courier New" panose="02070309020205020404" pitchFamily="49" charset="0"/>
              </a:rPr>
              <a:t>	lo = hi - lo; /* new lo </a:t>
            </a:r>
            <a:r>
              <a:rPr lang="es-ES" sz="2000" dirty="0" err="1">
                <a:latin typeface="Courier New" panose="02070309020205020404" pitchFamily="49" charset="0"/>
                <a:cs typeface="Courier New" panose="02070309020205020404" pitchFamily="49" charset="0"/>
              </a:rPr>
              <a:t>is</a:t>
            </a:r>
            <a:r>
              <a:rPr lang="es-ES" sz="2000" dirty="0">
                <a:latin typeface="Courier New" panose="02070309020205020404" pitchFamily="49" charset="0"/>
                <a:cs typeface="Courier New" panose="02070309020205020404" pitchFamily="49" charset="0"/>
              </a:rPr>
              <a:t> (sum - </a:t>
            </a:r>
            <a:r>
              <a:rPr lang="es-ES" sz="2000" dirty="0" err="1">
                <a:latin typeface="Courier New" panose="02070309020205020404" pitchFamily="49" charset="0"/>
                <a:cs typeface="Courier New" panose="02070309020205020404" pitchFamily="49" charset="0"/>
              </a:rPr>
              <a:t>old</a:t>
            </a:r>
            <a:r>
              <a:rPr lang="es-ES" sz="2000" dirty="0">
                <a:latin typeface="Courier New" panose="02070309020205020404" pitchFamily="49" charset="0"/>
                <a:cs typeface="Courier New" panose="02070309020205020404" pitchFamily="49" charset="0"/>
              </a:rPr>
              <a:t> lo)</a:t>
            </a:r>
          </a:p>
          <a:p>
            <a:pPr algn="l"/>
            <a:r>
              <a:rPr lang="en-US" sz="2000" dirty="0">
                <a:latin typeface="Courier New" panose="02070309020205020404" pitchFamily="49" charset="0"/>
                <a:cs typeface="Courier New" panose="02070309020205020404" pitchFamily="49" charset="0"/>
              </a:rPr>
              <a:t>			that is, the old hi */</a:t>
            </a:r>
          </a:p>
          <a:p>
            <a:pPr algn="l"/>
            <a:r>
              <a:rPr lang="en-US" sz="2000" dirty="0">
                <a:latin typeface="Courier New" panose="02070309020205020404" pitchFamily="49" charset="0"/>
                <a:cs typeface="Courier New" panose="02070309020205020404" pitchFamily="49" charset="0"/>
              </a:rPr>
              <a:t>}	}	}</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365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Variables contd..</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buFont typeface="Arial" panose="020B0604020202020204" pitchFamily="34" charset="0"/>
              <a:buChar char="•"/>
            </a:pPr>
            <a:r>
              <a:rPr lang="en-US" sz="2000" dirty="0"/>
              <a:t>The Java programming language has built-in "primitive" data types to support integer, floating-point, </a:t>
            </a:r>
            <a:r>
              <a:rPr lang="en-US" sz="2000" dirty="0" err="1"/>
              <a:t>boolean</a:t>
            </a:r>
            <a:r>
              <a:rPr lang="en-US" sz="2000" dirty="0"/>
              <a:t>, and character values. The primitive data types are:</a:t>
            </a:r>
          </a:p>
          <a:p>
            <a:pPr algn="l"/>
            <a:r>
              <a:rPr lang="en-US" sz="2000" dirty="0"/>
              <a:t>	</a:t>
            </a:r>
            <a:r>
              <a:rPr lang="en-US" sz="2000" dirty="0" err="1"/>
              <a:t>boolean</a:t>
            </a:r>
            <a:r>
              <a:rPr lang="en-US" sz="2000" dirty="0"/>
              <a:t>: either True or false</a:t>
            </a:r>
          </a:p>
          <a:p>
            <a:pPr algn="l"/>
            <a:r>
              <a:rPr lang="en-US" sz="2000" dirty="0"/>
              <a:t>	char: 16-bit Unicode character (unsigned)</a:t>
            </a:r>
          </a:p>
          <a:p>
            <a:pPr algn="l"/>
            <a:r>
              <a:rPr lang="en-US" sz="2000" dirty="0"/>
              <a:t>	byte: 8-bit integer (signed)</a:t>
            </a:r>
          </a:p>
          <a:p>
            <a:pPr algn="l"/>
            <a:r>
              <a:rPr lang="en-US" sz="2000" dirty="0"/>
              <a:t>	short: 16-bit integer (signed)</a:t>
            </a:r>
          </a:p>
          <a:p>
            <a:pPr algn="l"/>
            <a:r>
              <a:rPr lang="en-US" sz="2000" dirty="0"/>
              <a:t>	</a:t>
            </a:r>
            <a:r>
              <a:rPr lang="en-US" sz="2000" dirty="0" err="1"/>
              <a:t>int</a:t>
            </a:r>
            <a:r>
              <a:rPr lang="en-US" sz="2000" dirty="0"/>
              <a:t>: 32-bit integer (signed)</a:t>
            </a:r>
          </a:p>
          <a:p>
            <a:pPr algn="l"/>
            <a:r>
              <a:rPr lang="en-US" sz="2000" dirty="0"/>
              <a:t>	long: 64-bit integer (signed)</a:t>
            </a:r>
          </a:p>
          <a:p>
            <a:pPr algn="l"/>
            <a:r>
              <a:rPr lang="en-US" sz="2000" dirty="0"/>
              <a:t>	float: 32-bit floating-point (IEEE 754)</a:t>
            </a:r>
          </a:p>
          <a:p>
            <a:pPr algn="l"/>
            <a:r>
              <a:rPr lang="en-US" sz="2000" dirty="0"/>
              <a:t>	double: 64-bit floating-point (IEEE 754)</a:t>
            </a:r>
          </a:p>
          <a:p>
            <a:pPr marL="342900" indent="-342900" algn="just">
              <a:buFont typeface="Arial" panose="020B0604020202020204" pitchFamily="34" charset="0"/>
              <a:buChar char="•"/>
            </a:pPr>
            <a:r>
              <a:rPr lang="en-US" sz="2000" dirty="0"/>
              <a:t>For each primitive type there is also a corresponding object type, generally termed a "wrapper" class. For example, the class Integer is the wrapper class for int. </a:t>
            </a:r>
            <a:endParaRPr lang="en-US" sz="2000" dirty="0" smtClean="0"/>
          </a:p>
          <a:p>
            <a:pPr marL="342900" indent="-342900" algn="just">
              <a:buFont typeface="Arial" panose="020B0604020202020204" pitchFamily="34" charset="0"/>
              <a:buChar char="•"/>
            </a:pPr>
            <a:r>
              <a:rPr lang="en-US" sz="2000" dirty="0" smtClean="0"/>
              <a:t>In </a:t>
            </a:r>
            <a:r>
              <a:rPr lang="en-US" sz="2000" dirty="0"/>
              <a:t>Java, a wrapper class is a class that wraps, or encapsulates, the primitive data type (such as </a:t>
            </a:r>
            <a:r>
              <a:rPr lang="en-US" sz="2000" dirty="0" err="1"/>
              <a:t>int</a:t>
            </a:r>
            <a:r>
              <a:rPr lang="en-US" sz="2000" dirty="0"/>
              <a:t>, char, etc.) and provides additional methods and functionality.</a:t>
            </a:r>
          </a:p>
        </p:txBody>
      </p:sp>
    </p:spTree>
    <p:extLst>
      <p:ext uri="{BB962C8B-B14F-4D97-AF65-F5344CB8AC3E}">
        <p14:creationId xmlns:p14="http://schemas.microsoft.com/office/powerpoint/2010/main" val="204155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533400"/>
            <a:ext cx="9144000" cy="4391891"/>
          </a:xfrm>
        </p:spPr>
        <p:txBody>
          <a:bodyPr>
            <a:noAutofit/>
          </a:bodyPr>
          <a:lstStyle/>
          <a:p>
            <a:pPr algn="just"/>
            <a:r>
              <a:rPr lang="en-US" sz="2000" dirty="0" smtClean="0"/>
              <a:t>.</a:t>
            </a:r>
            <a:endParaRPr lang="en-US" sz="2000" dirty="0"/>
          </a:p>
        </p:txBody>
      </p:sp>
      <p:sp>
        <p:nvSpPr>
          <p:cNvPr id="5" name="Rectangle 4"/>
          <p:cNvSpPr/>
          <p:nvPr/>
        </p:nvSpPr>
        <p:spPr>
          <a:xfrm>
            <a:off x="533400" y="304800"/>
            <a:ext cx="7315200" cy="3124200"/>
          </a:xfrm>
          <a:prstGeom prst="rect">
            <a:avLst/>
          </a:prstGeom>
        </p:spPr>
        <p:txBody>
          <a:bodyPr wrap="square">
            <a:spAutoFit/>
          </a:bodyPr>
          <a:lstStyle/>
          <a:p>
            <a:r>
              <a:rPr lang="en-US" dirty="0"/>
              <a:t>class size{</a:t>
            </a:r>
          </a:p>
          <a:p>
            <a:r>
              <a:rPr lang="en-US" dirty="0"/>
              <a:t>	public static void main(String[] </a:t>
            </a:r>
            <a:r>
              <a:rPr lang="en-US" dirty="0" err="1"/>
              <a:t>args</a:t>
            </a:r>
            <a:r>
              <a:rPr lang="en-US" dirty="0"/>
              <a:t>){</a:t>
            </a:r>
          </a:p>
          <a:p>
            <a:r>
              <a:rPr lang="en-US" dirty="0"/>
              <a:t>		</a:t>
            </a:r>
            <a:r>
              <a:rPr lang="en-US" dirty="0" err="1"/>
              <a:t>System.out.println</a:t>
            </a:r>
            <a:r>
              <a:rPr lang="en-US" dirty="0"/>
              <a:t>("char" + </a:t>
            </a:r>
            <a:r>
              <a:rPr lang="en-US" dirty="0" err="1"/>
              <a:t>Character.SIZE</a:t>
            </a:r>
            <a:r>
              <a:rPr lang="en-US" dirty="0"/>
              <a:t>);</a:t>
            </a:r>
          </a:p>
          <a:p>
            <a:r>
              <a:rPr lang="en-US" dirty="0"/>
              <a:t>		</a:t>
            </a:r>
            <a:r>
              <a:rPr lang="en-US" dirty="0" err="1"/>
              <a:t>System.out.println</a:t>
            </a:r>
            <a:r>
              <a:rPr lang="en-US" dirty="0"/>
              <a:t>("byte" + </a:t>
            </a:r>
            <a:r>
              <a:rPr lang="en-US" dirty="0" err="1"/>
              <a:t>Byte.SIZE</a:t>
            </a:r>
            <a:r>
              <a:rPr lang="en-US" dirty="0"/>
              <a:t>);</a:t>
            </a:r>
          </a:p>
          <a:p>
            <a:r>
              <a:rPr lang="en-US" dirty="0"/>
              <a:t>		</a:t>
            </a:r>
            <a:r>
              <a:rPr lang="en-US" dirty="0" err="1"/>
              <a:t>System.out.println</a:t>
            </a:r>
            <a:r>
              <a:rPr lang="en-US" dirty="0"/>
              <a:t>("short" + </a:t>
            </a:r>
            <a:r>
              <a:rPr lang="en-US" dirty="0" err="1"/>
              <a:t>Short.SIZE</a:t>
            </a:r>
            <a:r>
              <a:rPr lang="en-US" dirty="0"/>
              <a:t>);</a:t>
            </a:r>
          </a:p>
          <a:p>
            <a:r>
              <a:rPr lang="en-US" dirty="0"/>
              <a:t>		</a:t>
            </a:r>
            <a:r>
              <a:rPr lang="en-US" dirty="0" err="1"/>
              <a:t>System.out.println</a:t>
            </a:r>
            <a:r>
              <a:rPr lang="en-US" dirty="0"/>
              <a:t>("</a:t>
            </a:r>
            <a:r>
              <a:rPr lang="en-US" dirty="0" err="1"/>
              <a:t>int</a:t>
            </a:r>
            <a:r>
              <a:rPr lang="en-US" dirty="0"/>
              <a:t>" + </a:t>
            </a:r>
            <a:r>
              <a:rPr lang="en-US" dirty="0" err="1"/>
              <a:t>Integer.SIZE</a:t>
            </a:r>
            <a:r>
              <a:rPr lang="en-US" dirty="0"/>
              <a:t>);</a:t>
            </a:r>
          </a:p>
          <a:p>
            <a:r>
              <a:rPr lang="en-US" dirty="0"/>
              <a:t>		</a:t>
            </a:r>
            <a:r>
              <a:rPr lang="en-US" dirty="0" err="1"/>
              <a:t>System.out.println</a:t>
            </a:r>
            <a:r>
              <a:rPr lang="en-US" dirty="0"/>
              <a:t>("long" + </a:t>
            </a:r>
            <a:r>
              <a:rPr lang="en-US" dirty="0" err="1"/>
              <a:t>Long.SIZE</a:t>
            </a:r>
            <a:r>
              <a:rPr lang="en-US" dirty="0"/>
              <a:t>);</a:t>
            </a:r>
          </a:p>
          <a:p>
            <a:r>
              <a:rPr lang="en-US" dirty="0"/>
              <a:t>		</a:t>
            </a:r>
            <a:r>
              <a:rPr lang="en-US" dirty="0" err="1"/>
              <a:t>System.out.println</a:t>
            </a:r>
            <a:r>
              <a:rPr lang="en-US" dirty="0"/>
              <a:t>("float" + </a:t>
            </a:r>
            <a:r>
              <a:rPr lang="en-US" dirty="0" err="1"/>
              <a:t>Float.SIZE</a:t>
            </a:r>
            <a:r>
              <a:rPr lang="en-US" dirty="0"/>
              <a:t>);</a:t>
            </a:r>
          </a:p>
          <a:p>
            <a:r>
              <a:rPr lang="en-US" dirty="0"/>
              <a:t>		</a:t>
            </a:r>
            <a:r>
              <a:rPr lang="en-US" dirty="0" err="1"/>
              <a:t>System.out.println</a:t>
            </a:r>
            <a:r>
              <a:rPr lang="en-US" dirty="0"/>
              <a:t>("double" </a:t>
            </a:r>
            <a:r>
              <a:rPr lang="en-US" dirty="0" smtClean="0"/>
              <a:t>+ </a:t>
            </a:r>
            <a:r>
              <a:rPr lang="en-US" dirty="0" err="1" smtClean="0"/>
              <a:t>Double.SIZE</a:t>
            </a:r>
            <a:r>
              <a:rPr lang="en-US" dirty="0"/>
              <a:t>);</a:t>
            </a:r>
          </a:p>
          <a:p>
            <a:r>
              <a:rPr lang="en-US" dirty="0"/>
              <a:t>	}</a:t>
            </a:r>
          </a:p>
          <a:p>
            <a:r>
              <a:rPr lang="en-US" dirty="0"/>
              <a:t>}</a:t>
            </a:r>
          </a:p>
        </p:txBody>
      </p:sp>
      <p:sp>
        <p:nvSpPr>
          <p:cNvPr id="6" name="Rectangle 5"/>
          <p:cNvSpPr/>
          <p:nvPr/>
        </p:nvSpPr>
        <p:spPr>
          <a:xfrm>
            <a:off x="381000" y="3581400"/>
            <a:ext cx="6096000" cy="3139321"/>
          </a:xfrm>
          <a:prstGeom prst="rect">
            <a:avLst/>
          </a:prstGeom>
        </p:spPr>
        <p:txBody>
          <a:bodyPr>
            <a:spAutoFit/>
          </a:bodyPr>
          <a:lstStyle/>
          <a:p>
            <a:r>
              <a:rPr lang="en-US" dirty="0"/>
              <a:t>char16</a:t>
            </a:r>
          </a:p>
          <a:p>
            <a:r>
              <a:rPr lang="en-US" dirty="0"/>
              <a:t>byte8</a:t>
            </a:r>
          </a:p>
          <a:p>
            <a:r>
              <a:rPr lang="en-US" dirty="0"/>
              <a:t>short16</a:t>
            </a:r>
          </a:p>
          <a:p>
            <a:r>
              <a:rPr lang="en-US" dirty="0"/>
              <a:t>int32</a:t>
            </a:r>
          </a:p>
          <a:p>
            <a:r>
              <a:rPr lang="en-US" dirty="0"/>
              <a:t>long64</a:t>
            </a:r>
          </a:p>
          <a:p>
            <a:r>
              <a:rPr lang="en-US" dirty="0"/>
              <a:t>float32</a:t>
            </a:r>
          </a:p>
          <a:p>
            <a:r>
              <a:rPr lang="en-US" dirty="0" smtClean="0"/>
              <a:t>Double64</a:t>
            </a:r>
          </a:p>
          <a:p>
            <a:endParaRPr lang="en-US" dirty="0"/>
          </a:p>
          <a:p>
            <a:endParaRPr lang="en-US" dirty="0" smtClean="0"/>
          </a:p>
          <a:p>
            <a:endParaRPr lang="en-US" dirty="0"/>
          </a:p>
          <a:p>
            <a:r>
              <a:rPr lang="en-US" dirty="0" smtClean="0"/>
              <a:t>SIZE is public static final variable of wrapper class.</a:t>
            </a:r>
            <a:endParaRPr lang="en-US" dirty="0"/>
          </a:p>
        </p:txBody>
      </p:sp>
    </p:spTree>
    <p:extLst>
      <p:ext uri="{BB962C8B-B14F-4D97-AF65-F5344CB8AC3E}">
        <p14:creationId xmlns:p14="http://schemas.microsoft.com/office/powerpoint/2010/main" val="300939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smtClean="0"/>
              <a:t>Wrapper class</a:t>
            </a:r>
            <a:endParaRPr lang="en-US" sz="4400" b="1" dirty="0"/>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buFont typeface="Arial" panose="020B0604020202020204" pitchFamily="34" charset="0"/>
              <a:buChar char="•"/>
            </a:pPr>
            <a:r>
              <a:rPr lang="en-US" sz="2000" dirty="0"/>
              <a:t>Here are the primitive data types and their corresponding wrapper classes: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byte → Byte</a:t>
            </a:r>
          </a:p>
          <a:p>
            <a:pPr marL="342900" indent="-342900" algn="just">
              <a:buFont typeface="Arial" panose="020B0604020202020204" pitchFamily="34" charset="0"/>
              <a:buChar char="•"/>
            </a:pPr>
            <a:r>
              <a:rPr lang="en-US" sz="2000" dirty="0"/>
              <a:t>short → Short</a:t>
            </a:r>
          </a:p>
          <a:p>
            <a:pPr marL="342900" indent="-342900" algn="just">
              <a:buFont typeface="Arial" panose="020B0604020202020204" pitchFamily="34" charset="0"/>
              <a:buChar char="•"/>
            </a:pPr>
            <a:r>
              <a:rPr lang="en-US" sz="2000" dirty="0" err="1"/>
              <a:t>int</a:t>
            </a:r>
            <a:r>
              <a:rPr lang="en-US" sz="2000" dirty="0"/>
              <a:t> → </a:t>
            </a:r>
            <a:r>
              <a:rPr lang="en-US" sz="2000" dirty="0" smtClean="0"/>
              <a:t>Integer      </a:t>
            </a:r>
            <a:endParaRPr lang="en-US" sz="2000" dirty="0"/>
          </a:p>
          <a:p>
            <a:pPr marL="342900" indent="-342900" algn="just">
              <a:buFont typeface="Arial" panose="020B0604020202020204" pitchFamily="34" charset="0"/>
              <a:buChar char="•"/>
            </a:pPr>
            <a:r>
              <a:rPr lang="en-US" sz="2000" dirty="0"/>
              <a:t>long → Long</a:t>
            </a:r>
          </a:p>
          <a:p>
            <a:pPr marL="342900" indent="-342900" algn="just">
              <a:buFont typeface="Arial" panose="020B0604020202020204" pitchFamily="34" charset="0"/>
              <a:buChar char="•"/>
            </a:pPr>
            <a:r>
              <a:rPr lang="en-US" sz="2000" dirty="0"/>
              <a:t>float → Float</a:t>
            </a:r>
          </a:p>
          <a:p>
            <a:pPr marL="342900" indent="-342900" algn="just">
              <a:buFont typeface="Arial" panose="020B0604020202020204" pitchFamily="34" charset="0"/>
              <a:buChar char="•"/>
            </a:pPr>
            <a:r>
              <a:rPr lang="en-US" sz="2000" dirty="0"/>
              <a:t>double → Double</a:t>
            </a:r>
          </a:p>
          <a:p>
            <a:pPr marL="342900" indent="-342900" algn="just">
              <a:buFont typeface="Arial" panose="020B0604020202020204" pitchFamily="34" charset="0"/>
              <a:buChar char="•"/>
            </a:pPr>
            <a:r>
              <a:rPr lang="en-US" sz="2000" dirty="0"/>
              <a:t>char → Character</a:t>
            </a:r>
          </a:p>
          <a:p>
            <a:pPr marL="342900" indent="-342900" algn="just">
              <a:buFont typeface="Arial" panose="020B0604020202020204" pitchFamily="34" charset="0"/>
              <a:buChar char="•"/>
            </a:pPr>
            <a:r>
              <a:rPr lang="en-US" sz="2000" dirty="0" err="1"/>
              <a:t>boolean</a:t>
            </a:r>
            <a:r>
              <a:rPr lang="en-US" sz="2000" dirty="0"/>
              <a:t> → Boolean</a:t>
            </a:r>
          </a:p>
        </p:txBody>
      </p:sp>
    </p:spTree>
    <p:extLst>
      <p:ext uri="{BB962C8B-B14F-4D97-AF65-F5344CB8AC3E}">
        <p14:creationId xmlns:p14="http://schemas.microsoft.com/office/powerpoint/2010/main" val="35948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6786"/>
            <a:ext cx="8769927" cy="831128"/>
          </a:xfrm>
        </p:spPr>
        <p:txBody>
          <a:bodyPr>
            <a:normAutofit/>
          </a:bodyPr>
          <a:lstStyle/>
          <a:p>
            <a:r>
              <a:rPr lang="en-US" sz="4400" b="1" dirty="0" smtClean="0"/>
              <a:t>What is Wrapper class?</a:t>
            </a:r>
            <a:endParaRPr lang="en-US" sz="4400" b="1" dirty="0"/>
          </a:p>
        </p:txBody>
      </p:sp>
      <p:sp>
        <p:nvSpPr>
          <p:cNvPr id="6" name="Rectangle 5"/>
          <p:cNvSpPr/>
          <p:nvPr/>
        </p:nvSpPr>
        <p:spPr>
          <a:xfrm>
            <a:off x="990600" y="1143000"/>
            <a:ext cx="10363200" cy="2400657"/>
          </a:xfrm>
          <a:prstGeom prst="rect">
            <a:avLst/>
          </a:prstGeom>
        </p:spPr>
        <p:txBody>
          <a:bodyPr wrap="square">
            <a:spAutoFit/>
          </a:bodyPr>
          <a:lstStyle/>
          <a:p>
            <a:r>
              <a:rPr lang="en-US" sz="2500" dirty="0"/>
              <a:t>Java's primitive data types (</a:t>
            </a:r>
            <a:r>
              <a:rPr lang="en-US" sz="2500" dirty="0" err="1"/>
              <a:t>int</a:t>
            </a:r>
            <a:r>
              <a:rPr lang="en-US" sz="2500" dirty="0"/>
              <a:t>, char, </a:t>
            </a:r>
            <a:r>
              <a:rPr lang="en-US" sz="2500" dirty="0" err="1"/>
              <a:t>boolean</a:t>
            </a:r>
            <a:r>
              <a:rPr lang="en-US" sz="2500" dirty="0"/>
              <a:t>, double, etc.) are not objects, but in many situations, you might need to treat them as objects, such as when working with collections, using generics, or needing access to methods that are available only for objects</a:t>
            </a:r>
            <a:r>
              <a:rPr lang="en-US" sz="2500" dirty="0" smtClean="0"/>
              <a:t>. </a:t>
            </a:r>
            <a:r>
              <a:rPr lang="en-US" sz="2500" dirty="0"/>
              <a:t>A wrapper class in Java is a class that encapsulates a primitive data type, allowing it to be used as an object.</a:t>
            </a:r>
          </a:p>
        </p:txBody>
      </p:sp>
      <p:sp>
        <p:nvSpPr>
          <p:cNvPr id="7" name="Rectangle 6"/>
          <p:cNvSpPr/>
          <p:nvPr/>
        </p:nvSpPr>
        <p:spPr>
          <a:xfrm>
            <a:off x="990600" y="3543657"/>
            <a:ext cx="10363200" cy="2015936"/>
          </a:xfrm>
          <a:prstGeom prst="rect">
            <a:avLst/>
          </a:prstGeom>
        </p:spPr>
        <p:txBody>
          <a:bodyPr wrap="square">
            <a:spAutoFit/>
          </a:bodyPr>
          <a:lstStyle/>
          <a:p>
            <a:r>
              <a:rPr lang="en-US" sz="2500" dirty="0"/>
              <a:t>Wrapper classes in Java allow you to treat primitive data types as objects by encapsulating them in class instances. This allows you to access methods and additional functionality provided by those wrapper classes. Primitive data types themselves do not have methods, and you cannot directly call methods on them. </a:t>
            </a:r>
          </a:p>
        </p:txBody>
      </p:sp>
    </p:spTree>
    <p:extLst>
      <p:ext uri="{BB962C8B-B14F-4D97-AF65-F5344CB8AC3E}">
        <p14:creationId xmlns:p14="http://schemas.microsoft.com/office/powerpoint/2010/main" val="3160271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DE69286-4FE2-40C1-A5B3-AACA2864FCD9}"/>
              </a:ext>
            </a:extLst>
          </p:cNvPr>
          <p:cNvSpPr>
            <a:spLocks noGrp="1" noChangeArrowheads="1"/>
          </p:cNvSpPr>
          <p:nvPr>
            <p:ph type="ctrTitle"/>
          </p:nvPr>
        </p:nvSpPr>
        <p:spPr>
          <a:xfrm>
            <a:off x="2209800" y="2130426"/>
            <a:ext cx="7772400" cy="1470025"/>
          </a:xfrm>
        </p:spPr>
        <p:txBody>
          <a:bodyPr anchor="ctr"/>
          <a:lstStyle/>
          <a:p>
            <a:pPr eaLnBrk="1" hangingPunct="1"/>
            <a:r>
              <a:rPr lang="en-US" altLang="zh-TW" sz="4400" b="1">
                <a:ea typeface="PMingLiU" panose="02020500000000000000" pitchFamily="18" charset="-120"/>
              </a:rPr>
              <a:t>Object Oriented Programming </a:t>
            </a:r>
          </a:p>
        </p:txBody>
      </p:sp>
      <p:pic>
        <p:nvPicPr>
          <p:cNvPr id="3075" name="Picture 4" descr="java">
            <a:extLst>
              <a:ext uri="{FF2B5EF4-FFF2-40B4-BE49-F238E27FC236}">
                <a16:creationId xmlns:a16="http://schemas.microsoft.com/office/drawing/2014/main" id="{8E6284F3-5E1A-48BF-8947-A9DB0D16F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4876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a:off x="6143297" y="2963918"/>
            <a:ext cx="7883" cy="54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4033" y="187722"/>
            <a:ext cx="9895967" cy="421878"/>
          </a:xfrm>
        </p:spPr>
        <p:txBody>
          <a:bodyPr>
            <a:noAutofit/>
          </a:bodyPr>
          <a:lstStyle/>
          <a:p>
            <a:r>
              <a:rPr lang="en-US" sz="2800" b="1" dirty="0" smtClean="0"/>
              <a:t>Some Additional Methods provided by wrapper class</a:t>
            </a:r>
            <a:endParaRPr lang="en-US" sz="2800" b="1" dirty="0"/>
          </a:p>
        </p:txBody>
      </p:sp>
      <p:sp>
        <p:nvSpPr>
          <p:cNvPr id="6" name="Rectangle 5"/>
          <p:cNvSpPr/>
          <p:nvPr/>
        </p:nvSpPr>
        <p:spPr>
          <a:xfrm>
            <a:off x="228600" y="697818"/>
            <a:ext cx="10744200" cy="1477328"/>
          </a:xfrm>
          <a:prstGeom prst="rect">
            <a:avLst/>
          </a:prstGeom>
        </p:spPr>
        <p:txBody>
          <a:bodyPr wrap="square">
            <a:spAutoFit/>
          </a:bodyPr>
          <a:lstStyle/>
          <a:p>
            <a:r>
              <a:rPr lang="en-US" b="1" dirty="0"/>
              <a:t>Methods for Conversions and Parsing:</a:t>
            </a:r>
          </a:p>
          <a:p>
            <a:endParaRPr lang="en-US" dirty="0"/>
          </a:p>
          <a:p>
            <a:pPr marL="742950" lvl="1" indent="-285750">
              <a:buFont typeface="Arial" panose="020B0604020202020204" pitchFamily="34" charset="0"/>
              <a:buChar char="•"/>
            </a:pPr>
            <a:r>
              <a:rPr lang="en-US" dirty="0" err="1"/>
              <a:t>Integer.parseInt</a:t>
            </a:r>
            <a:r>
              <a:rPr lang="en-US" dirty="0"/>
              <a:t>(String): Converts a String to an int.</a:t>
            </a:r>
          </a:p>
          <a:p>
            <a:pPr marL="742950" lvl="1" indent="-285750">
              <a:buFont typeface="Arial" panose="020B0604020202020204" pitchFamily="34" charset="0"/>
              <a:buChar char="•"/>
            </a:pPr>
            <a:r>
              <a:rPr lang="en-US" dirty="0" err="1"/>
              <a:t>Double.parseDouble</a:t>
            </a:r>
            <a:r>
              <a:rPr lang="en-US" dirty="0"/>
              <a:t>(String): Converts a String to a double.</a:t>
            </a:r>
          </a:p>
          <a:p>
            <a:pPr marL="742950" lvl="1" indent="-285750">
              <a:buFont typeface="Arial" panose="020B0604020202020204" pitchFamily="34" charset="0"/>
              <a:buChar char="•"/>
            </a:pPr>
            <a:r>
              <a:rPr lang="en-US" dirty="0" err="1"/>
              <a:t>Boolean.parseBoolean</a:t>
            </a:r>
            <a:r>
              <a:rPr lang="en-US" dirty="0"/>
              <a:t>(String): Converts a String to a </a:t>
            </a:r>
            <a:r>
              <a:rPr lang="en-US" dirty="0" err="1"/>
              <a:t>boolean</a:t>
            </a:r>
            <a:r>
              <a:rPr lang="en-US" dirty="0"/>
              <a:t>.</a:t>
            </a:r>
          </a:p>
        </p:txBody>
      </p:sp>
      <p:sp>
        <p:nvSpPr>
          <p:cNvPr id="7" name="Rectangle 6"/>
          <p:cNvSpPr/>
          <p:nvPr/>
        </p:nvSpPr>
        <p:spPr>
          <a:xfrm>
            <a:off x="0" y="2175146"/>
            <a:ext cx="12420600" cy="3416320"/>
          </a:xfrm>
          <a:prstGeom prst="rect">
            <a:avLst/>
          </a:prstGeom>
        </p:spPr>
        <p:txBody>
          <a:bodyPr wrap="square">
            <a:spAutoFit/>
          </a:bodyPr>
          <a:lstStyle/>
          <a:p>
            <a:r>
              <a:rPr lang="en-US" dirty="0"/>
              <a:t>class _parse{</a:t>
            </a:r>
          </a:p>
          <a:p>
            <a:r>
              <a:rPr lang="en-US" dirty="0"/>
              <a:t>	public static void main(String[] </a:t>
            </a:r>
            <a:r>
              <a:rPr lang="en-US" dirty="0" err="1"/>
              <a:t>args</a:t>
            </a:r>
            <a:r>
              <a:rPr lang="en-US" dirty="0"/>
              <a:t>){</a:t>
            </a:r>
          </a:p>
          <a:p>
            <a:r>
              <a:rPr lang="en-US" dirty="0"/>
              <a:t>		String </a:t>
            </a:r>
            <a:r>
              <a:rPr lang="en-US" dirty="0" err="1"/>
              <a:t>str</a:t>
            </a:r>
            <a:r>
              <a:rPr lang="en-US" dirty="0"/>
              <a:t> = "45";</a:t>
            </a:r>
          </a:p>
          <a:p>
            <a:r>
              <a:rPr lang="en-US" dirty="0"/>
              <a:t>		String str1 = "true";</a:t>
            </a:r>
          </a:p>
          <a:p>
            <a:r>
              <a:rPr lang="en-US" dirty="0"/>
              <a:t>		</a:t>
            </a:r>
            <a:r>
              <a:rPr lang="en-US" dirty="0" err="1"/>
              <a:t>int</a:t>
            </a:r>
            <a:r>
              <a:rPr lang="en-US" dirty="0"/>
              <a:t> a = </a:t>
            </a:r>
            <a:r>
              <a:rPr lang="en-US" dirty="0" err="1"/>
              <a:t>Integer.parseInt</a:t>
            </a:r>
            <a:r>
              <a:rPr lang="en-US" dirty="0"/>
              <a:t>(</a:t>
            </a:r>
            <a:r>
              <a:rPr lang="en-US" dirty="0" err="1"/>
              <a:t>str</a:t>
            </a:r>
            <a:r>
              <a:rPr lang="en-US" dirty="0"/>
              <a:t>);</a:t>
            </a:r>
          </a:p>
          <a:p>
            <a:r>
              <a:rPr lang="en-US" dirty="0"/>
              <a:t>		double d = </a:t>
            </a:r>
            <a:r>
              <a:rPr lang="en-US" dirty="0" err="1"/>
              <a:t>Double.parseDouble</a:t>
            </a:r>
            <a:r>
              <a:rPr lang="en-US" dirty="0"/>
              <a:t>(</a:t>
            </a:r>
            <a:r>
              <a:rPr lang="en-US" dirty="0" err="1"/>
              <a:t>str</a:t>
            </a:r>
            <a:r>
              <a:rPr lang="en-US" dirty="0"/>
              <a:t>);</a:t>
            </a:r>
          </a:p>
          <a:p>
            <a:r>
              <a:rPr lang="en-US" dirty="0"/>
              <a:t>		</a:t>
            </a:r>
            <a:r>
              <a:rPr lang="en-US" dirty="0" err="1"/>
              <a:t>boolean</a:t>
            </a:r>
            <a:r>
              <a:rPr lang="en-US" dirty="0"/>
              <a:t> b1 = </a:t>
            </a:r>
            <a:r>
              <a:rPr lang="en-US" dirty="0" err="1"/>
              <a:t>Boolean.parseBoolean</a:t>
            </a:r>
            <a:r>
              <a:rPr lang="en-US" dirty="0"/>
              <a:t>(str1);</a:t>
            </a:r>
          </a:p>
          <a:p>
            <a:r>
              <a:rPr lang="en-US" dirty="0"/>
              <a:t>		</a:t>
            </a:r>
            <a:r>
              <a:rPr lang="en-US" dirty="0" err="1"/>
              <a:t>boolean</a:t>
            </a:r>
            <a:r>
              <a:rPr lang="en-US" dirty="0"/>
              <a:t> b2 = </a:t>
            </a:r>
            <a:r>
              <a:rPr lang="en-US" dirty="0" err="1"/>
              <a:t>Boolean.parseBoolean</a:t>
            </a:r>
            <a:r>
              <a:rPr lang="en-US" dirty="0"/>
              <a:t>(</a:t>
            </a:r>
            <a:r>
              <a:rPr lang="en-US" dirty="0" err="1"/>
              <a:t>str</a:t>
            </a:r>
            <a:r>
              <a:rPr lang="en-US" dirty="0" smtClean="0"/>
              <a:t>);  </a:t>
            </a:r>
            <a:endParaRPr lang="en-US" dirty="0"/>
          </a:p>
          <a:p>
            <a:r>
              <a:rPr lang="en-US" dirty="0"/>
              <a:t>		</a:t>
            </a:r>
            <a:r>
              <a:rPr lang="en-US" dirty="0" err="1"/>
              <a:t>System.out.print</a:t>
            </a:r>
            <a:r>
              <a:rPr lang="en-US" dirty="0"/>
              <a:t>(a+" "+d+" "+b1+" "+b2);</a:t>
            </a:r>
          </a:p>
          <a:p>
            <a:r>
              <a:rPr lang="en-US" dirty="0"/>
              <a:t>	}</a:t>
            </a:r>
          </a:p>
          <a:p>
            <a:r>
              <a:rPr lang="en-US" dirty="0"/>
              <a:t>}</a:t>
            </a:r>
          </a:p>
          <a:p>
            <a:r>
              <a:rPr lang="en-US" b="1" dirty="0"/>
              <a:t>45 45.0 true false</a:t>
            </a:r>
          </a:p>
        </p:txBody>
      </p:sp>
      <p:sp>
        <p:nvSpPr>
          <p:cNvPr id="8" name="Rectangle 7"/>
          <p:cNvSpPr/>
          <p:nvPr/>
        </p:nvSpPr>
        <p:spPr>
          <a:xfrm>
            <a:off x="2314903" y="5334000"/>
            <a:ext cx="9906000" cy="1015663"/>
          </a:xfrm>
          <a:prstGeom prst="rect">
            <a:avLst/>
          </a:prstGeom>
        </p:spPr>
        <p:txBody>
          <a:bodyPr wrap="square">
            <a:spAutoFit/>
          </a:bodyPr>
          <a:lstStyle/>
          <a:p>
            <a:r>
              <a:rPr lang="en-US" sz="2000" dirty="0"/>
              <a:t>The </a:t>
            </a:r>
            <a:r>
              <a:rPr lang="en-US" sz="2000" dirty="0" err="1"/>
              <a:t>Boolean.parseBoolean</a:t>
            </a:r>
            <a:r>
              <a:rPr lang="en-US" sz="2000" dirty="0"/>
              <a:t>() method in Java is case-insensitive and expects the input string to be either "true" (in any case) or "false" (in any case). If the input string is anything other than these exact values, the method will return false.</a:t>
            </a:r>
          </a:p>
        </p:txBody>
      </p:sp>
    </p:spTree>
    <p:extLst>
      <p:ext uri="{BB962C8B-B14F-4D97-AF65-F5344CB8AC3E}">
        <p14:creationId xmlns:p14="http://schemas.microsoft.com/office/powerpoint/2010/main" val="1402119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81000"/>
            <a:ext cx="12192000" cy="1477328"/>
          </a:xfrm>
          <a:prstGeom prst="rect">
            <a:avLst/>
          </a:prstGeom>
        </p:spPr>
        <p:txBody>
          <a:bodyPr wrap="square">
            <a:spAutoFit/>
          </a:bodyPr>
          <a:lstStyle/>
          <a:p>
            <a:r>
              <a:rPr lang="en-US" b="1" dirty="0"/>
              <a:t>Utility Methods:</a:t>
            </a:r>
          </a:p>
          <a:p>
            <a:endParaRPr lang="en-US" dirty="0"/>
          </a:p>
          <a:p>
            <a:r>
              <a:rPr lang="en-US" dirty="0" err="1"/>
              <a:t>Integer.toString</a:t>
            </a:r>
            <a:r>
              <a:rPr lang="en-US" dirty="0"/>
              <a:t>(</a:t>
            </a:r>
            <a:r>
              <a:rPr lang="en-US" dirty="0" err="1"/>
              <a:t>int</a:t>
            </a:r>
            <a:r>
              <a:rPr lang="en-US" dirty="0"/>
              <a:t>): Converts an </a:t>
            </a:r>
            <a:r>
              <a:rPr lang="en-US" dirty="0" err="1"/>
              <a:t>int</a:t>
            </a:r>
            <a:r>
              <a:rPr lang="en-US" dirty="0"/>
              <a:t> to a String.</a:t>
            </a:r>
          </a:p>
          <a:p>
            <a:r>
              <a:rPr lang="en-US" dirty="0" err="1"/>
              <a:t>Double.toString</a:t>
            </a:r>
            <a:r>
              <a:rPr lang="en-US" dirty="0"/>
              <a:t>(double): Converts a double to a String.</a:t>
            </a:r>
          </a:p>
          <a:p>
            <a:r>
              <a:rPr lang="en-US" dirty="0" err="1"/>
              <a:t>Boolean.toString</a:t>
            </a:r>
            <a:r>
              <a:rPr lang="en-US" dirty="0"/>
              <a:t>(</a:t>
            </a:r>
            <a:r>
              <a:rPr lang="en-US" dirty="0" err="1"/>
              <a:t>boolean</a:t>
            </a:r>
            <a:r>
              <a:rPr lang="en-US" dirty="0"/>
              <a:t>): Converts a </a:t>
            </a:r>
            <a:r>
              <a:rPr lang="en-US" dirty="0" err="1"/>
              <a:t>boolean</a:t>
            </a:r>
            <a:r>
              <a:rPr lang="en-US" dirty="0"/>
              <a:t> to a String.</a:t>
            </a:r>
          </a:p>
        </p:txBody>
      </p:sp>
      <p:sp>
        <p:nvSpPr>
          <p:cNvPr id="6" name="Rectangle 5"/>
          <p:cNvSpPr/>
          <p:nvPr/>
        </p:nvSpPr>
        <p:spPr>
          <a:xfrm>
            <a:off x="76200" y="1858328"/>
            <a:ext cx="6096000" cy="4247317"/>
          </a:xfrm>
          <a:prstGeom prst="rect">
            <a:avLst/>
          </a:prstGeom>
        </p:spPr>
        <p:txBody>
          <a:bodyPr>
            <a:spAutoFit/>
          </a:bodyPr>
          <a:lstStyle/>
          <a:p>
            <a:r>
              <a:rPr lang="en-US" dirty="0"/>
              <a:t>class _</a:t>
            </a:r>
            <a:r>
              <a:rPr lang="en-US" dirty="0" err="1"/>
              <a:t>tostring</a:t>
            </a:r>
            <a:r>
              <a:rPr lang="en-US" dirty="0"/>
              <a:t>{</a:t>
            </a:r>
          </a:p>
          <a:p>
            <a:r>
              <a:rPr lang="en-US" dirty="0"/>
              <a:t>	public static void main(String[] </a:t>
            </a:r>
            <a:r>
              <a:rPr lang="en-US" dirty="0" err="1"/>
              <a:t>args</a:t>
            </a:r>
            <a:r>
              <a:rPr lang="en-US" dirty="0"/>
              <a:t>){</a:t>
            </a:r>
          </a:p>
          <a:p>
            <a:r>
              <a:rPr lang="en-US" dirty="0"/>
              <a:t>		Integer a = 100;</a:t>
            </a:r>
          </a:p>
          <a:p>
            <a:r>
              <a:rPr lang="en-US" dirty="0"/>
              <a:t>		Double d = 67.23;</a:t>
            </a:r>
          </a:p>
          <a:p>
            <a:r>
              <a:rPr lang="en-US" dirty="0"/>
              <a:t>		Boolean b = true;</a:t>
            </a:r>
          </a:p>
          <a:p>
            <a:r>
              <a:rPr lang="en-US" dirty="0"/>
              <a:t>		</a:t>
            </a:r>
          </a:p>
          <a:p>
            <a:r>
              <a:rPr lang="en-US" dirty="0"/>
              <a:t>		String </a:t>
            </a:r>
            <a:r>
              <a:rPr lang="en-US" dirty="0" err="1"/>
              <a:t>str</a:t>
            </a:r>
            <a:r>
              <a:rPr lang="en-US" dirty="0"/>
              <a:t> = </a:t>
            </a:r>
            <a:r>
              <a:rPr lang="en-US" dirty="0" err="1"/>
              <a:t>a.toString</a:t>
            </a:r>
            <a:r>
              <a:rPr lang="en-US" dirty="0"/>
              <a:t>();</a:t>
            </a:r>
          </a:p>
          <a:p>
            <a:r>
              <a:rPr lang="en-US" dirty="0"/>
              <a:t>		</a:t>
            </a:r>
            <a:r>
              <a:rPr lang="en-US" dirty="0" err="1"/>
              <a:t>System.out.println</a:t>
            </a:r>
            <a:r>
              <a:rPr lang="en-US" dirty="0"/>
              <a:t>(</a:t>
            </a:r>
            <a:r>
              <a:rPr lang="en-US" dirty="0" err="1"/>
              <a:t>str</a:t>
            </a:r>
            <a:r>
              <a:rPr lang="en-US" dirty="0"/>
              <a:t>);</a:t>
            </a:r>
          </a:p>
          <a:p>
            <a:r>
              <a:rPr lang="en-US" dirty="0"/>
              <a:t>		</a:t>
            </a:r>
          </a:p>
          <a:p>
            <a:r>
              <a:rPr lang="en-US" dirty="0"/>
              <a:t>		</a:t>
            </a:r>
            <a:r>
              <a:rPr lang="en-US" dirty="0" err="1"/>
              <a:t>str</a:t>
            </a:r>
            <a:r>
              <a:rPr lang="en-US" dirty="0"/>
              <a:t> = </a:t>
            </a:r>
            <a:r>
              <a:rPr lang="en-US" dirty="0" err="1"/>
              <a:t>d.toString</a:t>
            </a:r>
            <a:r>
              <a:rPr lang="en-US" dirty="0"/>
              <a:t>();</a:t>
            </a:r>
          </a:p>
          <a:p>
            <a:r>
              <a:rPr lang="en-US" dirty="0"/>
              <a:t>		</a:t>
            </a:r>
            <a:r>
              <a:rPr lang="en-US" dirty="0" err="1"/>
              <a:t>System.out.println</a:t>
            </a:r>
            <a:r>
              <a:rPr lang="en-US" dirty="0"/>
              <a:t>(</a:t>
            </a:r>
            <a:r>
              <a:rPr lang="en-US" dirty="0" err="1"/>
              <a:t>str</a:t>
            </a:r>
            <a:r>
              <a:rPr lang="en-US" dirty="0"/>
              <a:t>);</a:t>
            </a:r>
          </a:p>
          <a:p>
            <a:r>
              <a:rPr lang="en-US" dirty="0"/>
              <a:t>		</a:t>
            </a:r>
          </a:p>
          <a:p>
            <a:r>
              <a:rPr lang="en-US" dirty="0"/>
              <a:t>		</a:t>
            </a:r>
            <a:r>
              <a:rPr lang="en-US" dirty="0" err="1"/>
              <a:t>str</a:t>
            </a:r>
            <a:r>
              <a:rPr lang="en-US" dirty="0"/>
              <a:t> = </a:t>
            </a:r>
            <a:r>
              <a:rPr lang="en-US" dirty="0" err="1"/>
              <a:t>b.toString</a:t>
            </a:r>
            <a:r>
              <a:rPr lang="en-US" dirty="0"/>
              <a:t>();</a:t>
            </a:r>
          </a:p>
          <a:p>
            <a:r>
              <a:rPr lang="en-US" dirty="0"/>
              <a:t>		</a:t>
            </a:r>
            <a:r>
              <a:rPr lang="en-US" dirty="0" err="1"/>
              <a:t>System.out.print</a:t>
            </a:r>
            <a:r>
              <a:rPr lang="en-US" dirty="0"/>
              <a:t>(</a:t>
            </a:r>
            <a:r>
              <a:rPr lang="en-US" dirty="0" err="1"/>
              <a:t>str</a:t>
            </a:r>
            <a:r>
              <a:rPr lang="en-US" dirty="0"/>
              <a:t>);</a:t>
            </a:r>
          </a:p>
          <a:p>
            <a:r>
              <a:rPr lang="en-US" dirty="0"/>
              <a:t>	</a:t>
            </a:r>
            <a:r>
              <a:rPr lang="en-US" dirty="0" smtClean="0"/>
              <a:t>} }</a:t>
            </a:r>
            <a:endParaRPr lang="en-US" dirty="0"/>
          </a:p>
        </p:txBody>
      </p:sp>
      <p:sp>
        <p:nvSpPr>
          <p:cNvPr id="7" name="Rectangle 6"/>
          <p:cNvSpPr/>
          <p:nvPr/>
        </p:nvSpPr>
        <p:spPr>
          <a:xfrm>
            <a:off x="165538" y="5934670"/>
            <a:ext cx="6096000" cy="923330"/>
          </a:xfrm>
          <a:prstGeom prst="rect">
            <a:avLst/>
          </a:prstGeom>
        </p:spPr>
        <p:txBody>
          <a:bodyPr>
            <a:spAutoFit/>
          </a:bodyPr>
          <a:lstStyle/>
          <a:p>
            <a:r>
              <a:rPr lang="en-US" b="1" dirty="0"/>
              <a:t>100</a:t>
            </a:r>
          </a:p>
          <a:p>
            <a:r>
              <a:rPr lang="en-US" b="1" dirty="0"/>
              <a:t>67.23</a:t>
            </a:r>
          </a:p>
          <a:p>
            <a:r>
              <a:rPr lang="en-US" b="1" dirty="0"/>
              <a:t>true</a:t>
            </a:r>
          </a:p>
        </p:txBody>
      </p:sp>
      <p:sp>
        <p:nvSpPr>
          <p:cNvPr id="8" name="Rectangle 7"/>
          <p:cNvSpPr/>
          <p:nvPr/>
        </p:nvSpPr>
        <p:spPr>
          <a:xfrm>
            <a:off x="6248400" y="269081"/>
            <a:ext cx="5410200" cy="3693319"/>
          </a:xfrm>
          <a:prstGeom prst="rect">
            <a:avLst/>
          </a:prstGeom>
        </p:spPr>
        <p:txBody>
          <a:bodyPr wrap="square">
            <a:spAutoFit/>
          </a:bodyPr>
          <a:lstStyle/>
          <a:p>
            <a:r>
              <a:rPr lang="en-US" dirty="0"/>
              <a:t>class _</a:t>
            </a:r>
            <a:r>
              <a:rPr lang="en-US" dirty="0" err="1"/>
              <a:t>tostring</a:t>
            </a:r>
            <a:r>
              <a:rPr lang="en-US" dirty="0"/>
              <a:t>{</a:t>
            </a:r>
          </a:p>
          <a:p>
            <a:r>
              <a:rPr lang="en-US" dirty="0"/>
              <a:t>	public static void main(String[] </a:t>
            </a:r>
            <a:r>
              <a:rPr lang="en-US" dirty="0" err="1"/>
              <a:t>args</a:t>
            </a:r>
            <a:r>
              <a:rPr lang="en-US" dirty="0"/>
              <a:t>){</a:t>
            </a:r>
          </a:p>
          <a:p>
            <a:r>
              <a:rPr lang="en-US" dirty="0"/>
              <a:t>		</a:t>
            </a:r>
            <a:r>
              <a:rPr lang="en-US" dirty="0" err="1"/>
              <a:t>int</a:t>
            </a:r>
            <a:r>
              <a:rPr lang="en-US" dirty="0"/>
              <a:t> a = 100;</a:t>
            </a:r>
          </a:p>
          <a:p>
            <a:r>
              <a:rPr lang="en-US" dirty="0"/>
              <a:t>		double d = 67.23;</a:t>
            </a:r>
          </a:p>
          <a:p>
            <a:r>
              <a:rPr lang="en-US" dirty="0"/>
              <a:t>		</a:t>
            </a:r>
            <a:r>
              <a:rPr lang="en-US" dirty="0" err="1"/>
              <a:t>boolean</a:t>
            </a:r>
            <a:r>
              <a:rPr lang="en-US" dirty="0"/>
              <a:t> b = true;</a:t>
            </a:r>
          </a:p>
          <a:p>
            <a:r>
              <a:rPr lang="en-US" dirty="0"/>
              <a:t>		</a:t>
            </a:r>
          </a:p>
          <a:p>
            <a:r>
              <a:rPr lang="en-US" dirty="0"/>
              <a:t>		String </a:t>
            </a:r>
            <a:r>
              <a:rPr lang="en-US" dirty="0" err="1"/>
              <a:t>str</a:t>
            </a:r>
            <a:r>
              <a:rPr lang="en-US" dirty="0"/>
              <a:t> = </a:t>
            </a:r>
            <a:r>
              <a:rPr lang="en-US" dirty="0" err="1"/>
              <a:t>a.toString</a:t>
            </a:r>
            <a:r>
              <a:rPr lang="en-US" dirty="0"/>
              <a:t>();</a:t>
            </a:r>
          </a:p>
          <a:p>
            <a:r>
              <a:rPr lang="en-US" dirty="0"/>
              <a:t>		</a:t>
            </a:r>
            <a:r>
              <a:rPr lang="en-US" dirty="0" err="1"/>
              <a:t>System.out.println</a:t>
            </a:r>
            <a:r>
              <a:rPr lang="en-US" dirty="0"/>
              <a:t>(</a:t>
            </a:r>
            <a:r>
              <a:rPr lang="en-US" dirty="0" err="1"/>
              <a:t>str</a:t>
            </a:r>
            <a:r>
              <a:rPr lang="en-US" dirty="0" smtClean="0"/>
              <a:t>);</a:t>
            </a:r>
            <a:endParaRPr lang="en-US" dirty="0"/>
          </a:p>
          <a:p>
            <a:r>
              <a:rPr lang="en-US" dirty="0"/>
              <a:t>		</a:t>
            </a:r>
            <a:r>
              <a:rPr lang="en-US" dirty="0" err="1"/>
              <a:t>str</a:t>
            </a:r>
            <a:r>
              <a:rPr lang="en-US" dirty="0"/>
              <a:t> = </a:t>
            </a:r>
            <a:r>
              <a:rPr lang="en-US" dirty="0" err="1"/>
              <a:t>d.toString</a:t>
            </a:r>
            <a:r>
              <a:rPr lang="en-US" dirty="0"/>
              <a:t>();</a:t>
            </a:r>
          </a:p>
          <a:p>
            <a:r>
              <a:rPr lang="en-US" dirty="0"/>
              <a:t>		</a:t>
            </a:r>
            <a:r>
              <a:rPr lang="en-US" dirty="0" err="1"/>
              <a:t>System.out.println</a:t>
            </a:r>
            <a:r>
              <a:rPr lang="en-US" dirty="0"/>
              <a:t>(</a:t>
            </a:r>
            <a:r>
              <a:rPr lang="en-US" dirty="0" err="1"/>
              <a:t>str</a:t>
            </a:r>
            <a:r>
              <a:rPr lang="en-US" dirty="0" smtClean="0"/>
              <a:t>);</a:t>
            </a:r>
            <a:endParaRPr lang="en-US" dirty="0"/>
          </a:p>
          <a:p>
            <a:r>
              <a:rPr lang="en-US" dirty="0"/>
              <a:t>		</a:t>
            </a:r>
            <a:r>
              <a:rPr lang="en-US" dirty="0" err="1"/>
              <a:t>str</a:t>
            </a:r>
            <a:r>
              <a:rPr lang="en-US" dirty="0"/>
              <a:t> = </a:t>
            </a:r>
            <a:r>
              <a:rPr lang="en-US" dirty="0" err="1"/>
              <a:t>b.toString</a:t>
            </a:r>
            <a:r>
              <a:rPr lang="en-US" dirty="0"/>
              <a:t>();</a:t>
            </a:r>
          </a:p>
          <a:p>
            <a:r>
              <a:rPr lang="en-US" dirty="0"/>
              <a:t>		</a:t>
            </a:r>
            <a:r>
              <a:rPr lang="en-US" dirty="0" err="1"/>
              <a:t>System.out.print</a:t>
            </a:r>
            <a:r>
              <a:rPr lang="en-US" dirty="0"/>
              <a:t>(</a:t>
            </a:r>
            <a:r>
              <a:rPr lang="en-US" dirty="0" err="1"/>
              <a:t>str</a:t>
            </a:r>
            <a:r>
              <a:rPr lang="en-US" dirty="0"/>
              <a:t>);</a:t>
            </a:r>
          </a:p>
          <a:p>
            <a:r>
              <a:rPr lang="en-US" dirty="0"/>
              <a:t>	</a:t>
            </a:r>
            <a:r>
              <a:rPr lang="en-US" dirty="0" smtClean="0"/>
              <a:t>} }</a:t>
            </a:r>
            <a:endParaRPr lang="en-US" dirty="0"/>
          </a:p>
        </p:txBody>
      </p:sp>
      <p:sp>
        <p:nvSpPr>
          <p:cNvPr id="10" name="Rectangle 9"/>
          <p:cNvSpPr/>
          <p:nvPr/>
        </p:nvSpPr>
        <p:spPr>
          <a:xfrm>
            <a:off x="5486400" y="3896499"/>
            <a:ext cx="6096000" cy="3139321"/>
          </a:xfrm>
          <a:prstGeom prst="rect">
            <a:avLst/>
          </a:prstGeom>
        </p:spPr>
        <p:txBody>
          <a:bodyPr>
            <a:spAutoFit/>
          </a:bodyPr>
          <a:lstStyle/>
          <a:p>
            <a:r>
              <a:rPr lang="en-US" dirty="0"/>
              <a:t>_</a:t>
            </a:r>
            <a:r>
              <a:rPr lang="en-US" b="1" dirty="0"/>
              <a:t>tostring.java:7: error: </a:t>
            </a:r>
            <a:r>
              <a:rPr lang="en-US" b="1" dirty="0" err="1"/>
              <a:t>int</a:t>
            </a:r>
            <a:r>
              <a:rPr lang="en-US" b="1" dirty="0"/>
              <a:t> cannot be dereferenced</a:t>
            </a:r>
          </a:p>
          <a:p>
            <a:r>
              <a:rPr lang="en-US" b="1" dirty="0"/>
              <a:t>                String </a:t>
            </a:r>
            <a:r>
              <a:rPr lang="en-US" b="1" dirty="0" err="1"/>
              <a:t>str</a:t>
            </a:r>
            <a:r>
              <a:rPr lang="en-US" b="1" dirty="0"/>
              <a:t> = </a:t>
            </a:r>
            <a:r>
              <a:rPr lang="en-US" b="1" dirty="0" err="1"/>
              <a:t>a.toString</a:t>
            </a:r>
            <a:r>
              <a:rPr lang="en-US" b="1" dirty="0"/>
              <a:t>();</a:t>
            </a:r>
          </a:p>
          <a:p>
            <a:r>
              <a:rPr lang="en-US" b="1" dirty="0"/>
              <a:t>                              ^</a:t>
            </a:r>
          </a:p>
          <a:p>
            <a:r>
              <a:rPr lang="en-US" b="1" dirty="0"/>
              <a:t>_tostring.java:10: error: double cannot be dereferenced</a:t>
            </a:r>
          </a:p>
          <a:p>
            <a:r>
              <a:rPr lang="en-US" b="1" dirty="0"/>
              <a:t>                </a:t>
            </a:r>
            <a:r>
              <a:rPr lang="en-US" b="1" dirty="0" err="1"/>
              <a:t>str</a:t>
            </a:r>
            <a:r>
              <a:rPr lang="en-US" b="1" dirty="0"/>
              <a:t> = </a:t>
            </a:r>
            <a:r>
              <a:rPr lang="en-US" b="1" dirty="0" err="1"/>
              <a:t>d.toString</a:t>
            </a:r>
            <a:r>
              <a:rPr lang="en-US" b="1" dirty="0"/>
              <a:t>();</a:t>
            </a:r>
          </a:p>
          <a:p>
            <a:r>
              <a:rPr lang="en-US" b="1" dirty="0"/>
              <a:t>                       ^</a:t>
            </a:r>
          </a:p>
          <a:p>
            <a:r>
              <a:rPr lang="en-US" b="1" dirty="0"/>
              <a:t>_tostring.java:13: error: </a:t>
            </a:r>
            <a:r>
              <a:rPr lang="en-US" b="1" dirty="0" err="1"/>
              <a:t>boolean</a:t>
            </a:r>
            <a:r>
              <a:rPr lang="en-US" b="1" dirty="0"/>
              <a:t> cannot be dereferenced</a:t>
            </a:r>
          </a:p>
          <a:p>
            <a:r>
              <a:rPr lang="en-US" b="1" dirty="0"/>
              <a:t>                </a:t>
            </a:r>
            <a:r>
              <a:rPr lang="en-US" b="1" dirty="0" err="1"/>
              <a:t>str</a:t>
            </a:r>
            <a:r>
              <a:rPr lang="en-US" b="1" dirty="0"/>
              <a:t> = </a:t>
            </a:r>
            <a:r>
              <a:rPr lang="en-US" b="1" dirty="0" err="1"/>
              <a:t>b.toString</a:t>
            </a:r>
            <a:r>
              <a:rPr lang="en-US" b="1" dirty="0"/>
              <a:t>();</a:t>
            </a:r>
          </a:p>
          <a:p>
            <a:r>
              <a:rPr lang="en-US" b="1" dirty="0"/>
              <a:t>                       ^</a:t>
            </a:r>
          </a:p>
        </p:txBody>
      </p:sp>
    </p:spTree>
    <p:extLst>
      <p:ext uri="{BB962C8B-B14F-4D97-AF65-F5344CB8AC3E}">
        <p14:creationId xmlns:p14="http://schemas.microsoft.com/office/powerpoint/2010/main" val="3217862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8" y="85297"/>
            <a:ext cx="8305800" cy="1200329"/>
          </a:xfrm>
          <a:prstGeom prst="rect">
            <a:avLst/>
          </a:prstGeom>
        </p:spPr>
        <p:txBody>
          <a:bodyPr wrap="square">
            <a:spAutoFit/>
          </a:bodyPr>
          <a:lstStyle/>
          <a:p>
            <a:r>
              <a:rPr lang="en-US" b="1" dirty="0"/>
              <a:t>Comparisons</a:t>
            </a:r>
            <a:r>
              <a:rPr lang="en-US" b="1" dirty="0" smtClean="0"/>
              <a:t>:</a:t>
            </a:r>
          </a:p>
          <a:p>
            <a:endParaRPr lang="en-US" dirty="0"/>
          </a:p>
          <a:p>
            <a:r>
              <a:rPr lang="en-US" dirty="0" err="1"/>
              <a:t>compareTo</a:t>
            </a:r>
            <a:r>
              <a:rPr lang="en-US" dirty="0"/>
              <a:t>(): Allows comparison between instances of wrapper classes.</a:t>
            </a:r>
          </a:p>
          <a:p>
            <a:r>
              <a:rPr lang="en-US" dirty="0" smtClean="0"/>
              <a:t>equals(): Allows </a:t>
            </a:r>
            <a:r>
              <a:rPr lang="en-US" dirty="0"/>
              <a:t>equality comparison between instances.</a:t>
            </a:r>
          </a:p>
        </p:txBody>
      </p:sp>
      <p:sp>
        <p:nvSpPr>
          <p:cNvPr id="6" name="Rectangle 5"/>
          <p:cNvSpPr/>
          <p:nvPr/>
        </p:nvSpPr>
        <p:spPr>
          <a:xfrm>
            <a:off x="0" y="5934670"/>
            <a:ext cx="6096000" cy="923330"/>
          </a:xfrm>
          <a:prstGeom prst="rect">
            <a:avLst/>
          </a:prstGeom>
        </p:spPr>
        <p:txBody>
          <a:bodyPr>
            <a:spAutoFit/>
          </a:bodyPr>
          <a:lstStyle/>
          <a:p>
            <a:r>
              <a:rPr lang="en-US" b="1" dirty="0" err="1"/>
              <a:t>a.compareTo</a:t>
            </a:r>
            <a:r>
              <a:rPr lang="en-US" b="1" dirty="0"/>
              <a:t>(b): 1</a:t>
            </a:r>
          </a:p>
          <a:p>
            <a:r>
              <a:rPr lang="en-US" b="1" dirty="0" err="1"/>
              <a:t>a.compareTo</a:t>
            </a:r>
            <a:r>
              <a:rPr lang="en-US" b="1" dirty="0"/>
              <a:t>(c): 0</a:t>
            </a:r>
          </a:p>
          <a:p>
            <a:r>
              <a:rPr lang="en-US" b="1" dirty="0" err="1"/>
              <a:t>b.compareTo</a:t>
            </a:r>
            <a:r>
              <a:rPr lang="en-US" b="1" dirty="0"/>
              <a:t>(a): -1</a:t>
            </a:r>
          </a:p>
        </p:txBody>
      </p:sp>
      <p:sp>
        <p:nvSpPr>
          <p:cNvPr id="7" name="Rectangle 6"/>
          <p:cNvSpPr/>
          <p:nvPr/>
        </p:nvSpPr>
        <p:spPr>
          <a:xfrm>
            <a:off x="28903" y="1524000"/>
            <a:ext cx="6096000" cy="4524315"/>
          </a:xfrm>
          <a:prstGeom prst="rect">
            <a:avLst/>
          </a:prstGeom>
        </p:spPr>
        <p:txBody>
          <a:bodyPr>
            <a:spAutoFit/>
          </a:bodyPr>
          <a:lstStyle/>
          <a:p>
            <a:r>
              <a:rPr lang="en-US" dirty="0"/>
              <a:t>class _</a:t>
            </a:r>
            <a:r>
              <a:rPr lang="en-US" dirty="0" err="1"/>
              <a:t>compareto</a:t>
            </a:r>
            <a:r>
              <a:rPr lang="en-US" dirty="0"/>
              <a:t>{</a:t>
            </a:r>
          </a:p>
          <a:p>
            <a:r>
              <a:rPr lang="en-US" dirty="0"/>
              <a:t>	public static void main(String[] </a:t>
            </a:r>
            <a:r>
              <a:rPr lang="en-US" dirty="0" err="1"/>
              <a:t>args</a:t>
            </a:r>
            <a:r>
              <a:rPr lang="en-US" dirty="0"/>
              <a:t>){</a:t>
            </a:r>
          </a:p>
          <a:p>
            <a:r>
              <a:rPr lang="en-US" dirty="0"/>
              <a:t>        Integer a = 42;</a:t>
            </a:r>
          </a:p>
          <a:p>
            <a:r>
              <a:rPr lang="en-US" dirty="0"/>
              <a:t>        Integer b = 37;</a:t>
            </a:r>
          </a:p>
          <a:p>
            <a:r>
              <a:rPr lang="en-US" dirty="0"/>
              <a:t>        Integer c = 42;</a:t>
            </a:r>
          </a:p>
          <a:p>
            <a:r>
              <a:rPr lang="en-US" dirty="0"/>
              <a:t>        // Comparing a and b using </a:t>
            </a:r>
            <a:r>
              <a:rPr lang="en-US" dirty="0" err="1"/>
              <a:t>compareTo</a:t>
            </a:r>
            <a:r>
              <a:rPr lang="en-US" dirty="0"/>
              <a:t>()</a:t>
            </a:r>
          </a:p>
          <a:p>
            <a:r>
              <a:rPr lang="en-US" dirty="0"/>
              <a:t>        </a:t>
            </a:r>
            <a:r>
              <a:rPr lang="en-US" dirty="0" err="1"/>
              <a:t>int</a:t>
            </a:r>
            <a:r>
              <a:rPr lang="en-US" dirty="0"/>
              <a:t> result1 = </a:t>
            </a:r>
            <a:r>
              <a:rPr lang="en-US" dirty="0" err="1"/>
              <a:t>a.compareTo</a:t>
            </a:r>
            <a:r>
              <a:rPr lang="en-US" dirty="0"/>
              <a:t>(b);</a:t>
            </a:r>
          </a:p>
          <a:p>
            <a:r>
              <a:rPr lang="en-US" dirty="0"/>
              <a:t>        </a:t>
            </a:r>
            <a:r>
              <a:rPr lang="en-US" dirty="0" err="1"/>
              <a:t>System.out.println</a:t>
            </a:r>
            <a:r>
              <a:rPr lang="en-US" dirty="0"/>
              <a:t>("</a:t>
            </a:r>
            <a:r>
              <a:rPr lang="en-US" dirty="0" err="1"/>
              <a:t>a.compareTo</a:t>
            </a:r>
            <a:r>
              <a:rPr lang="en-US" dirty="0"/>
              <a:t>(b): " + result1); // Output will be greater than 0</a:t>
            </a:r>
          </a:p>
          <a:p>
            <a:r>
              <a:rPr lang="en-US" dirty="0"/>
              <a:t>        </a:t>
            </a:r>
            <a:r>
              <a:rPr lang="en-US" dirty="0" err="1"/>
              <a:t>int</a:t>
            </a:r>
            <a:r>
              <a:rPr lang="en-US" dirty="0"/>
              <a:t> result2 = </a:t>
            </a:r>
            <a:r>
              <a:rPr lang="en-US" dirty="0" err="1"/>
              <a:t>a.compareTo</a:t>
            </a:r>
            <a:r>
              <a:rPr lang="en-US" dirty="0"/>
              <a:t>(c);</a:t>
            </a:r>
          </a:p>
          <a:p>
            <a:r>
              <a:rPr lang="en-US" dirty="0"/>
              <a:t>        </a:t>
            </a:r>
            <a:r>
              <a:rPr lang="en-US" dirty="0" err="1"/>
              <a:t>System.out.println</a:t>
            </a:r>
            <a:r>
              <a:rPr lang="en-US" dirty="0"/>
              <a:t>("</a:t>
            </a:r>
            <a:r>
              <a:rPr lang="en-US" dirty="0" err="1" smtClean="0"/>
              <a:t>a.compareTo</a:t>
            </a:r>
            <a:r>
              <a:rPr lang="en-US" dirty="0" smtClean="0"/>
              <a:t>(c</a:t>
            </a:r>
            <a:r>
              <a:rPr lang="en-US" dirty="0"/>
              <a:t>): " + result2); // Output will be 0</a:t>
            </a:r>
          </a:p>
          <a:p>
            <a:r>
              <a:rPr lang="en-US" dirty="0"/>
              <a:t>        </a:t>
            </a:r>
            <a:r>
              <a:rPr lang="en-US" dirty="0" err="1"/>
              <a:t>int</a:t>
            </a:r>
            <a:r>
              <a:rPr lang="en-US" dirty="0"/>
              <a:t> result3 = </a:t>
            </a:r>
            <a:r>
              <a:rPr lang="en-US" dirty="0" err="1"/>
              <a:t>b.compareTo</a:t>
            </a:r>
            <a:r>
              <a:rPr lang="en-US" dirty="0"/>
              <a:t>(a);</a:t>
            </a:r>
          </a:p>
          <a:p>
            <a:r>
              <a:rPr lang="en-US" dirty="0"/>
              <a:t>        </a:t>
            </a:r>
            <a:r>
              <a:rPr lang="en-US" dirty="0" err="1"/>
              <a:t>System.out.println</a:t>
            </a:r>
            <a:r>
              <a:rPr lang="en-US" dirty="0"/>
              <a:t>("</a:t>
            </a:r>
            <a:r>
              <a:rPr lang="en-US" dirty="0" err="1"/>
              <a:t>b.compareTo</a:t>
            </a:r>
            <a:r>
              <a:rPr lang="en-US" dirty="0"/>
              <a:t>(a): " + result3); // Output will be less than 0</a:t>
            </a:r>
          </a:p>
          <a:p>
            <a:r>
              <a:rPr lang="en-US" dirty="0"/>
              <a:t>    </a:t>
            </a:r>
            <a:r>
              <a:rPr lang="en-US" dirty="0" smtClean="0"/>
              <a:t>} }</a:t>
            </a:r>
            <a:endParaRPr lang="en-US" dirty="0"/>
          </a:p>
        </p:txBody>
      </p:sp>
      <p:sp>
        <p:nvSpPr>
          <p:cNvPr id="8" name="Rectangle 7"/>
          <p:cNvSpPr/>
          <p:nvPr/>
        </p:nvSpPr>
        <p:spPr>
          <a:xfrm>
            <a:off x="6124903" y="1740903"/>
            <a:ext cx="6096000" cy="2862322"/>
          </a:xfrm>
          <a:prstGeom prst="rect">
            <a:avLst/>
          </a:prstGeom>
        </p:spPr>
        <p:txBody>
          <a:bodyPr>
            <a:spAutoFit/>
          </a:bodyPr>
          <a:lstStyle/>
          <a:p>
            <a:r>
              <a:rPr lang="en-US" dirty="0"/>
              <a:t>class _</a:t>
            </a:r>
            <a:r>
              <a:rPr lang="en-US" dirty="0" err="1"/>
              <a:t>compareto</a:t>
            </a:r>
            <a:r>
              <a:rPr lang="en-US" dirty="0"/>
              <a:t>{</a:t>
            </a:r>
          </a:p>
          <a:p>
            <a:r>
              <a:rPr lang="en-US" dirty="0"/>
              <a:t>	public static void main(String[] </a:t>
            </a:r>
            <a:r>
              <a:rPr lang="en-US" dirty="0" err="1"/>
              <a:t>args</a:t>
            </a:r>
            <a:r>
              <a:rPr lang="en-US" dirty="0"/>
              <a:t>){</a:t>
            </a:r>
          </a:p>
          <a:p>
            <a:r>
              <a:rPr lang="en-US" dirty="0"/>
              <a:t>        </a:t>
            </a:r>
            <a:r>
              <a:rPr lang="en-US" dirty="0" err="1"/>
              <a:t>int</a:t>
            </a:r>
            <a:r>
              <a:rPr lang="en-US" dirty="0"/>
              <a:t> a = 42;</a:t>
            </a:r>
          </a:p>
          <a:p>
            <a:r>
              <a:rPr lang="en-US" dirty="0"/>
              <a:t>        </a:t>
            </a:r>
            <a:r>
              <a:rPr lang="en-US" dirty="0" err="1"/>
              <a:t>int</a:t>
            </a:r>
            <a:r>
              <a:rPr lang="en-US" dirty="0"/>
              <a:t> b = 37;</a:t>
            </a:r>
          </a:p>
          <a:p>
            <a:r>
              <a:rPr lang="en-US" dirty="0"/>
              <a:t>        // Comparing a and b using </a:t>
            </a:r>
            <a:r>
              <a:rPr lang="en-US" dirty="0" err="1"/>
              <a:t>compareTo</a:t>
            </a:r>
            <a:r>
              <a:rPr lang="en-US" dirty="0"/>
              <a:t>()</a:t>
            </a:r>
          </a:p>
          <a:p>
            <a:r>
              <a:rPr lang="en-US" dirty="0"/>
              <a:t>        </a:t>
            </a:r>
            <a:r>
              <a:rPr lang="en-US" dirty="0" err="1"/>
              <a:t>int</a:t>
            </a:r>
            <a:r>
              <a:rPr lang="en-US" dirty="0"/>
              <a:t> result1 = </a:t>
            </a:r>
            <a:r>
              <a:rPr lang="en-US" dirty="0" err="1"/>
              <a:t>a.compareTo</a:t>
            </a:r>
            <a:r>
              <a:rPr lang="en-US" dirty="0"/>
              <a:t>(b);</a:t>
            </a:r>
          </a:p>
          <a:p>
            <a:r>
              <a:rPr lang="en-US" dirty="0"/>
              <a:t>        </a:t>
            </a:r>
            <a:r>
              <a:rPr lang="en-US" dirty="0" err="1"/>
              <a:t>System.out.println</a:t>
            </a:r>
            <a:r>
              <a:rPr lang="en-US" dirty="0"/>
              <a:t>("</a:t>
            </a:r>
            <a:r>
              <a:rPr lang="en-US" dirty="0" err="1"/>
              <a:t>a.compareTo</a:t>
            </a:r>
            <a:r>
              <a:rPr lang="en-US" dirty="0"/>
              <a:t>(b): " + result1); </a:t>
            </a:r>
          </a:p>
          <a:p>
            <a:r>
              <a:rPr lang="en-US" dirty="0"/>
              <a:t>		//Error as a, b are no more objects of wrapper class Integer</a:t>
            </a:r>
          </a:p>
          <a:p>
            <a:r>
              <a:rPr lang="en-US" dirty="0"/>
              <a:t>    }}</a:t>
            </a:r>
          </a:p>
        </p:txBody>
      </p:sp>
      <p:sp>
        <p:nvSpPr>
          <p:cNvPr id="9" name="Rectangle 8"/>
          <p:cNvSpPr/>
          <p:nvPr/>
        </p:nvSpPr>
        <p:spPr>
          <a:xfrm>
            <a:off x="6124903" y="4587459"/>
            <a:ext cx="6096000" cy="646331"/>
          </a:xfrm>
          <a:prstGeom prst="rect">
            <a:avLst/>
          </a:prstGeom>
        </p:spPr>
        <p:txBody>
          <a:bodyPr>
            <a:spAutoFit/>
          </a:bodyPr>
          <a:lstStyle/>
          <a:p>
            <a:r>
              <a:rPr lang="en-US" b="1" dirty="0"/>
              <a:t>_compareto.java:6: error: </a:t>
            </a:r>
            <a:r>
              <a:rPr lang="en-US" b="1" dirty="0" err="1"/>
              <a:t>int</a:t>
            </a:r>
            <a:r>
              <a:rPr lang="en-US" b="1" dirty="0"/>
              <a:t> cannot be dereferenced</a:t>
            </a:r>
          </a:p>
          <a:p>
            <a:r>
              <a:rPr lang="en-US" b="1" dirty="0"/>
              <a:t>        </a:t>
            </a:r>
            <a:r>
              <a:rPr lang="en-US" b="1" dirty="0" err="1"/>
              <a:t>int</a:t>
            </a:r>
            <a:r>
              <a:rPr lang="en-US" b="1" dirty="0"/>
              <a:t> result1 = </a:t>
            </a:r>
            <a:r>
              <a:rPr lang="en-US" b="1" dirty="0" err="1"/>
              <a:t>a.compareTo</a:t>
            </a:r>
            <a:r>
              <a:rPr lang="en-US" b="1" dirty="0"/>
              <a:t>(b);</a:t>
            </a:r>
          </a:p>
        </p:txBody>
      </p:sp>
    </p:spTree>
    <p:extLst>
      <p:ext uri="{BB962C8B-B14F-4D97-AF65-F5344CB8AC3E}">
        <p14:creationId xmlns:p14="http://schemas.microsoft.com/office/powerpoint/2010/main" val="2111077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6096000" cy="1754326"/>
          </a:xfrm>
          <a:prstGeom prst="rect">
            <a:avLst/>
          </a:prstGeom>
        </p:spPr>
        <p:txBody>
          <a:bodyPr>
            <a:spAutoFit/>
          </a:bodyPr>
          <a:lstStyle/>
          <a:p>
            <a:r>
              <a:rPr lang="en-US" dirty="0"/>
              <a:t>class _</a:t>
            </a:r>
            <a:r>
              <a:rPr lang="en-US" dirty="0" err="1"/>
              <a:t>compareto</a:t>
            </a:r>
            <a:r>
              <a:rPr lang="en-US" dirty="0"/>
              <a:t>{</a:t>
            </a:r>
          </a:p>
          <a:p>
            <a:r>
              <a:rPr lang="en-US" dirty="0"/>
              <a:t>	public static void main(String[] </a:t>
            </a:r>
            <a:r>
              <a:rPr lang="en-US" dirty="0" err="1"/>
              <a:t>args</a:t>
            </a:r>
            <a:r>
              <a:rPr lang="en-US" dirty="0"/>
              <a:t>){</a:t>
            </a:r>
          </a:p>
          <a:p>
            <a:r>
              <a:rPr lang="en-US" dirty="0"/>
              <a:t>        Integer a = 35;</a:t>
            </a:r>
          </a:p>
          <a:p>
            <a:r>
              <a:rPr lang="en-US" dirty="0"/>
              <a:t>        Integer b = 35;</a:t>
            </a:r>
          </a:p>
          <a:p>
            <a:r>
              <a:rPr lang="en-US" dirty="0"/>
              <a:t>        </a:t>
            </a:r>
            <a:r>
              <a:rPr lang="en-US" dirty="0" err="1"/>
              <a:t>System.out.print</a:t>
            </a:r>
            <a:r>
              <a:rPr lang="en-US" dirty="0"/>
              <a:t>(</a:t>
            </a:r>
            <a:r>
              <a:rPr lang="en-US" dirty="0" err="1"/>
              <a:t>a.equals</a:t>
            </a:r>
            <a:r>
              <a:rPr lang="en-US" dirty="0"/>
              <a:t>(b));</a:t>
            </a:r>
          </a:p>
          <a:p>
            <a:r>
              <a:rPr lang="en-US" dirty="0"/>
              <a:t>    }}</a:t>
            </a:r>
          </a:p>
        </p:txBody>
      </p:sp>
      <p:sp>
        <p:nvSpPr>
          <p:cNvPr id="6" name="Rectangle 5"/>
          <p:cNvSpPr/>
          <p:nvPr/>
        </p:nvSpPr>
        <p:spPr>
          <a:xfrm>
            <a:off x="76200" y="381000"/>
            <a:ext cx="5955541" cy="369332"/>
          </a:xfrm>
          <a:prstGeom prst="rect">
            <a:avLst/>
          </a:prstGeom>
        </p:spPr>
        <p:txBody>
          <a:bodyPr wrap="none">
            <a:spAutoFit/>
          </a:bodyPr>
          <a:lstStyle/>
          <a:p>
            <a:r>
              <a:rPr lang="en-US" dirty="0"/>
              <a:t>equals(): Allows equality comparison between instances.</a:t>
            </a:r>
          </a:p>
        </p:txBody>
      </p:sp>
      <p:sp>
        <p:nvSpPr>
          <p:cNvPr id="7" name="Rectangle 6"/>
          <p:cNvSpPr/>
          <p:nvPr/>
        </p:nvSpPr>
        <p:spPr>
          <a:xfrm>
            <a:off x="381000" y="2697629"/>
            <a:ext cx="620683" cy="369332"/>
          </a:xfrm>
          <a:prstGeom prst="rect">
            <a:avLst/>
          </a:prstGeom>
        </p:spPr>
        <p:txBody>
          <a:bodyPr wrap="none">
            <a:spAutoFit/>
          </a:bodyPr>
          <a:lstStyle/>
          <a:p>
            <a:r>
              <a:rPr lang="en-US" b="1" dirty="0"/>
              <a:t>true</a:t>
            </a:r>
          </a:p>
        </p:txBody>
      </p:sp>
      <p:sp>
        <p:nvSpPr>
          <p:cNvPr id="8" name="Rectangle 7"/>
          <p:cNvSpPr/>
          <p:nvPr/>
        </p:nvSpPr>
        <p:spPr>
          <a:xfrm>
            <a:off x="6324600" y="943303"/>
            <a:ext cx="6096000" cy="1754326"/>
          </a:xfrm>
          <a:prstGeom prst="rect">
            <a:avLst/>
          </a:prstGeom>
        </p:spPr>
        <p:txBody>
          <a:bodyPr>
            <a:spAutoFit/>
          </a:bodyPr>
          <a:lstStyle/>
          <a:p>
            <a:r>
              <a:rPr lang="en-US" dirty="0"/>
              <a:t>class _</a:t>
            </a:r>
            <a:r>
              <a:rPr lang="en-US" dirty="0" err="1"/>
              <a:t>compareto</a:t>
            </a:r>
            <a:r>
              <a:rPr lang="en-US" dirty="0"/>
              <a:t>{</a:t>
            </a:r>
          </a:p>
          <a:p>
            <a:r>
              <a:rPr lang="en-US" dirty="0"/>
              <a:t>	public static void main(String[] </a:t>
            </a:r>
            <a:r>
              <a:rPr lang="en-US" dirty="0" err="1"/>
              <a:t>args</a:t>
            </a:r>
            <a:r>
              <a:rPr lang="en-US" dirty="0"/>
              <a:t>){</a:t>
            </a:r>
          </a:p>
          <a:p>
            <a:r>
              <a:rPr lang="en-US" dirty="0"/>
              <a:t>        </a:t>
            </a:r>
            <a:r>
              <a:rPr lang="en-US" dirty="0" err="1"/>
              <a:t>int</a:t>
            </a:r>
            <a:r>
              <a:rPr lang="en-US" dirty="0"/>
              <a:t> a = 35;</a:t>
            </a:r>
          </a:p>
          <a:p>
            <a:r>
              <a:rPr lang="en-US" dirty="0"/>
              <a:t>        </a:t>
            </a:r>
            <a:r>
              <a:rPr lang="en-US" dirty="0" err="1"/>
              <a:t>int</a:t>
            </a:r>
            <a:r>
              <a:rPr lang="en-US" dirty="0"/>
              <a:t> b = 35;</a:t>
            </a:r>
          </a:p>
          <a:p>
            <a:r>
              <a:rPr lang="en-US" dirty="0"/>
              <a:t>        </a:t>
            </a:r>
            <a:r>
              <a:rPr lang="en-US" dirty="0" err="1"/>
              <a:t>System.out.print</a:t>
            </a:r>
            <a:r>
              <a:rPr lang="en-US" dirty="0"/>
              <a:t>(</a:t>
            </a:r>
            <a:r>
              <a:rPr lang="en-US" dirty="0" err="1"/>
              <a:t>a.equals</a:t>
            </a:r>
            <a:r>
              <a:rPr lang="en-US" dirty="0"/>
              <a:t>(b));</a:t>
            </a:r>
          </a:p>
          <a:p>
            <a:r>
              <a:rPr lang="en-US" dirty="0"/>
              <a:t>    }}</a:t>
            </a:r>
          </a:p>
        </p:txBody>
      </p:sp>
      <p:sp>
        <p:nvSpPr>
          <p:cNvPr id="9" name="Rectangle 8"/>
          <p:cNvSpPr/>
          <p:nvPr/>
        </p:nvSpPr>
        <p:spPr>
          <a:xfrm>
            <a:off x="6248400" y="2882295"/>
            <a:ext cx="6096000" cy="923330"/>
          </a:xfrm>
          <a:prstGeom prst="rect">
            <a:avLst/>
          </a:prstGeom>
        </p:spPr>
        <p:txBody>
          <a:bodyPr>
            <a:spAutoFit/>
          </a:bodyPr>
          <a:lstStyle/>
          <a:p>
            <a:r>
              <a:rPr lang="en-US" b="1" dirty="0"/>
              <a:t>_compareto.java:5: error: </a:t>
            </a:r>
            <a:r>
              <a:rPr lang="en-US" b="1" dirty="0" err="1"/>
              <a:t>int</a:t>
            </a:r>
            <a:r>
              <a:rPr lang="en-US" b="1" dirty="0"/>
              <a:t> cannot be dereferenced</a:t>
            </a:r>
          </a:p>
          <a:p>
            <a:r>
              <a:rPr lang="en-US" b="1" dirty="0"/>
              <a:t>        </a:t>
            </a:r>
            <a:r>
              <a:rPr lang="en-US" b="1" dirty="0" err="1"/>
              <a:t>System.out.print</a:t>
            </a:r>
            <a:r>
              <a:rPr lang="en-US" b="1" dirty="0"/>
              <a:t>(</a:t>
            </a:r>
            <a:r>
              <a:rPr lang="en-US" b="1" dirty="0" err="1"/>
              <a:t>a.equals</a:t>
            </a:r>
            <a:r>
              <a:rPr lang="en-US" b="1" dirty="0"/>
              <a:t>(b));</a:t>
            </a:r>
          </a:p>
          <a:p>
            <a:r>
              <a:rPr lang="en-US" b="1" dirty="0"/>
              <a:t>                          ^</a:t>
            </a:r>
          </a:p>
        </p:txBody>
      </p:sp>
    </p:spTree>
    <p:extLst>
      <p:ext uri="{BB962C8B-B14F-4D97-AF65-F5344CB8AC3E}">
        <p14:creationId xmlns:p14="http://schemas.microsoft.com/office/powerpoint/2010/main" val="2071890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92" y="304800"/>
            <a:ext cx="10649607" cy="1200329"/>
          </a:xfrm>
          <a:prstGeom prst="rect">
            <a:avLst/>
          </a:prstGeom>
        </p:spPr>
        <p:txBody>
          <a:bodyPr wrap="square">
            <a:spAutoFit/>
          </a:bodyPr>
          <a:lstStyle/>
          <a:p>
            <a:r>
              <a:rPr lang="en-US" b="1" dirty="0" err="1"/>
              <a:t>Autoboxing</a:t>
            </a:r>
            <a:r>
              <a:rPr lang="en-US" b="1" dirty="0"/>
              <a:t> and Unboxing:</a:t>
            </a:r>
          </a:p>
          <a:p>
            <a:endParaRPr lang="en-US" dirty="0"/>
          </a:p>
          <a:p>
            <a:r>
              <a:rPr lang="en-US" dirty="0" err="1"/>
              <a:t>Autoboxing</a:t>
            </a:r>
            <a:r>
              <a:rPr lang="en-US" dirty="0"/>
              <a:t>: Automatic conversion of primitive types to their corresponding wrapper types.</a:t>
            </a:r>
          </a:p>
          <a:p>
            <a:r>
              <a:rPr lang="en-US" dirty="0"/>
              <a:t>Unboxing: Automatic conversion of wrapper types to their corresponding primitive types.</a:t>
            </a:r>
          </a:p>
        </p:txBody>
      </p:sp>
      <p:sp>
        <p:nvSpPr>
          <p:cNvPr id="5" name="Rectangle 4"/>
          <p:cNvSpPr/>
          <p:nvPr/>
        </p:nvSpPr>
        <p:spPr>
          <a:xfrm>
            <a:off x="152400" y="1507757"/>
            <a:ext cx="10134600" cy="3693319"/>
          </a:xfrm>
          <a:prstGeom prst="rect">
            <a:avLst/>
          </a:prstGeom>
        </p:spPr>
        <p:txBody>
          <a:bodyPr wrap="square">
            <a:spAutoFit/>
          </a:bodyPr>
          <a:lstStyle/>
          <a:p>
            <a:r>
              <a:rPr lang="en-US" dirty="0"/>
              <a:t>class _boxing {</a:t>
            </a:r>
          </a:p>
          <a:p>
            <a:r>
              <a:rPr lang="en-US" dirty="0"/>
              <a:t>    public static void main(String[] </a:t>
            </a:r>
            <a:r>
              <a:rPr lang="en-US" dirty="0" err="1"/>
              <a:t>args</a:t>
            </a:r>
            <a:r>
              <a:rPr lang="en-US" dirty="0"/>
              <a:t>) {</a:t>
            </a:r>
          </a:p>
          <a:p>
            <a:r>
              <a:rPr lang="en-US" dirty="0"/>
              <a:t>        // </a:t>
            </a:r>
            <a:r>
              <a:rPr lang="en-US" dirty="0" err="1"/>
              <a:t>Autoboxing</a:t>
            </a:r>
            <a:r>
              <a:rPr lang="en-US" dirty="0"/>
              <a:t>: Converting primitive </a:t>
            </a:r>
            <a:r>
              <a:rPr lang="en-US" dirty="0" err="1"/>
              <a:t>int</a:t>
            </a:r>
            <a:r>
              <a:rPr lang="en-US" dirty="0"/>
              <a:t> to Integer</a:t>
            </a:r>
          </a:p>
          <a:p>
            <a:r>
              <a:rPr lang="en-US" dirty="0"/>
              <a:t>        </a:t>
            </a:r>
            <a:r>
              <a:rPr lang="en-US" dirty="0" err="1"/>
              <a:t>int</a:t>
            </a:r>
            <a:r>
              <a:rPr lang="en-US" dirty="0"/>
              <a:t> a = 42;</a:t>
            </a:r>
          </a:p>
          <a:p>
            <a:r>
              <a:rPr lang="en-US" dirty="0"/>
              <a:t>        Integer _a = a; // </a:t>
            </a:r>
            <a:r>
              <a:rPr lang="en-US" dirty="0" err="1" smtClean="0"/>
              <a:t>Autoboxing</a:t>
            </a:r>
            <a:r>
              <a:rPr lang="en-US" dirty="0" smtClean="0"/>
              <a:t> </a:t>
            </a:r>
            <a:endParaRPr lang="en-US" dirty="0"/>
          </a:p>
          <a:p>
            <a:r>
              <a:rPr lang="en-US" dirty="0"/>
              <a:t>        </a:t>
            </a:r>
            <a:r>
              <a:rPr lang="en-US" dirty="0" err="1"/>
              <a:t>System.out.println</a:t>
            </a:r>
            <a:r>
              <a:rPr lang="en-US" dirty="0"/>
              <a:t>("Primitive </a:t>
            </a:r>
            <a:r>
              <a:rPr lang="en-US" dirty="0" err="1"/>
              <a:t>int</a:t>
            </a:r>
            <a:r>
              <a:rPr lang="en-US" dirty="0"/>
              <a:t>: " + a);</a:t>
            </a:r>
          </a:p>
          <a:p>
            <a:r>
              <a:rPr lang="en-US" dirty="0"/>
              <a:t>        </a:t>
            </a:r>
            <a:r>
              <a:rPr lang="en-US" dirty="0" err="1"/>
              <a:t>System.out.println</a:t>
            </a:r>
            <a:r>
              <a:rPr lang="en-US" dirty="0"/>
              <a:t>("Wrapped Integer: " + _a</a:t>
            </a:r>
            <a:r>
              <a:rPr lang="en-US" dirty="0" smtClean="0"/>
              <a:t>);</a:t>
            </a:r>
            <a:endParaRPr lang="en-US" dirty="0"/>
          </a:p>
          <a:p>
            <a:r>
              <a:rPr lang="en-US" dirty="0"/>
              <a:t>        // Unboxing: Converting Integer to primitive </a:t>
            </a:r>
            <a:r>
              <a:rPr lang="en-US" dirty="0" err="1"/>
              <a:t>int</a:t>
            </a:r>
            <a:endParaRPr lang="en-US" dirty="0"/>
          </a:p>
          <a:p>
            <a:r>
              <a:rPr lang="en-US" dirty="0"/>
              <a:t>        Integer b = 99;</a:t>
            </a:r>
          </a:p>
          <a:p>
            <a:r>
              <a:rPr lang="en-US" dirty="0"/>
              <a:t>        </a:t>
            </a:r>
            <a:r>
              <a:rPr lang="en-US" dirty="0" err="1"/>
              <a:t>int</a:t>
            </a:r>
            <a:r>
              <a:rPr lang="en-US" dirty="0"/>
              <a:t> _b = b; // </a:t>
            </a:r>
            <a:r>
              <a:rPr lang="en-US" dirty="0" smtClean="0"/>
              <a:t>Unboxing </a:t>
            </a:r>
            <a:endParaRPr lang="en-US" dirty="0"/>
          </a:p>
          <a:p>
            <a:r>
              <a:rPr lang="en-US" dirty="0"/>
              <a:t>        </a:t>
            </a:r>
            <a:r>
              <a:rPr lang="en-US" dirty="0" err="1"/>
              <a:t>System.out.println</a:t>
            </a:r>
            <a:r>
              <a:rPr lang="en-US" dirty="0"/>
              <a:t>("Integer object: " + b);</a:t>
            </a:r>
          </a:p>
          <a:p>
            <a:r>
              <a:rPr lang="en-US" dirty="0"/>
              <a:t>        </a:t>
            </a:r>
            <a:r>
              <a:rPr lang="en-US" dirty="0" err="1"/>
              <a:t>System.out.println</a:t>
            </a:r>
            <a:r>
              <a:rPr lang="en-US" dirty="0"/>
              <a:t>("Unboxed </a:t>
            </a:r>
            <a:r>
              <a:rPr lang="en-US" dirty="0" err="1"/>
              <a:t>int</a:t>
            </a:r>
            <a:r>
              <a:rPr lang="en-US" dirty="0"/>
              <a:t>: " + _b);</a:t>
            </a:r>
          </a:p>
          <a:p>
            <a:r>
              <a:rPr lang="en-US" dirty="0"/>
              <a:t>    </a:t>
            </a:r>
            <a:r>
              <a:rPr lang="en-US" dirty="0" smtClean="0"/>
              <a:t>}}</a:t>
            </a:r>
            <a:endParaRPr lang="en-US" dirty="0"/>
          </a:p>
        </p:txBody>
      </p:sp>
      <p:sp>
        <p:nvSpPr>
          <p:cNvPr id="6" name="Rectangle 5"/>
          <p:cNvSpPr/>
          <p:nvPr/>
        </p:nvSpPr>
        <p:spPr>
          <a:xfrm>
            <a:off x="183931" y="5334000"/>
            <a:ext cx="6096000" cy="1200329"/>
          </a:xfrm>
          <a:prstGeom prst="rect">
            <a:avLst/>
          </a:prstGeom>
        </p:spPr>
        <p:txBody>
          <a:bodyPr>
            <a:spAutoFit/>
          </a:bodyPr>
          <a:lstStyle/>
          <a:p>
            <a:r>
              <a:rPr lang="en-US" b="1" dirty="0"/>
              <a:t>Primitive </a:t>
            </a:r>
            <a:r>
              <a:rPr lang="en-US" b="1" dirty="0" err="1"/>
              <a:t>int</a:t>
            </a:r>
            <a:r>
              <a:rPr lang="en-US" b="1" dirty="0"/>
              <a:t>: 42</a:t>
            </a:r>
          </a:p>
          <a:p>
            <a:r>
              <a:rPr lang="en-US" b="1" dirty="0"/>
              <a:t>Wrapped Integer: 42</a:t>
            </a:r>
          </a:p>
          <a:p>
            <a:r>
              <a:rPr lang="en-US" b="1" dirty="0"/>
              <a:t>Integer object: 99</a:t>
            </a:r>
          </a:p>
          <a:p>
            <a:r>
              <a:rPr lang="en-US" b="1" dirty="0"/>
              <a:t>Unboxed </a:t>
            </a:r>
            <a:r>
              <a:rPr lang="en-US" b="1" dirty="0" err="1"/>
              <a:t>int</a:t>
            </a:r>
            <a:r>
              <a:rPr lang="en-US" b="1" dirty="0"/>
              <a:t>: 99</a:t>
            </a:r>
          </a:p>
        </p:txBody>
      </p:sp>
    </p:spTree>
    <p:extLst>
      <p:ext uri="{BB962C8B-B14F-4D97-AF65-F5344CB8AC3E}">
        <p14:creationId xmlns:p14="http://schemas.microsoft.com/office/powerpoint/2010/main" val="2212763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04" y="152400"/>
            <a:ext cx="12220903" cy="3139321"/>
          </a:xfrm>
          <a:prstGeom prst="rect">
            <a:avLst/>
          </a:prstGeom>
        </p:spPr>
        <p:txBody>
          <a:bodyPr wrap="square">
            <a:spAutoFit/>
          </a:bodyPr>
          <a:lstStyle/>
          <a:p>
            <a:r>
              <a:rPr lang="en-US" b="1" dirty="0"/>
              <a:t>Type Checking:</a:t>
            </a:r>
          </a:p>
          <a:p>
            <a:endParaRPr lang="en-US" dirty="0"/>
          </a:p>
          <a:p>
            <a:r>
              <a:rPr lang="en-US" dirty="0" err="1"/>
              <a:t>instanceof</a:t>
            </a:r>
            <a:r>
              <a:rPr lang="en-US" dirty="0"/>
              <a:t> can be used to check if an object is of a specific </a:t>
            </a:r>
            <a:endParaRPr lang="en-US" dirty="0" smtClean="0"/>
          </a:p>
          <a:p>
            <a:r>
              <a:rPr lang="en-US" dirty="0" smtClean="0"/>
              <a:t>wrapper </a:t>
            </a:r>
            <a:r>
              <a:rPr lang="en-US" dirty="0"/>
              <a:t>class.</a:t>
            </a:r>
          </a:p>
          <a:p>
            <a:r>
              <a:rPr lang="en-US" b="1" dirty="0"/>
              <a:t>Bit Manipulation:</a:t>
            </a:r>
          </a:p>
          <a:p>
            <a:endParaRPr lang="en-US" dirty="0"/>
          </a:p>
          <a:p>
            <a:r>
              <a:rPr lang="en-US" dirty="0" err="1"/>
              <a:t>Integer.bitCount</a:t>
            </a:r>
            <a:r>
              <a:rPr lang="en-US" dirty="0"/>
              <a:t>(</a:t>
            </a:r>
            <a:r>
              <a:rPr lang="en-US" dirty="0" err="1"/>
              <a:t>int</a:t>
            </a:r>
            <a:r>
              <a:rPr lang="en-US" dirty="0"/>
              <a:t>): Returns the number of one-bits in </a:t>
            </a:r>
            <a:endParaRPr lang="en-US" dirty="0" smtClean="0"/>
          </a:p>
          <a:p>
            <a:r>
              <a:rPr lang="en-US" dirty="0" smtClean="0"/>
              <a:t>the </a:t>
            </a:r>
            <a:r>
              <a:rPr lang="en-US" dirty="0"/>
              <a:t>two's complement binary representation of an int</a:t>
            </a:r>
            <a:r>
              <a:rPr lang="en-US" dirty="0" smtClean="0"/>
              <a:t>.</a:t>
            </a:r>
          </a:p>
          <a:p>
            <a:endParaRPr lang="en-US" dirty="0"/>
          </a:p>
          <a:p>
            <a:r>
              <a:rPr lang="en-US" dirty="0" err="1"/>
              <a:t>Integer.toBinaryString</a:t>
            </a:r>
            <a:r>
              <a:rPr lang="en-US" dirty="0"/>
              <a:t>(</a:t>
            </a:r>
            <a:r>
              <a:rPr lang="en-US" dirty="0" err="1"/>
              <a:t>int</a:t>
            </a:r>
            <a:r>
              <a:rPr lang="en-US" dirty="0"/>
              <a:t>): Returns the binary string </a:t>
            </a:r>
            <a:endParaRPr lang="en-US" dirty="0" smtClean="0"/>
          </a:p>
          <a:p>
            <a:r>
              <a:rPr lang="en-US" dirty="0" smtClean="0"/>
              <a:t>representation </a:t>
            </a:r>
            <a:r>
              <a:rPr lang="en-US" dirty="0"/>
              <a:t>of an int.</a:t>
            </a:r>
          </a:p>
        </p:txBody>
      </p:sp>
      <p:sp>
        <p:nvSpPr>
          <p:cNvPr id="6" name="Rectangle 5"/>
          <p:cNvSpPr/>
          <p:nvPr/>
        </p:nvSpPr>
        <p:spPr>
          <a:xfrm>
            <a:off x="0" y="3358277"/>
            <a:ext cx="6096000" cy="2585323"/>
          </a:xfrm>
          <a:prstGeom prst="rect">
            <a:avLst/>
          </a:prstGeom>
        </p:spPr>
        <p:txBody>
          <a:bodyPr>
            <a:spAutoFit/>
          </a:bodyPr>
          <a:lstStyle/>
          <a:p>
            <a:r>
              <a:rPr lang="en-US" dirty="0"/>
              <a:t>class _</a:t>
            </a:r>
            <a:r>
              <a:rPr lang="en-US" dirty="0" err="1"/>
              <a:t>instanceof</a:t>
            </a:r>
            <a:r>
              <a:rPr lang="en-US" dirty="0"/>
              <a:t>{</a:t>
            </a:r>
          </a:p>
          <a:p>
            <a:r>
              <a:rPr lang="en-US" dirty="0"/>
              <a:t>	public static void main(String[] </a:t>
            </a:r>
            <a:r>
              <a:rPr lang="en-US" dirty="0" err="1"/>
              <a:t>args</a:t>
            </a:r>
            <a:r>
              <a:rPr lang="en-US" dirty="0"/>
              <a:t>){</a:t>
            </a:r>
          </a:p>
          <a:p>
            <a:r>
              <a:rPr lang="en-US" dirty="0"/>
              <a:t>		Integer a = 100;</a:t>
            </a:r>
          </a:p>
          <a:p>
            <a:r>
              <a:rPr lang="en-US" dirty="0"/>
              <a:t>		if (a </a:t>
            </a:r>
            <a:r>
              <a:rPr lang="en-US" dirty="0" err="1"/>
              <a:t>instanceof</a:t>
            </a:r>
            <a:r>
              <a:rPr lang="en-US" dirty="0"/>
              <a:t> Integer)</a:t>
            </a:r>
          </a:p>
          <a:p>
            <a:r>
              <a:rPr lang="en-US" dirty="0"/>
              <a:t>			</a:t>
            </a:r>
            <a:r>
              <a:rPr lang="en-US" dirty="0" err="1"/>
              <a:t>System.out.print</a:t>
            </a:r>
            <a:r>
              <a:rPr lang="en-US" dirty="0"/>
              <a:t>("Yes");</a:t>
            </a:r>
          </a:p>
          <a:p>
            <a:r>
              <a:rPr lang="en-US" dirty="0"/>
              <a:t>		else</a:t>
            </a:r>
          </a:p>
          <a:p>
            <a:r>
              <a:rPr lang="en-US" dirty="0"/>
              <a:t>			</a:t>
            </a:r>
            <a:r>
              <a:rPr lang="en-US" dirty="0" err="1"/>
              <a:t>System.out.print</a:t>
            </a:r>
            <a:r>
              <a:rPr lang="en-US" dirty="0"/>
              <a:t>("No");</a:t>
            </a:r>
          </a:p>
          <a:p>
            <a:r>
              <a:rPr lang="en-US" dirty="0"/>
              <a:t>	</a:t>
            </a:r>
            <a:r>
              <a:rPr lang="en-US" dirty="0" smtClean="0"/>
              <a:t>}}</a:t>
            </a:r>
          </a:p>
          <a:p>
            <a:r>
              <a:rPr lang="en-US" b="1" dirty="0" smtClean="0"/>
              <a:t>Yes</a:t>
            </a:r>
            <a:endParaRPr lang="en-US" b="1" dirty="0"/>
          </a:p>
        </p:txBody>
      </p:sp>
      <p:sp>
        <p:nvSpPr>
          <p:cNvPr id="9" name="Rectangle 8"/>
          <p:cNvSpPr/>
          <p:nvPr/>
        </p:nvSpPr>
        <p:spPr>
          <a:xfrm>
            <a:off x="6081547" y="158889"/>
            <a:ext cx="6096000" cy="5632311"/>
          </a:xfrm>
          <a:prstGeom prst="rect">
            <a:avLst/>
          </a:prstGeom>
        </p:spPr>
        <p:txBody>
          <a:bodyPr>
            <a:spAutoFit/>
          </a:bodyPr>
          <a:lstStyle/>
          <a:p>
            <a:r>
              <a:rPr lang="en-US" dirty="0"/>
              <a:t>class _bit{</a:t>
            </a:r>
          </a:p>
          <a:p>
            <a:r>
              <a:rPr lang="en-US" dirty="0"/>
              <a:t>	public static void main(String[] </a:t>
            </a:r>
            <a:r>
              <a:rPr lang="en-US" dirty="0" err="1"/>
              <a:t>args</a:t>
            </a:r>
            <a:r>
              <a:rPr lang="en-US" dirty="0"/>
              <a:t>){</a:t>
            </a:r>
          </a:p>
          <a:p>
            <a:r>
              <a:rPr lang="en-US" dirty="0"/>
              <a:t>		</a:t>
            </a:r>
            <a:r>
              <a:rPr lang="en-US" dirty="0" err="1"/>
              <a:t>int</a:t>
            </a:r>
            <a:r>
              <a:rPr lang="en-US" dirty="0"/>
              <a:t> a = 5;//</a:t>
            </a:r>
          </a:p>
          <a:p>
            <a:r>
              <a:rPr lang="en-US" dirty="0"/>
              <a:t>		</a:t>
            </a:r>
            <a:r>
              <a:rPr lang="en-US" dirty="0" err="1"/>
              <a:t>int</a:t>
            </a:r>
            <a:r>
              <a:rPr lang="en-US" dirty="0"/>
              <a:t> _a = -5;//invert binary of 5(00000000 00000000 00000000 00000101) </a:t>
            </a:r>
          </a:p>
          <a:p>
            <a:r>
              <a:rPr lang="en-US" dirty="0"/>
              <a:t>		// we will get 11111111 11111111 11111111 11111010 and add 1 </a:t>
            </a:r>
          </a:p>
          <a:p>
            <a:r>
              <a:rPr lang="en-US" dirty="0"/>
              <a:t>		//represent -5 </a:t>
            </a:r>
            <a:r>
              <a:rPr lang="en-US" dirty="0" err="1"/>
              <a:t>ie</a:t>
            </a:r>
            <a:r>
              <a:rPr lang="en-US" dirty="0"/>
              <a:t> 11111111 11111111 11111111 11111011</a:t>
            </a:r>
          </a:p>
          <a:p>
            <a:r>
              <a:rPr lang="en-US" dirty="0"/>
              <a:t>		</a:t>
            </a:r>
            <a:r>
              <a:rPr lang="en-US" dirty="0" err="1"/>
              <a:t>System.out.println</a:t>
            </a:r>
            <a:r>
              <a:rPr lang="en-US" dirty="0"/>
              <a:t>(</a:t>
            </a:r>
            <a:r>
              <a:rPr lang="en-US" dirty="0" err="1"/>
              <a:t>Integer.bitCount</a:t>
            </a:r>
            <a:r>
              <a:rPr lang="en-US" dirty="0"/>
              <a:t>(a));//count number of 1's in 2's complement</a:t>
            </a:r>
          </a:p>
          <a:p>
            <a:r>
              <a:rPr lang="en-US" dirty="0"/>
              <a:t>		</a:t>
            </a:r>
            <a:r>
              <a:rPr lang="en-US" dirty="0" err="1"/>
              <a:t>System.out.println</a:t>
            </a:r>
            <a:r>
              <a:rPr lang="en-US" dirty="0"/>
              <a:t>(</a:t>
            </a:r>
            <a:r>
              <a:rPr lang="en-US" dirty="0" err="1"/>
              <a:t>Integer.bitCount</a:t>
            </a:r>
            <a:r>
              <a:rPr lang="en-US" dirty="0"/>
              <a:t>(_a));//count number of 1's in 2's complement</a:t>
            </a:r>
          </a:p>
          <a:p>
            <a:r>
              <a:rPr lang="en-US" dirty="0"/>
              <a:t>	</a:t>
            </a:r>
            <a:r>
              <a:rPr lang="en-US" dirty="0" smtClean="0"/>
              <a:t>String </a:t>
            </a:r>
            <a:r>
              <a:rPr lang="en-US" dirty="0" err="1"/>
              <a:t>str</a:t>
            </a:r>
            <a:r>
              <a:rPr lang="en-US" dirty="0"/>
              <a:t> = </a:t>
            </a:r>
            <a:r>
              <a:rPr lang="en-US" dirty="0" err="1"/>
              <a:t>Integer.toBinaryString</a:t>
            </a:r>
            <a:r>
              <a:rPr lang="en-US" dirty="0"/>
              <a:t>(a);</a:t>
            </a:r>
          </a:p>
          <a:p>
            <a:r>
              <a:rPr lang="en-US" dirty="0"/>
              <a:t>	</a:t>
            </a:r>
            <a:r>
              <a:rPr lang="en-US" dirty="0" smtClean="0"/>
              <a:t>String </a:t>
            </a:r>
            <a:r>
              <a:rPr lang="en-US" dirty="0"/>
              <a:t>_</a:t>
            </a:r>
            <a:r>
              <a:rPr lang="en-US" dirty="0" err="1"/>
              <a:t>str</a:t>
            </a:r>
            <a:r>
              <a:rPr lang="en-US" dirty="0"/>
              <a:t> = </a:t>
            </a:r>
            <a:r>
              <a:rPr lang="en-US" dirty="0" err="1"/>
              <a:t>Integer.toBinaryString</a:t>
            </a:r>
            <a:r>
              <a:rPr lang="en-US" dirty="0"/>
              <a:t>(_a);</a:t>
            </a:r>
          </a:p>
          <a:p>
            <a:r>
              <a:rPr lang="en-US" dirty="0"/>
              <a:t>	</a:t>
            </a:r>
            <a:r>
              <a:rPr lang="en-US" dirty="0" err="1" smtClean="0"/>
              <a:t>System.out.println</a:t>
            </a:r>
            <a:r>
              <a:rPr lang="en-US" dirty="0" smtClean="0"/>
              <a:t>(</a:t>
            </a:r>
            <a:r>
              <a:rPr lang="en-US" dirty="0" err="1" smtClean="0"/>
              <a:t>str</a:t>
            </a:r>
            <a:r>
              <a:rPr lang="en-US" dirty="0"/>
              <a:t>);</a:t>
            </a:r>
          </a:p>
          <a:p>
            <a:r>
              <a:rPr lang="en-US" dirty="0"/>
              <a:t>	</a:t>
            </a:r>
            <a:r>
              <a:rPr lang="en-US" dirty="0" err="1" smtClean="0"/>
              <a:t>System.out.println</a:t>
            </a:r>
            <a:r>
              <a:rPr lang="en-US" dirty="0"/>
              <a:t>(_</a:t>
            </a:r>
            <a:r>
              <a:rPr lang="en-US" dirty="0" err="1"/>
              <a:t>str</a:t>
            </a:r>
            <a:r>
              <a:rPr lang="en-US" dirty="0"/>
              <a:t>);</a:t>
            </a:r>
          </a:p>
          <a:p>
            <a:r>
              <a:rPr lang="en-US" dirty="0"/>
              <a:t>}}</a:t>
            </a:r>
          </a:p>
        </p:txBody>
      </p:sp>
      <p:sp>
        <p:nvSpPr>
          <p:cNvPr id="10" name="Rectangle 9"/>
          <p:cNvSpPr/>
          <p:nvPr/>
        </p:nvSpPr>
        <p:spPr>
          <a:xfrm>
            <a:off x="6067095" y="5733871"/>
            <a:ext cx="6096000" cy="1200329"/>
          </a:xfrm>
          <a:prstGeom prst="rect">
            <a:avLst/>
          </a:prstGeom>
        </p:spPr>
        <p:txBody>
          <a:bodyPr>
            <a:spAutoFit/>
          </a:bodyPr>
          <a:lstStyle/>
          <a:p>
            <a:r>
              <a:rPr lang="en-US" b="1" dirty="0"/>
              <a:t>2</a:t>
            </a:r>
          </a:p>
          <a:p>
            <a:r>
              <a:rPr lang="en-US" b="1" dirty="0"/>
              <a:t>31</a:t>
            </a:r>
          </a:p>
          <a:p>
            <a:r>
              <a:rPr lang="en-US" b="1" dirty="0"/>
              <a:t>101</a:t>
            </a:r>
          </a:p>
          <a:p>
            <a:r>
              <a:rPr lang="en-US" b="1" dirty="0"/>
              <a:t>11111111111111111111111111111011</a:t>
            </a:r>
          </a:p>
        </p:txBody>
      </p:sp>
    </p:spTree>
    <p:extLst>
      <p:ext uri="{BB962C8B-B14F-4D97-AF65-F5344CB8AC3E}">
        <p14:creationId xmlns:p14="http://schemas.microsoft.com/office/powerpoint/2010/main" val="1324984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400"/>
            <a:ext cx="11506200" cy="1200329"/>
          </a:xfrm>
          <a:prstGeom prst="rect">
            <a:avLst/>
          </a:prstGeom>
        </p:spPr>
        <p:txBody>
          <a:bodyPr wrap="square">
            <a:spAutoFit/>
          </a:bodyPr>
          <a:lstStyle/>
          <a:p>
            <a:r>
              <a:rPr lang="en-US" b="1" dirty="0"/>
              <a:t>Formatting and Parsing:</a:t>
            </a:r>
          </a:p>
          <a:p>
            <a:endParaRPr lang="en-US" dirty="0"/>
          </a:p>
          <a:p>
            <a:r>
              <a:rPr lang="en-US" dirty="0" err="1"/>
              <a:t>Integer.toHexString</a:t>
            </a:r>
            <a:r>
              <a:rPr lang="en-US" dirty="0"/>
              <a:t>(</a:t>
            </a:r>
            <a:r>
              <a:rPr lang="en-US" dirty="0" err="1"/>
              <a:t>int</a:t>
            </a:r>
            <a:r>
              <a:rPr lang="en-US" dirty="0"/>
              <a:t>): Returns the hexadecimal string representation of an int.</a:t>
            </a:r>
          </a:p>
          <a:p>
            <a:r>
              <a:rPr lang="en-US" dirty="0" err="1"/>
              <a:t>Integer.parseInt</a:t>
            </a:r>
            <a:r>
              <a:rPr lang="en-US" dirty="0"/>
              <a:t>(String, </a:t>
            </a:r>
            <a:r>
              <a:rPr lang="en-US" dirty="0" err="1"/>
              <a:t>int</a:t>
            </a:r>
            <a:r>
              <a:rPr lang="en-US" dirty="0"/>
              <a:t>): Parses a string as a signed integer using the specified radix.</a:t>
            </a:r>
          </a:p>
        </p:txBody>
      </p:sp>
      <p:sp>
        <p:nvSpPr>
          <p:cNvPr id="6" name="Rectangle 5"/>
          <p:cNvSpPr/>
          <p:nvPr/>
        </p:nvSpPr>
        <p:spPr>
          <a:xfrm>
            <a:off x="228600" y="1447800"/>
            <a:ext cx="6096000" cy="3416320"/>
          </a:xfrm>
          <a:prstGeom prst="rect">
            <a:avLst/>
          </a:prstGeom>
        </p:spPr>
        <p:txBody>
          <a:bodyPr>
            <a:spAutoFit/>
          </a:bodyPr>
          <a:lstStyle/>
          <a:p>
            <a:r>
              <a:rPr lang="en-US" smtClean="0"/>
              <a:t>class radix{</a:t>
            </a:r>
          </a:p>
          <a:p>
            <a:r>
              <a:rPr lang="en-US" smtClean="0"/>
              <a:t>	public static void main(String[] args){</a:t>
            </a:r>
          </a:p>
          <a:p>
            <a:r>
              <a:rPr lang="en-US" smtClean="0"/>
              <a:t>		int a = 10;</a:t>
            </a:r>
          </a:p>
          <a:p>
            <a:r>
              <a:rPr lang="en-US" smtClean="0"/>
              <a:t>		String str = Integer.toHexString(a);</a:t>
            </a:r>
          </a:p>
          <a:p>
            <a:r>
              <a:rPr lang="en-US" smtClean="0"/>
              <a:t>		System.out.println(str);</a:t>
            </a:r>
          </a:p>
          <a:p>
            <a:r>
              <a:rPr lang="en-US" smtClean="0"/>
              <a:t>		int b = Integer.parseInt(str, 16);</a:t>
            </a:r>
          </a:p>
          <a:p>
            <a:r>
              <a:rPr lang="en-US" smtClean="0"/>
              <a:t>		System.out.println(b);</a:t>
            </a:r>
          </a:p>
          <a:p>
            <a:r>
              <a:rPr lang="en-US" smtClean="0"/>
              <a:t>		System.out.println(Integer.parseInt("12", 8));</a:t>
            </a:r>
          </a:p>
          <a:p>
            <a:r>
              <a:rPr lang="en-US" smtClean="0"/>
              <a:t>		System.out.println(Integer.parseInt("12", 10));	</a:t>
            </a:r>
          </a:p>
          <a:p>
            <a:r>
              <a:rPr lang="en-US" smtClean="0"/>
              <a:t>}}</a:t>
            </a:r>
            <a:endParaRPr lang="en-US" dirty="0"/>
          </a:p>
        </p:txBody>
      </p:sp>
      <p:sp>
        <p:nvSpPr>
          <p:cNvPr id="7" name="Rectangle 6"/>
          <p:cNvSpPr/>
          <p:nvPr/>
        </p:nvSpPr>
        <p:spPr>
          <a:xfrm>
            <a:off x="228600" y="4930288"/>
            <a:ext cx="6096000" cy="1200329"/>
          </a:xfrm>
          <a:prstGeom prst="rect">
            <a:avLst/>
          </a:prstGeom>
        </p:spPr>
        <p:txBody>
          <a:bodyPr>
            <a:spAutoFit/>
          </a:bodyPr>
          <a:lstStyle/>
          <a:p>
            <a:r>
              <a:rPr lang="en-US" b="1" dirty="0"/>
              <a:t>a</a:t>
            </a:r>
          </a:p>
          <a:p>
            <a:r>
              <a:rPr lang="en-US" b="1" dirty="0"/>
              <a:t>10</a:t>
            </a:r>
          </a:p>
          <a:p>
            <a:r>
              <a:rPr lang="en-US" b="1" dirty="0"/>
              <a:t>10</a:t>
            </a:r>
          </a:p>
          <a:p>
            <a:r>
              <a:rPr lang="en-US" b="1" dirty="0"/>
              <a:t>12</a:t>
            </a:r>
          </a:p>
        </p:txBody>
      </p:sp>
    </p:spTree>
    <p:extLst>
      <p:ext uri="{BB962C8B-B14F-4D97-AF65-F5344CB8AC3E}">
        <p14:creationId xmlns:p14="http://schemas.microsoft.com/office/powerpoint/2010/main" val="1895094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Comments in Code</a:t>
            </a:r>
          </a:p>
        </p:txBody>
      </p:sp>
      <p:sp>
        <p:nvSpPr>
          <p:cNvPr id="3" name="Subtitle 2"/>
          <p:cNvSpPr>
            <a:spLocks noGrp="1"/>
          </p:cNvSpPr>
          <p:nvPr>
            <p:ph type="subTitle" idx="1"/>
          </p:nvPr>
        </p:nvSpPr>
        <p:spPr>
          <a:xfrm>
            <a:off x="1524000" y="1551705"/>
            <a:ext cx="9144000" cy="4391891"/>
          </a:xfrm>
        </p:spPr>
        <p:txBody>
          <a:bodyPr>
            <a:noAutofit/>
          </a:bodyPr>
          <a:lstStyle/>
          <a:p>
            <a:pPr algn="l"/>
            <a:r>
              <a:rPr lang="en-US" sz="2000" dirty="0"/>
              <a:t>There are three styles of comments:</a:t>
            </a:r>
          </a:p>
          <a:p>
            <a:pPr algn="l"/>
            <a:endParaRPr lang="en-US" sz="2000" dirty="0"/>
          </a:p>
          <a:p>
            <a:pPr marL="457200" indent="-457200" algn="just">
              <a:spcAft>
                <a:spcPts val="600"/>
              </a:spcAft>
              <a:buFont typeface="+mj-lt"/>
              <a:buAutoNum type="arabicPeriod"/>
            </a:pPr>
            <a:r>
              <a:rPr lang="en-US" sz="2000" dirty="0"/>
              <a:t>Text that occurs between /* and */ is ignored by the compiler. This style of comment can be used on part of a line, a whole line, or more commonly (as in the example) to define a multiline comment.</a:t>
            </a:r>
          </a:p>
          <a:p>
            <a:pPr marL="457200" indent="-457200" algn="just">
              <a:spcAft>
                <a:spcPts val="600"/>
              </a:spcAft>
              <a:buFont typeface="+mj-lt"/>
              <a:buAutoNum type="arabicPeriod"/>
            </a:pPr>
            <a:r>
              <a:rPr lang="en-US" sz="2000" dirty="0"/>
              <a:t>For single line and part line comments you can use // which tells the compiler to ignore everything after it on that line.</a:t>
            </a:r>
          </a:p>
          <a:p>
            <a:pPr marL="457200" indent="-457200" algn="just">
              <a:spcAft>
                <a:spcPts val="600"/>
              </a:spcAft>
              <a:buFont typeface="+mj-lt"/>
              <a:buAutoNum type="arabicPeriod"/>
            </a:pPr>
            <a:r>
              <a:rPr lang="en-US" sz="2000" dirty="0"/>
              <a:t>The third kind of comment appears at the very top, between /** and */. A comment starting with two asterisks is a documentation comment ("doc comment" for short). Documentation comments are intended to describe declarations that follow them.</a:t>
            </a:r>
          </a:p>
        </p:txBody>
      </p:sp>
    </p:spTree>
    <p:extLst>
      <p:ext uri="{BB962C8B-B14F-4D97-AF65-F5344CB8AC3E}">
        <p14:creationId xmlns:p14="http://schemas.microsoft.com/office/powerpoint/2010/main" val="2757890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Named Constants</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spcAft>
                <a:spcPts val="600"/>
              </a:spcAft>
              <a:buFont typeface="Arial" panose="020B0604020202020204" pitchFamily="34" charset="0"/>
              <a:buChar char="•"/>
            </a:pPr>
            <a:r>
              <a:rPr lang="en-US" sz="1700" dirty="0"/>
              <a:t>Constants are values like 12, 17.9, and "</a:t>
            </a:r>
            <a:r>
              <a:rPr lang="en-US" sz="1700" dirty="0" err="1"/>
              <a:t>StringsLike</a:t>
            </a:r>
            <a:r>
              <a:rPr lang="en-US" sz="1700" dirty="0"/>
              <a:t> This". Constants, or literals as they are also known, are the way you specify values that are not computed and recomputed but remain, well, constant for the life of a program.</a:t>
            </a:r>
          </a:p>
          <a:p>
            <a:pPr marL="342900" indent="-342900" algn="just">
              <a:spcAft>
                <a:spcPts val="600"/>
              </a:spcAft>
              <a:buFont typeface="Arial" panose="020B0604020202020204" pitchFamily="34" charset="0"/>
              <a:buChar char="•"/>
            </a:pPr>
            <a:r>
              <a:rPr lang="en-US" sz="1700" dirty="0"/>
              <a:t>A named constant is a constant value that is referred to by a name. For example, we may choose the name MAX to refer to the constant 50 in the Fibonacci example.</a:t>
            </a:r>
          </a:p>
          <a:p>
            <a:pPr marL="342900" indent="-342900" algn="just">
              <a:spcAft>
                <a:spcPts val="600"/>
              </a:spcAft>
              <a:buFont typeface="Arial" panose="020B0604020202020204" pitchFamily="34" charset="0"/>
              <a:buChar char="•"/>
            </a:pPr>
            <a:r>
              <a:rPr lang="en-US" sz="1700" dirty="0"/>
              <a:t>To make the value a constant we declare the field as </a:t>
            </a:r>
            <a:r>
              <a:rPr lang="en-US" sz="1700" b="1" dirty="0"/>
              <a:t>final</a:t>
            </a:r>
            <a:r>
              <a:rPr lang="en-US" sz="1700" dirty="0"/>
              <a:t>. A final field or variable is one that once initialized can never have its value changed. Further, because we don't want the named constant field to be associated with instances of the class, we also declare it as</a:t>
            </a:r>
            <a:r>
              <a:rPr lang="en-US" sz="1700" b="1" dirty="0"/>
              <a:t> static</a:t>
            </a:r>
            <a:r>
              <a:rPr lang="en-US" sz="1700" dirty="0"/>
              <a:t>.</a:t>
            </a:r>
          </a:p>
        </p:txBody>
      </p:sp>
      <p:sp>
        <p:nvSpPr>
          <p:cNvPr id="4" name="Rectangle 3"/>
          <p:cNvSpPr/>
          <p:nvPr/>
        </p:nvSpPr>
        <p:spPr>
          <a:xfrm rot="10800000" flipV="1">
            <a:off x="5370786" y="4114800"/>
            <a:ext cx="5334000" cy="2185214"/>
          </a:xfrm>
          <a:prstGeom prst="rect">
            <a:avLst/>
          </a:prstGeom>
        </p:spPr>
        <p:txBody>
          <a:bodyPr wrap="square">
            <a:spAutoFit/>
          </a:bodyPr>
          <a:lstStyle/>
          <a:p>
            <a:r>
              <a:rPr lang="en-US" sz="1700" dirty="0"/>
              <a:t>class A{</a:t>
            </a:r>
          </a:p>
          <a:p>
            <a:r>
              <a:rPr lang="en-US" sz="1700" dirty="0"/>
              <a:t>	final static </a:t>
            </a:r>
            <a:r>
              <a:rPr lang="en-US" sz="1700" dirty="0" err="1"/>
              <a:t>int</a:t>
            </a:r>
            <a:r>
              <a:rPr lang="en-US" sz="1700" dirty="0"/>
              <a:t> MAX = 50;</a:t>
            </a:r>
          </a:p>
          <a:p>
            <a:r>
              <a:rPr lang="en-US" sz="1700" dirty="0"/>
              <a:t>}</a:t>
            </a:r>
          </a:p>
          <a:p>
            <a:r>
              <a:rPr lang="en-US" sz="1700" dirty="0"/>
              <a:t>class _</a:t>
            </a:r>
            <a:r>
              <a:rPr lang="en-US" sz="1700" dirty="0" err="1"/>
              <a:t>nameconst</a:t>
            </a:r>
            <a:r>
              <a:rPr lang="en-US" sz="1700" dirty="0"/>
              <a:t>{</a:t>
            </a:r>
          </a:p>
          <a:p>
            <a:r>
              <a:rPr lang="en-US" sz="1700" dirty="0"/>
              <a:t>	public static void main(String[] </a:t>
            </a:r>
            <a:r>
              <a:rPr lang="en-US" sz="1700" dirty="0" err="1"/>
              <a:t>args</a:t>
            </a:r>
            <a:r>
              <a:rPr lang="en-US" sz="1700" dirty="0"/>
              <a:t>){</a:t>
            </a:r>
          </a:p>
          <a:p>
            <a:r>
              <a:rPr lang="en-US" sz="1700" dirty="0"/>
              <a:t>		</a:t>
            </a:r>
            <a:r>
              <a:rPr lang="en-US" sz="1700" dirty="0" err="1"/>
              <a:t>System.out.print</a:t>
            </a:r>
            <a:r>
              <a:rPr lang="en-US" sz="1700" dirty="0"/>
              <a:t>(A.MAX);}</a:t>
            </a:r>
          </a:p>
          <a:p>
            <a:r>
              <a:rPr lang="en-US" sz="1700" dirty="0" smtClean="0"/>
              <a:t>}</a:t>
            </a:r>
          </a:p>
          <a:p>
            <a:r>
              <a:rPr lang="en-US" sz="1700" b="1" dirty="0" smtClean="0"/>
              <a:t>50</a:t>
            </a:r>
            <a:endParaRPr lang="en-US" sz="1700" b="1" dirty="0"/>
          </a:p>
        </p:txBody>
      </p:sp>
    </p:spTree>
    <p:extLst>
      <p:ext uri="{BB962C8B-B14F-4D97-AF65-F5344CB8AC3E}">
        <p14:creationId xmlns:p14="http://schemas.microsoft.com/office/powerpoint/2010/main" val="907492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Named Constants contd..</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l">
              <a:buFont typeface="Arial" panose="020B0604020202020204" pitchFamily="34" charset="0"/>
              <a:buChar char="•"/>
            </a:pPr>
            <a:r>
              <a:rPr lang="en-US" sz="2000" dirty="0"/>
              <a:t>We can group related constants within a class. For example, a card game might use these constants:</a:t>
            </a:r>
          </a:p>
          <a:p>
            <a:pPr algn="l"/>
            <a:r>
              <a:rPr lang="en-US" sz="2000" dirty="0">
                <a:latin typeface="Courier New" panose="02070309020205020404" pitchFamily="49" charset="0"/>
                <a:cs typeface="Courier New" panose="02070309020205020404" pitchFamily="49" charset="0"/>
              </a:rPr>
              <a:t>class Suit {</a:t>
            </a:r>
          </a:p>
          <a:p>
            <a:pPr algn="l"/>
            <a:r>
              <a:rPr lang="en-US" sz="2000" dirty="0">
                <a:latin typeface="Courier New" panose="02070309020205020404" pitchFamily="49" charset="0"/>
                <a:cs typeface="Courier New" panose="02070309020205020404" pitchFamily="49" charset="0"/>
              </a:rPr>
              <a:t>final static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CLUBS = 1;</a:t>
            </a:r>
          </a:p>
          <a:p>
            <a:pPr algn="l"/>
            <a:r>
              <a:rPr lang="en-US" sz="2000" dirty="0">
                <a:latin typeface="Courier New" panose="02070309020205020404" pitchFamily="49" charset="0"/>
                <a:cs typeface="Courier New" panose="02070309020205020404" pitchFamily="49" charset="0"/>
              </a:rPr>
              <a:t>final static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DIAMONDS = 2;</a:t>
            </a:r>
          </a:p>
          <a:p>
            <a:pPr algn="l"/>
            <a:r>
              <a:rPr lang="en-US" sz="2000" dirty="0">
                <a:latin typeface="Courier New" panose="02070309020205020404" pitchFamily="49" charset="0"/>
                <a:cs typeface="Courier New" panose="02070309020205020404" pitchFamily="49" charset="0"/>
              </a:rPr>
              <a:t>final static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HEARTS = 3;</a:t>
            </a:r>
          </a:p>
          <a:p>
            <a:pPr algn="l"/>
            <a:r>
              <a:rPr lang="en-US" sz="2000" dirty="0">
                <a:latin typeface="Courier New" panose="02070309020205020404" pitchFamily="49" charset="0"/>
                <a:cs typeface="Courier New" panose="02070309020205020404" pitchFamily="49" charset="0"/>
              </a:rPr>
              <a:t>final static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SPADES = 4;</a:t>
            </a:r>
          </a:p>
          <a:p>
            <a:pPr algn="l"/>
            <a:r>
              <a:rPr lang="en-US" sz="2000" dirty="0">
                <a:latin typeface="Courier New" panose="02070309020205020404" pitchFamily="49" charset="0"/>
                <a:cs typeface="Courier New" panose="02070309020205020404" pitchFamily="49" charset="0"/>
              </a:rPr>
              <a:t>}</a:t>
            </a:r>
          </a:p>
          <a:p>
            <a:pPr marL="342900" indent="-342900" algn="just">
              <a:buFont typeface="Arial" panose="020B0604020202020204" pitchFamily="34" charset="0"/>
              <a:buChar char="•"/>
            </a:pPr>
            <a:r>
              <a:rPr lang="en-US" sz="2000" dirty="0"/>
              <a:t>To refer to a static member of a class we use the name of the class followed by dot and the name of the member. With the above declaration, suits in a program would be accessed as </a:t>
            </a:r>
            <a:r>
              <a:rPr lang="en-US" sz="2000" dirty="0" err="1"/>
              <a:t>Suit.HEARTS</a:t>
            </a:r>
            <a:r>
              <a:rPr lang="en-US" sz="2000" dirty="0"/>
              <a:t>, </a:t>
            </a:r>
            <a:r>
              <a:rPr lang="en-US" sz="2000" dirty="0" err="1"/>
              <a:t>Suit.SPADES</a:t>
            </a:r>
            <a:r>
              <a:rPr lang="en-US" sz="2000" dirty="0"/>
              <a:t>, and so on, thus grouping all the suit names within the single name Suit. </a:t>
            </a:r>
          </a:p>
          <a:p>
            <a:pPr marL="342900" indent="-342900" algn="just">
              <a:buFont typeface="Arial" panose="020B0604020202020204" pitchFamily="34" charset="0"/>
              <a:buChar char="•"/>
            </a:pPr>
            <a:r>
              <a:rPr lang="en-US" sz="2000" dirty="0"/>
              <a:t>Notice that the order of the modifiers </a:t>
            </a:r>
            <a:r>
              <a:rPr lang="en-US" sz="2000" dirty="0">
                <a:latin typeface="Courier New" panose="02070309020205020404" pitchFamily="49" charset="0"/>
                <a:cs typeface="Courier New" panose="02070309020205020404" pitchFamily="49" charset="0"/>
              </a:rPr>
              <a:t>final</a:t>
            </a:r>
            <a:r>
              <a:rPr lang="en-US" sz="2000" dirty="0"/>
              <a:t> and </a:t>
            </a:r>
            <a:r>
              <a:rPr lang="en-US" sz="2000" dirty="0">
                <a:latin typeface="Courier New" panose="02070309020205020404" pitchFamily="49" charset="0"/>
                <a:cs typeface="Courier New" panose="02070309020205020404" pitchFamily="49" charset="0"/>
              </a:rPr>
              <a:t>static</a:t>
            </a:r>
            <a:r>
              <a:rPr lang="en-US" sz="2000" dirty="0"/>
              <a:t> makes no difference though you should use a consistent order.</a:t>
            </a:r>
          </a:p>
        </p:txBody>
      </p:sp>
    </p:spTree>
    <p:extLst>
      <p:ext uri="{BB962C8B-B14F-4D97-AF65-F5344CB8AC3E}">
        <p14:creationId xmlns:p14="http://schemas.microsoft.com/office/powerpoint/2010/main" val="302041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04800"/>
            <a:ext cx="8769927" cy="831128"/>
          </a:xfrm>
        </p:spPr>
        <p:txBody>
          <a:bodyPr>
            <a:normAutofit fontScale="90000"/>
          </a:bodyPr>
          <a:lstStyle/>
          <a:p>
            <a:r>
              <a:rPr lang="en-US" sz="4400" b="1" dirty="0" smtClean="0"/>
              <a:t>Simple Sum Program using class</a:t>
            </a:r>
            <a:endParaRPr lang="en-US" sz="4400" b="1" dirty="0"/>
          </a:p>
        </p:txBody>
      </p:sp>
      <p:sp>
        <p:nvSpPr>
          <p:cNvPr id="3" name="Rectangle 2"/>
          <p:cNvSpPr/>
          <p:nvPr/>
        </p:nvSpPr>
        <p:spPr>
          <a:xfrm>
            <a:off x="4419600" y="1135928"/>
            <a:ext cx="6106510" cy="3968987"/>
          </a:xfrm>
          <a:prstGeom prst="rect">
            <a:avLst/>
          </a:prstGeom>
        </p:spPr>
        <p:txBody>
          <a:bodyPr wrap="square">
            <a:spAutoFit/>
          </a:bodyPr>
          <a:lstStyle/>
          <a:p>
            <a:r>
              <a:rPr lang="en-US" dirty="0"/>
              <a:t>class B{</a:t>
            </a:r>
          </a:p>
          <a:p>
            <a:r>
              <a:rPr lang="en-US" dirty="0"/>
              <a:t>	</a:t>
            </a:r>
            <a:r>
              <a:rPr lang="en-US" dirty="0" err="1"/>
              <a:t>int</a:t>
            </a:r>
            <a:r>
              <a:rPr lang="en-US" dirty="0"/>
              <a:t> a;</a:t>
            </a:r>
          </a:p>
          <a:p>
            <a:r>
              <a:rPr lang="en-US" dirty="0"/>
              <a:t>	</a:t>
            </a:r>
            <a:r>
              <a:rPr lang="en-US" dirty="0" err="1"/>
              <a:t>int</a:t>
            </a:r>
            <a:r>
              <a:rPr lang="en-US" dirty="0"/>
              <a:t> b;</a:t>
            </a:r>
          </a:p>
          <a:p>
            <a:r>
              <a:rPr lang="en-US" dirty="0"/>
              <a:t>}</a:t>
            </a:r>
          </a:p>
          <a:p>
            <a:r>
              <a:rPr lang="en-US" dirty="0"/>
              <a:t>class A{</a:t>
            </a:r>
          </a:p>
          <a:p>
            <a:r>
              <a:rPr lang="en-US" dirty="0"/>
              <a:t>	public static void main(String[] </a:t>
            </a:r>
            <a:r>
              <a:rPr lang="en-US" dirty="0" err="1"/>
              <a:t>arg</a:t>
            </a:r>
            <a:r>
              <a:rPr lang="en-US" dirty="0"/>
              <a:t>){</a:t>
            </a:r>
          </a:p>
          <a:p>
            <a:r>
              <a:rPr lang="en-US" dirty="0"/>
              <a:t>		</a:t>
            </a:r>
            <a:r>
              <a:rPr lang="en-US" dirty="0" err="1"/>
              <a:t>int</a:t>
            </a:r>
            <a:r>
              <a:rPr lang="en-US" dirty="0"/>
              <a:t> c;</a:t>
            </a:r>
          </a:p>
          <a:p>
            <a:r>
              <a:rPr lang="en-US" dirty="0"/>
              <a:t>		B a1 = new B();</a:t>
            </a:r>
          </a:p>
          <a:p>
            <a:r>
              <a:rPr lang="en-US" dirty="0"/>
              <a:t>		a1.a = 100;</a:t>
            </a:r>
          </a:p>
          <a:p>
            <a:r>
              <a:rPr lang="en-US" dirty="0"/>
              <a:t>		a1.b = 200;</a:t>
            </a:r>
          </a:p>
          <a:p>
            <a:r>
              <a:rPr lang="en-US" dirty="0"/>
              <a:t>		c = a1.a+a1.b;</a:t>
            </a:r>
          </a:p>
          <a:p>
            <a:r>
              <a:rPr lang="en-US" dirty="0"/>
              <a:t>		System.out.println("Sum = "+ c);</a:t>
            </a:r>
          </a:p>
          <a:p>
            <a:r>
              <a:rPr lang="en-US" dirty="0"/>
              <a:t>	}</a:t>
            </a:r>
          </a:p>
          <a:p>
            <a:r>
              <a:rPr lang="en-US" dirty="0"/>
              <a:t>}</a:t>
            </a:r>
          </a:p>
        </p:txBody>
      </p:sp>
      <p:sp>
        <p:nvSpPr>
          <p:cNvPr id="4" name="Rectangle 3"/>
          <p:cNvSpPr/>
          <p:nvPr/>
        </p:nvSpPr>
        <p:spPr>
          <a:xfrm>
            <a:off x="4419600" y="5257800"/>
            <a:ext cx="1306768" cy="369332"/>
          </a:xfrm>
          <a:prstGeom prst="rect">
            <a:avLst/>
          </a:prstGeom>
        </p:spPr>
        <p:txBody>
          <a:bodyPr wrap="none">
            <a:spAutoFit/>
          </a:bodyPr>
          <a:lstStyle/>
          <a:p>
            <a:r>
              <a:rPr lang="en-US" dirty="0"/>
              <a:t>Sum = 300</a:t>
            </a:r>
          </a:p>
        </p:txBody>
      </p:sp>
    </p:spTree>
    <p:extLst>
      <p:ext uri="{BB962C8B-B14F-4D97-AF65-F5344CB8AC3E}">
        <p14:creationId xmlns:p14="http://schemas.microsoft.com/office/powerpoint/2010/main" val="215958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Classes and Objects</a:t>
            </a:r>
          </a:p>
        </p:txBody>
      </p:sp>
      <p:sp>
        <p:nvSpPr>
          <p:cNvPr id="3" name="Subtitle 2"/>
          <p:cNvSpPr>
            <a:spLocks noGrp="1"/>
          </p:cNvSpPr>
          <p:nvPr>
            <p:ph type="subTitle" idx="1"/>
          </p:nvPr>
        </p:nvSpPr>
        <p:spPr>
          <a:xfrm>
            <a:off x="1524000" y="1551705"/>
            <a:ext cx="9144000" cy="4391891"/>
          </a:xfrm>
        </p:spPr>
        <p:txBody>
          <a:bodyPr>
            <a:noAutofit/>
          </a:bodyPr>
          <a:lstStyle/>
          <a:p>
            <a:pPr algn="just">
              <a:spcAft>
                <a:spcPts val="600"/>
              </a:spcAft>
            </a:pPr>
            <a:r>
              <a:rPr lang="en-US" sz="2000" dirty="0"/>
              <a:t>Every object has a class that defines its data and behavior. Each class has three kinds of members:</a:t>
            </a:r>
          </a:p>
          <a:p>
            <a:pPr algn="just" defTabSz="114300">
              <a:spcAft>
                <a:spcPts val="600"/>
              </a:spcAft>
              <a:buFont typeface="+mj-lt"/>
              <a:buAutoNum type="arabicPeriod"/>
            </a:pPr>
            <a:r>
              <a:rPr lang="en-US" sz="2000" dirty="0"/>
              <a:t> </a:t>
            </a:r>
            <a:r>
              <a:rPr lang="en-US" sz="2000" b="1" dirty="0"/>
              <a:t>Fields</a:t>
            </a:r>
            <a:r>
              <a:rPr lang="en-US" sz="2000" dirty="0"/>
              <a:t> are data variables associated with a class and its objects. Fields store results of computations performed by the class.</a:t>
            </a:r>
          </a:p>
          <a:p>
            <a:pPr algn="just">
              <a:spcAft>
                <a:spcPts val="600"/>
              </a:spcAft>
              <a:buFont typeface="+mj-lt"/>
              <a:buAutoNum type="arabicPeriod"/>
            </a:pPr>
            <a:r>
              <a:rPr lang="en-US" sz="2000" dirty="0"/>
              <a:t> </a:t>
            </a:r>
            <a:r>
              <a:rPr lang="en-US" sz="2000" b="1" dirty="0"/>
              <a:t>Methods</a:t>
            </a:r>
            <a:r>
              <a:rPr lang="en-US" sz="2000" dirty="0"/>
              <a:t> contain the executable code of a class. Methods are built from statements. The way in which methods are invoked, and the statements contained within those methods, are what ultimately directs program execution.</a:t>
            </a:r>
          </a:p>
          <a:p>
            <a:pPr algn="just">
              <a:spcAft>
                <a:spcPts val="600"/>
              </a:spcAft>
              <a:buFont typeface="+mj-lt"/>
              <a:buAutoNum type="arabicPeriod"/>
            </a:pPr>
            <a:r>
              <a:rPr lang="en-US" sz="2000" dirty="0"/>
              <a:t> </a:t>
            </a:r>
            <a:r>
              <a:rPr lang="en-US" sz="2000" b="1" dirty="0"/>
              <a:t>Classes</a:t>
            </a:r>
            <a:r>
              <a:rPr lang="en-US" sz="2000" dirty="0"/>
              <a:t> and </a:t>
            </a:r>
            <a:r>
              <a:rPr lang="en-US" sz="2000" b="1" dirty="0"/>
              <a:t>interfaces</a:t>
            </a:r>
            <a:r>
              <a:rPr lang="en-US" sz="2000" dirty="0"/>
              <a:t> can be members of other classes or interfaces.</a:t>
            </a:r>
          </a:p>
          <a:p>
            <a:pPr algn="just">
              <a:buFont typeface="+mj-lt"/>
              <a:buAutoNum type="arabicPeriod"/>
            </a:pPr>
            <a:endParaRPr lang="en-US" sz="2000" dirty="0"/>
          </a:p>
        </p:txBody>
      </p:sp>
    </p:spTree>
    <p:extLst>
      <p:ext uri="{BB962C8B-B14F-4D97-AF65-F5344CB8AC3E}">
        <p14:creationId xmlns:p14="http://schemas.microsoft.com/office/powerpoint/2010/main" val="4147432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Creating Objects</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spcAft>
                <a:spcPts val="600"/>
              </a:spcAft>
              <a:buFont typeface="Arial" panose="020B0604020202020204" pitchFamily="34" charset="0"/>
              <a:buChar char="•"/>
            </a:pPr>
            <a:r>
              <a:rPr lang="en-US" sz="2000" dirty="0"/>
              <a:t>Objects are created by expressions containing the “</a:t>
            </a:r>
            <a:r>
              <a:rPr lang="en-US" sz="2000" b="1" dirty="0"/>
              <a:t>new</a:t>
            </a:r>
            <a:r>
              <a:rPr lang="en-US" sz="2000" dirty="0"/>
              <a:t>” keyword. Creating an object from a class definition is also known as instantiation; thus, objects are often called instances.</a:t>
            </a:r>
          </a:p>
          <a:p>
            <a:pPr marL="342900" indent="-342900" algn="just">
              <a:spcAft>
                <a:spcPts val="600"/>
              </a:spcAft>
              <a:buFont typeface="Arial" panose="020B0604020202020204" pitchFamily="34" charset="0"/>
              <a:buChar char="•"/>
            </a:pPr>
            <a:r>
              <a:rPr lang="en-US" sz="2000" dirty="0"/>
              <a:t>Newly created objects are allocated within an area of system memory known as the </a:t>
            </a:r>
            <a:r>
              <a:rPr lang="en-US" sz="2000" b="1" dirty="0"/>
              <a:t>heap</a:t>
            </a:r>
            <a:r>
              <a:rPr lang="en-US" sz="2000" dirty="0"/>
              <a:t>. All objects are accessed via object references, any variable that may appear to hold an object actually contains a reference to that object. Object references are </a:t>
            </a:r>
            <a:r>
              <a:rPr lang="en-US" sz="2000" b="1" dirty="0"/>
              <a:t>null</a:t>
            </a:r>
            <a:r>
              <a:rPr lang="en-US" sz="2000" dirty="0"/>
              <a:t> when they do not reference any object.</a:t>
            </a:r>
          </a:p>
          <a:p>
            <a:pPr marL="342900" indent="-342900" algn="just">
              <a:spcAft>
                <a:spcPts val="600"/>
              </a:spcAft>
              <a:buFont typeface="Arial" panose="020B0604020202020204" pitchFamily="34" charset="0"/>
              <a:buChar char="•"/>
            </a:pPr>
            <a:r>
              <a:rPr lang="en-US" sz="2000" dirty="0"/>
              <a:t>Most of the time, you can use "object" and "object reference" interchangeably.</a:t>
            </a:r>
          </a:p>
        </p:txBody>
      </p:sp>
    </p:spTree>
    <p:extLst>
      <p:ext uri="{BB962C8B-B14F-4D97-AF65-F5344CB8AC3E}">
        <p14:creationId xmlns:p14="http://schemas.microsoft.com/office/powerpoint/2010/main" val="3146983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Creating Objects contd..</a:t>
            </a:r>
          </a:p>
        </p:txBody>
      </p:sp>
      <p:sp>
        <p:nvSpPr>
          <p:cNvPr id="3" name="Subtitle 2"/>
          <p:cNvSpPr>
            <a:spLocks noGrp="1"/>
          </p:cNvSpPr>
          <p:nvPr>
            <p:ph type="subTitle" idx="1"/>
          </p:nvPr>
        </p:nvSpPr>
        <p:spPr>
          <a:xfrm>
            <a:off x="1524000" y="1551705"/>
            <a:ext cx="9144000" cy="4391891"/>
          </a:xfrm>
        </p:spPr>
        <p:txBody>
          <a:bodyPr>
            <a:noAutofit/>
          </a:bodyPr>
          <a:lstStyle/>
          <a:p>
            <a:pPr algn="just"/>
            <a:r>
              <a:rPr lang="en-US" sz="2000" dirty="0"/>
              <a:t>In the Point class, suppose you are building a graphics application in which you need to track lots of points. You represent each point by its own concrete Point object. Here is how you might create and initialize Point objects:</a:t>
            </a:r>
          </a:p>
          <a:p>
            <a:pPr algn="l"/>
            <a:endParaRPr lang="en-US" sz="2000" dirty="0"/>
          </a:p>
          <a:p>
            <a:pPr algn="l"/>
            <a:r>
              <a:rPr lang="en-US" sz="2000" dirty="0">
                <a:latin typeface="Courier New" panose="02070309020205020404" pitchFamily="49" charset="0"/>
                <a:cs typeface="Courier New" panose="02070309020205020404" pitchFamily="49" charset="0"/>
              </a:rPr>
              <a:t>Point </a:t>
            </a:r>
            <a:r>
              <a:rPr lang="en-US" sz="2000" dirty="0" err="1">
                <a:latin typeface="Courier New" panose="02070309020205020404" pitchFamily="49" charset="0"/>
                <a:cs typeface="Courier New" panose="02070309020205020404" pitchFamily="49" charset="0"/>
              </a:rPr>
              <a:t>lowerLeft</a:t>
            </a:r>
            <a:r>
              <a:rPr lang="en-US" sz="2000" dirty="0">
                <a:latin typeface="Courier New" panose="02070309020205020404" pitchFamily="49" charset="0"/>
                <a:cs typeface="Courier New" panose="02070309020205020404" pitchFamily="49" charset="0"/>
              </a:rPr>
              <a:t> = new Point();</a:t>
            </a:r>
          </a:p>
          <a:p>
            <a:pPr algn="l"/>
            <a:r>
              <a:rPr lang="en-US" sz="2000" dirty="0">
                <a:latin typeface="Courier New" panose="02070309020205020404" pitchFamily="49" charset="0"/>
                <a:cs typeface="Courier New" panose="02070309020205020404" pitchFamily="49" charset="0"/>
              </a:rPr>
              <a:t>Point </a:t>
            </a:r>
            <a:r>
              <a:rPr lang="en-US" sz="2000" dirty="0" err="1">
                <a:latin typeface="Courier New" panose="02070309020205020404" pitchFamily="49" charset="0"/>
                <a:cs typeface="Courier New" panose="02070309020205020404" pitchFamily="49" charset="0"/>
              </a:rPr>
              <a:t>upperRight</a:t>
            </a:r>
            <a:r>
              <a:rPr lang="en-US" sz="2000" dirty="0">
                <a:latin typeface="Courier New" panose="02070309020205020404" pitchFamily="49" charset="0"/>
                <a:cs typeface="Courier New" panose="02070309020205020404" pitchFamily="49" charset="0"/>
              </a:rPr>
              <a:t> = new Point();</a:t>
            </a:r>
          </a:p>
          <a:p>
            <a:pPr algn="l"/>
            <a:r>
              <a:rPr lang="en-US" sz="2000" dirty="0">
                <a:latin typeface="Courier New" panose="02070309020205020404" pitchFamily="49" charset="0"/>
                <a:cs typeface="Courier New" panose="02070309020205020404" pitchFamily="49" charset="0"/>
              </a:rPr>
              <a:t>Point </a:t>
            </a:r>
            <a:r>
              <a:rPr lang="en-US" sz="2000" dirty="0" err="1">
                <a:latin typeface="Courier New" panose="02070309020205020404" pitchFamily="49" charset="0"/>
                <a:cs typeface="Courier New" panose="02070309020205020404" pitchFamily="49" charset="0"/>
              </a:rPr>
              <a:t>middlePoint</a:t>
            </a:r>
            <a:r>
              <a:rPr lang="en-US" sz="2000" dirty="0">
                <a:latin typeface="Courier New" panose="02070309020205020404" pitchFamily="49" charset="0"/>
                <a:cs typeface="Courier New" panose="02070309020205020404" pitchFamily="49" charset="0"/>
              </a:rPr>
              <a:t> = new Point();</a:t>
            </a:r>
          </a:p>
          <a:p>
            <a:pPr algn="l"/>
            <a:r>
              <a:rPr lang="en-US" sz="2000" dirty="0" err="1">
                <a:latin typeface="Courier New" panose="02070309020205020404" pitchFamily="49" charset="0"/>
                <a:cs typeface="Courier New" panose="02070309020205020404" pitchFamily="49" charset="0"/>
              </a:rPr>
              <a:t>lowerLeft.x</a:t>
            </a:r>
            <a:r>
              <a:rPr lang="en-US" sz="2000" dirty="0">
                <a:latin typeface="Courier New" panose="02070309020205020404" pitchFamily="49" charset="0"/>
                <a:cs typeface="Courier New" panose="02070309020205020404" pitchFamily="49" charset="0"/>
              </a:rPr>
              <a:t> = 0.0;</a:t>
            </a:r>
          </a:p>
          <a:p>
            <a:pPr algn="l"/>
            <a:r>
              <a:rPr lang="en-US" sz="2000" dirty="0" err="1">
                <a:latin typeface="Courier New" panose="02070309020205020404" pitchFamily="49" charset="0"/>
                <a:cs typeface="Courier New" panose="02070309020205020404" pitchFamily="49" charset="0"/>
              </a:rPr>
              <a:t>lowerLeft.y</a:t>
            </a:r>
            <a:r>
              <a:rPr lang="en-US" sz="2000" dirty="0">
                <a:latin typeface="Courier New" panose="02070309020205020404" pitchFamily="49" charset="0"/>
                <a:cs typeface="Courier New" panose="02070309020205020404" pitchFamily="49" charset="0"/>
              </a:rPr>
              <a:t> = 0.0;</a:t>
            </a:r>
          </a:p>
          <a:p>
            <a:pPr algn="l"/>
            <a:r>
              <a:rPr lang="en-US" sz="2000" dirty="0" err="1">
                <a:latin typeface="Courier New" panose="02070309020205020404" pitchFamily="49" charset="0"/>
                <a:cs typeface="Courier New" panose="02070309020205020404" pitchFamily="49" charset="0"/>
              </a:rPr>
              <a:t>upperRight.x</a:t>
            </a:r>
            <a:r>
              <a:rPr lang="en-US" sz="2000" dirty="0">
                <a:latin typeface="Courier New" panose="02070309020205020404" pitchFamily="49" charset="0"/>
                <a:cs typeface="Courier New" panose="02070309020205020404" pitchFamily="49" charset="0"/>
              </a:rPr>
              <a:t> = 1280.0;</a:t>
            </a:r>
          </a:p>
          <a:p>
            <a:pPr algn="l"/>
            <a:r>
              <a:rPr lang="en-US" sz="2000" dirty="0" err="1">
                <a:latin typeface="Courier New" panose="02070309020205020404" pitchFamily="49" charset="0"/>
                <a:cs typeface="Courier New" panose="02070309020205020404" pitchFamily="49" charset="0"/>
              </a:rPr>
              <a:t>upperRight.y</a:t>
            </a:r>
            <a:r>
              <a:rPr lang="en-US" sz="2000" dirty="0">
                <a:latin typeface="Courier New" panose="02070309020205020404" pitchFamily="49" charset="0"/>
                <a:cs typeface="Courier New" panose="02070309020205020404" pitchFamily="49" charset="0"/>
              </a:rPr>
              <a:t> = 1024.0;</a:t>
            </a:r>
          </a:p>
          <a:p>
            <a:pPr algn="l"/>
            <a:r>
              <a:rPr lang="en-US" sz="2000" dirty="0" err="1">
                <a:latin typeface="Courier New" panose="02070309020205020404" pitchFamily="49" charset="0"/>
                <a:cs typeface="Courier New" panose="02070309020205020404" pitchFamily="49" charset="0"/>
              </a:rPr>
              <a:t>middlePoint.x</a:t>
            </a:r>
            <a:r>
              <a:rPr lang="en-US" sz="2000" dirty="0">
                <a:latin typeface="Courier New" panose="02070309020205020404" pitchFamily="49" charset="0"/>
                <a:cs typeface="Courier New" panose="02070309020205020404" pitchFamily="49" charset="0"/>
              </a:rPr>
              <a:t> = 640.0;</a:t>
            </a:r>
          </a:p>
          <a:p>
            <a:pPr algn="l"/>
            <a:r>
              <a:rPr lang="en-US" sz="2000" dirty="0" err="1">
                <a:latin typeface="Courier New" panose="02070309020205020404" pitchFamily="49" charset="0"/>
                <a:cs typeface="Courier New" panose="02070309020205020404" pitchFamily="49" charset="0"/>
              </a:rPr>
              <a:t>middlePoint.y</a:t>
            </a:r>
            <a:r>
              <a:rPr lang="en-US" sz="2000" dirty="0">
                <a:latin typeface="Courier New" panose="02070309020205020404" pitchFamily="49" charset="0"/>
                <a:cs typeface="Courier New" panose="02070309020205020404" pitchFamily="49" charset="0"/>
              </a:rPr>
              <a:t> = 512.0;</a:t>
            </a:r>
          </a:p>
        </p:txBody>
      </p:sp>
      <p:sp>
        <p:nvSpPr>
          <p:cNvPr id="4" name="TextBox 3"/>
          <p:cNvSpPr txBox="1"/>
          <p:nvPr/>
        </p:nvSpPr>
        <p:spPr>
          <a:xfrm>
            <a:off x="6435213" y="2905432"/>
            <a:ext cx="4232787"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Each Point object is unique and has its own copy of the x and y fields. Changing x in the object </a:t>
            </a:r>
            <a:r>
              <a:rPr lang="en-US" sz="2000" dirty="0" err="1"/>
              <a:t>lowerLeft</a:t>
            </a:r>
            <a:r>
              <a:rPr lang="en-US" sz="2000" dirty="0"/>
              <a:t>, for example, does not affect the value of x in the object </a:t>
            </a:r>
            <a:r>
              <a:rPr lang="en-US" sz="2000" dirty="0" err="1"/>
              <a:t>upperRight</a:t>
            </a:r>
            <a:r>
              <a:rPr lang="en-US" sz="2000" dirty="0"/>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fields in objects are known as </a:t>
            </a:r>
            <a:r>
              <a:rPr lang="en-US" sz="2000" b="1" dirty="0"/>
              <a:t>instance variables</a:t>
            </a:r>
            <a:r>
              <a:rPr lang="en-US" sz="2000" dirty="0"/>
              <a:t>, because there is a unique copy of the field in each object (instance) of the class.</a:t>
            </a:r>
          </a:p>
        </p:txBody>
      </p:sp>
    </p:spTree>
    <p:extLst>
      <p:ext uri="{BB962C8B-B14F-4D97-AF65-F5344CB8AC3E}">
        <p14:creationId xmlns:p14="http://schemas.microsoft.com/office/powerpoint/2010/main" val="4276374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Creating Objects contd..</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spcAft>
                <a:spcPts val="600"/>
              </a:spcAft>
              <a:buFont typeface="Arial" panose="020B0604020202020204" pitchFamily="34" charset="0"/>
              <a:buChar char="•"/>
            </a:pPr>
            <a:r>
              <a:rPr lang="en-US" sz="2000" dirty="0"/>
              <a:t>When we use new to create an object, a special piece of code, known as a </a:t>
            </a:r>
            <a:r>
              <a:rPr lang="en-US" sz="2000" b="1" dirty="0"/>
              <a:t>constructor</a:t>
            </a:r>
            <a:r>
              <a:rPr lang="en-US" sz="2000" dirty="0"/>
              <a:t>, is invoked to perform any initialization the object might need. </a:t>
            </a:r>
          </a:p>
          <a:p>
            <a:pPr marL="342900" indent="-342900" algn="just">
              <a:spcAft>
                <a:spcPts val="600"/>
              </a:spcAft>
              <a:buFont typeface="Arial" panose="020B0604020202020204" pitchFamily="34" charset="0"/>
              <a:buChar char="•"/>
            </a:pPr>
            <a:r>
              <a:rPr lang="en-US" sz="2000" dirty="0"/>
              <a:t>A constructor has the same name as the class that it constructs and is similar to a method, including being able to accept arguments. If you don't declare a constructor in your class, the compiler creates one for you that takes no arguments and does nothing. </a:t>
            </a:r>
          </a:p>
          <a:p>
            <a:pPr marL="342900" indent="-342900" algn="just">
              <a:spcAft>
                <a:spcPts val="600"/>
              </a:spcAft>
              <a:buFont typeface="Arial" panose="020B0604020202020204" pitchFamily="34" charset="0"/>
              <a:buChar char="•"/>
            </a:pPr>
            <a:r>
              <a:rPr lang="en-US" sz="2000" dirty="0"/>
              <a:t>When we say </a:t>
            </a:r>
            <a:r>
              <a:rPr lang="en-US" sz="2000"/>
              <a:t>"new Point</a:t>
            </a:r>
            <a:r>
              <a:rPr lang="en-US" sz="2000" dirty="0"/>
              <a:t>()“ we're asking that a Point object be allocated and because we passed in no arguments, the no-argument constructor be invoked to initialize it.</a:t>
            </a:r>
          </a:p>
        </p:txBody>
      </p:sp>
    </p:spTree>
    <p:extLst>
      <p:ext uri="{BB962C8B-B14F-4D97-AF65-F5344CB8AC3E}">
        <p14:creationId xmlns:p14="http://schemas.microsoft.com/office/powerpoint/2010/main" val="998611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Static or Class Fields</a:t>
            </a:r>
          </a:p>
        </p:txBody>
      </p:sp>
      <p:sp>
        <p:nvSpPr>
          <p:cNvPr id="3" name="Subtitle 2"/>
          <p:cNvSpPr>
            <a:spLocks noGrp="1"/>
          </p:cNvSpPr>
          <p:nvPr>
            <p:ph type="subTitle" idx="1"/>
          </p:nvPr>
        </p:nvSpPr>
        <p:spPr>
          <a:xfrm>
            <a:off x="1524000" y="1551705"/>
            <a:ext cx="9144000" cy="4391891"/>
          </a:xfrm>
        </p:spPr>
        <p:txBody>
          <a:bodyPr>
            <a:noAutofit/>
          </a:bodyPr>
          <a:lstStyle/>
          <a:p>
            <a:pPr algn="just">
              <a:spcAft>
                <a:spcPts val="1200"/>
              </a:spcAft>
            </a:pPr>
            <a:r>
              <a:rPr lang="en-US" sz="2000" b="1" dirty="0"/>
              <a:t>Important Points:</a:t>
            </a:r>
          </a:p>
          <a:p>
            <a:pPr marL="342900" indent="-342900" algn="just">
              <a:spcAft>
                <a:spcPts val="600"/>
              </a:spcAft>
              <a:buFont typeface="Arial" panose="020B0604020202020204" pitchFamily="34" charset="0"/>
              <a:buChar char="•"/>
            </a:pPr>
            <a:r>
              <a:rPr lang="en-US" sz="2000" b="1" dirty="0"/>
              <a:t>Static variables </a:t>
            </a:r>
            <a:r>
              <a:rPr lang="en-US" sz="2000" dirty="0"/>
              <a:t>can be created at class level only.</a:t>
            </a:r>
          </a:p>
          <a:p>
            <a:pPr marL="342900" indent="-342900" algn="just">
              <a:spcAft>
                <a:spcPts val="600"/>
              </a:spcAft>
              <a:buFont typeface="Arial" panose="020B0604020202020204" pitchFamily="34" charset="0"/>
              <a:buChar char="•"/>
            </a:pPr>
            <a:r>
              <a:rPr lang="en-US" sz="2000" dirty="0"/>
              <a:t>A static variable is allotted memory once.</a:t>
            </a:r>
          </a:p>
          <a:p>
            <a:pPr marL="342900" indent="-342900" algn="just">
              <a:spcAft>
                <a:spcPts val="600"/>
              </a:spcAft>
              <a:buFont typeface="Arial" panose="020B0604020202020204" pitchFamily="34" charset="0"/>
              <a:buChar char="•"/>
            </a:pPr>
            <a:r>
              <a:rPr lang="en-US" sz="2000" b="1" dirty="0"/>
              <a:t>Static methods </a:t>
            </a:r>
            <a:r>
              <a:rPr lang="en-US" sz="2000" dirty="0"/>
              <a:t>cannot use this or super keywords.</a:t>
            </a:r>
          </a:p>
          <a:p>
            <a:pPr marL="342900" indent="-342900" algn="just">
              <a:spcAft>
                <a:spcPts val="600"/>
              </a:spcAft>
              <a:buFont typeface="Arial" panose="020B0604020202020204" pitchFamily="34" charset="0"/>
              <a:buChar char="•"/>
            </a:pPr>
            <a:r>
              <a:rPr lang="en-US" sz="2000" dirty="0"/>
              <a:t>Abstract methods cannot be static.</a:t>
            </a:r>
          </a:p>
          <a:p>
            <a:pPr marL="342900" indent="-342900" algn="just">
              <a:spcAft>
                <a:spcPts val="600"/>
              </a:spcAft>
              <a:buFont typeface="Arial" panose="020B0604020202020204" pitchFamily="34" charset="0"/>
              <a:buChar char="•"/>
            </a:pPr>
            <a:r>
              <a:rPr lang="en-US" sz="2000" dirty="0"/>
              <a:t>static methods cannot be overridden.</a:t>
            </a:r>
          </a:p>
          <a:p>
            <a:pPr marL="342900" indent="-342900" algn="just">
              <a:spcAft>
                <a:spcPts val="600"/>
              </a:spcAft>
              <a:buFont typeface="Arial" panose="020B0604020202020204" pitchFamily="34" charset="0"/>
              <a:buChar char="•"/>
            </a:pPr>
            <a:r>
              <a:rPr lang="en-US" sz="2000" dirty="0"/>
              <a:t>static methods can only access static variables and other static methods.</a:t>
            </a:r>
          </a:p>
          <a:p>
            <a:pPr marL="342900" indent="-342900" algn="just">
              <a:spcAft>
                <a:spcPts val="600"/>
              </a:spcAft>
              <a:buFont typeface="Arial" panose="020B0604020202020204" pitchFamily="34" charset="0"/>
              <a:buChar char="•"/>
            </a:pPr>
            <a:r>
              <a:rPr lang="en-US" sz="2000" dirty="0"/>
              <a:t>There can be multiple static blocks in a class.</a:t>
            </a:r>
          </a:p>
          <a:p>
            <a:pPr marL="342900" indent="-342900" algn="just">
              <a:spcAft>
                <a:spcPts val="600"/>
              </a:spcAft>
              <a:buFont typeface="Arial" panose="020B0604020202020204" pitchFamily="34" charset="0"/>
              <a:buChar char="•"/>
            </a:pPr>
            <a:r>
              <a:rPr lang="en-US" sz="2000" dirty="0"/>
              <a:t>A </a:t>
            </a:r>
            <a:r>
              <a:rPr lang="en-US" sz="2000" b="1" dirty="0"/>
              <a:t>static inner class </a:t>
            </a:r>
            <a:r>
              <a:rPr lang="en-US" sz="2000" dirty="0"/>
              <a:t>cannot access instance variables and methods of the outer class without the object’s reference.</a:t>
            </a:r>
          </a:p>
          <a:p>
            <a:pPr marL="342900" indent="-342900" algn="just">
              <a:spcAft>
                <a:spcPts val="600"/>
              </a:spcAft>
              <a:buFont typeface="Arial" panose="020B0604020202020204" pitchFamily="34" charset="0"/>
              <a:buChar char="•"/>
            </a:pPr>
            <a:r>
              <a:rPr lang="en-US" sz="2000" dirty="0"/>
              <a:t>A static inner class can access all static variables and methods of the outer class.</a:t>
            </a:r>
          </a:p>
          <a:p>
            <a:pPr marL="342900" indent="-342900" algn="just">
              <a:spcAft>
                <a:spcPts val="600"/>
              </a:spcAft>
              <a:buFont typeface="Arial" panose="020B0604020202020204" pitchFamily="34" charset="0"/>
              <a:buChar char="•"/>
            </a:pPr>
            <a:r>
              <a:rPr lang="en-US" sz="2000" dirty="0"/>
              <a:t>In Java, the outer class cannot be static.</a:t>
            </a:r>
          </a:p>
        </p:txBody>
      </p:sp>
    </p:spTree>
    <p:extLst>
      <p:ext uri="{BB962C8B-B14F-4D97-AF65-F5344CB8AC3E}">
        <p14:creationId xmlns:p14="http://schemas.microsoft.com/office/powerpoint/2010/main" val="2753212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The Garbage Collector</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spcAft>
                <a:spcPts val="600"/>
              </a:spcAft>
              <a:buFont typeface="Arial" panose="020B0604020202020204" pitchFamily="34" charset="0"/>
              <a:buChar char="•"/>
            </a:pPr>
            <a:r>
              <a:rPr lang="en-US" sz="2000" dirty="0"/>
              <a:t>After creating an object with new, how do you get rid of the object when you no longer want it?			</a:t>
            </a:r>
          </a:p>
          <a:p>
            <a:pPr algn="just">
              <a:spcAft>
                <a:spcPts val="600"/>
              </a:spcAft>
            </a:pPr>
            <a:r>
              <a:rPr lang="en-US" sz="2000" b="1" dirty="0"/>
              <a:t>	stop referring to it.</a:t>
            </a:r>
          </a:p>
          <a:p>
            <a:pPr marL="342900" indent="-342900" algn="just">
              <a:spcAft>
                <a:spcPts val="600"/>
              </a:spcAft>
              <a:buFont typeface="Arial" panose="020B0604020202020204" pitchFamily="34" charset="0"/>
              <a:buChar char="•"/>
            </a:pPr>
            <a:r>
              <a:rPr lang="en-US" sz="2000" dirty="0"/>
              <a:t>When an object is no longer referenced, garbage collector can remove it from the storage allocation heap.</a:t>
            </a:r>
          </a:p>
        </p:txBody>
      </p:sp>
    </p:spTree>
    <p:extLst>
      <p:ext uri="{BB962C8B-B14F-4D97-AF65-F5344CB8AC3E}">
        <p14:creationId xmlns:p14="http://schemas.microsoft.com/office/powerpoint/2010/main" val="2360966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Class Modifiers</a:t>
            </a:r>
          </a:p>
        </p:txBody>
      </p:sp>
      <p:sp>
        <p:nvSpPr>
          <p:cNvPr id="3" name="Subtitle 2"/>
          <p:cNvSpPr>
            <a:spLocks noGrp="1"/>
          </p:cNvSpPr>
          <p:nvPr>
            <p:ph type="subTitle" idx="1"/>
          </p:nvPr>
        </p:nvSpPr>
        <p:spPr>
          <a:xfrm>
            <a:off x="1524000" y="1551705"/>
            <a:ext cx="9144000" cy="4391891"/>
          </a:xfrm>
        </p:spPr>
        <p:txBody>
          <a:bodyPr>
            <a:noAutofit/>
          </a:bodyPr>
          <a:lstStyle/>
          <a:p>
            <a:pPr algn="l">
              <a:spcBef>
                <a:spcPts val="600"/>
              </a:spcBef>
            </a:pPr>
            <a:r>
              <a:rPr lang="en-US" sz="2000" dirty="0"/>
              <a:t>A class declaration can be preceded by class modifiers that give the class certain properties:</a:t>
            </a:r>
          </a:p>
          <a:p>
            <a:pPr marL="342900" indent="-342900" algn="just">
              <a:spcBef>
                <a:spcPts val="600"/>
              </a:spcBef>
              <a:buFont typeface="Arial" panose="020B0604020202020204" pitchFamily="34" charset="0"/>
              <a:buChar char="•"/>
            </a:pPr>
            <a:r>
              <a:rPr lang="en-US" sz="2000" b="1" dirty="0"/>
              <a:t>public</a:t>
            </a:r>
            <a:r>
              <a:rPr lang="en-US" sz="2000" dirty="0"/>
              <a:t> A public class is publicly accessible: Anyone can declare references to objects of the class or access its public members. Without a modifier a class is only accessible within its own package.</a:t>
            </a:r>
          </a:p>
          <a:p>
            <a:pPr marL="342900" indent="-342900" algn="just">
              <a:spcBef>
                <a:spcPts val="600"/>
              </a:spcBef>
              <a:buFont typeface="Arial" panose="020B0604020202020204" pitchFamily="34" charset="0"/>
              <a:buChar char="•"/>
            </a:pPr>
            <a:r>
              <a:rPr lang="en-US" sz="2000" b="1" dirty="0"/>
              <a:t>abstract</a:t>
            </a:r>
            <a:r>
              <a:rPr lang="en-US" sz="2000" dirty="0"/>
              <a:t> An abstract class is considered incomplete and no instances of the class may be created. Usually this is because the class contains abstract methods that must be implemented by a subclass.</a:t>
            </a:r>
          </a:p>
          <a:p>
            <a:pPr marL="342900" indent="-342900" algn="just">
              <a:spcBef>
                <a:spcPts val="600"/>
              </a:spcBef>
              <a:buFont typeface="Arial" panose="020B0604020202020204" pitchFamily="34" charset="0"/>
              <a:buChar char="•"/>
            </a:pPr>
            <a:r>
              <a:rPr lang="en-US" sz="2000" b="1" dirty="0"/>
              <a:t>final</a:t>
            </a:r>
            <a:r>
              <a:rPr lang="en-US" sz="2000" dirty="0"/>
              <a:t> A final class cannot be </a:t>
            </a:r>
            <a:r>
              <a:rPr lang="en-US" sz="2000" dirty="0" err="1"/>
              <a:t>subclassed</a:t>
            </a:r>
            <a:r>
              <a:rPr lang="en-US" sz="2000" dirty="0"/>
              <a:t>.</a:t>
            </a:r>
          </a:p>
          <a:p>
            <a:pPr algn="just">
              <a:spcBef>
                <a:spcPts val="600"/>
              </a:spcBef>
            </a:pPr>
            <a:endParaRPr lang="en-US" sz="2000" dirty="0" smtClean="0"/>
          </a:p>
          <a:p>
            <a:pPr algn="just">
              <a:spcBef>
                <a:spcPts val="600"/>
              </a:spcBef>
            </a:pPr>
            <a:r>
              <a:rPr lang="en-US" sz="2000" dirty="0" smtClean="0"/>
              <a:t>NOTE</a:t>
            </a:r>
            <a:r>
              <a:rPr lang="en-US" sz="2000" dirty="0"/>
              <a:t>: A class cannot be both final and abstract. </a:t>
            </a:r>
          </a:p>
        </p:txBody>
      </p:sp>
    </p:spTree>
    <p:extLst>
      <p:ext uri="{BB962C8B-B14F-4D97-AF65-F5344CB8AC3E}">
        <p14:creationId xmlns:p14="http://schemas.microsoft.com/office/powerpoint/2010/main" val="3350489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Fields</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spcBef>
                <a:spcPts val="600"/>
              </a:spcBef>
              <a:buFont typeface="Arial" panose="020B0604020202020204" pitchFamily="34" charset="0"/>
              <a:buChar char="•"/>
            </a:pPr>
            <a:r>
              <a:rPr lang="en-US" sz="2000" dirty="0"/>
              <a:t>A class's variables are called fields. The Body class's name and orbits variables are examples. </a:t>
            </a:r>
          </a:p>
          <a:p>
            <a:pPr marL="342900" indent="-342900" algn="just">
              <a:spcBef>
                <a:spcPts val="600"/>
              </a:spcBef>
              <a:buFont typeface="Arial" panose="020B0604020202020204" pitchFamily="34" charset="0"/>
              <a:buChar char="•"/>
            </a:pPr>
            <a:r>
              <a:rPr lang="en-US" sz="2000" dirty="0"/>
              <a:t>Field declarations can also be preceded by modifiers that control certain properties of the field:</a:t>
            </a:r>
          </a:p>
          <a:p>
            <a:pPr algn="just">
              <a:spcBef>
                <a:spcPts val="600"/>
              </a:spcBef>
            </a:pPr>
            <a:r>
              <a:rPr lang="en-US" sz="2000" dirty="0"/>
              <a:t>-- access modifiers</a:t>
            </a:r>
          </a:p>
          <a:p>
            <a:pPr algn="just">
              <a:spcBef>
                <a:spcPts val="600"/>
              </a:spcBef>
            </a:pPr>
            <a:r>
              <a:rPr lang="en-US" sz="2000" dirty="0"/>
              <a:t>-- Static</a:t>
            </a:r>
          </a:p>
          <a:p>
            <a:pPr algn="just">
              <a:spcBef>
                <a:spcPts val="600"/>
              </a:spcBef>
            </a:pPr>
            <a:r>
              <a:rPr lang="en-US" sz="2000" dirty="0"/>
              <a:t>-- Final</a:t>
            </a:r>
          </a:p>
          <a:p>
            <a:pPr algn="just">
              <a:spcBef>
                <a:spcPts val="600"/>
              </a:spcBef>
            </a:pPr>
            <a:r>
              <a:rPr lang="en-US" sz="2000" dirty="0"/>
              <a:t>-- Transient: This relates to object serialization</a:t>
            </a:r>
          </a:p>
          <a:p>
            <a:pPr algn="just">
              <a:spcBef>
                <a:spcPts val="600"/>
              </a:spcBef>
            </a:pPr>
            <a:r>
              <a:rPr lang="en-US" sz="2000" dirty="0"/>
              <a:t>-- volatile: This relates to synchronization and memory model issues</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630375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Field Initialization</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spcBef>
                <a:spcPts val="600"/>
              </a:spcBef>
              <a:buFont typeface="Arial" panose="020B0604020202020204" pitchFamily="34" charset="0"/>
              <a:buChar char="•"/>
            </a:pPr>
            <a:r>
              <a:rPr lang="en-US" sz="2000" dirty="0"/>
              <a:t>When a field is declared it can be initialized by assigning it a value of the corresponding type.</a:t>
            </a:r>
          </a:p>
          <a:p>
            <a:pPr marL="342900" indent="-342900" algn="just">
              <a:spcBef>
                <a:spcPts val="600"/>
              </a:spcBef>
              <a:buFont typeface="Arial" panose="020B0604020202020204" pitchFamily="34" charset="0"/>
              <a:buChar char="•"/>
            </a:pPr>
            <a:r>
              <a:rPr lang="en-US" sz="2000" dirty="0"/>
              <a:t>For example, the following are all valid initializers:</a:t>
            </a:r>
          </a:p>
          <a:p>
            <a:pPr marL="342900" indent="-342900" algn="just">
              <a:spcBef>
                <a:spcPts val="600"/>
              </a:spcBef>
              <a:buFont typeface="Arial" panose="020B0604020202020204" pitchFamily="34" charset="0"/>
              <a:buChar char="•"/>
            </a:pPr>
            <a:endParaRPr lang="en-US" sz="2000" dirty="0"/>
          </a:p>
          <a:p>
            <a:pPr algn="l">
              <a:spcBef>
                <a:spcPts val="600"/>
              </a:spcBef>
            </a:pPr>
            <a:r>
              <a:rPr lang="en-US" sz="2000" dirty="0">
                <a:latin typeface="Courier New" panose="02070309020205020404" pitchFamily="49" charset="0"/>
                <a:cs typeface="Courier New" panose="02070309020205020404" pitchFamily="49" charset="0"/>
              </a:rPr>
              <a:t>double zero = 0.0; // constant</a:t>
            </a:r>
          </a:p>
          <a:p>
            <a:pPr algn="l">
              <a:spcBef>
                <a:spcPts val="600"/>
              </a:spcBef>
            </a:pPr>
            <a:r>
              <a:rPr lang="fr-FR" sz="2000" dirty="0">
                <a:latin typeface="Courier New" panose="02070309020205020404" pitchFamily="49" charset="0"/>
                <a:cs typeface="Courier New" panose="02070309020205020404" pitchFamily="49" charset="0"/>
              </a:rPr>
              <a:t>double </a:t>
            </a:r>
            <a:r>
              <a:rPr lang="fr-FR" sz="2000" dirty="0" err="1">
                <a:latin typeface="Courier New" panose="02070309020205020404" pitchFamily="49" charset="0"/>
                <a:cs typeface="Courier New" panose="02070309020205020404" pitchFamily="49" charset="0"/>
              </a:rPr>
              <a:t>sum</a:t>
            </a:r>
            <a:r>
              <a:rPr lang="fr-FR" sz="2000" dirty="0">
                <a:latin typeface="Courier New" panose="02070309020205020404" pitchFamily="49" charset="0"/>
                <a:cs typeface="Courier New" panose="02070309020205020404" pitchFamily="49" charset="0"/>
              </a:rPr>
              <a:t> = 4.5 + 3.7; // constant expression</a:t>
            </a:r>
          </a:p>
          <a:p>
            <a:pPr algn="l">
              <a:spcBef>
                <a:spcPts val="600"/>
              </a:spcBef>
            </a:pPr>
            <a:r>
              <a:rPr lang="en-US" sz="2000" dirty="0">
                <a:latin typeface="Courier New" panose="02070309020205020404" pitchFamily="49" charset="0"/>
                <a:cs typeface="Courier New" panose="02070309020205020404" pitchFamily="49" charset="0"/>
              </a:rPr>
              <a:t>double </a:t>
            </a:r>
            <a:r>
              <a:rPr lang="en-US" sz="2000" dirty="0" err="1">
                <a:latin typeface="Courier New" panose="02070309020205020404" pitchFamily="49" charset="0"/>
                <a:cs typeface="Courier New" panose="02070309020205020404" pitchFamily="49" charset="0"/>
              </a:rPr>
              <a:t>zeroCopy</a:t>
            </a:r>
            <a:r>
              <a:rPr lang="en-US" sz="2000" dirty="0">
                <a:latin typeface="Courier New" panose="02070309020205020404" pitchFamily="49" charset="0"/>
                <a:cs typeface="Courier New" panose="02070309020205020404" pitchFamily="49" charset="0"/>
              </a:rPr>
              <a:t> = zero; // field</a:t>
            </a:r>
          </a:p>
          <a:p>
            <a:pPr algn="l">
              <a:spcBef>
                <a:spcPts val="600"/>
              </a:spcBef>
            </a:pPr>
            <a:r>
              <a:rPr lang="en-US" sz="2000" dirty="0">
                <a:latin typeface="Courier New" panose="02070309020205020404" pitchFamily="49" charset="0"/>
                <a:cs typeface="Courier New" panose="02070309020205020404" pitchFamily="49" charset="0"/>
              </a:rPr>
              <a:t>double </a:t>
            </a:r>
            <a:r>
              <a:rPr lang="en-US" sz="2000" dirty="0" err="1">
                <a:latin typeface="Courier New" panose="02070309020205020404" pitchFamily="49" charset="0"/>
                <a:cs typeface="Courier New" panose="02070309020205020404" pitchFamily="49" charset="0"/>
              </a:rPr>
              <a:t>rootTwo</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Math.sqrt</a:t>
            </a:r>
            <a:r>
              <a:rPr lang="en-US" sz="2000" dirty="0">
                <a:latin typeface="Courier New" panose="02070309020205020404" pitchFamily="49" charset="0"/>
                <a:cs typeface="Courier New" panose="02070309020205020404" pitchFamily="49" charset="0"/>
              </a:rPr>
              <a:t>(2); // method invocation</a:t>
            </a:r>
          </a:p>
          <a:p>
            <a:pPr algn="l">
              <a:spcBef>
                <a:spcPts val="600"/>
              </a:spcBef>
            </a:pPr>
            <a:r>
              <a:rPr lang="en-US" sz="2000" dirty="0">
                <a:latin typeface="Courier New" panose="02070309020205020404" pitchFamily="49" charset="0"/>
                <a:cs typeface="Courier New" panose="02070309020205020404" pitchFamily="49" charset="0"/>
              </a:rPr>
              <a:t>double </a:t>
            </a:r>
            <a:r>
              <a:rPr lang="en-US" sz="2000" dirty="0" err="1">
                <a:latin typeface="Courier New" panose="02070309020205020404" pitchFamily="49" charset="0"/>
                <a:cs typeface="Courier New" panose="02070309020205020404" pitchFamily="49" charset="0"/>
              </a:rPr>
              <a:t>someVal</a:t>
            </a:r>
            <a:r>
              <a:rPr lang="en-US" sz="2000" dirty="0">
                <a:latin typeface="Courier New" panose="02070309020205020404" pitchFamily="49" charset="0"/>
                <a:cs typeface="Courier New" panose="02070309020205020404" pitchFamily="49" charset="0"/>
              </a:rPr>
              <a:t> = sum + 2*</a:t>
            </a:r>
            <a:r>
              <a:rPr lang="en-US" sz="2000" dirty="0" err="1">
                <a:latin typeface="Courier New" panose="02070309020205020404" pitchFamily="49" charset="0"/>
                <a:cs typeface="Courier New" panose="02070309020205020404" pitchFamily="49" charset="0"/>
              </a:rPr>
              <a:t>Math.sqrt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rootTwo</a:t>
            </a:r>
            <a:r>
              <a:rPr lang="en-US" sz="2000" dirty="0">
                <a:latin typeface="Courier New" panose="02070309020205020404" pitchFamily="49" charset="0"/>
                <a:cs typeface="Courier New" panose="02070309020205020404" pitchFamily="49" charset="0"/>
              </a:rPr>
              <a:t>); // mixed</a:t>
            </a:r>
          </a:p>
        </p:txBody>
      </p:sp>
    </p:spTree>
    <p:extLst>
      <p:ext uri="{BB962C8B-B14F-4D97-AF65-F5344CB8AC3E}">
        <p14:creationId xmlns:p14="http://schemas.microsoft.com/office/powerpoint/2010/main" val="3255137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Field Initialization contd..</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buFont typeface="Arial" panose="020B0604020202020204" pitchFamily="34" charset="0"/>
              <a:buChar char="•"/>
            </a:pPr>
            <a:r>
              <a:rPr lang="en-US" sz="2000" dirty="0"/>
              <a:t>If a field is not initialized, a default initial value is assigned to it depending on its type:</a:t>
            </a:r>
          </a:p>
          <a:p>
            <a:pPr marL="342900" indent="-342900" algn="just">
              <a:buFont typeface="Arial" panose="020B0604020202020204" pitchFamily="34" charset="0"/>
              <a:buChar char="•"/>
            </a:pPr>
            <a:endParaRPr lang="en-US" sz="2000" dirty="0"/>
          </a:p>
          <a:p>
            <a:pPr algn="l"/>
            <a:r>
              <a:rPr lang="en-US" sz="2000" b="1" dirty="0"/>
              <a:t>Type	 			Initial Value</a:t>
            </a:r>
          </a:p>
          <a:p>
            <a:pPr algn="l"/>
            <a:r>
              <a:rPr lang="en-US" sz="2000" dirty="0"/>
              <a:t>Boolean			 false</a:t>
            </a:r>
          </a:p>
          <a:p>
            <a:pPr algn="l"/>
            <a:r>
              <a:rPr lang="en-US" sz="2000" dirty="0"/>
              <a:t>Char				 '\u0000'</a:t>
            </a:r>
          </a:p>
          <a:p>
            <a:pPr algn="l"/>
            <a:r>
              <a:rPr lang="en-US" sz="2000" dirty="0"/>
              <a:t>byte, short, </a:t>
            </a:r>
            <a:r>
              <a:rPr lang="en-US" sz="2000" dirty="0" err="1"/>
              <a:t>int</a:t>
            </a:r>
            <a:r>
              <a:rPr lang="en-US" sz="2000" dirty="0"/>
              <a:t>, long		 0</a:t>
            </a:r>
          </a:p>
          <a:p>
            <a:pPr algn="l"/>
            <a:r>
              <a:rPr lang="en-US" sz="2000" dirty="0"/>
              <a:t>float, double 			+0.0</a:t>
            </a:r>
          </a:p>
          <a:p>
            <a:pPr algn="l"/>
            <a:r>
              <a:rPr lang="en-US" sz="2000" dirty="0"/>
              <a:t>object reference		 	null</a:t>
            </a:r>
          </a:p>
        </p:txBody>
      </p:sp>
    </p:spTree>
    <p:extLst>
      <p:ext uri="{BB962C8B-B14F-4D97-AF65-F5344CB8AC3E}">
        <p14:creationId xmlns:p14="http://schemas.microsoft.com/office/powerpoint/2010/main" val="237806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04800"/>
            <a:ext cx="8769927" cy="831128"/>
          </a:xfrm>
        </p:spPr>
        <p:txBody>
          <a:bodyPr>
            <a:normAutofit/>
          </a:bodyPr>
          <a:lstStyle/>
          <a:p>
            <a:r>
              <a:rPr lang="en-US" sz="4400" b="1" dirty="0" smtClean="0"/>
              <a:t>Using static variable Example 1</a:t>
            </a:r>
            <a:endParaRPr lang="en-US" sz="4400" b="1" dirty="0"/>
          </a:p>
        </p:txBody>
      </p:sp>
      <p:sp>
        <p:nvSpPr>
          <p:cNvPr id="3" name="Rectangle 2"/>
          <p:cNvSpPr/>
          <p:nvPr/>
        </p:nvSpPr>
        <p:spPr>
          <a:xfrm>
            <a:off x="3429000" y="1147249"/>
            <a:ext cx="6106510" cy="3693319"/>
          </a:xfrm>
          <a:prstGeom prst="rect">
            <a:avLst/>
          </a:prstGeom>
        </p:spPr>
        <p:txBody>
          <a:bodyPr wrap="square">
            <a:spAutoFit/>
          </a:bodyPr>
          <a:lstStyle/>
          <a:p>
            <a:r>
              <a:rPr lang="en-US" dirty="0"/>
              <a:t>class B{</a:t>
            </a:r>
          </a:p>
          <a:p>
            <a:r>
              <a:rPr lang="en-US" dirty="0"/>
              <a:t>	static </a:t>
            </a:r>
            <a:r>
              <a:rPr lang="en-US" dirty="0" err="1"/>
              <a:t>int</a:t>
            </a:r>
            <a:r>
              <a:rPr lang="en-US" dirty="0"/>
              <a:t> a;</a:t>
            </a:r>
          </a:p>
          <a:p>
            <a:r>
              <a:rPr lang="en-US" dirty="0"/>
              <a:t>	static </a:t>
            </a:r>
            <a:r>
              <a:rPr lang="en-US" dirty="0" err="1"/>
              <a:t>int</a:t>
            </a:r>
            <a:r>
              <a:rPr lang="en-US" dirty="0"/>
              <a:t> b;</a:t>
            </a:r>
          </a:p>
          <a:p>
            <a:r>
              <a:rPr lang="en-US" dirty="0"/>
              <a:t>}</a:t>
            </a:r>
          </a:p>
          <a:p>
            <a:r>
              <a:rPr lang="en-US" dirty="0"/>
              <a:t>class A{</a:t>
            </a:r>
          </a:p>
          <a:p>
            <a:r>
              <a:rPr lang="en-US" dirty="0"/>
              <a:t>	public static void main(String[] </a:t>
            </a:r>
            <a:r>
              <a:rPr lang="en-US" dirty="0" err="1"/>
              <a:t>arg</a:t>
            </a:r>
            <a:r>
              <a:rPr lang="en-US" dirty="0"/>
              <a:t>){</a:t>
            </a:r>
          </a:p>
          <a:p>
            <a:r>
              <a:rPr lang="en-US" dirty="0"/>
              <a:t>		</a:t>
            </a:r>
            <a:r>
              <a:rPr lang="en-US" dirty="0" err="1"/>
              <a:t>int</a:t>
            </a:r>
            <a:r>
              <a:rPr lang="en-US" dirty="0"/>
              <a:t> c;</a:t>
            </a:r>
          </a:p>
          <a:p>
            <a:r>
              <a:rPr lang="en-US" dirty="0"/>
              <a:t>		</a:t>
            </a:r>
            <a:r>
              <a:rPr lang="en-US" dirty="0" err="1"/>
              <a:t>B.a</a:t>
            </a:r>
            <a:r>
              <a:rPr lang="en-US" dirty="0"/>
              <a:t> = 100;</a:t>
            </a:r>
          </a:p>
          <a:p>
            <a:r>
              <a:rPr lang="en-US" dirty="0"/>
              <a:t>		</a:t>
            </a:r>
            <a:r>
              <a:rPr lang="en-US" dirty="0" err="1"/>
              <a:t>B.b</a:t>
            </a:r>
            <a:r>
              <a:rPr lang="en-US" dirty="0"/>
              <a:t> = 200;</a:t>
            </a:r>
          </a:p>
          <a:p>
            <a:r>
              <a:rPr lang="en-US" dirty="0"/>
              <a:t>		c = </a:t>
            </a:r>
            <a:r>
              <a:rPr lang="en-US" dirty="0" err="1"/>
              <a:t>B.a</a:t>
            </a:r>
            <a:r>
              <a:rPr lang="en-US" dirty="0"/>
              <a:t> + </a:t>
            </a:r>
            <a:r>
              <a:rPr lang="en-US" dirty="0" err="1"/>
              <a:t>B.b</a:t>
            </a:r>
            <a:r>
              <a:rPr lang="en-US" dirty="0"/>
              <a:t>;</a:t>
            </a:r>
          </a:p>
          <a:p>
            <a:r>
              <a:rPr lang="en-US" dirty="0"/>
              <a:t>		System.out.println("Sum = "+ c);</a:t>
            </a:r>
          </a:p>
          <a:p>
            <a:r>
              <a:rPr lang="en-US" dirty="0"/>
              <a:t>	}</a:t>
            </a:r>
          </a:p>
          <a:p>
            <a:r>
              <a:rPr lang="en-US" dirty="0"/>
              <a:t>}</a:t>
            </a:r>
          </a:p>
        </p:txBody>
      </p:sp>
      <p:sp>
        <p:nvSpPr>
          <p:cNvPr id="4" name="Rectangle 3"/>
          <p:cNvSpPr/>
          <p:nvPr/>
        </p:nvSpPr>
        <p:spPr>
          <a:xfrm>
            <a:off x="3352800" y="4953000"/>
            <a:ext cx="1306768" cy="369332"/>
          </a:xfrm>
          <a:prstGeom prst="rect">
            <a:avLst/>
          </a:prstGeom>
        </p:spPr>
        <p:txBody>
          <a:bodyPr wrap="none">
            <a:spAutoFit/>
          </a:bodyPr>
          <a:lstStyle/>
          <a:p>
            <a:r>
              <a:rPr lang="en-US" dirty="0"/>
              <a:t>Sum = 300</a:t>
            </a:r>
          </a:p>
        </p:txBody>
      </p:sp>
    </p:spTree>
    <p:extLst>
      <p:ext uri="{BB962C8B-B14F-4D97-AF65-F5344CB8AC3E}">
        <p14:creationId xmlns:p14="http://schemas.microsoft.com/office/powerpoint/2010/main" val="3485678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Static Fields</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spcBef>
                <a:spcPts val="600"/>
              </a:spcBef>
              <a:buFont typeface="Arial" panose="020B0604020202020204" pitchFamily="34" charset="0"/>
              <a:buChar char="•"/>
            </a:pPr>
            <a:r>
              <a:rPr lang="en-US" sz="2000" dirty="0"/>
              <a:t>Sometimes you want only one instance of a field shared by all objects of a class. You create such fields by declaring them static, so they are called </a:t>
            </a:r>
            <a:r>
              <a:rPr lang="en-US" sz="2000" b="1" dirty="0"/>
              <a:t>static fields </a:t>
            </a:r>
            <a:r>
              <a:rPr lang="en-US" sz="2000" dirty="0"/>
              <a:t>or </a:t>
            </a:r>
            <a:r>
              <a:rPr lang="en-US" sz="2000" b="1" dirty="0"/>
              <a:t>class variables</a:t>
            </a:r>
            <a:r>
              <a:rPr lang="en-US" sz="2000" dirty="0"/>
              <a:t>. When you declare a static field in a class only one copy of the field exists, no matter how many instances of the class are created.</a:t>
            </a:r>
          </a:p>
          <a:p>
            <a:pPr marL="342900" indent="-342900" algn="just">
              <a:spcBef>
                <a:spcPts val="600"/>
              </a:spcBef>
              <a:buFont typeface="Arial" panose="020B0604020202020204" pitchFamily="34" charset="0"/>
              <a:buChar char="•"/>
            </a:pPr>
            <a:r>
              <a:rPr lang="en-US" sz="2000" dirty="0"/>
              <a:t>Within its own class a static field can be referred to directly, but when accessed externally it must usually be accessed using the class name. For example, we could print the value of </a:t>
            </a:r>
            <a:r>
              <a:rPr lang="en-US" sz="2000" dirty="0" err="1"/>
              <a:t>nextID</a:t>
            </a:r>
            <a:r>
              <a:rPr lang="en-US" sz="2000" dirty="0"/>
              <a:t> as follows:</a:t>
            </a:r>
          </a:p>
          <a:p>
            <a:pPr algn="just">
              <a:spcBef>
                <a:spcPts val="600"/>
              </a:spcBef>
            </a:pPr>
            <a:r>
              <a:rPr lang="en-US" dirty="0"/>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Body.nextID</a:t>
            </a:r>
            <a:r>
              <a:rPr lang="en-US" sz="2000" dirty="0">
                <a:latin typeface="Courier New" panose="02070309020205020404" pitchFamily="49" charset="0"/>
                <a:cs typeface="Courier New" panose="02070309020205020404" pitchFamily="49" charset="0"/>
              </a:rPr>
              <a:t>);</a:t>
            </a:r>
          </a:p>
          <a:p>
            <a:pPr marL="342900" indent="-342900" algn="just">
              <a:spcBef>
                <a:spcPts val="600"/>
              </a:spcBef>
              <a:buFont typeface="Arial" panose="020B0604020202020204" pitchFamily="34" charset="0"/>
              <a:buChar char="•"/>
            </a:pPr>
            <a:r>
              <a:rPr lang="en-US" sz="2000" dirty="0"/>
              <a:t>A static member may also be accessed using a reference to an object of that class, such as:</a:t>
            </a:r>
          </a:p>
          <a:p>
            <a:pPr algn="just"/>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mercury.nextID</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33695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final Fields</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spcAft>
                <a:spcPts val="600"/>
              </a:spcAft>
              <a:buFont typeface="Arial" panose="020B0604020202020204" pitchFamily="34" charset="0"/>
              <a:buChar char="•"/>
            </a:pPr>
            <a:r>
              <a:rPr lang="en-US" sz="2000" dirty="0"/>
              <a:t>A final variable is one whose value cannot be changed after it has been initialized any attempt to assign to such a field will produce a compile-time error.</a:t>
            </a:r>
          </a:p>
          <a:p>
            <a:pPr marL="342900" indent="-342900" algn="just">
              <a:spcAft>
                <a:spcPts val="600"/>
              </a:spcAft>
              <a:buFont typeface="Arial" panose="020B0604020202020204" pitchFamily="34" charset="0"/>
              <a:buChar char="•"/>
            </a:pPr>
            <a:r>
              <a:rPr lang="en-US" sz="2000" dirty="0"/>
              <a:t>When you decide whether a field should be final, consider three things:</a:t>
            </a:r>
          </a:p>
          <a:p>
            <a:pPr marL="342900" indent="-342900" algn="just">
              <a:spcAft>
                <a:spcPts val="600"/>
              </a:spcAft>
              <a:buFont typeface="Arial" panose="020B0604020202020204" pitchFamily="34" charset="0"/>
              <a:buChar char="•"/>
            </a:pPr>
            <a:endParaRPr lang="en-US" sz="2000" dirty="0"/>
          </a:p>
          <a:p>
            <a:pPr marL="457200" indent="-457200" algn="just">
              <a:spcAft>
                <a:spcPts val="600"/>
              </a:spcAft>
              <a:buFont typeface="+mj-lt"/>
              <a:buAutoNum type="arabicPeriod"/>
            </a:pPr>
            <a:r>
              <a:rPr lang="en-US" sz="2000" dirty="0"/>
              <a:t>Does the field represent an immutable property of the object?</a:t>
            </a:r>
          </a:p>
          <a:p>
            <a:pPr marL="457200" indent="-457200" algn="just">
              <a:spcAft>
                <a:spcPts val="600"/>
              </a:spcAft>
              <a:buFont typeface="+mj-lt"/>
              <a:buAutoNum type="arabicPeriod"/>
            </a:pPr>
            <a:r>
              <a:rPr lang="en-US" sz="2000" dirty="0"/>
              <a:t>Is the value of the field always known at the time the object is created?</a:t>
            </a:r>
          </a:p>
          <a:p>
            <a:pPr marL="457200" indent="-457200" algn="just">
              <a:spcAft>
                <a:spcPts val="600"/>
              </a:spcAft>
              <a:buFont typeface="+mj-lt"/>
              <a:buAutoNum type="arabicPeriod"/>
            </a:pPr>
            <a:r>
              <a:rPr lang="en-US" sz="2000" dirty="0"/>
              <a:t>Is it always practical and appropriate to set the value of the field when the object is created?</a:t>
            </a:r>
          </a:p>
        </p:txBody>
      </p:sp>
    </p:spTree>
    <p:extLst>
      <p:ext uri="{BB962C8B-B14F-4D97-AF65-F5344CB8AC3E}">
        <p14:creationId xmlns:p14="http://schemas.microsoft.com/office/powerpoint/2010/main" val="3820752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a:t>Access Control</a:t>
            </a:r>
          </a:p>
        </p:txBody>
      </p:sp>
      <p:sp>
        <p:nvSpPr>
          <p:cNvPr id="3" name="Subtitle 2"/>
          <p:cNvSpPr>
            <a:spLocks noGrp="1"/>
          </p:cNvSpPr>
          <p:nvPr>
            <p:ph type="subTitle" idx="1"/>
          </p:nvPr>
        </p:nvSpPr>
        <p:spPr>
          <a:xfrm>
            <a:off x="1524000" y="1551705"/>
            <a:ext cx="9144000" cy="4391891"/>
          </a:xfrm>
        </p:spPr>
        <p:txBody>
          <a:bodyPr>
            <a:noAutofit/>
          </a:bodyPr>
          <a:lstStyle/>
          <a:p>
            <a:pPr marL="342900" indent="-342900" algn="just">
              <a:spcAft>
                <a:spcPts val="600"/>
              </a:spcAft>
              <a:buFont typeface="Arial" panose="020B0604020202020204" pitchFamily="34" charset="0"/>
              <a:buChar char="•"/>
            </a:pPr>
            <a:r>
              <a:rPr lang="en-US" sz="2000" dirty="0"/>
              <a:t>If every member of every class and object were accessible to every other class and object then understanding, debugging, and maintaining programs would be an almost impossible task.</a:t>
            </a:r>
          </a:p>
          <a:p>
            <a:pPr marL="342900" indent="-342900" algn="just">
              <a:spcAft>
                <a:spcPts val="600"/>
              </a:spcAft>
              <a:buFont typeface="Arial" panose="020B0604020202020204" pitchFamily="34" charset="0"/>
              <a:buChar char="•"/>
            </a:pPr>
            <a:r>
              <a:rPr lang="en-US" sz="2000" dirty="0"/>
              <a:t>One of the strengths of object-oriented programming is its support for encapsulation and data hiding.</a:t>
            </a:r>
          </a:p>
          <a:p>
            <a:pPr marL="342900" indent="-342900" algn="just">
              <a:spcAft>
                <a:spcPts val="600"/>
              </a:spcAft>
              <a:buFont typeface="Arial" panose="020B0604020202020204" pitchFamily="34" charset="0"/>
              <a:buChar char="•"/>
            </a:pPr>
            <a:r>
              <a:rPr lang="en-US" sz="2000" dirty="0"/>
              <a:t>To control access from other classes, class members have four possible access modifiers:</a:t>
            </a:r>
          </a:p>
          <a:p>
            <a:pPr marL="457200" indent="-457200" algn="just">
              <a:spcAft>
                <a:spcPts val="600"/>
              </a:spcAft>
              <a:buFont typeface="+mj-lt"/>
              <a:buAutoNum type="arabicPeriod"/>
            </a:pPr>
            <a:r>
              <a:rPr lang="en-US" sz="2000" b="1" dirty="0"/>
              <a:t>private</a:t>
            </a:r>
            <a:r>
              <a:rPr lang="en-US" sz="2000" dirty="0"/>
              <a:t> Members declared private are accessible only in the class itself.</a:t>
            </a:r>
          </a:p>
          <a:p>
            <a:pPr marL="457200" indent="-457200" algn="just">
              <a:spcAft>
                <a:spcPts val="600"/>
              </a:spcAft>
              <a:buFont typeface="+mj-lt"/>
              <a:buAutoNum type="arabicPeriod"/>
            </a:pPr>
            <a:r>
              <a:rPr lang="en-US" sz="2000" b="1" dirty="0"/>
              <a:t>package</a:t>
            </a:r>
            <a:r>
              <a:rPr lang="en-US" sz="2000" dirty="0"/>
              <a:t> Members declared with no access modifier are accessible in classes in the same package, as well as in the class itself.</a:t>
            </a:r>
          </a:p>
          <a:p>
            <a:pPr marL="457200" indent="-457200" algn="just">
              <a:spcAft>
                <a:spcPts val="600"/>
              </a:spcAft>
              <a:buFont typeface="+mj-lt"/>
              <a:buAutoNum type="arabicPeriod"/>
            </a:pPr>
            <a:r>
              <a:rPr lang="en-US" sz="2000" b="1" dirty="0"/>
              <a:t>protected</a:t>
            </a:r>
            <a:r>
              <a:rPr lang="en-US" sz="2000" dirty="0"/>
              <a:t> Members declared protected are accessible in subclasses of the class, in classes in the same package, and in the class itself.</a:t>
            </a:r>
          </a:p>
          <a:p>
            <a:pPr marL="457200" indent="-457200" algn="just">
              <a:buFont typeface="+mj-lt"/>
              <a:buAutoNum type="arabicPeriod"/>
            </a:pPr>
            <a:r>
              <a:rPr lang="en-US" sz="2000" b="1" dirty="0"/>
              <a:t>public</a:t>
            </a:r>
            <a:r>
              <a:rPr lang="en-US" sz="2000" dirty="0"/>
              <a:t> Members declared public are accessible anywhere the class is accessible.</a:t>
            </a:r>
          </a:p>
          <a:p>
            <a:pPr algn="just"/>
            <a:r>
              <a:rPr lang="en-US" sz="2000" dirty="0"/>
              <a:t>NOTE:  private and protected access modifiers apply only to members not to the classes or interfaces themselves (unless nested).</a:t>
            </a:r>
          </a:p>
        </p:txBody>
      </p:sp>
    </p:spTree>
    <p:extLst>
      <p:ext uri="{BB962C8B-B14F-4D97-AF65-F5344CB8AC3E}">
        <p14:creationId xmlns:p14="http://schemas.microsoft.com/office/powerpoint/2010/main" val="97680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1C3A-4C74-4A1B-A1C8-39D50695DC3C}"/>
              </a:ext>
            </a:extLst>
          </p:cNvPr>
          <p:cNvSpPr>
            <a:spLocks noGrp="1"/>
          </p:cNvSpPr>
          <p:nvPr>
            <p:ph type="title"/>
          </p:nvPr>
        </p:nvSpPr>
        <p:spPr/>
        <p:txBody>
          <a:bodyPr/>
          <a:lstStyle/>
          <a:p>
            <a:pPr algn="ctr"/>
            <a:r>
              <a:rPr lang="en-US" b="1" dirty="0"/>
              <a:t>References</a:t>
            </a:r>
            <a:endParaRPr lang="en-IN" dirty="0"/>
          </a:p>
        </p:txBody>
      </p:sp>
      <p:sp>
        <p:nvSpPr>
          <p:cNvPr id="3" name="Content Placeholder 2">
            <a:extLst>
              <a:ext uri="{FF2B5EF4-FFF2-40B4-BE49-F238E27FC236}">
                <a16:creationId xmlns:a16="http://schemas.microsoft.com/office/drawing/2014/main" id="{8D300A04-EB36-4170-AD74-E11071C8FA11}"/>
              </a:ext>
            </a:extLst>
          </p:cNvPr>
          <p:cNvSpPr>
            <a:spLocks noGrp="1"/>
          </p:cNvSpPr>
          <p:nvPr>
            <p:ph idx="1"/>
          </p:nvPr>
        </p:nvSpPr>
        <p:spPr/>
        <p:txBody>
          <a:bodyPr/>
          <a:lstStyle/>
          <a:p>
            <a:r>
              <a:rPr lang="en-US" dirty="0"/>
              <a:t>Gosling, J., Holmes, D. C., &amp; Arnold, K. (2005). The Java programming language.</a:t>
            </a:r>
            <a:endParaRPr lang="en-IN" dirty="0"/>
          </a:p>
        </p:txBody>
      </p:sp>
    </p:spTree>
    <p:extLst>
      <p:ext uri="{BB962C8B-B14F-4D97-AF65-F5344CB8AC3E}">
        <p14:creationId xmlns:p14="http://schemas.microsoft.com/office/powerpoint/2010/main" val="29838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304800"/>
            <a:ext cx="6096000" cy="5909310"/>
          </a:xfrm>
          <a:prstGeom prst="rect">
            <a:avLst/>
          </a:prstGeom>
        </p:spPr>
        <p:txBody>
          <a:bodyPr>
            <a:spAutoFit/>
          </a:bodyPr>
          <a:lstStyle/>
          <a:p>
            <a:r>
              <a:rPr lang="en-US" dirty="0"/>
              <a:t>class B{	</a:t>
            </a:r>
          </a:p>
          <a:p>
            <a:r>
              <a:rPr lang="en-US" dirty="0"/>
              <a:t>	static </a:t>
            </a:r>
            <a:r>
              <a:rPr lang="en-US" dirty="0" err="1"/>
              <a:t>int</a:t>
            </a:r>
            <a:r>
              <a:rPr lang="en-US" dirty="0"/>
              <a:t> a = 0;</a:t>
            </a:r>
          </a:p>
          <a:p>
            <a:r>
              <a:rPr lang="en-US" dirty="0"/>
              <a:t>	void fun(){</a:t>
            </a:r>
          </a:p>
          <a:p>
            <a:r>
              <a:rPr lang="en-US" dirty="0"/>
              <a:t>		a++;</a:t>
            </a:r>
          </a:p>
          <a:p>
            <a:r>
              <a:rPr lang="en-US" dirty="0"/>
              <a:t>	}</a:t>
            </a:r>
          </a:p>
          <a:p>
            <a:r>
              <a:rPr lang="en-US" dirty="0"/>
              <a:t>}</a:t>
            </a:r>
          </a:p>
          <a:p>
            <a:r>
              <a:rPr lang="en-US" dirty="0"/>
              <a:t>class A{</a:t>
            </a:r>
          </a:p>
          <a:p>
            <a:r>
              <a:rPr lang="en-US" dirty="0"/>
              <a:t>	public static void main(String[] </a:t>
            </a:r>
            <a:r>
              <a:rPr lang="en-US" dirty="0" err="1"/>
              <a:t>arg</a:t>
            </a:r>
            <a:r>
              <a:rPr lang="en-US" dirty="0"/>
              <a:t>){</a:t>
            </a:r>
          </a:p>
          <a:p>
            <a:r>
              <a:rPr lang="en-US" dirty="0"/>
              <a:t>		B b1 = new B();</a:t>
            </a:r>
          </a:p>
          <a:p>
            <a:r>
              <a:rPr lang="en-US" dirty="0"/>
              <a:t>		b1.fun();</a:t>
            </a:r>
          </a:p>
          <a:p>
            <a:r>
              <a:rPr lang="en-US" dirty="0"/>
              <a:t>		B b2 = new B();</a:t>
            </a:r>
          </a:p>
          <a:p>
            <a:r>
              <a:rPr lang="en-US" dirty="0"/>
              <a:t>		b2.fun();</a:t>
            </a:r>
          </a:p>
          <a:p>
            <a:r>
              <a:rPr lang="en-US" dirty="0"/>
              <a:t>		B b3 = new B();</a:t>
            </a:r>
          </a:p>
          <a:p>
            <a:r>
              <a:rPr lang="en-US" dirty="0"/>
              <a:t>		b3.fun();</a:t>
            </a:r>
          </a:p>
          <a:p>
            <a:r>
              <a:rPr lang="en-US" dirty="0"/>
              <a:t>		</a:t>
            </a:r>
          </a:p>
          <a:p>
            <a:r>
              <a:rPr lang="en-US" dirty="0"/>
              <a:t>		System.out.println("a = "+ b1.a);</a:t>
            </a:r>
          </a:p>
          <a:p>
            <a:r>
              <a:rPr lang="en-US" dirty="0"/>
              <a:t>		System.out.println("a = "+ b2.a);</a:t>
            </a:r>
          </a:p>
          <a:p>
            <a:r>
              <a:rPr lang="en-US" dirty="0"/>
              <a:t>		System.out.println("a = "+ b3.a);</a:t>
            </a:r>
          </a:p>
          <a:p>
            <a:r>
              <a:rPr lang="en-US" dirty="0"/>
              <a:t>	}</a:t>
            </a:r>
          </a:p>
          <a:p>
            <a:r>
              <a:rPr lang="en-US" dirty="0"/>
              <a:t>}</a:t>
            </a:r>
          </a:p>
          <a:p>
            <a:endParaRPr lang="en-US" dirty="0"/>
          </a:p>
        </p:txBody>
      </p:sp>
      <p:sp>
        <p:nvSpPr>
          <p:cNvPr id="7" name="Title 1"/>
          <p:cNvSpPr>
            <a:spLocks noGrp="1"/>
          </p:cNvSpPr>
          <p:nvPr>
            <p:ph type="ctrTitle"/>
          </p:nvPr>
        </p:nvSpPr>
        <p:spPr>
          <a:xfrm>
            <a:off x="-228600" y="252248"/>
            <a:ext cx="3352800" cy="533400"/>
          </a:xfrm>
        </p:spPr>
        <p:txBody>
          <a:bodyPr>
            <a:normAutofit fontScale="90000"/>
          </a:bodyPr>
          <a:lstStyle/>
          <a:p>
            <a:r>
              <a:rPr lang="en-US" sz="4400" b="1" dirty="0" smtClean="0"/>
              <a:t>Example 2</a:t>
            </a:r>
            <a:endParaRPr lang="en-US" sz="4400" b="1" dirty="0"/>
          </a:p>
        </p:txBody>
      </p:sp>
      <p:sp>
        <p:nvSpPr>
          <p:cNvPr id="8" name="Rectangle 7"/>
          <p:cNvSpPr/>
          <p:nvPr/>
        </p:nvSpPr>
        <p:spPr>
          <a:xfrm>
            <a:off x="2819400" y="5926656"/>
            <a:ext cx="6096000" cy="923330"/>
          </a:xfrm>
          <a:prstGeom prst="rect">
            <a:avLst/>
          </a:prstGeom>
        </p:spPr>
        <p:txBody>
          <a:bodyPr>
            <a:spAutoFit/>
          </a:bodyPr>
          <a:lstStyle/>
          <a:p>
            <a:r>
              <a:rPr lang="pt-BR" dirty="0"/>
              <a:t>a = 3</a:t>
            </a:r>
          </a:p>
          <a:p>
            <a:r>
              <a:rPr lang="pt-BR" dirty="0"/>
              <a:t>a = 3</a:t>
            </a:r>
          </a:p>
          <a:p>
            <a:r>
              <a:rPr lang="pt-BR" dirty="0"/>
              <a:t>a = 3</a:t>
            </a:r>
            <a:endParaRPr lang="en-US" dirty="0"/>
          </a:p>
        </p:txBody>
      </p:sp>
    </p:spTree>
    <p:extLst>
      <p:ext uri="{BB962C8B-B14F-4D97-AF65-F5344CB8AC3E}">
        <p14:creationId xmlns:p14="http://schemas.microsoft.com/office/powerpoint/2010/main" val="3335830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304800"/>
            <a:ext cx="6096000" cy="5909310"/>
          </a:xfrm>
          <a:prstGeom prst="rect">
            <a:avLst/>
          </a:prstGeom>
        </p:spPr>
        <p:txBody>
          <a:bodyPr>
            <a:spAutoFit/>
          </a:bodyPr>
          <a:lstStyle/>
          <a:p>
            <a:r>
              <a:rPr lang="en-US" dirty="0"/>
              <a:t>class B{	</a:t>
            </a:r>
          </a:p>
          <a:p>
            <a:r>
              <a:rPr lang="en-US" dirty="0"/>
              <a:t>	</a:t>
            </a:r>
            <a:r>
              <a:rPr lang="en-US" dirty="0" err="1" smtClean="0"/>
              <a:t>int</a:t>
            </a:r>
            <a:r>
              <a:rPr lang="en-US" dirty="0" smtClean="0"/>
              <a:t> </a:t>
            </a:r>
            <a:r>
              <a:rPr lang="en-US" dirty="0"/>
              <a:t>a = 0;</a:t>
            </a:r>
          </a:p>
          <a:p>
            <a:r>
              <a:rPr lang="en-US" dirty="0"/>
              <a:t>	void fun(){</a:t>
            </a:r>
          </a:p>
          <a:p>
            <a:r>
              <a:rPr lang="en-US" dirty="0"/>
              <a:t>		a++;</a:t>
            </a:r>
          </a:p>
          <a:p>
            <a:r>
              <a:rPr lang="en-US" dirty="0"/>
              <a:t>	}</a:t>
            </a:r>
          </a:p>
          <a:p>
            <a:r>
              <a:rPr lang="en-US" dirty="0"/>
              <a:t>}</a:t>
            </a:r>
          </a:p>
          <a:p>
            <a:r>
              <a:rPr lang="en-US" dirty="0"/>
              <a:t>class A{</a:t>
            </a:r>
          </a:p>
          <a:p>
            <a:r>
              <a:rPr lang="en-US" dirty="0"/>
              <a:t>	public static void main(String[] </a:t>
            </a:r>
            <a:r>
              <a:rPr lang="en-US" dirty="0" err="1"/>
              <a:t>arg</a:t>
            </a:r>
            <a:r>
              <a:rPr lang="en-US" dirty="0"/>
              <a:t>){</a:t>
            </a:r>
          </a:p>
          <a:p>
            <a:r>
              <a:rPr lang="en-US" dirty="0"/>
              <a:t>		B b1 = new B();</a:t>
            </a:r>
          </a:p>
          <a:p>
            <a:r>
              <a:rPr lang="en-US" dirty="0"/>
              <a:t>		b1.fun();</a:t>
            </a:r>
          </a:p>
          <a:p>
            <a:r>
              <a:rPr lang="en-US" dirty="0"/>
              <a:t>		B b2 = new B();</a:t>
            </a:r>
          </a:p>
          <a:p>
            <a:r>
              <a:rPr lang="en-US" dirty="0"/>
              <a:t>		b2.fun();</a:t>
            </a:r>
          </a:p>
          <a:p>
            <a:r>
              <a:rPr lang="en-US" dirty="0"/>
              <a:t>		B b3 = new B();</a:t>
            </a:r>
          </a:p>
          <a:p>
            <a:r>
              <a:rPr lang="en-US" dirty="0"/>
              <a:t>		b3.fun();</a:t>
            </a:r>
          </a:p>
          <a:p>
            <a:r>
              <a:rPr lang="en-US" dirty="0"/>
              <a:t>		</a:t>
            </a:r>
          </a:p>
          <a:p>
            <a:r>
              <a:rPr lang="en-US" dirty="0"/>
              <a:t>		System.out.println("a = "+ b1.a);</a:t>
            </a:r>
          </a:p>
          <a:p>
            <a:r>
              <a:rPr lang="en-US" dirty="0"/>
              <a:t>		System.out.println("a = "+ b2.a);</a:t>
            </a:r>
          </a:p>
          <a:p>
            <a:r>
              <a:rPr lang="en-US" dirty="0"/>
              <a:t>		System.out.println("a = "+ b3.a);</a:t>
            </a:r>
          </a:p>
          <a:p>
            <a:r>
              <a:rPr lang="en-US" dirty="0"/>
              <a:t>	}</a:t>
            </a:r>
          </a:p>
          <a:p>
            <a:r>
              <a:rPr lang="en-US" dirty="0"/>
              <a:t>}</a:t>
            </a:r>
          </a:p>
          <a:p>
            <a:endParaRPr lang="en-US" dirty="0"/>
          </a:p>
        </p:txBody>
      </p:sp>
      <p:sp>
        <p:nvSpPr>
          <p:cNvPr id="7" name="Title 1"/>
          <p:cNvSpPr>
            <a:spLocks noGrp="1"/>
          </p:cNvSpPr>
          <p:nvPr>
            <p:ph type="ctrTitle"/>
          </p:nvPr>
        </p:nvSpPr>
        <p:spPr>
          <a:xfrm>
            <a:off x="-228600" y="252248"/>
            <a:ext cx="3352800" cy="533400"/>
          </a:xfrm>
        </p:spPr>
        <p:txBody>
          <a:bodyPr>
            <a:normAutofit fontScale="90000"/>
          </a:bodyPr>
          <a:lstStyle/>
          <a:p>
            <a:r>
              <a:rPr lang="en-US" sz="4400" b="1" dirty="0" smtClean="0"/>
              <a:t>Example 2</a:t>
            </a:r>
            <a:endParaRPr lang="en-US" sz="4400" b="1" dirty="0"/>
          </a:p>
        </p:txBody>
      </p:sp>
      <p:sp>
        <p:nvSpPr>
          <p:cNvPr id="8" name="Rectangle 7"/>
          <p:cNvSpPr/>
          <p:nvPr/>
        </p:nvSpPr>
        <p:spPr>
          <a:xfrm>
            <a:off x="2819400" y="5926656"/>
            <a:ext cx="6096000" cy="923330"/>
          </a:xfrm>
          <a:prstGeom prst="rect">
            <a:avLst/>
          </a:prstGeom>
        </p:spPr>
        <p:txBody>
          <a:bodyPr>
            <a:spAutoFit/>
          </a:bodyPr>
          <a:lstStyle/>
          <a:p>
            <a:r>
              <a:rPr lang="pt-BR" dirty="0"/>
              <a:t>a = </a:t>
            </a:r>
            <a:r>
              <a:rPr lang="pt-BR" dirty="0" smtClean="0"/>
              <a:t>1</a:t>
            </a:r>
            <a:endParaRPr lang="pt-BR" dirty="0"/>
          </a:p>
          <a:p>
            <a:r>
              <a:rPr lang="pt-BR" dirty="0"/>
              <a:t>a = </a:t>
            </a:r>
            <a:r>
              <a:rPr lang="pt-BR" dirty="0" smtClean="0"/>
              <a:t>1</a:t>
            </a:r>
            <a:endParaRPr lang="pt-BR" dirty="0"/>
          </a:p>
          <a:p>
            <a:r>
              <a:rPr lang="pt-BR" dirty="0"/>
              <a:t>a = </a:t>
            </a:r>
            <a:r>
              <a:rPr lang="pt-BR" dirty="0" smtClean="0"/>
              <a:t>1</a:t>
            </a:r>
            <a:endParaRPr lang="en-US" dirty="0"/>
          </a:p>
        </p:txBody>
      </p:sp>
    </p:spTree>
    <p:extLst>
      <p:ext uri="{BB962C8B-B14F-4D97-AF65-F5344CB8AC3E}">
        <p14:creationId xmlns:p14="http://schemas.microsoft.com/office/powerpoint/2010/main" val="408488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04800"/>
            <a:ext cx="8769927" cy="831128"/>
          </a:xfrm>
        </p:spPr>
        <p:txBody>
          <a:bodyPr>
            <a:normAutofit/>
          </a:bodyPr>
          <a:lstStyle/>
          <a:p>
            <a:r>
              <a:rPr lang="en-US" sz="4400" b="1" dirty="0" smtClean="0"/>
              <a:t>Use of final keyword</a:t>
            </a:r>
            <a:endParaRPr lang="en-US" sz="4400" b="1" dirty="0"/>
          </a:p>
        </p:txBody>
      </p:sp>
      <p:sp>
        <p:nvSpPr>
          <p:cNvPr id="3" name="Rectangle 2"/>
          <p:cNvSpPr/>
          <p:nvPr/>
        </p:nvSpPr>
        <p:spPr>
          <a:xfrm>
            <a:off x="3505200" y="1371600"/>
            <a:ext cx="6106510" cy="2585323"/>
          </a:xfrm>
          <a:prstGeom prst="rect">
            <a:avLst/>
          </a:prstGeom>
        </p:spPr>
        <p:txBody>
          <a:bodyPr wrap="square">
            <a:spAutoFit/>
          </a:bodyPr>
          <a:lstStyle/>
          <a:p>
            <a:r>
              <a:rPr lang="en-US" dirty="0"/>
              <a:t>class B{	</a:t>
            </a:r>
          </a:p>
          <a:p>
            <a:r>
              <a:rPr lang="en-US" dirty="0"/>
              <a:t>	final static </a:t>
            </a:r>
            <a:r>
              <a:rPr lang="en-US" dirty="0" err="1"/>
              <a:t>int</a:t>
            </a:r>
            <a:r>
              <a:rPr lang="en-US" dirty="0"/>
              <a:t> a = 50;</a:t>
            </a:r>
          </a:p>
          <a:p>
            <a:r>
              <a:rPr lang="en-US" dirty="0"/>
              <a:t>}</a:t>
            </a:r>
          </a:p>
          <a:p>
            <a:r>
              <a:rPr lang="en-US" dirty="0"/>
              <a:t>class A{</a:t>
            </a:r>
          </a:p>
          <a:p>
            <a:r>
              <a:rPr lang="en-US" dirty="0"/>
              <a:t>	public static void main(String[] </a:t>
            </a:r>
            <a:r>
              <a:rPr lang="en-US" dirty="0" err="1"/>
              <a:t>arg</a:t>
            </a:r>
            <a:r>
              <a:rPr lang="en-US" dirty="0"/>
              <a:t>){</a:t>
            </a:r>
          </a:p>
          <a:p>
            <a:r>
              <a:rPr lang="en-US" dirty="0"/>
              <a:t>		</a:t>
            </a:r>
            <a:r>
              <a:rPr lang="en-US" dirty="0" err="1"/>
              <a:t>B.a</a:t>
            </a:r>
            <a:r>
              <a:rPr lang="en-US" dirty="0"/>
              <a:t> = 200;</a:t>
            </a:r>
          </a:p>
          <a:p>
            <a:r>
              <a:rPr lang="en-US" dirty="0"/>
              <a:t>		System.out.println("a = "+</a:t>
            </a:r>
            <a:r>
              <a:rPr lang="en-US" dirty="0" err="1"/>
              <a:t>B.a</a:t>
            </a:r>
            <a:r>
              <a:rPr lang="en-US" dirty="0"/>
              <a:t>);</a:t>
            </a:r>
          </a:p>
          <a:p>
            <a:r>
              <a:rPr lang="en-US" dirty="0"/>
              <a:t>	}</a:t>
            </a:r>
          </a:p>
          <a:p>
            <a:r>
              <a:rPr lang="en-US" dirty="0"/>
              <a:t>}</a:t>
            </a:r>
          </a:p>
        </p:txBody>
      </p:sp>
      <p:sp>
        <p:nvSpPr>
          <p:cNvPr id="5" name="Rectangle 4"/>
          <p:cNvSpPr/>
          <p:nvPr/>
        </p:nvSpPr>
        <p:spPr>
          <a:xfrm>
            <a:off x="3048000" y="4343400"/>
            <a:ext cx="6096000" cy="1200329"/>
          </a:xfrm>
          <a:prstGeom prst="rect">
            <a:avLst/>
          </a:prstGeom>
        </p:spPr>
        <p:txBody>
          <a:bodyPr>
            <a:spAutoFit/>
          </a:bodyPr>
          <a:lstStyle/>
          <a:p>
            <a:r>
              <a:rPr lang="en-US" dirty="0"/>
              <a:t>error: cannot assign a value to final variable a</a:t>
            </a:r>
          </a:p>
          <a:p>
            <a:r>
              <a:rPr lang="en-US" dirty="0"/>
              <a:t>                </a:t>
            </a:r>
            <a:r>
              <a:rPr lang="en-US" dirty="0" err="1"/>
              <a:t>B.a</a:t>
            </a:r>
            <a:r>
              <a:rPr lang="en-US" dirty="0"/>
              <a:t> = 200;</a:t>
            </a:r>
          </a:p>
          <a:p>
            <a:r>
              <a:rPr lang="en-US" dirty="0"/>
              <a:t>                 ^</a:t>
            </a:r>
          </a:p>
          <a:p>
            <a:r>
              <a:rPr lang="en-US" dirty="0"/>
              <a:t>1 error</a:t>
            </a:r>
          </a:p>
        </p:txBody>
      </p:sp>
    </p:spTree>
    <p:extLst>
      <p:ext uri="{BB962C8B-B14F-4D97-AF65-F5344CB8AC3E}">
        <p14:creationId xmlns:p14="http://schemas.microsoft.com/office/powerpoint/2010/main" val="699089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err="1" smtClean="0"/>
              <a:t>Namastey</a:t>
            </a:r>
            <a:r>
              <a:rPr lang="en-US" sz="4400" b="1" dirty="0" smtClean="0"/>
              <a:t> Bharat Program</a:t>
            </a:r>
            <a:endParaRPr lang="en-US" sz="4400" b="1" dirty="0"/>
          </a:p>
        </p:txBody>
      </p:sp>
      <p:sp>
        <p:nvSpPr>
          <p:cNvPr id="3" name="Subtitle 2"/>
          <p:cNvSpPr>
            <a:spLocks noGrp="1"/>
          </p:cNvSpPr>
          <p:nvPr>
            <p:ph type="subTitle" idx="1"/>
          </p:nvPr>
        </p:nvSpPr>
        <p:spPr>
          <a:xfrm>
            <a:off x="1524000" y="1676400"/>
            <a:ext cx="9144000" cy="4391891"/>
          </a:xfrm>
        </p:spPr>
        <p:txBody>
          <a:bodyPr/>
          <a:lstStyle/>
          <a:p>
            <a:pPr algn="l"/>
            <a:r>
              <a:rPr lang="en-US" dirty="0">
                <a:latin typeface="Courier New" panose="02070309020205020404" pitchFamily="49" charset="0"/>
                <a:cs typeface="Courier New" panose="02070309020205020404" pitchFamily="49" charset="0"/>
              </a:rPr>
              <a:t>class A{</a:t>
            </a:r>
          </a:p>
          <a:p>
            <a:pPr algn="l"/>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a:t>
            </a:r>
            <a:r>
              <a:rPr lang="en-US" dirty="0">
                <a:latin typeface="Courier New" panose="02070309020205020404" pitchFamily="49" charset="0"/>
                <a:cs typeface="Courier New" panose="02070309020205020404" pitchFamily="49" charset="0"/>
              </a:rPr>
              <a:t>){</a:t>
            </a:r>
          </a:p>
          <a:p>
            <a:pPr algn="l"/>
            <a:r>
              <a:rPr lang="en-US" dirty="0">
                <a:latin typeface="Courier New" panose="02070309020205020404" pitchFamily="49" charset="0"/>
                <a:cs typeface="Courier New" panose="02070309020205020404" pitchFamily="49" charset="0"/>
              </a:rPr>
              <a:t>		System.out.println("</a:t>
            </a:r>
            <a:r>
              <a:rPr lang="en-US" dirty="0" err="1">
                <a:latin typeface="Courier New" panose="02070309020205020404" pitchFamily="49" charset="0"/>
                <a:cs typeface="Courier New" panose="02070309020205020404" pitchFamily="49" charset="0"/>
              </a:rPr>
              <a:t>Namastey</a:t>
            </a:r>
            <a:r>
              <a:rPr lang="en-US" dirty="0">
                <a:latin typeface="Courier New" panose="02070309020205020404" pitchFamily="49" charset="0"/>
                <a:cs typeface="Courier New" panose="02070309020205020404" pitchFamily="49" charset="0"/>
              </a:rPr>
              <a:t>, Bharat");</a:t>
            </a:r>
          </a:p>
          <a:p>
            <a:pPr algn="l"/>
            <a:r>
              <a:rPr lang="en-US" dirty="0">
                <a:latin typeface="Courier New" panose="02070309020205020404" pitchFamily="49" charset="0"/>
                <a:cs typeface="Courier New" panose="02070309020205020404" pitchFamily="49" charset="0"/>
              </a:rPr>
              <a:t>	}</a:t>
            </a:r>
          </a:p>
          <a:p>
            <a:pPr algn="l"/>
            <a:r>
              <a:rPr lang="en-US" dirty="0" smtClean="0">
                <a:latin typeface="Courier New" panose="02070309020205020404" pitchFamily="49" charset="0"/>
                <a:cs typeface="Courier New" panose="02070309020205020404" pitchFamily="49" charset="0"/>
              </a:rPr>
              <a:t>}</a:t>
            </a:r>
          </a:p>
          <a:p>
            <a:pPr algn="l"/>
            <a:endParaRPr lang="en-US" b="1" dirty="0">
              <a:latin typeface="Courier New" panose="02070309020205020404" pitchFamily="49" charset="0"/>
              <a:cs typeface="Courier New" panose="02070309020205020404" pitchFamily="49" charset="0"/>
            </a:endParaRPr>
          </a:p>
          <a:p>
            <a:pPr algn="l"/>
            <a:r>
              <a:rPr lang="en-US" b="1" dirty="0" smtClean="0"/>
              <a:t>Compile</a:t>
            </a:r>
            <a:r>
              <a:rPr lang="en-US" dirty="0"/>
              <a:t>: </a:t>
            </a:r>
            <a:r>
              <a:rPr lang="en-US" dirty="0" err="1"/>
              <a:t>javac</a:t>
            </a:r>
            <a:r>
              <a:rPr lang="en-US" dirty="0"/>
              <a:t> HelloWorld.java</a:t>
            </a:r>
          </a:p>
          <a:p>
            <a:pPr algn="l"/>
            <a:r>
              <a:rPr lang="en-US" b="1" dirty="0"/>
              <a:t>Execute</a:t>
            </a:r>
            <a:r>
              <a:rPr lang="en-US" dirty="0"/>
              <a:t>: java HelloWorld</a:t>
            </a:r>
          </a:p>
          <a:p>
            <a:pPr algn="l"/>
            <a:r>
              <a:rPr lang="en-US" dirty="0"/>
              <a:t>Output: Hello, world</a:t>
            </a:r>
          </a:p>
        </p:txBody>
      </p:sp>
    </p:spTree>
    <p:extLst>
      <p:ext uri="{BB962C8B-B14F-4D97-AF65-F5344CB8AC3E}">
        <p14:creationId xmlns:p14="http://schemas.microsoft.com/office/powerpoint/2010/main" val="40584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5" y="582018"/>
            <a:ext cx="8769927" cy="831128"/>
          </a:xfrm>
        </p:spPr>
        <p:txBody>
          <a:bodyPr>
            <a:normAutofit/>
          </a:bodyPr>
          <a:lstStyle/>
          <a:p>
            <a:r>
              <a:rPr lang="en-US" sz="4400" b="1" dirty="0" err="1" smtClean="0"/>
              <a:t>Namastey</a:t>
            </a:r>
            <a:r>
              <a:rPr lang="en-US" sz="4400" b="1" dirty="0" smtClean="0"/>
              <a:t> Bharat Program</a:t>
            </a:r>
            <a:endParaRPr lang="en-US" sz="4400" b="1" dirty="0"/>
          </a:p>
        </p:txBody>
      </p:sp>
      <p:sp>
        <p:nvSpPr>
          <p:cNvPr id="3" name="Subtitle 2"/>
          <p:cNvSpPr>
            <a:spLocks noGrp="1"/>
          </p:cNvSpPr>
          <p:nvPr>
            <p:ph type="subTitle" idx="1"/>
          </p:nvPr>
        </p:nvSpPr>
        <p:spPr>
          <a:xfrm>
            <a:off x="1524000" y="1676400"/>
            <a:ext cx="9144000" cy="4391891"/>
          </a:xfrm>
        </p:spPr>
        <p:txBody>
          <a:bodyPr/>
          <a:lstStyle/>
          <a:p>
            <a:pPr algn="l"/>
            <a:r>
              <a:rPr lang="en-US" dirty="0">
                <a:latin typeface="Courier New" panose="02070309020205020404" pitchFamily="49" charset="0"/>
                <a:cs typeface="Courier New" panose="02070309020205020404" pitchFamily="49" charset="0"/>
              </a:rPr>
              <a:t>class A{</a:t>
            </a:r>
          </a:p>
          <a:p>
            <a:pPr algn="l"/>
            <a:r>
              <a:rPr lang="en-US" dirty="0">
                <a:latin typeface="Courier New" panose="02070309020205020404" pitchFamily="49" charset="0"/>
                <a:cs typeface="Courier New" panose="02070309020205020404" pitchFamily="49" charset="0"/>
              </a:rPr>
              <a:t>	public static void main(String a[]){</a:t>
            </a:r>
          </a:p>
          <a:p>
            <a:pPr algn="l"/>
            <a:r>
              <a:rPr lang="en-US" dirty="0">
                <a:latin typeface="Courier New" panose="02070309020205020404" pitchFamily="49" charset="0"/>
                <a:cs typeface="Courier New" panose="02070309020205020404" pitchFamily="49" charset="0"/>
              </a:rPr>
              <a:t>		System.out.println(a[0]);</a:t>
            </a:r>
          </a:p>
          <a:p>
            <a:pPr algn="l"/>
            <a:r>
              <a:rPr lang="en-US" dirty="0">
                <a:latin typeface="Courier New" panose="02070309020205020404" pitchFamily="49" charset="0"/>
                <a:cs typeface="Courier New" panose="02070309020205020404" pitchFamily="49" charset="0"/>
              </a:rPr>
              <a:t>	}</a:t>
            </a:r>
          </a:p>
          <a:p>
            <a:pPr algn="l"/>
            <a:r>
              <a:rPr lang="en-US" dirty="0">
                <a:latin typeface="Courier New" panose="02070309020205020404" pitchFamily="49" charset="0"/>
                <a:cs typeface="Courier New" panose="02070309020205020404" pitchFamily="49" charset="0"/>
              </a:rPr>
              <a:t>}</a:t>
            </a:r>
          </a:p>
          <a:p>
            <a:pPr algn="l"/>
            <a:endParaRPr lang="en-US" b="1" dirty="0">
              <a:latin typeface="Courier New" panose="02070309020205020404" pitchFamily="49" charset="0"/>
              <a:cs typeface="Courier New" panose="02070309020205020404" pitchFamily="49" charset="0"/>
            </a:endParaRPr>
          </a:p>
          <a:p>
            <a:pPr algn="l" rtl="0"/>
            <a:r>
              <a:rPr lang="en-US" sz="1800" kern="1200" dirty="0">
                <a:solidFill>
                  <a:schemeClr val="tx1"/>
                </a:solidFill>
                <a:latin typeface="+mn-lt"/>
                <a:ea typeface="+mn-ea"/>
                <a:cs typeface="+mn-cs"/>
              </a:rPr>
              <a:t>&gt;</a:t>
            </a:r>
            <a:r>
              <a:rPr lang="en-US" sz="1800" kern="1200" dirty="0" err="1">
                <a:solidFill>
                  <a:schemeClr val="tx1"/>
                </a:solidFill>
                <a:latin typeface="+mn-lt"/>
                <a:ea typeface="+mn-ea"/>
                <a:cs typeface="+mn-cs"/>
              </a:rPr>
              <a:t>javac</a:t>
            </a:r>
            <a:r>
              <a:rPr lang="en-US" sz="1800" kern="1200" dirty="0">
                <a:solidFill>
                  <a:schemeClr val="tx1"/>
                </a:solidFill>
                <a:latin typeface="+mn-lt"/>
                <a:ea typeface="+mn-ea"/>
                <a:cs typeface="+mn-cs"/>
              </a:rPr>
              <a:t> A.java</a:t>
            </a:r>
          </a:p>
          <a:p>
            <a:pPr algn="l" rtl="0"/>
            <a:r>
              <a:rPr lang="en-US" sz="1800" kern="1200" dirty="0">
                <a:solidFill>
                  <a:schemeClr val="tx1"/>
                </a:solidFill>
                <a:latin typeface="+mn-lt"/>
                <a:ea typeface="+mn-ea"/>
                <a:cs typeface="+mn-cs"/>
              </a:rPr>
              <a:t>&gt;java A hello</a:t>
            </a:r>
          </a:p>
          <a:p>
            <a:pPr algn="l" rtl="0"/>
            <a:r>
              <a:rPr lang="en-US" sz="1800" kern="1200" dirty="0">
                <a:solidFill>
                  <a:schemeClr val="tx1"/>
                </a:solidFill>
                <a:latin typeface="+mn-lt"/>
                <a:ea typeface="+mn-ea"/>
                <a:cs typeface="+mn-cs"/>
              </a:rPr>
              <a:t>hello</a:t>
            </a:r>
          </a:p>
        </p:txBody>
      </p:sp>
    </p:spTree>
    <p:extLst>
      <p:ext uri="{BB962C8B-B14F-4D97-AF65-F5344CB8AC3E}">
        <p14:creationId xmlns:p14="http://schemas.microsoft.com/office/powerpoint/2010/main" val="1793074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11723</TotalTime>
  <Words>4605</Words>
  <Application>Microsoft Office PowerPoint</Application>
  <PresentationFormat>Widescreen</PresentationFormat>
  <Paragraphs>562</Paragraphs>
  <Slides>43</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vt:lpstr>
      <vt:lpstr>Courier New</vt:lpstr>
      <vt:lpstr>DejaVu Sans</vt:lpstr>
      <vt:lpstr>PMingLiU</vt:lpstr>
      <vt:lpstr>Symbol</vt:lpstr>
      <vt:lpstr>Times New Roman</vt:lpstr>
      <vt:lpstr>Wingdings</vt:lpstr>
      <vt:lpstr>Office Theme</vt:lpstr>
      <vt:lpstr>Office Theme</vt:lpstr>
      <vt:lpstr>PowerPoint Presentation</vt:lpstr>
      <vt:lpstr>Object Oriented Programming </vt:lpstr>
      <vt:lpstr>Simple Sum Program using class</vt:lpstr>
      <vt:lpstr>Using static variable Example 1</vt:lpstr>
      <vt:lpstr>Example 2</vt:lpstr>
      <vt:lpstr>Example 2</vt:lpstr>
      <vt:lpstr>Use of final keyword</vt:lpstr>
      <vt:lpstr>Namastey Bharat Program</vt:lpstr>
      <vt:lpstr>Namastey Bharat Program</vt:lpstr>
      <vt:lpstr>System.out.println()</vt:lpstr>
      <vt:lpstr>println vs print</vt:lpstr>
      <vt:lpstr>Namastey Bharat Program</vt:lpstr>
      <vt:lpstr>Namastey Bharat Program contd..</vt:lpstr>
      <vt:lpstr>Namastey Bharat Program contd..</vt:lpstr>
      <vt:lpstr>Variables</vt:lpstr>
      <vt:lpstr>Variables contd..</vt:lpstr>
      <vt:lpstr>PowerPoint Presentation</vt:lpstr>
      <vt:lpstr>Wrapper class</vt:lpstr>
      <vt:lpstr>What is Wrapper class?</vt:lpstr>
      <vt:lpstr>Some Additional Methods provided by wrapper class</vt:lpstr>
      <vt:lpstr>PowerPoint Presentation</vt:lpstr>
      <vt:lpstr>PowerPoint Presentation</vt:lpstr>
      <vt:lpstr>PowerPoint Presentation</vt:lpstr>
      <vt:lpstr>PowerPoint Presentation</vt:lpstr>
      <vt:lpstr>PowerPoint Presentation</vt:lpstr>
      <vt:lpstr>PowerPoint Presentation</vt:lpstr>
      <vt:lpstr>Comments in Code</vt:lpstr>
      <vt:lpstr>Named Constants</vt:lpstr>
      <vt:lpstr>Named Constants contd..</vt:lpstr>
      <vt:lpstr>Classes and Objects</vt:lpstr>
      <vt:lpstr>Creating Objects</vt:lpstr>
      <vt:lpstr>Creating Objects contd..</vt:lpstr>
      <vt:lpstr>Creating Objects contd..</vt:lpstr>
      <vt:lpstr>Static or Class Fields</vt:lpstr>
      <vt:lpstr>The Garbage Collector</vt:lpstr>
      <vt:lpstr>Class Modifiers</vt:lpstr>
      <vt:lpstr>Fields</vt:lpstr>
      <vt:lpstr>Field Initialization</vt:lpstr>
      <vt:lpstr>Field Initialization contd..</vt:lpstr>
      <vt:lpstr>Static Fields</vt:lpstr>
      <vt:lpstr>final Fields</vt:lpstr>
      <vt:lpstr>Access Control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subject/>
  <dc:creator>Apple 2</dc:creator>
  <dc:description/>
  <cp:lastModifiedBy>Amit Verma</cp:lastModifiedBy>
  <cp:revision>974</cp:revision>
  <cp:lastPrinted>2017-08-16T11:40:20Z</cp:lastPrinted>
  <dcterms:created xsi:type="dcterms:W3CDTF">2017-08-14T08:34:40Z</dcterms:created>
  <dcterms:modified xsi:type="dcterms:W3CDTF">2023-08-15T17:41:03Z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