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85" r:id="rId4"/>
    <p:sldId id="286" r:id="rId5"/>
    <p:sldId id="257" r:id="rId6"/>
    <p:sldId id="260" r:id="rId7"/>
    <p:sldId id="261" r:id="rId8"/>
    <p:sldId id="262" r:id="rId9"/>
    <p:sldId id="263" r:id="rId10"/>
    <p:sldId id="288" r:id="rId11"/>
    <p:sldId id="264" r:id="rId12"/>
    <p:sldId id="265" r:id="rId13"/>
    <p:sldId id="289" r:id="rId14"/>
    <p:sldId id="267" r:id="rId15"/>
    <p:sldId id="268" r:id="rId16"/>
    <p:sldId id="269" r:id="rId17"/>
    <p:sldId id="270" r:id="rId18"/>
    <p:sldId id="290" r:id="rId19"/>
    <p:sldId id="272" r:id="rId20"/>
    <p:sldId id="273" r:id="rId21"/>
    <p:sldId id="274" r:id="rId22"/>
    <p:sldId id="275"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37" autoAdjust="0"/>
  </p:normalViewPr>
  <p:slideViewPr>
    <p:cSldViewPr>
      <p:cViewPr varScale="1">
        <p:scale>
          <a:sx n="61" d="100"/>
          <a:sy n="61" d="100"/>
        </p:scale>
        <p:origin x="86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26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IN" sz="2000" b="0" strike="noStrike" spc="-1">
                <a:latin typeface="Arial"/>
              </a:rPr>
              <a:t>Click to edit the notes format</a:t>
            </a:r>
          </a:p>
        </p:txBody>
      </p:sp>
      <p:sp>
        <p:nvSpPr>
          <p:cNvPr id="270" name="PlaceHolder 3"/>
          <p:cNvSpPr>
            <a:spLocks noGrp="1"/>
          </p:cNvSpPr>
          <p:nvPr>
            <p:ph type="hdr"/>
          </p:nvPr>
        </p:nvSpPr>
        <p:spPr>
          <a:xfrm>
            <a:off x="0" y="0"/>
            <a:ext cx="3372840" cy="502560"/>
          </a:xfrm>
          <a:prstGeom prst="rect">
            <a:avLst/>
          </a:prstGeom>
        </p:spPr>
        <p:txBody>
          <a:bodyPr lIns="0" tIns="0" rIns="0" bIns="0">
            <a:noAutofit/>
          </a:bodyPr>
          <a:lstStyle/>
          <a:p>
            <a:r>
              <a:rPr lang="en-IN" sz="1400" b="0" strike="noStrike" spc="-1">
                <a:latin typeface="Times New Roman"/>
              </a:rPr>
              <a:t>&lt;header&gt;</a:t>
            </a:r>
          </a:p>
        </p:txBody>
      </p:sp>
      <p:sp>
        <p:nvSpPr>
          <p:cNvPr id="27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IN" sz="1400" b="0" strike="noStrike" spc="-1">
                <a:latin typeface="Times New Roman"/>
              </a:rPr>
              <a:t>&lt;date/time&gt;</a:t>
            </a:r>
          </a:p>
        </p:txBody>
      </p:sp>
      <p:sp>
        <p:nvSpPr>
          <p:cNvPr id="27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IN" sz="1400" b="0" strike="noStrike" spc="-1">
                <a:latin typeface="Times New Roman"/>
              </a:rPr>
              <a:t>&lt;footer&gt;</a:t>
            </a:r>
          </a:p>
        </p:txBody>
      </p:sp>
      <p:sp>
        <p:nvSpPr>
          <p:cNvPr id="27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63EBC838-91A9-4740-9A4B-B591512FB2FB}"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10144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A7140AA0-7E59-4C1C-A655-550FFB92E4D2}"/>
              </a:ext>
            </a:extLst>
          </p:cNvPr>
          <p:cNvSpPr>
            <a:spLocks noGrp="1" noChangeArrowheads="1"/>
          </p:cNvSpPr>
          <p:nvPr>
            <p:ph type="dt" sz="half" idx="10"/>
          </p:nvPr>
        </p:nvSpPr>
        <p:spPr>
          <a:ln/>
        </p:spPr>
        <p:txBody>
          <a:bodyPr/>
          <a:lstStyle>
            <a:lvl1pPr>
              <a:defRPr/>
            </a:lvl1pPr>
          </a:lstStyle>
          <a:p>
            <a:pPr>
              <a:defRPr/>
            </a:pPr>
            <a:endParaRPr lang="da-DK" altLang="en-US"/>
          </a:p>
        </p:txBody>
      </p:sp>
      <p:sp>
        <p:nvSpPr>
          <p:cNvPr id="5" name="Rectangle 5">
            <a:extLst>
              <a:ext uri="{FF2B5EF4-FFF2-40B4-BE49-F238E27FC236}">
                <a16:creationId xmlns:a16="http://schemas.microsoft.com/office/drawing/2014/main" id="{EB1EDB14-B265-4A45-8962-E041999B8FAE}"/>
              </a:ext>
            </a:extLst>
          </p:cNvPr>
          <p:cNvSpPr>
            <a:spLocks noGrp="1" noChangeArrowheads="1"/>
          </p:cNvSpPr>
          <p:nvPr>
            <p:ph type="ftr" sz="quarter" idx="11"/>
          </p:nvPr>
        </p:nvSpPr>
        <p:spPr>
          <a:ln/>
        </p:spPr>
        <p:txBody>
          <a:bodyPr/>
          <a:lstStyle>
            <a:lvl1pPr>
              <a:defRPr/>
            </a:lvl1pPr>
          </a:lstStyle>
          <a:p>
            <a:pPr>
              <a:defRPr/>
            </a:pPr>
            <a:endParaRPr lang="da-DK" altLang="en-US"/>
          </a:p>
        </p:txBody>
      </p:sp>
      <p:sp>
        <p:nvSpPr>
          <p:cNvPr id="6" name="Rectangle 6">
            <a:extLst>
              <a:ext uri="{FF2B5EF4-FFF2-40B4-BE49-F238E27FC236}">
                <a16:creationId xmlns:a16="http://schemas.microsoft.com/office/drawing/2014/main" id="{CFDA5EF7-F1AF-44C0-AB2F-877188FF0A60}"/>
              </a:ext>
            </a:extLst>
          </p:cNvPr>
          <p:cNvSpPr>
            <a:spLocks noGrp="1" noChangeArrowheads="1"/>
          </p:cNvSpPr>
          <p:nvPr>
            <p:ph type="sldNum" sz="quarter" idx="12"/>
          </p:nvPr>
        </p:nvSpPr>
        <p:spPr>
          <a:ln/>
        </p:spPr>
        <p:txBody>
          <a:bodyPr/>
          <a:lstStyle>
            <a:lvl1pPr>
              <a:defRPr/>
            </a:lvl1pPr>
          </a:lstStyle>
          <a:p>
            <a:fld id="{5CB48E76-13D9-4E1C-9D29-DD4E6FFA575E}" type="slidenum">
              <a:rPr lang="da-DK" altLang="en-US"/>
              <a:pPr/>
              <a:t>‹#›</a:t>
            </a:fld>
            <a:endParaRPr lang="da-DK" altLang="en-US"/>
          </a:p>
        </p:txBody>
      </p:sp>
    </p:spTree>
    <p:extLst>
      <p:ext uri="{BB962C8B-B14F-4D97-AF65-F5344CB8AC3E}">
        <p14:creationId xmlns:p14="http://schemas.microsoft.com/office/powerpoint/2010/main" val="2098517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C3F1AC-4E8E-4D31-92F0-093378C98CEA}"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C1239-BEAF-4F95-A27A-58337A2E0F8C}" type="slidenum">
              <a:rPr lang="en-US" smtClean="0"/>
              <a:t>‹#›</a:t>
            </a:fld>
            <a:endParaRPr lang="en-US"/>
          </a:p>
        </p:txBody>
      </p:sp>
    </p:spTree>
    <p:extLst>
      <p:ext uri="{BB962C8B-B14F-4D97-AF65-F5344CB8AC3E}">
        <p14:creationId xmlns:p14="http://schemas.microsoft.com/office/powerpoint/2010/main" val="112095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41" r:id="rId13"/>
    <p:sldLayoutId id="2147483742" r:id="rId14"/>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Types and Literals contd..</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algn="just"/>
            <a:r>
              <a:rPr lang="en-IN" sz="2000" b="1" dirty="0"/>
              <a:t>Integer Literals</a:t>
            </a:r>
            <a:endParaRPr lang="en-US" sz="2000" dirty="0"/>
          </a:p>
          <a:p>
            <a:pPr marL="342900" indent="-342900" algn="just">
              <a:buFont typeface="Arial" panose="020B0604020202020204" pitchFamily="34" charset="0"/>
              <a:buChar char="•"/>
            </a:pPr>
            <a:r>
              <a:rPr lang="en-US" sz="2000" dirty="0"/>
              <a:t>Integer constants are strings of octal, decimal, or hexadecimal digits. The start of a constant declares the number's base: A 0 (zero) starts an octal number (base 8); a 0x or 0X starts a hexadecimal number (base 16); and any other digit starts a decimal number (base 10). All the following numbers have the same value:</a:t>
            </a:r>
          </a:p>
          <a:p>
            <a:pPr algn="just"/>
            <a:r>
              <a:rPr lang="en-IN" sz="2000" dirty="0"/>
              <a:t>	29 		035 		0x1D 		0X1d</a:t>
            </a:r>
          </a:p>
          <a:p>
            <a:pPr marL="342900" indent="-342900" algn="just">
              <a:buFont typeface="Arial" panose="020B0604020202020204" pitchFamily="34" charset="0"/>
              <a:buChar char="•"/>
            </a:pPr>
            <a:r>
              <a:rPr lang="en-US" sz="2000" dirty="0"/>
              <a:t>Integer constants are long if they end in L or l, such as 29L;</a:t>
            </a:r>
          </a:p>
          <a:p>
            <a:pPr marL="342900" indent="-342900" algn="just">
              <a:buFont typeface="Arial" panose="020B0604020202020204" pitchFamily="34" charset="0"/>
              <a:buChar char="•"/>
            </a:pPr>
            <a:r>
              <a:rPr lang="en-IN" sz="2000" dirty="0"/>
              <a:t>If </a:t>
            </a:r>
            <a:r>
              <a:rPr lang="en-US" sz="2000" dirty="0"/>
              <a:t>an int literal is directly assigned to a short, and its value is within the valid range for a short, the integer literal is treated as if it were a short literal.</a:t>
            </a:r>
          </a:p>
          <a:p>
            <a:pPr algn="just"/>
            <a:r>
              <a:rPr lang="en-IN" sz="2000" b="1" dirty="0"/>
              <a:t>Floating-Point Literals</a:t>
            </a:r>
          </a:p>
          <a:p>
            <a:pPr marL="342900" indent="-342900" algn="just">
              <a:buFont typeface="Arial" panose="020B0604020202020204" pitchFamily="34" charset="0"/>
              <a:buChar char="•"/>
            </a:pPr>
            <a:r>
              <a:rPr lang="en-US" sz="2000" dirty="0"/>
              <a:t>Floating-point constants are expressed in either decimal or hexadecimal form. The decimal form consists of a string of decimal digits with an optional decimal point, optionally followed by an exponent the letter e or E, followed by an optionally signed integer. At least one digit must be present. All these literals denote the same </a:t>
            </a:r>
            <a:r>
              <a:rPr lang="en-IN" sz="2000" dirty="0"/>
              <a:t>floating-point number:</a:t>
            </a:r>
          </a:p>
          <a:p>
            <a:pPr algn="just"/>
            <a:r>
              <a:rPr lang="en-IN" sz="2000" dirty="0"/>
              <a:t>	18. 		1.8e1 		.18E+2 		180.0e-1</a:t>
            </a:r>
            <a:endParaRPr lang="en-US" sz="2000" dirty="0"/>
          </a:p>
        </p:txBody>
      </p:sp>
    </p:spTree>
    <p:extLst>
      <p:ext uri="{BB962C8B-B14F-4D97-AF65-F5344CB8AC3E}">
        <p14:creationId xmlns:p14="http://schemas.microsoft.com/office/powerpoint/2010/main" val="312690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Types and Literals contd..</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dirty="0"/>
              <a:t>The hexadecimal form consists of 0x (or 0X), a string of hexadecimal digits with an optional hexadecimal point, followed by a mandatory binary exponent the letter p or P, followed by an optionally signed integer. The binary exponent represents scaling by two raised to a power. All these literals also denote the same </a:t>
            </a:r>
            <a:r>
              <a:rPr lang="en-IN" sz="2000" dirty="0"/>
              <a:t>floating-point number (decimal 18.0):</a:t>
            </a:r>
          </a:p>
          <a:p>
            <a:pPr algn="just"/>
            <a:r>
              <a:rPr lang="nn-NO" sz="2000" dirty="0"/>
              <a:t>	</a:t>
            </a:r>
            <a:r>
              <a:rPr lang="nn-NO" sz="2000" dirty="0" smtClean="0"/>
              <a:t>0x12p0  = </a:t>
            </a:r>
            <a:r>
              <a:rPr lang="en-US" sz="2000" dirty="0" smtClean="0"/>
              <a:t>0x12(18) </a:t>
            </a:r>
            <a:r>
              <a:rPr lang="en-US" sz="2000" dirty="0"/>
              <a:t>* 2^0 = 18.0</a:t>
            </a:r>
            <a:r>
              <a:rPr lang="nn-NO" sz="2000" dirty="0"/>
              <a:t>	</a:t>
            </a:r>
            <a:endParaRPr lang="nn-NO" sz="2000" dirty="0"/>
          </a:p>
          <a:p>
            <a:pPr algn="just"/>
            <a:r>
              <a:rPr lang="nn-NO" sz="2000" dirty="0"/>
              <a:t>	0x1.2p4 = 0x1.2 * 2^4 = 1.125 * 2^4 = 18.0 </a:t>
            </a:r>
            <a:r>
              <a:rPr lang="nn-NO" sz="2000" dirty="0"/>
              <a:t>		</a:t>
            </a:r>
            <a:endParaRPr lang="nn-NO" sz="2000" dirty="0" smtClean="0"/>
          </a:p>
          <a:p>
            <a:pPr algn="just"/>
            <a:r>
              <a:rPr lang="nn-NO" sz="2000" dirty="0"/>
              <a:t>	</a:t>
            </a:r>
            <a:r>
              <a:rPr lang="nn-NO" sz="2000" dirty="0" smtClean="0"/>
              <a:t>0x.12P+8 </a:t>
            </a:r>
            <a:r>
              <a:rPr lang="nn-NO" sz="2000" dirty="0"/>
              <a:t> </a:t>
            </a:r>
            <a:r>
              <a:rPr lang="nn-NO" sz="2000" dirty="0"/>
              <a:t>= 0x12 * 2^-4 = 18 * 2^-4 = 1.125 </a:t>
            </a:r>
            <a:r>
              <a:rPr lang="nn-NO" sz="2000" dirty="0"/>
              <a:t>	</a:t>
            </a:r>
            <a:endParaRPr lang="nn-NO" sz="2000" dirty="0" smtClean="0"/>
          </a:p>
          <a:p>
            <a:pPr algn="just"/>
            <a:r>
              <a:rPr lang="nn-NO" sz="2000" dirty="0"/>
              <a:t>	0x120p-4 = 0x120 * 2^-4 = 288 * 2^-4 = </a:t>
            </a:r>
            <a:r>
              <a:rPr lang="nn-NO" sz="2000" dirty="0" smtClean="0"/>
              <a:t>18.0</a:t>
            </a:r>
            <a:endParaRPr lang="nn-NO" sz="2000" dirty="0" smtClean="0"/>
          </a:p>
          <a:p>
            <a:pPr algn="just"/>
            <a:endParaRPr lang="en-US" sz="2000" dirty="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Floating-point </a:t>
            </a:r>
            <a:r>
              <a:rPr lang="en-US" sz="2000" dirty="0"/>
              <a:t>constants are of type </a:t>
            </a:r>
            <a:r>
              <a:rPr lang="en-US" sz="2000" b="1" dirty="0"/>
              <a:t>double</a:t>
            </a:r>
            <a:r>
              <a:rPr lang="en-US" sz="2000" dirty="0"/>
              <a:t> unless they are specified with a trailing f or F, which makes them float constants, such as 18.0f. A trailing d or D specifies a double constant. </a:t>
            </a:r>
          </a:p>
        </p:txBody>
      </p:sp>
    </p:spTree>
    <p:extLst>
      <p:ext uri="{BB962C8B-B14F-4D97-AF65-F5344CB8AC3E}">
        <p14:creationId xmlns:p14="http://schemas.microsoft.com/office/powerpoint/2010/main" val="71622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1"/>
            <a:ext cx="11430000" cy="1754326"/>
          </a:xfrm>
          <a:prstGeom prst="rect">
            <a:avLst/>
          </a:prstGeom>
        </p:spPr>
        <p:txBody>
          <a:bodyPr wrap="square">
            <a:spAutoFit/>
          </a:bodyPr>
          <a:lstStyle/>
          <a:p>
            <a:pPr algn="just"/>
            <a:r>
              <a:rPr lang="en-IN" b="1" dirty="0"/>
              <a:t>String Literals</a:t>
            </a:r>
          </a:p>
          <a:p>
            <a:pPr marL="342900" indent="-342900" algn="just">
              <a:buFont typeface="Arial" panose="020B0604020202020204" pitchFamily="34" charset="0"/>
              <a:buChar char="•"/>
            </a:pPr>
            <a:r>
              <a:rPr lang="en-US" dirty="0"/>
              <a:t>String literals appear with double quotes: "along". Any character can be included in string literals, except for newline and " (double quote).</a:t>
            </a:r>
          </a:p>
          <a:p>
            <a:pPr marL="342900" indent="-342900" algn="just">
              <a:buFont typeface="Arial" panose="020B0604020202020204" pitchFamily="34" charset="0"/>
              <a:buChar char="•"/>
            </a:pPr>
            <a:r>
              <a:rPr lang="en-US" dirty="0"/>
              <a:t>Newlines are not allowed in the middle of strings. If you want to embed a newline character in the string, use the escape sequence \n. To embed a double quote use the escape </a:t>
            </a:r>
            <a:r>
              <a:rPr lang="en-IN" dirty="0"/>
              <a:t>sequence \".</a:t>
            </a:r>
          </a:p>
          <a:p>
            <a:pPr marL="342900" indent="-342900" algn="just">
              <a:buFont typeface="Arial" panose="020B0604020202020204" pitchFamily="34" charset="0"/>
              <a:buChar char="•"/>
            </a:pPr>
            <a:r>
              <a:rPr lang="en-US" dirty="0"/>
              <a:t>A string literal references an object of type String.</a:t>
            </a:r>
            <a:endParaRPr lang="en-US" dirty="0"/>
          </a:p>
        </p:txBody>
      </p:sp>
    </p:spTree>
    <p:extLst>
      <p:ext uri="{BB962C8B-B14F-4D97-AF65-F5344CB8AC3E}">
        <p14:creationId xmlns:p14="http://schemas.microsoft.com/office/powerpoint/2010/main" val="258991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Variables</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dirty="0"/>
              <a:t>A variable is a storage location something that can hold a value to which a value can be assigned.  A variable declaration states the identifier (name), type, and other attributes of a variable.</a:t>
            </a:r>
          </a:p>
          <a:p>
            <a:pPr marL="342900" indent="-342900" algn="just">
              <a:buFont typeface="Arial" panose="020B0604020202020204" pitchFamily="34" charset="0"/>
              <a:buChar char="•"/>
            </a:pPr>
            <a:endParaRPr lang="en-US" sz="2000" dirty="0"/>
          </a:p>
          <a:p>
            <a:pPr algn="just"/>
            <a:r>
              <a:rPr lang="en-US" sz="2000" b="1" dirty="0"/>
              <a:t>Field and Local Variable Declarations</a:t>
            </a:r>
          </a:p>
          <a:p>
            <a:pPr marL="342900" indent="-342900" algn="just">
              <a:buFont typeface="Arial" panose="020B0604020202020204" pitchFamily="34" charset="0"/>
              <a:buChar char="•"/>
            </a:pPr>
            <a:r>
              <a:rPr lang="en-US" sz="2000" dirty="0"/>
              <a:t>A declaration is broken into three parts: modifiers, followed by a type, followed by a list of identifiers.</a:t>
            </a:r>
          </a:p>
          <a:p>
            <a:pPr algn="l"/>
            <a:r>
              <a:rPr lang="en-IN" sz="2000" dirty="0"/>
              <a:t>	float x, y; 	is the same as	</a:t>
            </a:r>
          </a:p>
          <a:p>
            <a:pPr algn="l"/>
            <a:r>
              <a:rPr lang="en-IN" sz="2000" dirty="0"/>
              <a:t>	float x;</a:t>
            </a:r>
          </a:p>
          <a:p>
            <a:pPr algn="l"/>
            <a:r>
              <a:rPr lang="en-IN" sz="2000" dirty="0"/>
              <a:t>	float y;</a:t>
            </a:r>
          </a:p>
          <a:p>
            <a:pPr marL="342900" indent="-342900" algn="l">
              <a:buFont typeface="Arial" panose="020B0604020202020204" pitchFamily="34" charset="0"/>
              <a:buChar char="•"/>
            </a:pPr>
            <a:r>
              <a:rPr lang="es-ES" sz="2000" dirty="0" err="1"/>
              <a:t>float</a:t>
            </a:r>
            <a:r>
              <a:rPr lang="es-ES" sz="2000" dirty="0"/>
              <a:t> x = 3.14f, y = 2.81f; </a:t>
            </a:r>
            <a:r>
              <a:rPr lang="es-ES" sz="2000" dirty="0" err="1"/>
              <a:t>is</a:t>
            </a:r>
            <a:r>
              <a:rPr lang="es-ES" sz="2000" dirty="0"/>
              <a:t> </a:t>
            </a:r>
            <a:r>
              <a:rPr lang="es-ES" sz="2000" dirty="0" err="1"/>
              <a:t>same</a:t>
            </a:r>
            <a:r>
              <a:rPr lang="es-ES" sz="2000" dirty="0"/>
              <a:t> as </a:t>
            </a:r>
            <a:r>
              <a:rPr lang="en-IN" sz="2000" dirty="0"/>
              <a:t>float x = 3.14f,</a:t>
            </a:r>
          </a:p>
          <a:p>
            <a:r>
              <a:rPr lang="en-IN" sz="2000" dirty="0"/>
              <a:t>                 y = 2.81f;</a:t>
            </a:r>
          </a:p>
          <a:p>
            <a:pPr algn="just"/>
            <a:endParaRPr lang="en-US" sz="2000" dirty="0"/>
          </a:p>
        </p:txBody>
      </p:sp>
    </p:spTree>
    <p:extLst>
      <p:ext uri="{BB962C8B-B14F-4D97-AF65-F5344CB8AC3E}">
        <p14:creationId xmlns:p14="http://schemas.microsoft.com/office/powerpoint/2010/main" val="60033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Variables contd..</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b="1" dirty="0"/>
              <a:t>Field variables </a:t>
            </a:r>
            <a:r>
              <a:rPr lang="en-US" sz="2000" dirty="0"/>
              <a:t>are members of classes, or interfaces, and are declared within the body of that class or interface</a:t>
            </a:r>
            <a:r>
              <a:rPr lang="en-US" sz="2000" dirty="0" smtClean="0"/>
              <a:t>.</a:t>
            </a:r>
            <a:r>
              <a:rPr lang="en-US" sz="2000" dirty="0"/>
              <a:t> </a:t>
            </a:r>
            <a:r>
              <a:rPr lang="en-US" sz="2000" dirty="0"/>
              <a:t>Fields have a lifetime that is tied to the lifetime of the object (instance) of the class they belong to. They exist as long as the object they are a part of is in memory.</a:t>
            </a:r>
            <a:r>
              <a:rPr lang="en-US" sz="2000" dirty="0" smtClean="0"/>
              <a:t> </a:t>
            </a:r>
          </a:p>
          <a:p>
            <a:pPr marL="342900" indent="-342900" algn="just">
              <a:buFont typeface="Arial" panose="020B0604020202020204" pitchFamily="34" charset="0"/>
              <a:buChar char="•"/>
            </a:pPr>
            <a:r>
              <a:rPr lang="en-US" sz="2000" b="1" dirty="0" smtClean="0"/>
              <a:t>Local </a:t>
            </a:r>
            <a:r>
              <a:rPr lang="en-US" sz="2000" b="1" dirty="0"/>
              <a:t>variables </a:t>
            </a:r>
            <a:r>
              <a:rPr lang="en-US" sz="2000" dirty="0"/>
              <a:t>Local variables, on the other hand, are declared within methods and have a limited scope. They can only be accessed within the method in which they are </a:t>
            </a:r>
            <a:r>
              <a:rPr lang="en-US" sz="2000" dirty="0"/>
              <a:t>declared</a:t>
            </a:r>
          </a:p>
          <a:p>
            <a:pPr marL="342900" indent="-342900" algn="just">
              <a:buFont typeface="Arial" panose="020B0604020202020204" pitchFamily="34" charset="0"/>
              <a:buChar char="•"/>
            </a:pPr>
            <a:r>
              <a:rPr lang="en-IN" sz="2000" b="1" dirty="0" smtClean="0"/>
              <a:t>Parameter </a:t>
            </a:r>
            <a:r>
              <a:rPr lang="en-IN" sz="2000" b="1" dirty="0"/>
              <a:t>Variables </a:t>
            </a:r>
            <a:r>
              <a:rPr lang="en-US" sz="2000" dirty="0"/>
              <a:t>are the parameters declared in methods, constructors, or catch block. A parameter declaration consists of an optional modifier, a type name, and an </a:t>
            </a:r>
            <a:r>
              <a:rPr lang="en-IN" sz="2000" dirty="0"/>
              <a:t>identifier. </a:t>
            </a:r>
            <a:endParaRPr lang="en-US" sz="2000" dirty="0"/>
          </a:p>
        </p:txBody>
      </p:sp>
    </p:spTree>
    <p:extLst>
      <p:ext uri="{BB962C8B-B14F-4D97-AF65-F5344CB8AC3E}">
        <p14:creationId xmlns:p14="http://schemas.microsoft.com/office/powerpoint/2010/main" val="203708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Variables contd..</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IN" sz="2000" b="1" dirty="0"/>
              <a:t>final Variables </a:t>
            </a:r>
            <a:r>
              <a:rPr lang="en-US" sz="2000" dirty="0"/>
              <a:t> Final modifier declares that the value of the variable is set exactly once and will thereafter always have the same value. Any variable fields, local variables, or parameters can be declared final. Variables that are final must be initialized before they are used.</a:t>
            </a:r>
          </a:p>
          <a:p>
            <a:pPr algn="just"/>
            <a:r>
              <a:rPr lang="en-IN" sz="2000" dirty="0"/>
              <a:t>	</a:t>
            </a:r>
            <a:endParaRPr lang="en-US" sz="2000" dirty="0"/>
          </a:p>
        </p:txBody>
      </p:sp>
    </p:spTree>
    <p:extLst>
      <p:ext uri="{BB962C8B-B14F-4D97-AF65-F5344CB8AC3E}">
        <p14:creationId xmlns:p14="http://schemas.microsoft.com/office/powerpoint/2010/main" val="82796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Array Variables</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dirty="0"/>
              <a:t> </a:t>
            </a:r>
            <a:r>
              <a:rPr lang="en-US" sz="2000" dirty="0" smtClean="0"/>
              <a:t>An </a:t>
            </a:r>
            <a:r>
              <a:rPr lang="en-US" sz="2000" dirty="0"/>
              <a:t>array is a data structure that allows you to store a fixed-size collection of elements of the same data type. Arrays provide a way to group related data under a single variable name. Each element in an array can be accessed using an index, which indicates its position in the array</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type[] name = new type[length</a:t>
            </a:r>
            <a:r>
              <a:rPr lang="en-US" sz="2000" b="1" dirty="0" smtClean="0"/>
              <a:t>];</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endParaRPr lang="en-US" sz="2000" b="1" dirty="0" smtClean="0"/>
          </a:p>
          <a:p>
            <a:pPr marL="342900" indent="-342900" algn="just">
              <a:buFont typeface="Arial" panose="020B0604020202020204" pitchFamily="34" charset="0"/>
              <a:buChar char="•"/>
            </a:pPr>
            <a:endParaRPr lang="en-IN" sz="2000" b="1" dirty="0"/>
          </a:p>
        </p:txBody>
      </p:sp>
      <p:sp>
        <p:nvSpPr>
          <p:cNvPr id="5" name="TextBox 4"/>
          <p:cNvSpPr txBox="1"/>
          <p:nvPr/>
        </p:nvSpPr>
        <p:spPr>
          <a:xfrm>
            <a:off x="8751401" y="4069447"/>
            <a:ext cx="877163" cy="1754326"/>
          </a:xfrm>
          <a:prstGeom prst="rect">
            <a:avLst/>
          </a:prstGeom>
          <a:noFill/>
        </p:spPr>
        <p:txBody>
          <a:bodyPr wrap="none" rtlCol="0">
            <a:spAutoFit/>
          </a:bodyPr>
          <a:lstStyle/>
          <a:p>
            <a:r>
              <a:rPr lang="en-US" dirty="0" smtClean="0"/>
              <a:t>Output</a:t>
            </a:r>
          </a:p>
          <a:p>
            <a:r>
              <a:rPr lang="en-US" dirty="0" smtClean="0"/>
              <a:t>1</a:t>
            </a:r>
          </a:p>
          <a:p>
            <a:r>
              <a:rPr lang="en-US" dirty="0" smtClean="0"/>
              <a:t>2</a:t>
            </a:r>
          </a:p>
          <a:p>
            <a:r>
              <a:rPr lang="en-US" dirty="0" smtClean="0"/>
              <a:t>3</a:t>
            </a:r>
          </a:p>
          <a:p>
            <a:r>
              <a:rPr lang="en-US" dirty="0" smtClean="0"/>
              <a:t>4</a:t>
            </a:r>
          </a:p>
          <a:p>
            <a:r>
              <a:rPr lang="en-US" dirty="0"/>
              <a:t>5</a:t>
            </a:r>
          </a:p>
        </p:txBody>
      </p:sp>
      <p:pic>
        <p:nvPicPr>
          <p:cNvPr id="6" name="Picture 5"/>
          <p:cNvPicPr>
            <a:picLocks noChangeAspect="1"/>
          </p:cNvPicPr>
          <p:nvPr/>
        </p:nvPicPr>
        <p:blipFill>
          <a:blip r:embed="rId2"/>
          <a:stretch>
            <a:fillRect/>
          </a:stretch>
        </p:blipFill>
        <p:spPr>
          <a:xfrm>
            <a:off x="1524000" y="3473387"/>
            <a:ext cx="5903416" cy="2946446"/>
          </a:xfrm>
          <a:prstGeom prst="rect">
            <a:avLst/>
          </a:prstGeom>
        </p:spPr>
      </p:pic>
    </p:spTree>
    <p:extLst>
      <p:ext uri="{BB962C8B-B14F-4D97-AF65-F5344CB8AC3E}">
        <p14:creationId xmlns:p14="http://schemas.microsoft.com/office/powerpoint/2010/main" val="247582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52400"/>
            <a:ext cx="4343490" cy="1321932"/>
          </a:xfrm>
          <a:prstGeom prst="rect">
            <a:avLst/>
          </a:prstGeom>
        </p:spPr>
      </p:pic>
      <p:pic>
        <p:nvPicPr>
          <p:cNvPr id="7" name="Picture 6"/>
          <p:cNvPicPr>
            <a:picLocks noChangeAspect="1"/>
          </p:cNvPicPr>
          <p:nvPr/>
        </p:nvPicPr>
        <p:blipFill>
          <a:blip r:embed="rId3"/>
          <a:stretch>
            <a:fillRect/>
          </a:stretch>
        </p:blipFill>
        <p:spPr>
          <a:xfrm>
            <a:off x="0" y="1752600"/>
            <a:ext cx="4324439" cy="1314756"/>
          </a:xfrm>
          <a:prstGeom prst="rect">
            <a:avLst/>
          </a:prstGeom>
        </p:spPr>
      </p:pic>
      <p:pic>
        <p:nvPicPr>
          <p:cNvPr id="8" name="Picture 7"/>
          <p:cNvPicPr>
            <a:picLocks noChangeAspect="1"/>
          </p:cNvPicPr>
          <p:nvPr/>
        </p:nvPicPr>
        <p:blipFill>
          <a:blip r:embed="rId4"/>
          <a:stretch>
            <a:fillRect/>
          </a:stretch>
        </p:blipFill>
        <p:spPr>
          <a:xfrm>
            <a:off x="-20085" y="3348252"/>
            <a:ext cx="4364607" cy="1279552"/>
          </a:xfrm>
          <a:prstGeom prst="rect">
            <a:avLst/>
          </a:prstGeom>
        </p:spPr>
      </p:pic>
      <p:pic>
        <p:nvPicPr>
          <p:cNvPr id="9" name="Picture 8"/>
          <p:cNvPicPr>
            <a:picLocks noChangeAspect="1"/>
          </p:cNvPicPr>
          <p:nvPr/>
        </p:nvPicPr>
        <p:blipFill>
          <a:blip r:embed="rId5"/>
          <a:stretch>
            <a:fillRect/>
          </a:stretch>
        </p:blipFill>
        <p:spPr>
          <a:xfrm>
            <a:off x="28904" y="4908700"/>
            <a:ext cx="4266627" cy="1308128"/>
          </a:xfrm>
          <a:prstGeom prst="rect">
            <a:avLst/>
          </a:prstGeom>
        </p:spPr>
      </p:pic>
      <p:sp>
        <p:nvSpPr>
          <p:cNvPr id="10" name="TextBox 9"/>
          <p:cNvSpPr txBox="1"/>
          <p:nvPr/>
        </p:nvSpPr>
        <p:spPr>
          <a:xfrm>
            <a:off x="8153400" y="2190193"/>
            <a:ext cx="877163" cy="1754326"/>
          </a:xfrm>
          <a:prstGeom prst="rect">
            <a:avLst/>
          </a:prstGeom>
          <a:noFill/>
        </p:spPr>
        <p:txBody>
          <a:bodyPr wrap="none" rtlCol="0">
            <a:spAutoFit/>
          </a:bodyPr>
          <a:lstStyle/>
          <a:p>
            <a:r>
              <a:rPr lang="en-US" dirty="0" smtClean="0"/>
              <a:t>Output</a:t>
            </a:r>
          </a:p>
          <a:p>
            <a:r>
              <a:rPr lang="en-US" dirty="0" smtClean="0"/>
              <a:t>1</a:t>
            </a:r>
          </a:p>
          <a:p>
            <a:r>
              <a:rPr lang="en-US" dirty="0" smtClean="0"/>
              <a:t>2</a:t>
            </a:r>
          </a:p>
          <a:p>
            <a:r>
              <a:rPr lang="en-US" dirty="0" smtClean="0"/>
              <a:t>3</a:t>
            </a:r>
          </a:p>
          <a:p>
            <a:r>
              <a:rPr lang="en-US" dirty="0" smtClean="0"/>
              <a:t>4</a:t>
            </a:r>
          </a:p>
          <a:p>
            <a:r>
              <a:rPr lang="en-US" dirty="0"/>
              <a:t>5</a:t>
            </a:r>
          </a:p>
        </p:txBody>
      </p:sp>
    </p:spTree>
    <p:extLst>
      <p:ext uri="{BB962C8B-B14F-4D97-AF65-F5344CB8AC3E}">
        <p14:creationId xmlns:p14="http://schemas.microsoft.com/office/powerpoint/2010/main" val="241361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Arrays of Arrays</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dirty="0"/>
              <a:t>You can have arrays of arrays. </a:t>
            </a:r>
          </a:p>
          <a:p>
            <a:pPr marL="342900" indent="-342900" algn="just">
              <a:buFont typeface="Arial" panose="020B0604020202020204" pitchFamily="34" charset="0"/>
              <a:buChar char="•"/>
            </a:pPr>
            <a:endParaRPr lang="en-US" sz="2000" dirty="0"/>
          </a:p>
        </p:txBody>
      </p:sp>
      <p:pic>
        <p:nvPicPr>
          <p:cNvPr id="4" name="Picture 3"/>
          <p:cNvPicPr>
            <a:picLocks noChangeAspect="1"/>
          </p:cNvPicPr>
          <p:nvPr/>
        </p:nvPicPr>
        <p:blipFill>
          <a:blip r:embed="rId2"/>
          <a:stretch>
            <a:fillRect/>
          </a:stretch>
        </p:blipFill>
        <p:spPr>
          <a:xfrm>
            <a:off x="1513490" y="1981200"/>
            <a:ext cx="5829392" cy="3224770"/>
          </a:xfrm>
          <a:prstGeom prst="rect">
            <a:avLst/>
          </a:prstGeom>
        </p:spPr>
      </p:pic>
      <p:sp>
        <p:nvSpPr>
          <p:cNvPr id="5" name="TextBox 4"/>
          <p:cNvSpPr txBox="1"/>
          <p:nvPr/>
        </p:nvSpPr>
        <p:spPr>
          <a:xfrm>
            <a:off x="8991600" y="2259941"/>
            <a:ext cx="877163" cy="1754326"/>
          </a:xfrm>
          <a:prstGeom prst="rect">
            <a:avLst/>
          </a:prstGeom>
          <a:noFill/>
        </p:spPr>
        <p:txBody>
          <a:bodyPr wrap="none" rtlCol="0">
            <a:spAutoFit/>
          </a:bodyPr>
          <a:lstStyle/>
          <a:p>
            <a:r>
              <a:rPr lang="en-US" dirty="0" smtClean="0"/>
              <a:t>Output</a:t>
            </a:r>
          </a:p>
          <a:p>
            <a:r>
              <a:rPr lang="en-US" dirty="0" smtClean="0"/>
              <a:t>1</a:t>
            </a:r>
          </a:p>
          <a:p>
            <a:r>
              <a:rPr lang="en-US" dirty="0" smtClean="0"/>
              <a:t>2</a:t>
            </a:r>
          </a:p>
          <a:p>
            <a:r>
              <a:rPr lang="en-US" dirty="0" smtClean="0"/>
              <a:t>3</a:t>
            </a:r>
          </a:p>
          <a:p>
            <a:r>
              <a:rPr lang="en-US" dirty="0" smtClean="0"/>
              <a:t>4</a:t>
            </a:r>
          </a:p>
          <a:p>
            <a:r>
              <a:rPr lang="en-US" dirty="0"/>
              <a:t>5</a:t>
            </a:r>
          </a:p>
        </p:txBody>
      </p:sp>
    </p:spTree>
    <p:extLst>
      <p:ext uri="{BB962C8B-B14F-4D97-AF65-F5344CB8AC3E}">
        <p14:creationId xmlns:p14="http://schemas.microsoft.com/office/powerpoint/2010/main" val="169456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Array Initialization</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1800" dirty="0"/>
              <a:t>When an array is created, each element is set to the default initial value for its type, zero for the numeric types, '\u0000' for char, false for </a:t>
            </a:r>
            <a:r>
              <a:rPr lang="en-US" sz="1800" dirty="0" err="1"/>
              <a:t>boolean</a:t>
            </a:r>
            <a:r>
              <a:rPr lang="en-US" sz="1800" dirty="0"/>
              <a:t>, and null for reference types. </a:t>
            </a:r>
          </a:p>
          <a:p>
            <a:pPr algn="just"/>
            <a:r>
              <a:rPr lang="en-US" sz="1800" dirty="0"/>
              <a:t>	</a:t>
            </a:r>
            <a:r>
              <a:rPr lang="en-IN" sz="1800" dirty="0">
                <a:latin typeface="Courier New" panose="02070309020205020404" pitchFamily="49" charset="0"/>
                <a:cs typeface="Courier New" panose="02070309020205020404" pitchFamily="49" charset="0"/>
              </a:rPr>
              <a:t>String[] dangers = { "Lions", "Tigers", "Bears" };</a:t>
            </a:r>
          </a:p>
          <a:p>
            <a:pPr algn="just"/>
            <a:endParaRPr lang="en-IN" sz="1800" dirty="0"/>
          </a:p>
          <a:p>
            <a:pPr algn="just"/>
            <a:r>
              <a:rPr lang="en-US" sz="1800" dirty="0"/>
              <a:t>The following code gives the same result:</a:t>
            </a:r>
          </a:p>
          <a:p>
            <a:pPr algn="just"/>
            <a:r>
              <a:rPr lang="en-US" sz="1800" dirty="0"/>
              <a:t>	</a:t>
            </a:r>
            <a:r>
              <a:rPr lang="en-US" sz="1800" dirty="0">
                <a:latin typeface="Courier New" panose="02070309020205020404" pitchFamily="49" charset="0"/>
                <a:cs typeface="Courier New" panose="02070309020205020404" pitchFamily="49" charset="0"/>
              </a:rPr>
              <a:t>String[] dangers = new String[3];</a:t>
            </a:r>
          </a:p>
          <a:p>
            <a:pPr algn="just"/>
            <a:r>
              <a:rPr lang="en-IN" sz="1800" dirty="0">
                <a:latin typeface="Courier New" panose="02070309020205020404" pitchFamily="49" charset="0"/>
                <a:cs typeface="Courier New" panose="02070309020205020404" pitchFamily="49" charset="0"/>
              </a:rPr>
              <a:t>	dangers[0] = "Lions";</a:t>
            </a:r>
          </a:p>
          <a:p>
            <a:pPr algn="just"/>
            <a:r>
              <a:rPr lang="en-IN" sz="1800" dirty="0">
                <a:latin typeface="Courier New" panose="02070309020205020404" pitchFamily="49" charset="0"/>
                <a:cs typeface="Courier New" panose="02070309020205020404" pitchFamily="49" charset="0"/>
              </a:rPr>
              <a:t>	dangers[1] = "Tigers";</a:t>
            </a:r>
          </a:p>
          <a:p>
            <a:pPr algn="just">
              <a:spcAft>
                <a:spcPts val="600"/>
              </a:spcAft>
            </a:pPr>
            <a:r>
              <a:rPr lang="en-IN" sz="1800" dirty="0">
                <a:latin typeface="Courier New" panose="02070309020205020404" pitchFamily="49" charset="0"/>
                <a:cs typeface="Courier New" panose="02070309020205020404" pitchFamily="49" charset="0"/>
              </a:rPr>
              <a:t>	dangers[2] = "Bears";</a:t>
            </a:r>
          </a:p>
          <a:p>
            <a:pPr marL="342900" indent="-342900" algn="just">
              <a:buFont typeface="Arial" panose="020B0604020202020204" pitchFamily="34" charset="0"/>
              <a:buChar char="•"/>
            </a:pPr>
            <a:r>
              <a:rPr lang="en-US" sz="1800" dirty="0"/>
              <a:t>When you initialize an array within its declaration, you don't have to explicitly create the array using </a:t>
            </a:r>
            <a:r>
              <a:rPr lang="en-US" sz="1800" dirty="0">
                <a:latin typeface="Courier New" panose="02070309020205020404" pitchFamily="49" charset="0"/>
                <a:cs typeface="Courier New" panose="02070309020205020404" pitchFamily="49" charset="0"/>
              </a:rPr>
              <a:t>new</a:t>
            </a:r>
            <a:r>
              <a:rPr lang="en-US" sz="1800" dirty="0"/>
              <a:t>, it is done implicitly for you by the system. </a:t>
            </a:r>
          </a:p>
          <a:p>
            <a:pPr marL="342900" indent="-342900" algn="just">
              <a:buFont typeface="Arial" panose="020B0604020202020204" pitchFamily="34" charset="0"/>
              <a:buChar char="•"/>
            </a:pPr>
            <a:r>
              <a:rPr lang="en-US" sz="1800" dirty="0"/>
              <a:t>The length of the array to create is determined by the number of initialization values given. </a:t>
            </a:r>
          </a:p>
          <a:p>
            <a:pPr marL="342900" indent="-342900" algn="just">
              <a:buFont typeface="Arial" panose="020B0604020202020204" pitchFamily="34" charset="0"/>
              <a:buChar char="•"/>
            </a:pPr>
            <a:r>
              <a:rPr lang="en-US" sz="1800" dirty="0"/>
              <a:t>You can use </a:t>
            </a:r>
            <a:r>
              <a:rPr lang="en-US" sz="1800" dirty="0">
                <a:latin typeface="Courier New" panose="02070309020205020404" pitchFamily="49" charset="0"/>
                <a:cs typeface="Courier New" panose="02070309020205020404" pitchFamily="49" charset="0"/>
              </a:rPr>
              <a:t>new</a:t>
            </a:r>
            <a:r>
              <a:rPr lang="en-US" sz="1800" dirty="0"/>
              <a:t> explicitly if you prefer, but in that case you have to omit the array length, because again it is determined from the initializer list.</a:t>
            </a:r>
          </a:p>
          <a:p>
            <a:pPr algn="just"/>
            <a:r>
              <a:rPr lang="en-US" sz="1800" dirty="0"/>
              <a:t>	</a:t>
            </a:r>
            <a:r>
              <a:rPr lang="en-US" sz="1800" dirty="0">
                <a:latin typeface="Courier New" panose="02070309020205020404" pitchFamily="49" charset="0"/>
                <a:cs typeface="Courier New" panose="02070309020205020404" pitchFamily="49" charset="0"/>
              </a:rPr>
              <a:t>String[] dangers = new String[]{"Lions", "Tigers", "Bears"};</a:t>
            </a:r>
            <a:endParaRPr lang="en-IN" sz="1800" dirty="0">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52623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DE69286-4FE2-40C1-A5B3-AACA2864FCD9}"/>
              </a:ext>
            </a:extLst>
          </p:cNvPr>
          <p:cNvSpPr>
            <a:spLocks noGrp="1" noChangeArrowheads="1"/>
          </p:cNvSpPr>
          <p:nvPr>
            <p:ph type="ctrTitle"/>
          </p:nvPr>
        </p:nvSpPr>
        <p:spPr>
          <a:xfrm>
            <a:off x="2209800" y="2130426"/>
            <a:ext cx="7772400" cy="1470025"/>
          </a:xfrm>
        </p:spPr>
        <p:txBody>
          <a:bodyPr anchor="ctr"/>
          <a:lstStyle/>
          <a:p>
            <a:pPr eaLnBrk="1" hangingPunct="1"/>
            <a:r>
              <a:rPr lang="en-US" altLang="zh-TW" sz="4400" b="1">
                <a:ea typeface="PMingLiU" panose="02020500000000000000" pitchFamily="18" charset="-120"/>
              </a:rPr>
              <a:t>Object Oriented Programming </a:t>
            </a:r>
          </a:p>
        </p:txBody>
      </p:sp>
      <p:pic>
        <p:nvPicPr>
          <p:cNvPr id="3075" name="Picture 4" descr="java">
            <a:extLst>
              <a:ext uri="{FF2B5EF4-FFF2-40B4-BE49-F238E27FC236}">
                <a16:creationId xmlns:a16="http://schemas.microsoft.com/office/drawing/2014/main" id="{8E6284F3-5E1A-48BF-8947-A9DB0D16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4876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The Meaning of Names</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11968" y="1295400"/>
            <a:ext cx="9144000" cy="5208102"/>
          </a:xfrm>
        </p:spPr>
        <p:txBody>
          <a:bodyPr>
            <a:noAutofit/>
          </a:bodyPr>
          <a:lstStyle/>
          <a:p>
            <a:pPr marL="342900" indent="-342900" algn="just">
              <a:spcAft>
                <a:spcPts val="600"/>
              </a:spcAft>
              <a:buFont typeface="Arial" panose="020B0604020202020204" pitchFamily="34" charset="0"/>
              <a:buChar char="•"/>
            </a:pPr>
            <a:r>
              <a:rPr lang="en-US" sz="2000" dirty="0"/>
              <a:t>Identifiers give names to a range of things within programs types, variables, fields, methods, and so forth. </a:t>
            </a:r>
          </a:p>
          <a:p>
            <a:pPr marL="342900" indent="-342900" algn="just">
              <a:spcAft>
                <a:spcPts val="600"/>
              </a:spcAft>
              <a:buFont typeface="Arial" panose="020B0604020202020204" pitchFamily="34" charset="0"/>
              <a:buChar char="•"/>
            </a:pPr>
            <a:r>
              <a:rPr lang="en-US" sz="2000" dirty="0"/>
              <a:t>When you use a particular name in your program, the compiler has to determine what that name refers to, so that it can decide if you are using the name correctly and so that it can generate the appropriate code. </a:t>
            </a:r>
          </a:p>
          <a:p>
            <a:pPr marL="342900" indent="-342900" algn="just">
              <a:spcAft>
                <a:spcPts val="600"/>
              </a:spcAft>
              <a:buFont typeface="Arial" panose="020B0604020202020204" pitchFamily="34" charset="0"/>
              <a:buChar char="•"/>
            </a:pPr>
            <a:r>
              <a:rPr lang="en-US" sz="2000" dirty="0"/>
              <a:t>Name management is achieved with two mechanisms. First, the namespace is partitioned to give different namespaces for different kinds of names. Second, scoping is used to control the visibility of names declared in one part of a program to other parts.</a:t>
            </a:r>
          </a:p>
          <a:p>
            <a:pPr algn="just">
              <a:spcAft>
                <a:spcPts val="600"/>
              </a:spcAft>
            </a:pPr>
            <a:r>
              <a:rPr lang="en-US" sz="2000" dirty="0"/>
              <a:t>There are six different namespaces:</a:t>
            </a:r>
          </a:p>
          <a:p>
            <a:pPr algn="just">
              <a:spcAft>
                <a:spcPts val="600"/>
              </a:spcAft>
            </a:pPr>
            <a:r>
              <a:rPr lang="en-IN" sz="2000" dirty="0"/>
              <a:t>· package names,</a:t>
            </a:r>
          </a:p>
          <a:p>
            <a:pPr algn="just">
              <a:spcAft>
                <a:spcPts val="600"/>
              </a:spcAft>
            </a:pPr>
            <a:r>
              <a:rPr lang="en-IN" sz="2000" dirty="0"/>
              <a:t>· type names,</a:t>
            </a:r>
          </a:p>
          <a:p>
            <a:pPr algn="just">
              <a:spcAft>
                <a:spcPts val="600"/>
              </a:spcAft>
            </a:pPr>
            <a:r>
              <a:rPr lang="en-IN" sz="2000" dirty="0"/>
              <a:t>· field names,</a:t>
            </a:r>
          </a:p>
          <a:p>
            <a:pPr algn="just">
              <a:spcAft>
                <a:spcPts val="600"/>
              </a:spcAft>
            </a:pPr>
            <a:r>
              <a:rPr lang="en-IN" sz="2000" dirty="0"/>
              <a:t>· method names,</a:t>
            </a:r>
          </a:p>
          <a:p>
            <a:pPr algn="just">
              <a:spcAft>
                <a:spcPts val="600"/>
              </a:spcAft>
            </a:pPr>
            <a:r>
              <a:rPr lang="en-US" sz="2000" dirty="0"/>
              <a:t>· local variable names (including parameters), and	</a:t>
            </a:r>
          </a:p>
          <a:p>
            <a:pPr algn="just">
              <a:spcAft>
                <a:spcPts val="600"/>
              </a:spcAft>
            </a:pPr>
            <a:r>
              <a:rPr lang="en-IN" sz="2000" dirty="0"/>
              <a:t>· labels</a:t>
            </a:r>
            <a:endParaRPr lang="en-US" sz="2000" dirty="0"/>
          </a:p>
        </p:txBody>
      </p:sp>
    </p:spTree>
    <p:extLst>
      <p:ext uri="{BB962C8B-B14F-4D97-AF65-F5344CB8AC3E}">
        <p14:creationId xmlns:p14="http://schemas.microsoft.com/office/powerpoint/2010/main" val="114665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The Meaning of Names</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dirty="0"/>
              <a:t>The use of separate namespaces gives you greater flexibility when writing code (especially when combining code from different sources) but can be abused. Consider this pathological, but perfectly valid, piece of code:</a:t>
            </a:r>
          </a:p>
          <a:p>
            <a:pPr algn="just"/>
            <a:r>
              <a:rPr lang="en-IN" sz="2000" dirty="0"/>
              <a:t>package Reuse;</a:t>
            </a:r>
          </a:p>
          <a:p>
            <a:pPr algn="just"/>
            <a:r>
              <a:rPr lang="en-IN" sz="2000" dirty="0"/>
              <a:t>class Reuse {</a:t>
            </a:r>
          </a:p>
          <a:p>
            <a:pPr algn="just"/>
            <a:r>
              <a:rPr lang="en-IN" sz="2000" dirty="0"/>
              <a:t>	Reuse Reuse(Reuse Reuse) {</a:t>
            </a:r>
          </a:p>
          <a:p>
            <a:pPr algn="just"/>
            <a:r>
              <a:rPr lang="en-IN" sz="2000" dirty="0"/>
              <a:t>	Reuse:</a:t>
            </a:r>
          </a:p>
          <a:p>
            <a:pPr algn="just"/>
            <a:r>
              <a:rPr lang="en-IN" sz="2000" dirty="0"/>
              <a:t>	for (;;) {</a:t>
            </a:r>
          </a:p>
          <a:p>
            <a:pPr algn="just"/>
            <a:r>
              <a:rPr lang="fr-FR" dirty="0"/>
              <a:t>		if (</a:t>
            </a:r>
            <a:r>
              <a:rPr lang="fr-FR" dirty="0" err="1"/>
              <a:t>Reuse.Reuse</a:t>
            </a:r>
            <a:r>
              <a:rPr lang="fr-FR" dirty="0"/>
              <a:t>(</a:t>
            </a:r>
            <a:r>
              <a:rPr lang="fr-FR" dirty="0" err="1"/>
              <a:t>Reuse</a:t>
            </a:r>
            <a:r>
              <a:rPr lang="fr-FR" dirty="0"/>
              <a:t>) == </a:t>
            </a:r>
            <a:r>
              <a:rPr lang="fr-FR" dirty="0" err="1"/>
              <a:t>Reuse</a:t>
            </a:r>
            <a:r>
              <a:rPr lang="fr-FR" dirty="0"/>
              <a:t>)</a:t>
            </a:r>
          </a:p>
          <a:p>
            <a:pPr algn="just"/>
            <a:r>
              <a:rPr lang="en-IN" sz="2000" dirty="0"/>
              <a:t>		break Reuse;</a:t>
            </a:r>
          </a:p>
          <a:p>
            <a:pPr algn="just"/>
            <a:r>
              <a:rPr lang="en-IN" sz="2000" dirty="0"/>
              <a:t>	}</a:t>
            </a:r>
          </a:p>
          <a:p>
            <a:pPr algn="just"/>
            <a:r>
              <a:rPr lang="en-IN" sz="2000" dirty="0"/>
              <a:t>	return Reuse;</a:t>
            </a:r>
          </a:p>
          <a:p>
            <a:pPr algn="just"/>
            <a:r>
              <a:rPr lang="en-IN" sz="2000" dirty="0"/>
              <a:t>	}</a:t>
            </a:r>
          </a:p>
          <a:p>
            <a:pPr algn="just"/>
            <a:r>
              <a:rPr lang="en-IN" sz="2000" dirty="0"/>
              <a:t>}</a:t>
            </a:r>
            <a:endParaRPr lang="en-US" sz="2000" dirty="0"/>
          </a:p>
        </p:txBody>
      </p:sp>
    </p:spTree>
    <p:extLst>
      <p:ext uri="{BB962C8B-B14F-4D97-AF65-F5344CB8AC3E}">
        <p14:creationId xmlns:p14="http://schemas.microsoft.com/office/powerpoint/2010/main" val="373747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1C3A-4C74-4A1B-A1C8-39D50695DC3C}"/>
              </a:ext>
            </a:extLst>
          </p:cNvPr>
          <p:cNvSpPr>
            <a:spLocks noGrp="1"/>
          </p:cNvSpPr>
          <p:nvPr>
            <p:ph type="title"/>
          </p:nvPr>
        </p:nvSpPr>
        <p:spPr/>
        <p:txBody>
          <a:bodyPr/>
          <a:lstStyle/>
          <a:p>
            <a:pPr algn="ctr"/>
            <a:r>
              <a:rPr lang="en-US" sz="4000" b="1" dirty="0">
                <a:solidFill>
                  <a:srgbClr val="C00000"/>
                </a:solidFill>
                <a:latin typeface="Times New Roman" panose="02020603050405020304" pitchFamily="18" charset="0"/>
                <a:cs typeface="Times New Roman" panose="02020603050405020304" pitchFamily="18" charset="0"/>
              </a:rPr>
              <a:t>References</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00A04-EB36-4170-AD74-E11071C8FA11}"/>
              </a:ext>
            </a:extLst>
          </p:cNvPr>
          <p:cNvSpPr>
            <a:spLocks noGrp="1"/>
          </p:cNvSpPr>
          <p:nvPr>
            <p:ph idx="1"/>
          </p:nvPr>
        </p:nvSpPr>
        <p:spPr/>
        <p:txBody>
          <a:bodyPr/>
          <a:lstStyle/>
          <a:p>
            <a:r>
              <a:rPr lang="en-US" dirty="0"/>
              <a:t>Gosling, J., Holmes, D. C., &amp; Arnold, K. (2005). The Java programming language.</a:t>
            </a:r>
            <a:endParaRPr lang="en-IN" dirty="0"/>
          </a:p>
        </p:txBody>
      </p:sp>
    </p:spTree>
    <p:extLst>
      <p:ext uri="{BB962C8B-B14F-4D97-AF65-F5344CB8AC3E}">
        <p14:creationId xmlns:p14="http://schemas.microsoft.com/office/powerpoint/2010/main" val="1572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US" sz="4400" b="1" dirty="0">
                <a:solidFill>
                  <a:srgbClr val="C00000"/>
                </a:solidFill>
                <a:latin typeface="Times New Roman" panose="02020603050405020304" pitchFamily="18" charset="0"/>
                <a:cs typeface="Times New Roman" panose="02020603050405020304" pitchFamily="18" charset="0"/>
              </a:rPr>
              <a:t>Lexical Elements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739348"/>
            <a:ext cx="9144000" cy="4253948"/>
          </a:xfrm>
        </p:spPr>
        <p:txBody>
          <a:bodyPr>
            <a:noAutofit/>
          </a:bodyPr>
          <a:lstStyle/>
          <a:p>
            <a:pPr marL="342900" indent="-342900" algn="just">
              <a:buFont typeface="Arial" panose="020B0604020202020204" pitchFamily="34" charset="0"/>
              <a:buChar char="•"/>
            </a:pPr>
            <a:r>
              <a:rPr lang="en-US" sz="2000" dirty="0">
                <a:cs typeface="Times New Roman" panose="02020603050405020304" pitchFamily="18" charset="0"/>
              </a:rPr>
              <a:t>Lexical elements in Java are the fundamental components of the code, such as keywords, identifiers, literals, operators, punctuation, and comments. They are the smallest meaningful units that the compiler recognizes and processes during the compilation of a Java program.</a:t>
            </a:r>
            <a:endParaRPr lang="en-IN" sz="2000" dirty="0">
              <a:cs typeface="Times New Roman" panose="02020603050405020304" pitchFamily="18" charset="0"/>
            </a:endParaRPr>
          </a:p>
        </p:txBody>
      </p:sp>
    </p:spTree>
    <p:extLst>
      <p:ext uri="{BB962C8B-B14F-4D97-AF65-F5344CB8AC3E}">
        <p14:creationId xmlns:p14="http://schemas.microsoft.com/office/powerpoint/2010/main" val="175909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US" sz="4400" b="1" dirty="0">
                <a:solidFill>
                  <a:srgbClr val="C00000"/>
                </a:solidFill>
                <a:latin typeface="Times New Roman" panose="02020603050405020304" pitchFamily="18" charset="0"/>
                <a:cs typeface="Times New Roman" panose="02020603050405020304" pitchFamily="18" charset="0"/>
              </a:rPr>
              <a:t>Lexical Elements contd..</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739348"/>
            <a:ext cx="9144000" cy="4253948"/>
          </a:xfrm>
        </p:spPr>
        <p:txBody>
          <a:bodyPr>
            <a:noAutofit/>
          </a:bodyPr>
          <a:lstStyle/>
          <a:p>
            <a:pPr algn="just"/>
            <a:r>
              <a:rPr lang="en-US" sz="2000" b="1" dirty="0" smtClean="0">
                <a:cs typeface="Times New Roman" panose="02020603050405020304" pitchFamily="18" charset="0"/>
              </a:rPr>
              <a:t>Comments </a:t>
            </a:r>
          </a:p>
          <a:p>
            <a:pPr algn="just"/>
            <a:r>
              <a:rPr lang="en-US" sz="2000" dirty="0" smtClean="0">
                <a:cs typeface="Times New Roman" panose="02020603050405020304" pitchFamily="18" charset="0"/>
              </a:rPr>
              <a:t>within </a:t>
            </a:r>
            <a:r>
              <a:rPr lang="en-US" sz="2000" dirty="0">
                <a:cs typeface="Times New Roman" panose="02020603050405020304" pitchFamily="18" charset="0"/>
              </a:rPr>
              <a:t>source code exist for the convenience of human programmers. They play no part in the generation of code and so are ignored during scanning. There are three kinds of comments:</a:t>
            </a:r>
          </a:p>
          <a:p>
            <a:pPr algn="just"/>
            <a:r>
              <a:rPr lang="en-US" sz="2000" dirty="0">
                <a:cs typeface="Times New Roman" panose="02020603050405020304" pitchFamily="18" charset="0"/>
              </a:rPr>
              <a:t>// comment. 	Characters from // to the end of the line are ignored.</a:t>
            </a:r>
          </a:p>
          <a:p>
            <a:pPr algn="just"/>
            <a:r>
              <a:rPr lang="en-IN" sz="2000" dirty="0">
                <a:cs typeface="Times New Roman" panose="02020603050405020304" pitchFamily="18" charset="0"/>
              </a:rPr>
              <a:t>/* comment */	</a:t>
            </a:r>
            <a:r>
              <a:rPr lang="en-US" sz="2000" dirty="0">
                <a:cs typeface="Times New Roman" panose="02020603050405020304" pitchFamily="18" charset="0"/>
              </a:rPr>
              <a:t>All characters between /* and the next */ are ignored.</a:t>
            </a:r>
          </a:p>
          <a:p>
            <a:pPr algn="just"/>
            <a:r>
              <a:rPr lang="en-IN" sz="2000" dirty="0">
                <a:cs typeface="Times New Roman" panose="02020603050405020304" pitchFamily="18" charset="0"/>
              </a:rPr>
              <a:t>/** comment*/	</a:t>
            </a:r>
            <a:r>
              <a:rPr lang="en-US" sz="2000" dirty="0">
                <a:cs typeface="Times New Roman" panose="02020603050405020304" pitchFamily="18" charset="0"/>
              </a:rPr>
              <a:t>All characters between /** and the next */ are ignored.</a:t>
            </a:r>
            <a:endParaRPr lang="en-IN" sz="2000" b="1" dirty="0">
              <a:cs typeface="Times New Roman" panose="02020603050405020304" pitchFamily="18" charset="0"/>
            </a:endParaRPr>
          </a:p>
        </p:txBody>
      </p:sp>
    </p:spTree>
    <p:extLst>
      <p:ext uri="{BB962C8B-B14F-4D97-AF65-F5344CB8AC3E}">
        <p14:creationId xmlns:p14="http://schemas.microsoft.com/office/powerpoint/2010/main" val="32014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US" sz="4400" b="1" dirty="0">
                <a:solidFill>
                  <a:srgbClr val="C00000"/>
                </a:solidFill>
                <a:latin typeface="Times New Roman" panose="02020603050405020304" pitchFamily="18" charset="0"/>
                <a:cs typeface="Times New Roman" panose="02020603050405020304" pitchFamily="18" charset="0"/>
              </a:rPr>
              <a:t>Lexical Elements contd..</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739348"/>
            <a:ext cx="9144000" cy="4253948"/>
          </a:xfrm>
        </p:spPr>
        <p:txBody>
          <a:bodyPr>
            <a:noAutofit/>
          </a:bodyPr>
          <a:lstStyle/>
          <a:p>
            <a:pPr algn="just"/>
            <a:r>
              <a:rPr lang="en-IN" sz="2000" b="1" dirty="0" smtClean="0"/>
              <a:t>Identifiers</a:t>
            </a:r>
            <a:endParaRPr lang="en-IN" sz="2000" b="1" dirty="0"/>
          </a:p>
          <a:p>
            <a:pPr marL="342900" indent="-342900" algn="just">
              <a:buFont typeface="Arial" panose="020B0604020202020204" pitchFamily="34" charset="0"/>
              <a:buChar char="•"/>
            </a:pPr>
            <a:r>
              <a:rPr lang="en-US" sz="2000" dirty="0"/>
              <a:t>Identifiers, used for names of declared entities such as variables, constants, and labels, must start with a letter, followed by letters, digits, or both. </a:t>
            </a:r>
          </a:p>
          <a:p>
            <a:pPr algn="just"/>
            <a:endParaRPr lang="en-IN" sz="2000" b="1" dirty="0">
              <a:cs typeface="Times New Roman" panose="02020603050405020304" pitchFamily="18" charset="0"/>
            </a:endParaRPr>
          </a:p>
        </p:txBody>
      </p:sp>
    </p:spTree>
    <p:extLst>
      <p:ext uri="{BB962C8B-B14F-4D97-AF65-F5344CB8AC3E}">
        <p14:creationId xmlns:p14="http://schemas.microsoft.com/office/powerpoint/2010/main" val="294218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US" sz="4400" b="1" dirty="0">
                <a:solidFill>
                  <a:srgbClr val="C00000"/>
                </a:solidFill>
                <a:latin typeface="Times New Roman" panose="02020603050405020304" pitchFamily="18" charset="0"/>
                <a:cs typeface="Times New Roman" panose="02020603050405020304" pitchFamily="18" charset="0"/>
              </a:rPr>
              <a:t>Lexical Elements contd..</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292091"/>
            <a:ext cx="9144000" cy="1133057"/>
          </a:xfrm>
        </p:spPr>
        <p:txBody>
          <a:bodyPr>
            <a:noAutofit/>
          </a:bodyPr>
          <a:lstStyle/>
          <a:p>
            <a:pPr algn="just"/>
            <a:r>
              <a:rPr lang="en-IN" sz="2000" b="1" dirty="0"/>
              <a:t>Keywords: </a:t>
            </a:r>
            <a:r>
              <a:rPr lang="en-US" sz="2000" dirty="0"/>
              <a:t>Language keywords cannot be used as identifiers because they have special meaning within the language. Keywords “</a:t>
            </a:r>
            <a:r>
              <a:rPr lang="en-US" sz="2000" dirty="0" err="1"/>
              <a:t>goto</a:t>
            </a:r>
            <a:r>
              <a:rPr lang="en-US" sz="2000" dirty="0"/>
              <a:t>” and “const” are reserved but currently unused. Although they appear to be keywords, null, true, and false are formally literals, just like the number 12, so they do not appear in the table.</a:t>
            </a:r>
          </a:p>
        </p:txBody>
      </p:sp>
      <p:pic>
        <p:nvPicPr>
          <p:cNvPr id="5" name="Picture 4" descr="A screenshot of a cell phone&#10;&#10;Description automatically generated">
            <a:extLst>
              <a:ext uri="{FF2B5EF4-FFF2-40B4-BE49-F238E27FC236}">
                <a16:creationId xmlns:a16="http://schemas.microsoft.com/office/drawing/2014/main" id="{74829F69-8B67-483B-9499-452F69646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737" y="2474843"/>
            <a:ext cx="7254526" cy="4416528"/>
          </a:xfrm>
          <a:prstGeom prst="rect">
            <a:avLst/>
          </a:prstGeom>
        </p:spPr>
      </p:pic>
    </p:spTree>
    <p:extLst>
      <p:ext uri="{BB962C8B-B14F-4D97-AF65-F5344CB8AC3E}">
        <p14:creationId xmlns:p14="http://schemas.microsoft.com/office/powerpoint/2010/main" val="29687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Types and Literals contd..</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marL="342900" indent="-342900" algn="just">
              <a:buFont typeface="Arial" panose="020B0604020202020204" pitchFamily="34" charset="0"/>
              <a:buChar char="•"/>
            </a:pPr>
            <a:r>
              <a:rPr lang="en-US" sz="2000" dirty="0"/>
              <a:t>The </a:t>
            </a:r>
            <a:r>
              <a:rPr lang="en-US" sz="2000" b="1" dirty="0"/>
              <a:t>primitive data </a:t>
            </a:r>
            <a:r>
              <a:rPr lang="en-US" sz="2000" dirty="0"/>
              <a:t>types are:</a:t>
            </a:r>
          </a:p>
          <a:p>
            <a:pPr algn="just"/>
            <a:r>
              <a:rPr lang="en-US" sz="2000" dirty="0"/>
              <a:t>	</a:t>
            </a:r>
            <a:r>
              <a:rPr lang="en-US" sz="2000" dirty="0" err="1"/>
              <a:t>boolean</a:t>
            </a:r>
            <a:r>
              <a:rPr lang="en-US" sz="2000" dirty="0"/>
              <a:t> 		either true or false</a:t>
            </a:r>
          </a:p>
          <a:p>
            <a:pPr algn="just"/>
            <a:r>
              <a:rPr lang="fr-FR" sz="2000" dirty="0"/>
              <a:t>	char 		16-bit Unicode UTF-16 code unit (</a:t>
            </a:r>
            <a:r>
              <a:rPr lang="fr-FR" sz="2000" dirty="0" err="1"/>
              <a:t>unsigned</a:t>
            </a:r>
            <a:r>
              <a:rPr lang="fr-FR" sz="2000" dirty="0"/>
              <a:t>)</a:t>
            </a:r>
          </a:p>
          <a:p>
            <a:pPr algn="just"/>
            <a:r>
              <a:rPr lang="en-US" sz="2000" dirty="0"/>
              <a:t>	byte 		8-bit signed two's-complement integer</a:t>
            </a:r>
          </a:p>
          <a:p>
            <a:pPr algn="just"/>
            <a:r>
              <a:rPr lang="en-US" sz="2000" dirty="0"/>
              <a:t>	short 		16-bit signed two's-complement integer</a:t>
            </a:r>
          </a:p>
          <a:p>
            <a:pPr algn="just"/>
            <a:r>
              <a:rPr lang="en-US" sz="2000" dirty="0"/>
              <a:t>	int 		32-bit signed two's-complement integer</a:t>
            </a:r>
          </a:p>
          <a:p>
            <a:pPr algn="just"/>
            <a:r>
              <a:rPr lang="en-US" sz="2000" dirty="0"/>
              <a:t>	long 		64-bit signed two's-complement integer</a:t>
            </a:r>
          </a:p>
          <a:p>
            <a:pPr algn="just"/>
            <a:r>
              <a:rPr lang="en-US" sz="2000" dirty="0"/>
              <a:t>	float 		32-bit IEEE 754 floating-point number</a:t>
            </a:r>
          </a:p>
          <a:p>
            <a:pPr algn="just"/>
            <a:r>
              <a:rPr lang="en-US" sz="2000" dirty="0"/>
              <a:t>	double		64-bit IEEE 754 floating-point number</a:t>
            </a:r>
          </a:p>
          <a:p>
            <a:pPr marL="342900" indent="-342900" algn="just">
              <a:buFont typeface="Arial" panose="020B0604020202020204" pitchFamily="34" charset="0"/>
              <a:buChar char="•"/>
            </a:pPr>
            <a:r>
              <a:rPr lang="en-US" sz="2000" dirty="0"/>
              <a:t>Each primitive data type has a corresponding class type in the </a:t>
            </a:r>
            <a:r>
              <a:rPr lang="en-US" sz="2000" dirty="0" err="1"/>
              <a:t>java.lang</a:t>
            </a:r>
            <a:r>
              <a:rPr lang="en-US" sz="2000" dirty="0"/>
              <a:t> package. These wrapper classes Boolean, Character, Byte, Short, Integer, Long, Float, and Double also define useful constants and methods. </a:t>
            </a:r>
          </a:p>
        </p:txBody>
      </p:sp>
    </p:spTree>
    <p:extLst>
      <p:ext uri="{BB962C8B-B14F-4D97-AF65-F5344CB8AC3E}">
        <p14:creationId xmlns:p14="http://schemas.microsoft.com/office/powerpoint/2010/main" val="297167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latin typeface="Times New Roman" panose="02020603050405020304" pitchFamily="18" charset="0"/>
                <a:cs typeface="Times New Roman" panose="02020603050405020304" pitchFamily="18" charset="0"/>
              </a:rPr>
              <a:t>Types and Literals contd..</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524000" y="1431237"/>
            <a:ext cx="9144000" cy="5208102"/>
          </a:xfrm>
        </p:spPr>
        <p:txBody>
          <a:bodyPr>
            <a:noAutofit/>
          </a:bodyPr>
          <a:lstStyle/>
          <a:p>
            <a:pPr algn="just"/>
            <a:r>
              <a:rPr lang="en-IN" sz="2000" b="1" dirty="0" smtClean="0"/>
              <a:t>Boolean </a:t>
            </a:r>
            <a:r>
              <a:rPr lang="en-IN" sz="2000" b="1" dirty="0"/>
              <a:t>Literals</a:t>
            </a:r>
          </a:p>
          <a:p>
            <a:pPr marL="342900" indent="-342900" algn="just">
              <a:buFont typeface="Arial" panose="020B0604020202020204" pitchFamily="34" charset="0"/>
              <a:buChar char="•"/>
            </a:pPr>
            <a:r>
              <a:rPr lang="en-US" sz="2000" dirty="0"/>
              <a:t>The </a:t>
            </a:r>
            <a:r>
              <a:rPr lang="en-US" sz="2000" dirty="0" err="1"/>
              <a:t>boolean</a:t>
            </a:r>
            <a:r>
              <a:rPr lang="en-US" sz="2000" dirty="0"/>
              <a:t> literals are true and false.</a:t>
            </a:r>
          </a:p>
          <a:p>
            <a:pPr algn="just"/>
            <a:r>
              <a:rPr lang="en-IN" sz="2000" b="1" dirty="0"/>
              <a:t>Character Literals</a:t>
            </a:r>
          </a:p>
          <a:p>
            <a:pPr marL="342900" indent="-342900" algn="just">
              <a:buFont typeface="Arial" panose="020B0604020202020204" pitchFamily="34" charset="0"/>
              <a:buChar char="•"/>
            </a:pPr>
            <a:r>
              <a:rPr lang="en-US" sz="2000" dirty="0"/>
              <a:t>Character literals appear with single quotes: 'Q'. Any valid Unicode character can appear between the </a:t>
            </a:r>
            <a:r>
              <a:rPr lang="en-US" sz="2000" dirty="0" smtClean="0"/>
              <a:t>quotes. Certain </a:t>
            </a:r>
            <a:r>
              <a:rPr lang="en-US" sz="2000" dirty="0"/>
              <a:t>special characters can be represented by an escape sequence</a:t>
            </a:r>
            <a:r>
              <a:rPr lang="en-US" sz="2000" dirty="0" smtClean="0"/>
              <a:t>:</a:t>
            </a:r>
          </a:p>
          <a:p>
            <a:pPr marL="342900" indent="-342900" algn="just">
              <a:buFont typeface="Arial" panose="020B0604020202020204" pitchFamily="34" charset="0"/>
              <a:buChar char="•"/>
            </a:pPr>
            <a:endParaRPr lang="en-US" sz="2000" dirty="0"/>
          </a:p>
          <a:p>
            <a:pPr lvl="1" algn="just"/>
            <a:r>
              <a:rPr lang="en-IN" dirty="0"/>
              <a:t>\n newline 	</a:t>
            </a:r>
            <a:endParaRPr lang="en-IN" dirty="0" smtClean="0"/>
          </a:p>
          <a:p>
            <a:pPr lvl="1" algn="just"/>
            <a:r>
              <a:rPr lang="en-IN" dirty="0" smtClean="0"/>
              <a:t>\</a:t>
            </a:r>
            <a:r>
              <a:rPr lang="en-IN" dirty="0"/>
              <a:t>t tab 		</a:t>
            </a:r>
            <a:endParaRPr lang="en-IN" dirty="0" smtClean="0"/>
          </a:p>
          <a:p>
            <a:pPr lvl="1" algn="just"/>
            <a:r>
              <a:rPr lang="en-IN" dirty="0" smtClean="0"/>
              <a:t>\</a:t>
            </a:r>
            <a:r>
              <a:rPr lang="en-IN" dirty="0"/>
              <a:t>b backspace 	</a:t>
            </a:r>
          </a:p>
          <a:p>
            <a:pPr lvl="1" algn="just"/>
            <a:r>
              <a:rPr lang="en-IN" dirty="0"/>
              <a:t>\r return 		</a:t>
            </a:r>
            <a:endParaRPr lang="en-IN" dirty="0" smtClean="0"/>
          </a:p>
          <a:p>
            <a:pPr lvl="1" algn="just"/>
            <a:r>
              <a:rPr lang="en-IN" dirty="0" smtClean="0"/>
              <a:t>\\ </a:t>
            </a:r>
            <a:r>
              <a:rPr lang="en-IN" dirty="0"/>
              <a:t>backslash itself </a:t>
            </a:r>
            <a:endParaRPr lang="en-IN" dirty="0" smtClean="0"/>
          </a:p>
          <a:p>
            <a:pPr lvl="1" algn="just"/>
            <a:r>
              <a:rPr lang="en-IN" dirty="0" smtClean="0"/>
              <a:t>\' </a:t>
            </a:r>
            <a:r>
              <a:rPr lang="en-IN" dirty="0"/>
              <a:t>single quote </a:t>
            </a:r>
            <a:endParaRPr lang="en-IN" dirty="0" smtClean="0"/>
          </a:p>
          <a:p>
            <a:pPr lvl="1" algn="just"/>
            <a:r>
              <a:rPr lang="en-IN" dirty="0" smtClean="0"/>
              <a:t>" </a:t>
            </a:r>
            <a:r>
              <a:rPr lang="en-IN" dirty="0"/>
              <a:t>double quote 	</a:t>
            </a:r>
            <a:endParaRPr lang="en-US" sz="2000" dirty="0"/>
          </a:p>
          <a:p>
            <a:pPr algn="just"/>
            <a:endParaRPr lang="en-US" sz="2000" dirty="0" smtClean="0"/>
          </a:p>
          <a:p>
            <a:pPr algn="just"/>
            <a:endParaRPr lang="en-US" sz="2000" dirty="0" smtClean="0"/>
          </a:p>
          <a:p>
            <a:pPr algn="just"/>
            <a:endParaRPr lang="en-US" sz="2000" dirty="0"/>
          </a:p>
          <a:p>
            <a:pPr algn="just"/>
            <a:endParaRPr lang="en-US" sz="2000" dirty="0" smtClean="0"/>
          </a:p>
          <a:p>
            <a:pPr algn="just"/>
            <a:r>
              <a:rPr lang="en-US" sz="2000" dirty="0" smtClean="0"/>
              <a:t>*Literals means constants</a:t>
            </a:r>
            <a:r>
              <a:rPr lang="en-US" sz="2000" dirty="0"/>
              <a:t>	</a:t>
            </a:r>
          </a:p>
        </p:txBody>
      </p:sp>
    </p:spTree>
    <p:extLst>
      <p:ext uri="{BB962C8B-B14F-4D97-AF65-F5344CB8AC3E}">
        <p14:creationId xmlns:p14="http://schemas.microsoft.com/office/powerpoint/2010/main" val="325782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smtClean="0">
                <a:solidFill>
                  <a:srgbClr val="C00000"/>
                </a:solidFill>
                <a:latin typeface="Times New Roman" panose="02020603050405020304" pitchFamily="18" charset="0"/>
                <a:cs typeface="Times New Roman" panose="02020603050405020304" pitchFamily="18" charset="0"/>
              </a:rPr>
              <a:t>Example – character literals</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2400" y="1212579"/>
            <a:ext cx="6096000" cy="2308324"/>
          </a:xfrm>
          <a:prstGeom prst="rect">
            <a:avLst/>
          </a:prstGeom>
        </p:spPr>
        <p:txBody>
          <a:bodyPr>
            <a:spAutoFit/>
          </a:bodyPr>
          <a:lstStyle/>
          <a:p>
            <a:r>
              <a:rPr lang="en-US" dirty="0"/>
              <a:t>public class A {</a:t>
            </a:r>
          </a:p>
          <a:p>
            <a:r>
              <a:rPr lang="en-US" dirty="0"/>
              <a:t>    public static void main(String[] </a:t>
            </a:r>
            <a:r>
              <a:rPr lang="en-US" dirty="0" err="1"/>
              <a:t>args</a:t>
            </a:r>
            <a:r>
              <a:rPr lang="en-US" dirty="0"/>
              <a:t>) {</a:t>
            </a:r>
          </a:p>
          <a:p>
            <a:r>
              <a:rPr lang="en-US" dirty="0"/>
              <a:t>        char _char = '\n';</a:t>
            </a:r>
          </a:p>
          <a:p>
            <a:r>
              <a:rPr lang="en-US" dirty="0"/>
              <a:t>        </a:t>
            </a:r>
            <a:r>
              <a:rPr lang="en-US" dirty="0" err="1"/>
              <a:t>System.out.println</a:t>
            </a:r>
            <a:r>
              <a:rPr lang="en-US" dirty="0"/>
              <a:t>("</a:t>
            </a:r>
            <a:r>
              <a:rPr lang="en-US" dirty="0" err="1"/>
              <a:t>Good"+_char+"morning</a:t>
            </a:r>
            <a:r>
              <a:rPr lang="en-US" dirty="0"/>
              <a:t>");</a:t>
            </a:r>
          </a:p>
          <a:p>
            <a:r>
              <a:rPr lang="en-US" dirty="0"/>
              <a:t>    }</a:t>
            </a:r>
          </a:p>
          <a:p>
            <a:r>
              <a:rPr lang="en-US" dirty="0" smtClean="0"/>
              <a:t>}</a:t>
            </a:r>
          </a:p>
          <a:p>
            <a:r>
              <a:rPr lang="en-US" dirty="0"/>
              <a:t>Good</a:t>
            </a:r>
          </a:p>
          <a:p>
            <a:r>
              <a:rPr lang="en-US" dirty="0"/>
              <a:t>morning</a:t>
            </a:r>
          </a:p>
        </p:txBody>
      </p:sp>
      <p:sp>
        <p:nvSpPr>
          <p:cNvPr id="6" name="Rectangle 5"/>
          <p:cNvSpPr/>
          <p:nvPr/>
        </p:nvSpPr>
        <p:spPr>
          <a:xfrm>
            <a:off x="5943600" y="1212579"/>
            <a:ext cx="6096000" cy="2031325"/>
          </a:xfrm>
          <a:prstGeom prst="rect">
            <a:avLst/>
          </a:prstGeom>
        </p:spPr>
        <p:txBody>
          <a:bodyPr>
            <a:spAutoFit/>
          </a:bodyPr>
          <a:lstStyle/>
          <a:p>
            <a:r>
              <a:rPr lang="en-US" dirty="0"/>
              <a:t>public class A {</a:t>
            </a:r>
          </a:p>
          <a:p>
            <a:r>
              <a:rPr lang="en-US" dirty="0"/>
              <a:t>    public static void main(String[] </a:t>
            </a:r>
            <a:r>
              <a:rPr lang="en-US" dirty="0" err="1"/>
              <a:t>args</a:t>
            </a:r>
            <a:r>
              <a:rPr lang="en-US" dirty="0"/>
              <a:t>) {</a:t>
            </a:r>
          </a:p>
          <a:p>
            <a:r>
              <a:rPr lang="en-US" dirty="0"/>
              <a:t>        char _char = '\r';</a:t>
            </a:r>
          </a:p>
          <a:p>
            <a:r>
              <a:rPr lang="en-US" dirty="0"/>
              <a:t>        </a:t>
            </a:r>
            <a:r>
              <a:rPr lang="en-US" dirty="0" err="1"/>
              <a:t>System.out.println</a:t>
            </a:r>
            <a:r>
              <a:rPr lang="en-US" dirty="0"/>
              <a:t>("</a:t>
            </a:r>
            <a:r>
              <a:rPr lang="en-US" dirty="0" err="1"/>
              <a:t>Morning"+_char+"Good</a:t>
            </a:r>
            <a:r>
              <a:rPr lang="en-US" dirty="0"/>
              <a:t>");</a:t>
            </a:r>
          </a:p>
          <a:p>
            <a:r>
              <a:rPr lang="en-US" dirty="0"/>
              <a:t>    }</a:t>
            </a:r>
          </a:p>
          <a:p>
            <a:r>
              <a:rPr lang="en-US" dirty="0"/>
              <a:t>}</a:t>
            </a:r>
          </a:p>
          <a:p>
            <a:r>
              <a:rPr lang="en-US" dirty="0" smtClean="0"/>
              <a:t>Gooding</a:t>
            </a:r>
            <a:endParaRPr lang="en-US" dirty="0"/>
          </a:p>
        </p:txBody>
      </p:sp>
      <p:sp>
        <p:nvSpPr>
          <p:cNvPr id="7" name="Rectangle 6"/>
          <p:cNvSpPr/>
          <p:nvPr/>
        </p:nvSpPr>
        <p:spPr>
          <a:xfrm>
            <a:off x="128752" y="3810000"/>
            <a:ext cx="6096000" cy="2031325"/>
          </a:xfrm>
          <a:prstGeom prst="rect">
            <a:avLst/>
          </a:prstGeom>
        </p:spPr>
        <p:txBody>
          <a:bodyPr>
            <a:spAutoFit/>
          </a:bodyPr>
          <a:lstStyle/>
          <a:p>
            <a:r>
              <a:rPr lang="en-US" dirty="0"/>
              <a:t>public class A {</a:t>
            </a:r>
          </a:p>
          <a:p>
            <a:r>
              <a:rPr lang="en-US" dirty="0"/>
              <a:t>    public static void main(String[] </a:t>
            </a:r>
            <a:r>
              <a:rPr lang="en-US" dirty="0" err="1"/>
              <a:t>args</a:t>
            </a:r>
            <a:r>
              <a:rPr lang="en-US" dirty="0"/>
              <a:t>) {</a:t>
            </a:r>
          </a:p>
          <a:p>
            <a:r>
              <a:rPr lang="en-US" dirty="0"/>
              <a:t>        char _char = '\b';</a:t>
            </a:r>
          </a:p>
          <a:p>
            <a:r>
              <a:rPr lang="en-US" dirty="0"/>
              <a:t>        </a:t>
            </a:r>
            <a:r>
              <a:rPr lang="en-US" dirty="0" err="1"/>
              <a:t>System.out.println</a:t>
            </a:r>
            <a:r>
              <a:rPr lang="en-US" dirty="0"/>
              <a:t>("</a:t>
            </a:r>
            <a:r>
              <a:rPr lang="en-US" dirty="0" err="1"/>
              <a:t>Good"+_char+"Morning</a:t>
            </a:r>
            <a:r>
              <a:rPr lang="en-US" dirty="0"/>
              <a:t>");</a:t>
            </a:r>
          </a:p>
          <a:p>
            <a:r>
              <a:rPr lang="en-US" dirty="0"/>
              <a:t>    }</a:t>
            </a:r>
          </a:p>
          <a:p>
            <a:r>
              <a:rPr lang="en-US" dirty="0" smtClean="0"/>
              <a:t>}</a:t>
            </a:r>
          </a:p>
          <a:p>
            <a:r>
              <a:rPr lang="en-US" dirty="0" err="1"/>
              <a:t>GooMorning</a:t>
            </a:r>
            <a:endParaRPr lang="en-US" dirty="0"/>
          </a:p>
        </p:txBody>
      </p:sp>
    </p:spTree>
    <p:extLst>
      <p:ext uri="{BB962C8B-B14F-4D97-AF65-F5344CB8AC3E}">
        <p14:creationId xmlns:p14="http://schemas.microsoft.com/office/powerpoint/2010/main" val="385954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12128</TotalTime>
  <Words>1841</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Courier New</vt:lpstr>
      <vt:lpstr>DejaVu Sans</vt:lpstr>
      <vt:lpstr>PMingLiU</vt:lpstr>
      <vt:lpstr>Symbol</vt:lpstr>
      <vt:lpstr>Times New Roman</vt:lpstr>
      <vt:lpstr>Wingdings</vt:lpstr>
      <vt:lpstr>Office Theme</vt:lpstr>
      <vt:lpstr>Office Theme</vt:lpstr>
      <vt:lpstr>PowerPoint Presentation</vt:lpstr>
      <vt:lpstr>Object Oriented Programming </vt:lpstr>
      <vt:lpstr>Lexical Elements</vt:lpstr>
      <vt:lpstr>Lexical Elements contd..</vt:lpstr>
      <vt:lpstr>Lexical Elements contd..</vt:lpstr>
      <vt:lpstr>Lexical Elements contd..</vt:lpstr>
      <vt:lpstr>Types and Literals contd..</vt:lpstr>
      <vt:lpstr>Types and Literals contd..</vt:lpstr>
      <vt:lpstr>Example – character literals</vt:lpstr>
      <vt:lpstr>Types and Literals contd..</vt:lpstr>
      <vt:lpstr>Types and Literals contd..</vt:lpstr>
      <vt:lpstr>PowerPoint Presentation</vt:lpstr>
      <vt:lpstr>Variables</vt:lpstr>
      <vt:lpstr>Variables contd..</vt:lpstr>
      <vt:lpstr>Variables contd..</vt:lpstr>
      <vt:lpstr>Array Variables</vt:lpstr>
      <vt:lpstr>PowerPoint Presentation</vt:lpstr>
      <vt:lpstr>Arrays of Arrays</vt:lpstr>
      <vt:lpstr>Array Initialization</vt:lpstr>
      <vt:lpstr>The Meaning of Names</vt:lpstr>
      <vt:lpstr>The Meaning of Names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Amit Verma</cp:lastModifiedBy>
  <cp:revision>959</cp:revision>
  <cp:lastPrinted>2017-08-16T11:40:20Z</cp:lastPrinted>
  <dcterms:created xsi:type="dcterms:W3CDTF">2017-08-14T08:34:40Z</dcterms:created>
  <dcterms:modified xsi:type="dcterms:W3CDTF">2023-08-15T19:10:29Z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