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3" r:id="rId10"/>
    <p:sldId id="269" r:id="rId11"/>
    <p:sldId id="270" r:id="rId12"/>
    <p:sldId id="271" r:id="rId13"/>
    <p:sldId id="273" r:id="rId14"/>
    <p:sldId id="277" r:id="rId15"/>
    <p:sldId id="278" r:id="rId16"/>
    <p:sldId id="279" r:id="rId17"/>
    <p:sldId id="280" r:id="rId18"/>
    <p:sldId id="281" r:id="rId19"/>
    <p:sldId id="282" r:id="rId20"/>
    <p:sldId id="283" r:id="rId21"/>
    <p:sldId id="276" r:id="rId22"/>
    <p:sldId id="275" r:id="rId23"/>
    <p:sldId id="284" r:id="rId24"/>
    <p:sldId id="285" r:id="rId25"/>
    <p:sldId id="287" r:id="rId26"/>
    <p:sldId id="288" r:id="rId27"/>
    <p:sldId id="289" r:id="rId28"/>
    <p:sldId id="291" r:id="rId29"/>
    <p:sldId id="286" r:id="rId30"/>
    <p:sldId id="290"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E3E51A-85BF-4130-BA67-FD1DCA71393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15659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3E51A-85BF-4130-BA67-FD1DCA71393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25959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3E51A-85BF-4130-BA67-FD1DCA71393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5814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7007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3E51A-85BF-4130-BA67-FD1DCA71393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275618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E3E51A-85BF-4130-BA67-FD1DCA71393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345819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3E51A-85BF-4130-BA67-FD1DCA71393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380304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E3E51A-85BF-4130-BA67-FD1DCA71393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42320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3E51A-85BF-4130-BA67-FD1DCA71393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131423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3E51A-85BF-4130-BA67-FD1DCA71393E}"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377573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E3E51A-85BF-4130-BA67-FD1DCA71393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165123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E3E51A-85BF-4130-BA67-FD1DCA71393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B713-6FE6-42C9-BD38-C2592BA35D8F}" type="slidenum">
              <a:rPr lang="en-US" smtClean="0"/>
              <a:t>‹#›</a:t>
            </a:fld>
            <a:endParaRPr lang="en-US"/>
          </a:p>
        </p:txBody>
      </p:sp>
    </p:spTree>
    <p:extLst>
      <p:ext uri="{BB962C8B-B14F-4D97-AF65-F5344CB8AC3E}">
        <p14:creationId xmlns:p14="http://schemas.microsoft.com/office/powerpoint/2010/main" val="359582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3E51A-85BF-4130-BA67-FD1DCA71393E}"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CB713-6FE6-42C9-BD38-C2592BA35D8F}" type="slidenum">
              <a:rPr lang="en-US" smtClean="0"/>
              <a:t>‹#›</a:t>
            </a:fld>
            <a:endParaRPr lang="en-US"/>
          </a:p>
        </p:txBody>
      </p:sp>
    </p:spTree>
    <p:extLst>
      <p:ext uri="{BB962C8B-B14F-4D97-AF65-F5344CB8AC3E}">
        <p14:creationId xmlns:p14="http://schemas.microsoft.com/office/powerpoint/2010/main" val="62487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Dr. Amit.</a:t>
            </a:r>
            <a:endParaRPr lang="en-US" dirty="0"/>
          </a:p>
        </p:txBody>
      </p:sp>
    </p:spTree>
    <p:extLst>
      <p:ext uri="{BB962C8B-B14F-4D97-AF65-F5344CB8AC3E}">
        <p14:creationId xmlns:p14="http://schemas.microsoft.com/office/powerpoint/2010/main" val="921033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9467" y="101599"/>
            <a:ext cx="253627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Example with ERROR</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7541838" y="470931"/>
            <a:ext cx="6096000" cy="2585323"/>
          </a:xfrm>
          <a:prstGeom prst="rect">
            <a:avLst/>
          </a:prstGeom>
        </p:spPr>
        <p:txBody>
          <a:bodyPr>
            <a:spAutoFit/>
          </a:bodyPr>
          <a:lstStyle/>
          <a:p>
            <a:r>
              <a:rPr lang="en-US" dirty="0" smtClean="0"/>
              <a:t>1. Error because the start() method is being </a:t>
            </a:r>
          </a:p>
          <a:p>
            <a:r>
              <a:rPr lang="en-US" dirty="0" smtClean="0"/>
              <a:t>called on an instance of the </a:t>
            </a:r>
            <a:r>
              <a:rPr lang="en-US" b="1" dirty="0" smtClean="0"/>
              <a:t>A</a:t>
            </a:r>
            <a:r>
              <a:rPr lang="en-US" dirty="0" smtClean="0"/>
              <a:t> class, which </a:t>
            </a:r>
          </a:p>
          <a:p>
            <a:r>
              <a:rPr lang="en-US" dirty="0" smtClean="0"/>
              <a:t>implements the </a:t>
            </a:r>
            <a:r>
              <a:rPr lang="en-US" b="1" dirty="0" smtClean="0"/>
              <a:t>Runnable interface</a:t>
            </a:r>
            <a:r>
              <a:rPr lang="en-US" dirty="0" smtClean="0"/>
              <a:t>. </a:t>
            </a:r>
          </a:p>
          <a:p>
            <a:endParaRPr lang="en-US" dirty="0"/>
          </a:p>
          <a:p>
            <a:r>
              <a:rPr lang="en-US" dirty="0" smtClean="0"/>
              <a:t>2. </a:t>
            </a:r>
            <a:r>
              <a:rPr lang="en-US" b="1" dirty="0" smtClean="0"/>
              <a:t>Start() </a:t>
            </a:r>
            <a:r>
              <a:rPr lang="en-US" dirty="0" smtClean="0"/>
              <a:t>is a method of the </a:t>
            </a:r>
            <a:r>
              <a:rPr lang="en-US" b="1" dirty="0" smtClean="0"/>
              <a:t>Thread class</a:t>
            </a:r>
            <a:r>
              <a:rPr lang="en-US" dirty="0" smtClean="0"/>
              <a:t>.</a:t>
            </a:r>
          </a:p>
          <a:p>
            <a:endParaRPr lang="en-US" dirty="0"/>
          </a:p>
          <a:p>
            <a:r>
              <a:rPr lang="en-US" dirty="0" smtClean="0"/>
              <a:t>3. Therefore, you need to wrap </a:t>
            </a:r>
            <a:r>
              <a:rPr lang="en-US" b="1" dirty="0" smtClean="0"/>
              <a:t>your Runnable </a:t>
            </a:r>
          </a:p>
          <a:p>
            <a:r>
              <a:rPr lang="en-US" b="1" dirty="0" smtClean="0"/>
              <a:t>object</a:t>
            </a:r>
            <a:r>
              <a:rPr lang="en-US" dirty="0" smtClean="0"/>
              <a:t> in a </a:t>
            </a:r>
            <a:r>
              <a:rPr lang="en-US" b="1" dirty="0" smtClean="0"/>
              <a:t>Thread object </a:t>
            </a:r>
            <a:r>
              <a:rPr lang="en-US" dirty="0" smtClean="0"/>
              <a:t>and </a:t>
            </a:r>
          </a:p>
          <a:p>
            <a:r>
              <a:rPr lang="en-US" b="1" dirty="0" smtClean="0"/>
              <a:t>then start that Thread.</a:t>
            </a:r>
            <a:endParaRPr lang="en-US" b="1" dirty="0"/>
          </a:p>
        </p:txBody>
      </p:sp>
      <p:pic>
        <p:nvPicPr>
          <p:cNvPr id="8" name="Picture 7"/>
          <p:cNvPicPr>
            <a:picLocks noChangeAspect="1"/>
          </p:cNvPicPr>
          <p:nvPr/>
        </p:nvPicPr>
        <p:blipFill>
          <a:blip r:embed="rId2"/>
          <a:stretch>
            <a:fillRect/>
          </a:stretch>
        </p:blipFill>
        <p:spPr>
          <a:xfrm>
            <a:off x="389466" y="550405"/>
            <a:ext cx="7152371" cy="5550169"/>
          </a:xfrm>
          <a:prstGeom prst="rect">
            <a:avLst/>
          </a:prstGeom>
        </p:spPr>
      </p:pic>
    </p:spTree>
    <p:extLst>
      <p:ext uri="{BB962C8B-B14F-4D97-AF65-F5344CB8AC3E}">
        <p14:creationId xmlns:p14="http://schemas.microsoft.com/office/powerpoint/2010/main" val="3906753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9280" y="816927"/>
            <a:ext cx="7398592" cy="5336839"/>
          </a:xfrm>
          <a:prstGeom prst="rect">
            <a:avLst/>
          </a:prstGeom>
        </p:spPr>
      </p:pic>
      <p:sp>
        <p:nvSpPr>
          <p:cNvPr id="3" name="TextBox 2"/>
          <p:cNvSpPr txBox="1"/>
          <p:nvPr/>
        </p:nvSpPr>
        <p:spPr>
          <a:xfrm>
            <a:off x="389467" y="101599"/>
            <a:ext cx="223330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Corrected Example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561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1346" y="828541"/>
            <a:ext cx="5969307" cy="5200917"/>
          </a:xfrm>
          <a:prstGeom prst="rect">
            <a:avLst/>
          </a:prstGeom>
        </p:spPr>
      </p:pic>
      <p:sp>
        <p:nvSpPr>
          <p:cNvPr id="3" name="TextBox 2"/>
          <p:cNvSpPr txBox="1"/>
          <p:nvPr/>
        </p:nvSpPr>
        <p:spPr>
          <a:xfrm>
            <a:off x="2489200" y="321733"/>
            <a:ext cx="6996787" cy="369332"/>
          </a:xfrm>
          <a:prstGeom prst="rect">
            <a:avLst/>
          </a:prstGeom>
          <a:noFill/>
        </p:spPr>
        <p:txBody>
          <a:bodyPr wrap="none" rtlCol="0">
            <a:spAutoFit/>
          </a:bodyPr>
          <a:lstStyle/>
          <a:p>
            <a:r>
              <a:rPr lang="en-US" dirty="0" smtClean="0"/>
              <a:t>Example : Creating multiple threads by implementing Runnable interface</a:t>
            </a:r>
            <a:endParaRPr lang="en-US" dirty="0"/>
          </a:p>
        </p:txBody>
      </p:sp>
    </p:spTree>
    <p:extLst>
      <p:ext uri="{BB962C8B-B14F-4D97-AF65-F5344CB8AC3E}">
        <p14:creationId xmlns:p14="http://schemas.microsoft.com/office/powerpoint/2010/main" val="3944880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Thread </a:t>
            </a:r>
            <a:r>
              <a:rPr lang="en-US" sz="3600" dirty="0" smtClean="0"/>
              <a:t>Synchronization</a:t>
            </a:r>
            <a:endParaRPr lang="en-US" sz="3600" dirty="0"/>
          </a:p>
        </p:txBody>
      </p:sp>
      <p:sp>
        <p:nvSpPr>
          <p:cNvPr id="2" name="Rectangle 1"/>
          <p:cNvSpPr/>
          <p:nvPr/>
        </p:nvSpPr>
        <p:spPr>
          <a:xfrm>
            <a:off x="575733" y="1494134"/>
            <a:ext cx="10964334" cy="4801314"/>
          </a:xfrm>
          <a:prstGeom prst="rect">
            <a:avLst/>
          </a:prstGeom>
        </p:spPr>
        <p:txBody>
          <a:bodyPr wrap="square">
            <a:spAutoFit/>
          </a:bodyPr>
          <a:lstStyle/>
          <a:p>
            <a:pPr marL="285750" indent="-285750">
              <a:buFont typeface="Arial" panose="020B0604020202020204" pitchFamily="34" charset="0"/>
              <a:buChar char="•"/>
            </a:pPr>
            <a:r>
              <a:rPr lang="en-US" dirty="0"/>
              <a:t>T</a:t>
            </a:r>
            <a:r>
              <a:rPr lang="en-US" dirty="0" smtClean="0"/>
              <a:t>hread synchronization is the process of controlling the access to shared resources by multiple threads to avoid data corruption or race conditions.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Thread synchronization, using the keyword “synchronized”.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S</a:t>
            </a:r>
            <a:r>
              <a:rPr lang="en-US" dirty="0" smtClean="0"/>
              <a:t>ynchronization of multiple threads in two main ways: by using </a:t>
            </a:r>
            <a:r>
              <a:rPr lang="en-US" b="1" dirty="0" smtClean="0"/>
              <a:t>synchronized methods or synchronized blocks</a:t>
            </a:r>
            <a:r>
              <a:rPr lang="en-US" dirty="0" smtClean="0"/>
              <a:t>.</a:t>
            </a:r>
          </a:p>
          <a:p>
            <a:pPr marL="285750" indent="-285750">
              <a:buFont typeface="Arial" panose="020B0604020202020204" pitchFamily="34" charset="0"/>
              <a:buChar char="•"/>
            </a:pPr>
            <a:r>
              <a:rPr lang="en-US" dirty="0" smtClean="0"/>
              <a:t> </a:t>
            </a:r>
          </a:p>
          <a:p>
            <a:pPr marL="285750" indent="-285750">
              <a:buFont typeface="Arial" panose="020B0604020202020204" pitchFamily="34" charset="0"/>
              <a:buChar char="•"/>
            </a:pPr>
            <a:r>
              <a:rPr lang="en-US" dirty="0" smtClean="0"/>
              <a:t>Both approaches are used to prevent multiple threads from concurrently accessing or modifying shared resources and help avoid data inconsistencies and race conditions.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Synchronized Methods:</a:t>
            </a:r>
          </a:p>
          <a:p>
            <a:pPr marL="285750" indent="-285750">
              <a:buFont typeface="Arial" panose="020B0604020202020204" pitchFamily="34" charset="0"/>
              <a:buChar char="•"/>
            </a:pPr>
            <a:r>
              <a:rPr lang="en-US" dirty="0" smtClean="0"/>
              <a:t>You can declare a method as synchronized by adding the synchronized keyword to the method signature. When a thread calls a synchronized method, it acquires the lock associated with the object the method belongs to, and other threads are blocked from entering that method until the lock is released.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All synchronized methods of the same object share a common lock, which means that only one synchronized method of the object can be executed at a time.</a:t>
            </a:r>
            <a:endParaRPr lang="en-US" dirty="0"/>
          </a:p>
        </p:txBody>
      </p:sp>
    </p:spTree>
    <p:extLst>
      <p:ext uri="{BB962C8B-B14F-4D97-AF65-F5344CB8AC3E}">
        <p14:creationId xmlns:p14="http://schemas.microsoft.com/office/powerpoint/2010/main" val="498477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9333" y="731226"/>
            <a:ext cx="10434929" cy="3773039"/>
          </a:xfrm>
          <a:prstGeom prst="rect">
            <a:avLst/>
          </a:prstGeom>
        </p:spPr>
      </p:pic>
      <p:sp>
        <p:nvSpPr>
          <p:cNvPr id="4" name="TextBox 3"/>
          <p:cNvSpPr txBox="1"/>
          <p:nvPr/>
        </p:nvSpPr>
        <p:spPr>
          <a:xfrm>
            <a:off x="699333" y="245533"/>
            <a:ext cx="1147109" cy="369332"/>
          </a:xfrm>
          <a:prstGeom prst="rect">
            <a:avLst/>
          </a:prstGeom>
          <a:noFill/>
        </p:spPr>
        <p:txBody>
          <a:bodyPr wrap="none" rtlCol="0">
            <a:spAutoFit/>
          </a:bodyPr>
          <a:lstStyle/>
          <a:p>
            <a:r>
              <a:rPr lang="en-US" dirty="0" smtClean="0"/>
              <a:t>Example 1</a:t>
            </a:r>
            <a:endParaRPr lang="en-US" dirty="0"/>
          </a:p>
        </p:txBody>
      </p:sp>
    </p:spTree>
    <p:extLst>
      <p:ext uri="{BB962C8B-B14F-4D97-AF65-F5344CB8AC3E}">
        <p14:creationId xmlns:p14="http://schemas.microsoft.com/office/powerpoint/2010/main" val="157968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333" y="245533"/>
            <a:ext cx="1147109" cy="369332"/>
          </a:xfrm>
          <a:prstGeom prst="rect">
            <a:avLst/>
          </a:prstGeom>
          <a:noFill/>
        </p:spPr>
        <p:txBody>
          <a:bodyPr wrap="none" rtlCol="0">
            <a:spAutoFit/>
          </a:bodyPr>
          <a:lstStyle/>
          <a:p>
            <a:r>
              <a:rPr lang="en-US" dirty="0" smtClean="0"/>
              <a:t>Example 2</a:t>
            </a:r>
            <a:endParaRPr lang="en-US" dirty="0"/>
          </a:p>
        </p:txBody>
      </p:sp>
      <p:pic>
        <p:nvPicPr>
          <p:cNvPr id="3" name="Picture 2"/>
          <p:cNvPicPr>
            <a:picLocks noChangeAspect="1"/>
          </p:cNvPicPr>
          <p:nvPr/>
        </p:nvPicPr>
        <p:blipFill>
          <a:blip r:embed="rId2"/>
          <a:stretch>
            <a:fillRect/>
          </a:stretch>
        </p:blipFill>
        <p:spPr>
          <a:xfrm>
            <a:off x="1272887" y="770337"/>
            <a:ext cx="9408807" cy="5376461"/>
          </a:xfrm>
          <a:prstGeom prst="rect">
            <a:avLst/>
          </a:prstGeom>
        </p:spPr>
      </p:pic>
    </p:spTree>
    <p:extLst>
      <p:ext uri="{BB962C8B-B14F-4D97-AF65-F5344CB8AC3E}">
        <p14:creationId xmlns:p14="http://schemas.microsoft.com/office/powerpoint/2010/main" val="118646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333" y="245533"/>
            <a:ext cx="1147109" cy="369332"/>
          </a:xfrm>
          <a:prstGeom prst="rect">
            <a:avLst/>
          </a:prstGeom>
          <a:noFill/>
        </p:spPr>
        <p:txBody>
          <a:bodyPr wrap="none" rtlCol="0">
            <a:spAutoFit/>
          </a:bodyPr>
          <a:lstStyle/>
          <a:p>
            <a:r>
              <a:rPr lang="en-US" dirty="0" smtClean="0"/>
              <a:t>Example 3</a:t>
            </a:r>
            <a:endParaRPr lang="en-US" dirty="0"/>
          </a:p>
        </p:txBody>
      </p:sp>
      <p:pic>
        <p:nvPicPr>
          <p:cNvPr id="4" name="Picture 3"/>
          <p:cNvPicPr>
            <a:picLocks noChangeAspect="1"/>
          </p:cNvPicPr>
          <p:nvPr/>
        </p:nvPicPr>
        <p:blipFill>
          <a:blip r:embed="rId2"/>
          <a:stretch>
            <a:fillRect/>
          </a:stretch>
        </p:blipFill>
        <p:spPr>
          <a:xfrm>
            <a:off x="1272887" y="860398"/>
            <a:ext cx="9806193" cy="5210202"/>
          </a:xfrm>
          <a:prstGeom prst="rect">
            <a:avLst/>
          </a:prstGeom>
        </p:spPr>
      </p:pic>
    </p:spTree>
    <p:extLst>
      <p:ext uri="{BB962C8B-B14F-4D97-AF65-F5344CB8AC3E}">
        <p14:creationId xmlns:p14="http://schemas.microsoft.com/office/powerpoint/2010/main" val="46849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4605" y="430199"/>
            <a:ext cx="6435862" cy="6089019"/>
          </a:xfrm>
          <a:prstGeom prst="rect">
            <a:avLst/>
          </a:prstGeom>
        </p:spPr>
      </p:pic>
      <p:sp>
        <p:nvSpPr>
          <p:cNvPr id="3" name="TextBox 2"/>
          <p:cNvSpPr txBox="1"/>
          <p:nvPr/>
        </p:nvSpPr>
        <p:spPr>
          <a:xfrm>
            <a:off x="699333" y="245533"/>
            <a:ext cx="1147109" cy="369332"/>
          </a:xfrm>
          <a:prstGeom prst="rect">
            <a:avLst/>
          </a:prstGeom>
          <a:noFill/>
        </p:spPr>
        <p:txBody>
          <a:bodyPr wrap="none" rtlCol="0">
            <a:spAutoFit/>
          </a:bodyPr>
          <a:lstStyle/>
          <a:p>
            <a:r>
              <a:rPr lang="en-US" dirty="0" smtClean="0"/>
              <a:t>Example 4</a:t>
            </a:r>
            <a:endParaRPr lang="en-US" dirty="0"/>
          </a:p>
        </p:txBody>
      </p:sp>
    </p:spTree>
    <p:extLst>
      <p:ext uri="{BB962C8B-B14F-4D97-AF65-F5344CB8AC3E}">
        <p14:creationId xmlns:p14="http://schemas.microsoft.com/office/powerpoint/2010/main" val="131530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33" y="389467"/>
            <a:ext cx="11057467" cy="1778000"/>
          </a:xfrm>
          <a:prstGeom prst="rect">
            <a:avLst/>
          </a:prstGeom>
        </p:spPr>
        <p:txBody>
          <a:bodyPr wrap="square">
            <a:spAutoFit/>
          </a:bodyPr>
          <a:lstStyle/>
          <a:p>
            <a:pPr marL="285750" indent="-285750">
              <a:buFont typeface="Arial" panose="020B0604020202020204" pitchFamily="34" charset="0"/>
              <a:buChar char="•"/>
            </a:pPr>
            <a:r>
              <a:rPr lang="en-US" b="1" dirty="0" smtClean="0"/>
              <a:t>Synchronized Blocks:</a:t>
            </a:r>
          </a:p>
          <a:p>
            <a:pPr marL="285750" indent="-285750">
              <a:buFont typeface="Arial" panose="020B0604020202020204" pitchFamily="34" charset="0"/>
              <a:buChar char="•"/>
            </a:pPr>
            <a:r>
              <a:rPr lang="en-US" dirty="0" smtClean="0"/>
              <a:t>Synchronized blocks allow you to specify a specific block of code to be synchronized, rather than an entire method. You specify the object on which to synchronize (usually an object related to the shared resource) using the synchronized keyword.</a:t>
            </a:r>
          </a:p>
          <a:p>
            <a:pPr marL="285750" indent="-285750">
              <a:buFont typeface="Arial" panose="020B0604020202020204" pitchFamily="34" charset="0"/>
              <a:buChar char="•"/>
            </a:pPr>
            <a:r>
              <a:rPr lang="en-US" dirty="0" smtClean="0"/>
              <a:t>This approach provides more fine-grained control over synchronization because you can synchronize on different objects for different parts of your code.</a:t>
            </a:r>
            <a:endParaRPr lang="en-US" dirty="0"/>
          </a:p>
        </p:txBody>
      </p:sp>
    </p:spTree>
    <p:extLst>
      <p:ext uri="{BB962C8B-B14F-4D97-AF65-F5344CB8AC3E}">
        <p14:creationId xmlns:p14="http://schemas.microsoft.com/office/powerpoint/2010/main" val="373903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6107" y="954497"/>
            <a:ext cx="7333359" cy="5184050"/>
          </a:xfrm>
          <a:prstGeom prst="rect">
            <a:avLst/>
          </a:prstGeom>
        </p:spPr>
      </p:pic>
      <p:sp>
        <p:nvSpPr>
          <p:cNvPr id="3" name="TextBox 2"/>
          <p:cNvSpPr txBox="1"/>
          <p:nvPr/>
        </p:nvSpPr>
        <p:spPr>
          <a:xfrm>
            <a:off x="1778000" y="355600"/>
            <a:ext cx="1147109" cy="369332"/>
          </a:xfrm>
          <a:prstGeom prst="rect">
            <a:avLst/>
          </a:prstGeom>
          <a:noFill/>
        </p:spPr>
        <p:txBody>
          <a:bodyPr wrap="none" rtlCol="0">
            <a:spAutoFit/>
          </a:bodyPr>
          <a:lstStyle/>
          <a:p>
            <a:r>
              <a:rPr lang="en-US" dirty="0" smtClean="0"/>
              <a:t>Example 1</a:t>
            </a:r>
            <a:endParaRPr lang="en-US" dirty="0"/>
          </a:p>
        </p:txBody>
      </p:sp>
      <p:sp>
        <p:nvSpPr>
          <p:cNvPr id="4" name="Rectangle 3"/>
          <p:cNvSpPr/>
          <p:nvPr/>
        </p:nvSpPr>
        <p:spPr>
          <a:xfrm>
            <a:off x="8157017" y="959083"/>
            <a:ext cx="6096000" cy="2308324"/>
          </a:xfrm>
          <a:prstGeom prst="rect">
            <a:avLst/>
          </a:prstGeom>
        </p:spPr>
        <p:txBody>
          <a:bodyPr>
            <a:spAutoFit/>
          </a:bodyPr>
          <a:lstStyle/>
          <a:p>
            <a:pPr marL="285750" indent="-285750">
              <a:buFont typeface="Arial" panose="020B0604020202020204" pitchFamily="34" charset="0"/>
              <a:buChar char="•"/>
            </a:pPr>
            <a:r>
              <a:rPr lang="en-US" dirty="0"/>
              <a:t>T</a:t>
            </a:r>
            <a:r>
              <a:rPr lang="en-US" dirty="0" smtClean="0"/>
              <a:t>he </a:t>
            </a:r>
            <a:r>
              <a:rPr lang="en-US" b="1" dirty="0" smtClean="0"/>
              <a:t>Object class </a:t>
            </a:r>
            <a:r>
              <a:rPr lang="en-US" dirty="0" smtClean="0"/>
              <a:t>is the root class for all </a:t>
            </a:r>
          </a:p>
          <a:p>
            <a:r>
              <a:rPr lang="en-US" dirty="0" smtClean="0"/>
              <a:t>other classes. </a:t>
            </a:r>
          </a:p>
          <a:p>
            <a:pPr marL="285750" indent="-285750">
              <a:buFont typeface="Arial" panose="020B0604020202020204" pitchFamily="34" charset="0"/>
              <a:buChar char="•"/>
            </a:pPr>
            <a:r>
              <a:rPr lang="en-US" dirty="0" smtClean="0"/>
              <a:t>It is at the top of the class </a:t>
            </a:r>
          </a:p>
          <a:p>
            <a:r>
              <a:rPr lang="en-US" dirty="0" smtClean="0"/>
              <a:t>hierarchy and serves as the parent class </a:t>
            </a:r>
          </a:p>
          <a:p>
            <a:r>
              <a:rPr lang="en-US" dirty="0" smtClean="0"/>
              <a:t>for every Java class. </a:t>
            </a:r>
          </a:p>
          <a:p>
            <a:pPr marL="285750" indent="-285750">
              <a:buFont typeface="Arial" panose="020B0604020202020204" pitchFamily="34" charset="0"/>
              <a:buChar char="•"/>
            </a:pPr>
            <a:r>
              <a:rPr lang="en-US" dirty="0" smtClean="0"/>
              <a:t>All classes in </a:t>
            </a:r>
          </a:p>
          <a:p>
            <a:r>
              <a:rPr lang="en-US" dirty="0" smtClean="0"/>
              <a:t>Java are implicitly or explicitly derived </a:t>
            </a:r>
          </a:p>
          <a:p>
            <a:r>
              <a:rPr lang="en-US" dirty="0" smtClean="0"/>
              <a:t>from the Object class.</a:t>
            </a:r>
            <a:endParaRPr lang="en-US" dirty="0"/>
          </a:p>
        </p:txBody>
      </p:sp>
    </p:spTree>
    <p:extLst>
      <p:ext uri="{BB962C8B-B14F-4D97-AF65-F5344CB8AC3E}">
        <p14:creationId xmlns:p14="http://schemas.microsoft.com/office/powerpoint/2010/main" val="171777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9280991" cy="646331"/>
          </a:xfrm>
          <a:prstGeom prst="rect">
            <a:avLst/>
          </a:prstGeom>
          <a:noFill/>
        </p:spPr>
        <p:txBody>
          <a:bodyPr wrap="square" rtlCol="0">
            <a:spAutoFit/>
          </a:bodyPr>
          <a:lstStyle/>
          <a:p>
            <a:pPr algn="just"/>
            <a:r>
              <a:rPr lang="en-US" sz="3600" dirty="0"/>
              <a:t>Introduction to Threads and Multi-threading</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364359"/>
            <a:ext cx="10820401" cy="2062103"/>
          </a:xfrm>
          <a:prstGeom prst="rect">
            <a:avLst/>
          </a:prstGeom>
          <a:noFill/>
        </p:spPr>
        <p:txBody>
          <a:bodyPr wrap="square" rtlCol="0">
            <a:spAutoFit/>
          </a:bodyPr>
          <a:lstStyle/>
          <a:p>
            <a:pPr marL="285750" indent="-285750" eaLnBrk="1" fontAlgn="auto" hangingPunct="1">
              <a:spcAft>
                <a:spcPts val="600"/>
              </a:spcAft>
              <a:buFont typeface="Wingdings" panose="05000000000000000000" pitchFamily="2" charset="2"/>
              <a:buChar char="Ø"/>
              <a:defRPr/>
            </a:pPr>
            <a:r>
              <a:rPr lang="en-US" dirty="0"/>
              <a:t>Threads are light weight processes</a:t>
            </a:r>
            <a:r>
              <a:rPr lang="en-US" dirty="0" smtClean="0"/>
              <a:t>.</a:t>
            </a:r>
          </a:p>
          <a:p>
            <a:pPr marL="285750" indent="-285750">
              <a:spcAft>
                <a:spcPts val="600"/>
              </a:spcAft>
              <a:buFont typeface="Wingdings" panose="05000000000000000000" pitchFamily="2" charset="2"/>
              <a:buChar char="Ø"/>
              <a:defRPr/>
            </a:pPr>
            <a:r>
              <a:rPr lang="en-US" dirty="0" smtClean="0"/>
              <a:t>A </a:t>
            </a:r>
            <a:r>
              <a:rPr lang="en-US" dirty="0"/>
              <a:t>thread is like a mini-program inside a bigger program</a:t>
            </a:r>
            <a:r>
              <a:rPr lang="en-US" dirty="0" smtClean="0"/>
              <a:t>.</a:t>
            </a:r>
          </a:p>
          <a:p>
            <a:pPr marL="285750" indent="-285750">
              <a:spcAft>
                <a:spcPts val="600"/>
              </a:spcAft>
              <a:buFont typeface="Wingdings" panose="05000000000000000000" pitchFamily="2" charset="2"/>
              <a:buChar char="Ø"/>
              <a:defRPr/>
            </a:pPr>
            <a:r>
              <a:rPr lang="en-US" dirty="0" smtClean="0"/>
              <a:t> </a:t>
            </a:r>
            <a:r>
              <a:rPr lang="en-US" dirty="0"/>
              <a:t>It's a way for a Java program to do multiple things at the same time, almost like having multiple small programs running within the main program.</a:t>
            </a:r>
          </a:p>
          <a:p>
            <a:pPr marL="285750" indent="-285750" eaLnBrk="1" fontAlgn="auto" hangingPunct="1">
              <a:spcAft>
                <a:spcPts val="600"/>
              </a:spcAft>
              <a:buFont typeface="Wingdings" panose="05000000000000000000" pitchFamily="2" charset="2"/>
              <a:buChar char="Ø"/>
              <a:defRPr/>
            </a:pPr>
            <a:r>
              <a:rPr lang="en-US" dirty="0" smtClean="0"/>
              <a:t>In </a:t>
            </a:r>
            <a:r>
              <a:rPr lang="en-US" dirty="0"/>
              <a:t>every Java program, we’ve at least one thread running which is the “main” thread.</a:t>
            </a:r>
          </a:p>
          <a:p>
            <a:pPr marL="285750" indent="-285750" eaLnBrk="1" fontAlgn="auto" hangingPunct="1">
              <a:spcAft>
                <a:spcPts val="600"/>
              </a:spcAft>
              <a:buFont typeface="Wingdings" panose="05000000000000000000" pitchFamily="2" charset="2"/>
              <a:buChar char="Ø"/>
              <a:defRPr/>
            </a:pPr>
            <a:r>
              <a:rPr lang="en-US" dirty="0"/>
              <a:t>In a multithreaded environment, you can create more than one thread inside an application.</a:t>
            </a:r>
          </a:p>
        </p:txBody>
      </p:sp>
    </p:spTree>
    <p:extLst>
      <p:ext uri="{BB962C8B-B14F-4D97-AF65-F5344CB8AC3E}">
        <p14:creationId xmlns:p14="http://schemas.microsoft.com/office/powerpoint/2010/main" val="1676110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6284" y="961902"/>
            <a:ext cx="8731699" cy="4781796"/>
          </a:xfrm>
          <a:prstGeom prst="rect">
            <a:avLst/>
          </a:prstGeom>
        </p:spPr>
      </p:pic>
      <p:sp>
        <p:nvSpPr>
          <p:cNvPr id="3" name="TextBox 2"/>
          <p:cNvSpPr txBox="1"/>
          <p:nvPr/>
        </p:nvSpPr>
        <p:spPr>
          <a:xfrm>
            <a:off x="1778000" y="355600"/>
            <a:ext cx="1147109" cy="369332"/>
          </a:xfrm>
          <a:prstGeom prst="rect">
            <a:avLst/>
          </a:prstGeom>
          <a:noFill/>
        </p:spPr>
        <p:txBody>
          <a:bodyPr wrap="none" rtlCol="0">
            <a:spAutoFit/>
          </a:bodyPr>
          <a:lstStyle/>
          <a:p>
            <a:r>
              <a:rPr lang="en-US" dirty="0" smtClean="0"/>
              <a:t>Example 2</a:t>
            </a:r>
            <a:endParaRPr lang="en-US" dirty="0"/>
          </a:p>
        </p:txBody>
      </p:sp>
    </p:spTree>
    <p:extLst>
      <p:ext uri="{BB962C8B-B14F-4D97-AF65-F5344CB8AC3E}">
        <p14:creationId xmlns:p14="http://schemas.microsoft.com/office/powerpoint/2010/main" val="824355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Inter-thread communication </a:t>
            </a:r>
          </a:p>
        </p:txBody>
      </p:sp>
      <p:sp>
        <p:nvSpPr>
          <p:cNvPr id="6" name="Subtitle 2">
            <a:extLst>
              <a:ext uri="{FF2B5EF4-FFF2-40B4-BE49-F238E27FC236}">
                <a16:creationId xmlns:a16="http://schemas.microsoft.com/office/drawing/2014/main" id="{59825092-BA79-45F1-8895-729173259AEA}"/>
              </a:ext>
            </a:extLst>
          </p:cNvPr>
          <p:cNvSpPr txBox="1">
            <a:spLocks/>
          </p:cNvSpPr>
          <p:nvPr/>
        </p:nvSpPr>
        <p:spPr>
          <a:xfrm>
            <a:off x="472609" y="1457667"/>
            <a:ext cx="10488431" cy="3202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800" dirty="0">
                <a:cs typeface="Times New Roman" panose="02020603050405020304" pitchFamily="18" charset="0"/>
              </a:rPr>
              <a:t>The synchronized locking mechanism suffices for keeping threads from interfering with each other, but you also need a way to communicate between threads. </a:t>
            </a:r>
          </a:p>
          <a:p>
            <a:pPr marL="342900" indent="-342900" algn="just">
              <a:buFont typeface="Wingdings" panose="05000000000000000000" pitchFamily="2" charset="2"/>
              <a:buChar char="Ø"/>
            </a:pPr>
            <a:r>
              <a:rPr lang="en-US" sz="1800" dirty="0">
                <a:cs typeface="Times New Roman" panose="02020603050405020304" pitchFamily="18" charset="0"/>
              </a:rPr>
              <a:t>For this purpose, the </a:t>
            </a:r>
            <a:r>
              <a:rPr lang="en-US" sz="1800" b="1" dirty="0">
                <a:ea typeface="Cambria" panose="02040503050406030204" pitchFamily="18" charset="0"/>
                <a:cs typeface="Times New Roman" panose="02020603050405020304" pitchFamily="18" charset="0"/>
              </a:rPr>
              <a:t>wait</a:t>
            </a:r>
            <a:r>
              <a:rPr lang="en-US" sz="1800" dirty="0">
                <a:cs typeface="Times New Roman" panose="02020603050405020304" pitchFamily="18" charset="0"/>
              </a:rPr>
              <a:t> method lets one thread wait until some condition occurs, and the notification methods </a:t>
            </a:r>
            <a:r>
              <a:rPr lang="en-US" sz="1800" b="1" dirty="0" err="1">
                <a:cs typeface="Times New Roman" panose="02020603050405020304" pitchFamily="18" charset="0"/>
              </a:rPr>
              <a:t>notifyAll</a:t>
            </a:r>
            <a:r>
              <a:rPr lang="en-US" sz="1800" dirty="0">
                <a:cs typeface="Times New Roman" panose="02020603050405020304" pitchFamily="18" charset="0"/>
              </a:rPr>
              <a:t> and </a:t>
            </a:r>
            <a:r>
              <a:rPr lang="en-US" sz="1800" b="1" dirty="0">
                <a:cs typeface="Times New Roman" panose="02020603050405020304" pitchFamily="18" charset="0"/>
              </a:rPr>
              <a:t>notify</a:t>
            </a:r>
            <a:r>
              <a:rPr lang="en-US" sz="1800" dirty="0">
                <a:cs typeface="Times New Roman" panose="02020603050405020304" pitchFamily="18" charset="0"/>
              </a:rPr>
              <a:t> tell waiting threads that something has occurred that might satisfy that condition. </a:t>
            </a:r>
          </a:p>
          <a:p>
            <a:pPr marL="342900" indent="-342900" algn="just">
              <a:buFont typeface="Wingdings" panose="05000000000000000000" pitchFamily="2" charset="2"/>
              <a:buChar char="Ø"/>
            </a:pPr>
            <a:endParaRPr lang="en-US" sz="1800" dirty="0">
              <a:cs typeface="Times New Roman" panose="02020603050405020304" pitchFamily="18" charset="0"/>
            </a:endParaRPr>
          </a:p>
          <a:p>
            <a:pPr algn="just"/>
            <a:r>
              <a:rPr lang="en-US" sz="1800" b="1" dirty="0">
                <a:cs typeface="Times New Roman" panose="02020603050405020304" pitchFamily="18" charset="0"/>
              </a:rPr>
              <a:t>wait() method: </a:t>
            </a:r>
            <a:r>
              <a:rPr lang="en-US" sz="1800" dirty="0">
                <a:cs typeface="Times New Roman" panose="02020603050405020304" pitchFamily="18" charset="0"/>
              </a:rPr>
              <a:t>Causes current thread to release the lock and wait until either another thread invokes the notify() method or the </a:t>
            </a:r>
            <a:r>
              <a:rPr lang="en-US" sz="1800" dirty="0" err="1">
                <a:cs typeface="Times New Roman" panose="02020603050405020304" pitchFamily="18" charset="0"/>
              </a:rPr>
              <a:t>notifyAll</a:t>
            </a:r>
            <a:r>
              <a:rPr lang="en-US" sz="1800" dirty="0">
                <a:cs typeface="Times New Roman" panose="02020603050405020304" pitchFamily="18" charset="0"/>
              </a:rPr>
              <a:t>() method for this object, or a specified amount of time has elapsed.</a:t>
            </a:r>
          </a:p>
          <a:p>
            <a:pPr marL="457200" indent="-457200" algn="just">
              <a:buFont typeface="+mj-lt"/>
              <a:buAutoNum type="arabicPeriod"/>
            </a:pPr>
            <a:r>
              <a:rPr lang="en-IN" sz="1800" dirty="0">
                <a:cs typeface="Times New Roman" panose="02020603050405020304" pitchFamily="18" charset="0"/>
              </a:rPr>
              <a:t>public final void wait(): </a:t>
            </a:r>
            <a:r>
              <a:rPr lang="en-US" sz="1800" dirty="0">
                <a:cs typeface="Times New Roman" panose="02020603050405020304" pitchFamily="18" charset="0"/>
              </a:rPr>
              <a:t>waits until object is notified.</a:t>
            </a:r>
          </a:p>
          <a:p>
            <a:pPr marL="457200" indent="-457200" algn="just">
              <a:buFont typeface="+mj-lt"/>
              <a:buAutoNum type="arabicPeriod"/>
            </a:pPr>
            <a:r>
              <a:rPr lang="en-US" sz="1800" dirty="0">
                <a:cs typeface="Times New Roman" panose="02020603050405020304" pitchFamily="18" charset="0"/>
              </a:rPr>
              <a:t>public final void wait(long timeout): waits for the specified amount of time.</a:t>
            </a:r>
          </a:p>
        </p:txBody>
      </p:sp>
    </p:spTree>
    <p:extLst>
      <p:ext uri="{BB962C8B-B14F-4D97-AF65-F5344CB8AC3E}">
        <p14:creationId xmlns:p14="http://schemas.microsoft.com/office/powerpoint/2010/main" val="110535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Thread </a:t>
            </a:r>
            <a:r>
              <a:rPr lang="en-US" sz="3600" dirty="0" smtClean="0"/>
              <a:t>States (Life Cycle of Thread)</a:t>
            </a:r>
            <a:endParaRPr lang="en-US" sz="3600" dirty="0"/>
          </a:p>
        </p:txBody>
      </p:sp>
      <p:sp>
        <p:nvSpPr>
          <p:cNvPr id="6" name="Subtitle 2">
            <a:extLst>
              <a:ext uri="{FF2B5EF4-FFF2-40B4-BE49-F238E27FC236}">
                <a16:creationId xmlns:a16="http://schemas.microsoft.com/office/drawing/2014/main" id="{59825092-BA79-45F1-8895-729173259AEA}"/>
              </a:ext>
            </a:extLst>
          </p:cNvPr>
          <p:cNvSpPr txBox="1">
            <a:spLocks/>
          </p:cNvSpPr>
          <p:nvPr/>
        </p:nvSpPr>
        <p:spPr>
          <a:xfrm>
            <a:off x="287553" y="1457667"/>
            <a:ext cx="5743133" cy="49649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spcAft>
                <a:spcPts val="600"/>
              </a:spcAft>
            </a:pPr>
            <a:r>
              <a:rPr lang="en-US" sz="1800" dirty="0">
                <a:cs typeface="Times New Roman" panose="02020603050405020304" pitchFamily="18" charset="0"/>
              </a:rPr>
              <a:t>A thread can be in one of the following states:</a:t>
            </a:r>
          </a:p>
          <a:p>
            <a:pPr algn="just">
              <a:lnSpc>
                <a:spcPct val="100000"/>
              </a:lnSpc>
              <a:spcBef>
                <a:spcPts val="0"/>
              </a:spcBef>
              <a:spcAft>
                <a:spcPts val="600"/>
              </a:spcAft>
            </a:pPr>
            <a:r>
              <a:rPr lang="en-US" sz="1800" b="1" dirty="0">
                <a:cs typeface="Times New Roman" panose="02020603050405020304" pitchFamily="18" charset="0"/>
              </a:rPr>
              <a:t>NEW: </a:t>
            </a:r>
            <a:r>
              <a:rPr lang="en-US" sz="1800" dirty="0">
                <a:cs typeface="Times New Roman" panose="02020603050405020304" pitchFamily="18" charset="0"/>
              </a:rPr>
              <a:t>A thread that has not yet started is in this state.</a:t>
            </a:r>
          </a:p>
          <a:p>
            <a:pPr algn="just">
              <a:lnSpc>
                <a:spcPct val="100000"/>
              </a:lnSpc>
              <a:spcBef>
                <a:spcPts val="0"/>
              </a:spcBef>
              <a:spcAft>
                <a:spcPts val="600"/>
              </a:spcAft>
            </a:pPr>
            <a:r>
              <a:rPr lang="en-US" sz="1800" b="1" dirty="0">
                <a:cs typeface="Times New Roman" panose="02020603050405020304" pitchFamily="18" charset="0"/>
              </a:rPr>
              <a:t>RUNNABLE: </a:t>
            </a:r>
            <a:r>
              <a:rPr lang="en-US" sz="1800" dirty="0">
                <a:cs typeface="Times New Roman" panose="02020603050405020304" pitchFamily="18" charset="0"/>
              </a:rPr>
              <a:t>A thread executing in the Java virtual machine is in this state.</a:t>
            </a:r>
          </a:p>
          <a:p>
            <a:pPr algn="just">
              <a:lnSpc>
                <a:spcPct val="100000"/>
              </a:lnSpc>
              <a:spcBef>
                <a:spcPts val="0"/>
              </a:spcBef>
              <a:spcAft>
                <a:spcPts val="600"/>
              </a:spcAft>
            </a:pPr>
            <a:r>
              <a:rPr lang="en-US" sz="1800" b="1" dirty="0">
                <a:cs typeface="Times New Roman" panose="02020603050405020304" pitchFamily="18" charset="0"/>
              </a:rPr>
              <a:t>BLOCKED: </a:t>
            </a:r>
            <a:r>
              <a:rPr lang="en-US" sz="1800" dirty="0">
                <a:cs typeface="Times New Roman" panose="02020603050405020304" pitchFamily="18" charset="0"/>
              </a:rPr>
              <a:t>A thread that is blocked waiting for a monitor lock is in this state.</a:t>
            </a:r>
          </a:p>
          <a:p>
            <a:pPr algn="just">
              <a:lnSpc>
                <a:spcPct val="100000"/>
              </a:lnSpc>
              <a:spcBef>
                <a:spcPts val="0"/>
              </a:spcBef>
              <a:spcAft>
                <a:spcPts val="600"/>
              </a:spcAft>
            </a:pPr>
            <a:r>
              <a:rPr lang="en-US" sz="1800" b="1" dirty="0">
                <a:cs typeface="Times New Roman" panose="02020603050405020304" pitchFamily="18" charset="0"/>
              </a:rPr>
              <a:t>WAITING: </a:t>
            </a:r>
            <a:r>
              <a:rPr lang="en-US" sz="1800" dirty="0">
                <a:cs typeface="Times New Roman" panose="02020603050405020304" pitchFamily="18" charset="0"/>
              </a:rPr>
              <a:t>A thread that is waiting indefinitely for another thread to perform a particular action is in this state.</a:t>
            </a:r>
          </a:p>
          <a:p>
            <a:pPr algn="just">
              <a:lnSpc>
                <a:spcPct val="100000"/>
              </a:lnSpc>
              <a:spcBef>
                <a:spcPts val="0"/>
              </a:spcBef>
              <a:spcAft>
                <a:spcPts val="600"/>
              </a:spcAft>
            </a:pPr>
            <a:r>
              <a:rPr lang="en-US" sz="1800" b="1" dirty="0">
                <a:cs typeface="Times New Roman" panose="02020603050405020304" pitchFamily="18" charset="0"/>
              </a:rPr>
              <a:t>TIMED_WAITING: </a:t>
            </a:r>
            <a:r>
              <a:rPr lang="en-US" sz="1800" dirty="0">
                <a:cs typeface="Times New Roman" panose="02020603050405020304" pitchFamily="18" charset="0"/>
              </a:rPr>
              <a:t>A thread that is waiting for another thread to perform an action for up to a specified waiting time is in this state.</a:t>
            </a:r>
          </a:p>
          <a:p>
            <a:pPr algn="just">
              <a:lnSpc>
                <a:spcPct val="100000"/>
              </a:lnSpc>
              <a:spcBef>
                <a:spcPts val="0"/>
              </a:spcBef>
              <a:spcAft>
                <a:spcPts val="600"/>
              </a:spcAft>
            </a:pPr>
            <a:r>
              <a:rPr lang="en-US" sz="1800" b="1" dirty="0">
                <a:cs typeface="Times New Roman" panose="02020603050405020304" pitchFamily="18" charset="0"/>
              </a:rPr>
              <a:t>TERMINATED: </a:t>
            </a:r>
            <a:r>
              <a:rPr lang="en-US" sz="1800" dirty="0">
                <a:cs typeface="Times New Roman" panose="02020603050405020304" pitchFamily="18" charset="0"/>
              </a:rPr>
              <a:t>A thread that has exited is in this state.</a:t>
            </a:r>
          </a:p>
          <a:p>
            <a:pPr marL="285750" indent="-285750" algn="just">
              <a:lnSpc>
                <a:spcPct val="100000"/>
              </a:lnSpc>
              <a:spcBef>
                <a:spcPts val="0"/>
              </a:spcBef>
              <a:buFont typeface="Wingdings" panose="05000000000000000000" pitchFamily="2" charset="2"/>
              <a:buChar char="Ø"/>
            </a:pPr>
            <a:r>
              <a:rPr lang="en-US" sz="1800" dirty="0">
                <a:cs typeface="Times New Roman" panose="02020603050405020304" pitchFamily="18" charset="0"/>
              </a:rPr>
              <a:t>A thread can be in only one state at a given point in time. These states are virtual machine states which do not reflect any operating system thread states.</a:t>
            </a:r>
          </a:p>
        </p:txBody>
      </p:sp>
      <p:sp>
        <p:nvSpPr>
          <p:cNvPr id="9" name="TextBox 8">
            <a:extLst>
              <a:ext uri="{FF2B5EF4-FFF2-40B4-BE49-F238E27FC236}">
                <a16:creationId xmlns:a16="http://schemas.microsoft.com/office/drawing/2014/main" id="{758E81EC-2FA7-4B28-A032-2E501F067C37}"/>
              </a:ext>
            </a:extLst>
          </p:cNvPr>
          <p:cNvSpPr txBox="1"/>
          <p:nvPr/>
        </p:nvSpPr>
        <p:spPr>
          <a:xfrm>
            <a:off x="7522027" y="4705350"/>
            <a:ext cx="4382419" cy="830997"/>
          </a:xfrm>
          <a:prstGeom prst="rect">
            <a:avLst/>
          </a:prstGeom>
          <a:noFill/>
        </p:spPr>
        <p:txBody>
          <a:bodyPr wrap="square" rtlCol="0">
            <a:spAutoFit/>
          </a:bodyPr>
          <a:lstStyle/>
          <a:p>
            <a:r>
              <a:rPr lang="en-IN" sz="1600" b="1" dirty="0"/>
              <a:t>Source: </a:t>
            </a:r>
            <a:r>
              <a:rPr lang="en-IN" sz="1600" dirty="0"/>
              <a:t>https://bitstechnotes.wordpress.com/2017/12/16/java-thread-state-diagram/</a:t>
            </a:r>
          </a:p>
        </p:txBody>
      </p:sp>
      <p:pic>
        <p:nvPicPr>
          <p:cNvPr id="1030" name="Picture 6" descr="ThreadStateDiagram">
            <a:extLst>
              <a:ext uri="{FF2B5EF4-FFF2-40B4-BE49-F238E27FC236}">
                <a16:creationId xmlns:a16="http://schemas.microsoft.com/office/drawing/2014/main" id="{891E67EF-C346-4FB2-8037-CBF7117A5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687" y="1457666"/>
            <a:ext cx="5954484" cy="312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4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7513884" cy="6502400"/>
          </a:xfrm>
          <a:prstGeom prst="rect">
            <a:avLst/>
          </a:prstGeom>
        </p:spPr>
      </p:pic>
      <p:pic>
        <p:nvPicPr>
          <p:cNvPr id="5" name="Picture 4"/>
          <p:cNvPicPr>
            <a:picLocks noChangeAspect="1"/>
          </p:cNvPicPr>
          <p:nvPr/>
        </p:nvPicPr>
        <p:blipFill>
          <a:blip r:embed="rId3"/>
          <a:stretch>
            <a:fillRect/>
          </a:stretch>
        </p:blipFill>
        <p:spPr>
          <a:xfrm>
            <a:off x="6116581" y="1154370"/>
            <a:ext cx="6075419" cy="2828349"/>
          </a:xfrm>
          <a:prstGeom prst="rect">
            <a:avLst/>
          </a:prstGeom>
        </p:spPr>
      </p:pic>
    </p:spTree>
    <p:extLst>
      <p:ext uri="{BB962C8B-B14F-4D97-AF65-F5344CB8AC3E}">
        <p14:creationId xmlns:p14="http://schemas.microsoft.com/office/powerpoint/2010/main" val="369243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77" y="0"/>
            <a:ext cx="7505586" cy="4612640"/>
          </a:xfrm>
          <a:prstGeom prst="rect">
            <a:avLst/>
          </a:prstGeom>
        </p:spPr>
      </p:pic>
      <p:pic>
        <p:nvPicPr>
          <p:cNvPr id="3" name="Picture 2"/>
          <p:cNvPicPr>
            <a:picLocks noChangeAspect="1"/>
          </p:cNvPicPr>
          <p:nvPr/>
        </p:nvPicPr>
        <p:blipFill>
          <a:blip r:embed="rId3"/>
          <a:stretch>
            <a:fillRect/>
          </a:stretch>
        </p:blipFill>
        <p:spPr>
          <a:xfrm>
            <a:off x="5661546" y="3652359"/>
            <a:ext cx="6164694" cy="3205641"/>
          </a:xfrm>
          <a:prstGeom prst="rect">
            <a:avLst/>
          </a:prstGeom>
        </p:spPr>
      </p:pic>
    </p:spTree>
    <p:extLst>
      <p:ext uri="{BB962C8B-B14F-4D97-AF65-F5344CB8AC3E}">
        <p14:creationId xmlns:p14="http://schemas.microsoft.com/office/powerpoint/2010/main" val="1678151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Thread Scheduling</a:t>
            </a:r>
          </a:p>
        </p:txBody>
      </p:sp>
      <p:sp>
        <p:nvSpPr>
          <p:cNvPr id="6" name="Subtitle 2">
            <a:extLst>
              <a:ext uri="{FF2B5EF4-FFF2-40B4-BE49-F238E27FC236}">
                <a16:creationId xmlns:a16="http://schemas.microsoft.com/office/drawing/2014/main" id="{59825092-BA79-45F1-8895-729173259AEA}"/>
              </a:ext>
            </a:extLst>
          </p:cNvPr>
          <p:cNvSpPr txBox="1">
            <a:spLocks/>
          </p:cNvSpPr>
          <p:nvPr/>
        </p:nvSpPr>
        <p:spPr>
          <a:xfrm>
            <a:off x="472609" y="1457667"/>
            <a:ext cx="10488431" cy="3202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800" dirty="0">
                <a:cs typeface="Times New Roman" panose="02020603050405020304" pitchFamily="18" charset="0"/>
              </a:rPr>
              <a:t>The JVM schedules using a preemptive , priority-based scheduling algorithm.</a:t>
            </a:r>
          </a:p>
          <a:p>
            <a:pPr marL="342900" indent="-342900" algn="just">
              <a:buFont typeface="Wingdings" panose="05000000000000000000" pitchFamily="2" charset="2"/>
              <a:buChar char="Ø"/>
            </a:pPr>
            <a:r>
              <a:rPr lang="en-US" sz="1800" dirty="0">
                <a:cs typeface="Times New Roman" panose="02020603050405020304" pitchFamily="18" charset="0"/>
              </a:rPr>
              <a:t>All Java threads have a priority and the thread with the highest priority is scheduled to run by the JVM.</a:t>
            </a:r>
          </a:p>
          <a:p>
            <a:pPr marL="342900" indent="-342900" algn="just">
              <a:buFont typeface="Wingdings" panose="05000000000000000000" pitchFamily="2" charset="2"/>
              <a:buChar char="Ø"/>
            </a:pPr>
            <a:r>
              <a:rPr lang="en-US" sz="1800" dirty="0">
                <a:cs typeface="Times New Roman" panose="02020603050405020304" pitchFamily="18" charset="0"/>
              </a:rPr>
              <a:t>In case two threads have the same priority a FIFO ordering is followed.</a:t>
            </a:r>
          </a:p>
          <a:p>
            <a:pPr algn="just"/>
            <a:endParaRPr lang="en-US" sz="1800" dirty="0">
              <a:cs typeface="Times New Roman" panose="02020603050405020304" pitchFamily="18" charset="0"/>
            </a:endParaRPr>
          </a:p>
          <a:p>
            <a:pPr marL="342900" indent="-342900" algn="just">
              <a:spcBef>
                <a:spcPts val="600"/>
              </a:spcBef>
              <a:spcAft>
                <a:spcPts val="600"/>
              </a:spcAft>
              <a:buFont typeface="Wingdings" panose="05000000000000000000" pitchFamily="2" charset="2"/>
              <a:buChar char="Ø"/>
            </a:pPr>
            <a:r>
              <a:rPr lang="en-US" sz="1800" dirty="0">
                <a:cs typeface="Times New Roman" panose="02020603050405020304" pitchFamily="18" charset="0"/>
              </a:rPr>
              <a:t>A different thread is invoked to run in case one of the following events occur:</a:t>
            </a:r>
          </a:p>
          <a:p>
            <a:pPr marL="342900" indent="-342900" algn="just">
              <a:buFont typeface="+mj-lt"/>
              <a:buAutoNum type="arabicPeriod"/>
            </a:pPr>
            <a:r>
              <a:rPr lang="en-US" sz="1800" dirty="0">
                <a:cs typeface="Times New Roman" panose="02020603050405020304" pitchFamily="18" charset="0"/>
              </a:rPr>
              <a:t>The currently running thread exits the Runnable state i.e. either blocks or terminates.</a:t>
            </a:r>
          </a:p>
          <a:p>
            <a:pPr marL="342900" indent="-342900" algn="just">
              <a:buFont typeface="+mj-lt"/>
              <a:buAutoNum type="arabicPeriod"/>
            </a:pPr>
            <a:r>
              <a:rPr lang="en-US" sz="1800" dirty="0">
                <a:cs typeface="Times New Roman" panose="02020603050405020304" pitchFamily="18" charset="0"/>
              </a:rPr>
              <a:t>A thread with a higher priority than the thread currently running enters the Runnable state. The lower priority thread is preempted and the higher priority thread is scheduled to run.</a:t>
            </a:r>
          </a:p>
        </p:txBody>
      </p:sp>
    </p:spTree>
    <p:extLst>
      <p:ext uri="{BB962C8B-B14F-4D97-AF65-F5344CB8AC3E}">
        <p14:creationId xmlns:p14="http://schemas.microsoft.com/office/powerpoint/2010/main" val="268159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Java Thread Priority</a:t>
            </a:r>
          </a:p>
        </p:txBody>
      </p:sp>
      <p:sp>
        <p:nvSpPr>
          <p:cNvPr id="6" name="Subtitle 2">
            <a:extLst>
              <a:ext uri="{FF2B5EF4-FFF2-40B4-BE49-F238E27FC236}">
                <a16:creationId xmlns:a16="http://schemas.microsoft.com/office/drawing/2014/main" id="{59825092-BA79-45F1-8895-729173259AEA}"/>
              </a:ext>
            </a:extLst>
          </p:cNvPr>
          <p:cNvSpPr txBox="1">
            <a:spLocks/>
          </p:cNvSpPr>
          <p:nvPr/>
        </p:nvSpPr>
        <p:spPr>
          <a:xfrm>
            <a:off x="472609" y="1457667"/>
            <a:ext cx="10488431" cy="3202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800" dirty="0">
                <a:cs typeface="Times New Roman" panose="02020603050405020304" pitchFamily="18" charset="0"/>
              </a:rPr>
              <a:t>In a Multi threading environment, thread scheduler assigns processor to a thread based on priority of thread. </a:t>
            </a:r>
          </a:p>
          <a:p>
            <a:pPr marL="342900" indent="-342900" algn="just">
              <a:buFont typeface="Wingdings" panose="05000000000000000000" pitchFamily="2" charset="2"/>
              <a:buChar char="Ø"/>
            </a:pPr>
            <a:r>
              <a:rPr lang="en-US" sz="1800" dirty="0">
                <a:cs typeface="Times New Roman" panose="02020603050405020304" pitchFamily="18" charset="0"/>
              </a:rPr>
              <a:t>Whenever we create a thread in Java, it always has some priority assigned to it. Priority can either be given by JVM while creating the thread or it can be given by programmer explicitly.</a:t>
            </a:r>
          </a:p>
          <a:p>
            <a:pPr marL="342900" indent="-342900" algn="just">
              <a:spcAft>
                <a:spcPts val="600"/>
              </a:spcAft>
              <a:buFont typeface="Wingdings" panose="05000000000000000000" pitchFamily="2" charset="2"/>
              <a:buChar char="Ø"/>
            </a:pPr>
            <a:r>
              <a:rPr lang="en-US" sz="1800" dirty="0">
                <a:cs typeface="Times New Roman" panose="02020603050405020304" pitchFamily="18" charset="0"/>
              </a:rPr>
              <a:t>Accepted value of priority for a thread is in range of 1 to 10. There are 3 static variables defined in Thread class for priority.</a:t>
            </a:r>
          </a:p>
          <a:p>
            <a:pPr marL="742950" lvl="1" indent="-285750" algn="just">
              <a:buFont typeface="Arial" panose="020B0604020202020204" pitchFamily="34" charset="0"/>
              <a:buChar char="•"/>
            </a:pPr>
            <a:r>
              <a:rPr lang="en-US" sz="1800" b="1" dirty="0">
                <a:cs typeface="Times New Roman" panose="02020603050405020304" pitchFamily="18" charset="0"/>
              </a:rPr>
              <a:t>public static int MIN_PRIORITY: </a:t>
            </a:r>
            <a:r>
              <a:rPr lang="en-US" sz="1800" dirty="0">
                <a:cs typeface="Times New Roman" panose="02020603050405020304" pitchFamily="18" charset="0"/>
              </a:rPr>
              <a:t>This is minimum priority that a thread can have. Value for this is 1.</a:t>
            </a:r>
          </a:p>
          <a:p>
            <a:pPr marL="742950" lvl="1" indent="-285750" algn="just">
              <a:buFont typeface="Arial" panose="020B0604020202020204" pitchFamily="34" charset="0"/>
              <a:buChar char="•"/>
            </a:pPr>
            <a:r>
              <a:rPr lang="en-US" sz="1800" b="1" dirty="0">
                <a:cs typeface="Times New Roman" panose="02020603050405020304" pitchFamily="18" charset="0"/>
              </a:rPr>
              <a:t>public static int NORM_PRIORITY: </a:t>
            </a:r>
            <a:r>
              <a:rPr lang="en-US" sz="1800" dirty="0">
                <a:cs typeface="Times New Roman" panose="02020603050405020304" pitchFamily="18" charset="0"/>
              </a:rPr>
              <a:t>This is default priority of a thread if do not explicitly define it. Value for this is 5.</a:t>
            </a:r>
          </a:p>
          <a:p>
            <a:pPr marL="742950" lvl="1" indent="-285750" algn="just">
              <a:buFont typeface="Arial" panose="020B0604020202020204" pitchFamily="34" charset="0"/>
              <a:buChar char="•"/>
            </a:pPr>
            <a:r>
              <a:rPr lang="en-US" sz="1800" b="1" dirty="0">
                <a:cs typeface="Times New Roman" panose="02020603050405020304" pitchFamily="18" charset="0"/>
              </a:rPr>
              <a:t>public static int MAX_PRIORITY: </a:t>
            </a:r>
            <a:r>
              <a:rPr lang="en-US" sz="1800" dirty="0">
                <a:cs typeface="Times New Roman" panose="02020603050405020304" pitchFamily="18" charset="0"/>
              </a:rPr>
              <a:t>This is maximum priority of a thread. Value for this is 10.</a:t>
            </a:r>
          </a:p>
        </p:txBody>
      </p:sp>
    </p:spTree>
    <p:extLst>
      <p:ext uri="{BB962C8B-B14F-4D97-AF65-F5344CB8AC3E}">
        <p14:creationId xmlns:p14="http://schemas.microsoft.com/office/powerpoint/2010/main" val="3027614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Java Thread Priority</a:t>
            </a:r>
          </a:p>
        </p:txBody>
      </p:sp>
      <p:sp>
        <p:nvSpPr>
          <p:cNvPr id="6" name="Subtitle 2">
            <a:extLst>
              <a:ext uri="{FF2B5EF4-FFF2-40B4-BE49-F238E27FC236}">
                <a16:creationId xmlns:a16="http://schemas.microsoft.com/office/drawing/2014/main" id="{59825092-BA79-45F1-8895-729173259AEA}"/>
              </a:ext>
            </a:extLst>
          </p:cNvPr>
          <p:cNvSpPr txBox="1">
            <a:spLocks/>
          </p:cNvSpPr>
          <p:nvPr/>
        </p:nvSpPr>
        <p:spPr>
          <a:xfrm>
            <a:off x="472609" y="1457667"/>
            <a:ext cx="10488431" cy="3202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cs typeface="Times New Roman" panose="02020603050405020304" pitchFamily="18" charset="0"/>
              </a:rPr>
              <a:t>Get and Set Thread Priority:</a:t>
            </a:r>
          </a:p>
          <a:p>
            <a:pPr marL="342900" indent="-342900" algn="just">
              <a:buFont typeface="Wingdings" panose="05000000000000000000" pitchFamily="2" charset="2"/>
              <a:buChar char="Ø"/>
            </a:pPr>
            <a:endParaRPr lang="en-US" sz="1800" dirty="0">
              <a:cs typeface="Times New Roman" panose="02020603050405020304" pitchFamily="18" charset="0"/>
            </a:endParaRPr>
          </a:p>
          <a:p>
            <a:pPr marL="342900" indent="-342900" algn="just">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public final int </a:t>
            </a:r>
            <a:r>
              <a:rPr lang="en-US" sz="1800" b="1" dirty="0" err="1">
                <a:latin typeface="Courier New" panose="02070309020205020404" pitchFamily="49" charset="0"/>
                <a:cs typeface="Courier New" panose="02070309020205020404" pitchFamily="49" charset="0"/>
              </a:rPr>
              <a:t>getPriority</a:t>
            </a:r>
            <a:r>
              <a:rPr lang="en-US" sz="1800" b="1"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java.lang.Thread.getPriority</a:t>
            </a:r>
            <a:r>
              <a:rPr lang="en-US" sz="1800" dirty="0">
                <a:latin typeface="Courier New" panose="02070309020205020404" pitchFamily="49" charset="0"/>
                <a:cs typeface="Courier New" panose="02070309020205020404" pitchFamily="49" charset="0"/>
              </a:rPr>
              <a:t>() </a:t>
            </a:r>
            <a:r>
              <a:rPr lang="en-US" sz="1800" dirty="0">
                <a:cs typeface="Times New Roman" panose="02020603050405020304" pitchFamily="18" charset="0"/>
              </a:rPr>
              <a:t>method returns priority of given thread.</a:t>
            </a:r>
          </a:p>
          <a:p>
            <a:pPr marL="342900" indent="-342900" algn="just">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public final void </a:t>
            </a:r>
            <a:r>
              <a:rPr lang="en-US" sz="1800" b="1" dirty="0" err="1">
                <a:latin typeface="Courier New" panose="02070309020205020404" pitchFamily="49" charset="0"/>
                <a:cs typeface="Courier New" panose="02070309020205020404" pitchFamily="49" charset="0"/>
              </a:rPr>
              <a:t>setPriority</a:t>
            </a:r>
            <a:r>
              <a:rPr lang="en-US" sz="1800" b="1" dirty="0">
                <a:latin typeface="Courier New" panose="02070309020205020404" pitchFamily="49" charset="0"/>
                <a:cs typeface="Courier New" panose="02070309020205020404" pitchFamily="49" charset="0"/>
              </a:rPr>
              <a:t>(int </a:t>
            </a:r>
            <a:r>
              <a:rPr lang="en-US" sz="1800" b="1" dirty="0" err="1">
                <a:latin typeface="Courier New" panose="02070309020205020404" pitchFamily="49" charset="0"/>
                <a:cs typeface="Courier New" panose="02070309020205020404" pitchFamily="49" charset="0"/>
              </a:rPr>
              <a:t>newPriority</a:t>
            </a:r>
            <a:r>
              <a:rPr lang="en-US" sz="1800" b="1"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java.lang.Thread.setPriority</a:t>
            </a:r>
            <a:r>
              <a:rPr lang="en-US" sz="1800" dirty="0">
                <a:latin typeface="Courier New" panose="02070309020205020404" pitchFamily="49" charset="0"/>
                <a:cs typeface="Courier New" panose="02070309020205020404" pitchFamily="49" charset="0"/>
              </a:rPr>
              <a:t>() </a:t>
            </a:r>
            <a:r>
              <a:rPr lang="en-US" sz="1800" dirty="0">
                <a:cs typeface="Times New Roman" panose="02020603050405020304" pitchFamily="18" charset="0"/>
              </a:rPr>
              <a:t>method changes the priority of thread to the value </a:t>
            </a:r>
            <a:r>
              <a:rPr lang="en-US" sz="1800" dirty="0" err="1">
                <a:cs typeface="Times New Roman" panose="02020603050405020304" pitchFamily="18" charset="0"/>
              </a:rPr>
              <a:t>newPriority</a:t>
            </a:r>
            <a:r>
              <a:rPr lang="en-US" sz="1800" dirty="0">
                <a:cs typeface="Times New Roman" panose="02020603050405020304" pitchFamily="18" charset="0"/>
              </a:rPr>
              <a:t>. This method throws </a:t>
            </a:r>
            <a:r>
              <a:rPr lang="en-US" sz="1800" dirty="0" err="1">
                <a:cs typeface="Times New Roman" panose="02020603050405020304" pitchFamily="18" charset="0"/>
              </a:rPr>
              <a:t>IllegalArgumentException</a:t>
            </a:r>
            <a:r>
              <a:rPr lang="en-US" sz="1800" dirty="0">
                <a:cs typeface="Times New Roman" panose="02020603050405020304" pitchFamily="18" charset="0"/>
              </a:rPr>
              <a:t> if value of parameter </a:t>
            </a:r>
            <a:r>
              <a:rPr lang="en-US" sz="1800" dirty="0" err="1">
                <a:cs typeface="Times New Roman" panose="02020603050405020304" pitchFamily="18" charset="0"/>
              </a:rPr>
              <a:t>newPriority</a:t>
            </a:r>
            <a:r>
              <a:rPr lang="en-US" sz="1800" dirty="0">
                <a:cs typeface="Times New Roman" panose="02020603050405020304" pitchFamily="18" charset="0"/>
              </a:rPr>
              <a:t> goes beyond minimum(1) and maximum(10) limit.</a:t>
            </a:r>
          </a:p>
        </p:txBody>
      </p:sp>
    </p:spTree>
    <p:extLst>
      <p:ext uri="{BB962C8B-B14F-4D97-AF65-F5344CB8AC3E}">
        <p14:creationId xmlns:p14="http://schemas.microsoft.com/office/powerpoint/2010/main" val="3902032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8564" y="1129555"/>
            <a:ext cx="8293916" cy="5051408"/>
          </a:xfrm>
          <a:prstGeom prst="rect">
            <a:avLst/>
          </a:prstGeom>
        </p:spPr>
      </p:pic>
      <p:sp>
        <p:nvSpPr>
          <p:cNvPr id="3" name="TextBox 2"/>
          <p:cNvSpPr txBox="1"/>
          <p:nvPr/>
        </p:nvSpPr>
        <p:spPr>
          <a:xfrm>
            <a:off x="4632960" y="447040"/>
            <a:ext cx="3373039" cy="553998"/>
          </a:xfrm>
          <a:prstGeom prst="rect">
            <a:avLst/>
          </a:prstGeom>
          <a:noFill/>
        </p:spPr>
        <p:txBody>
          <a:bodyPr wrap="none" rtlCol="0">
            <a:spAutoFit/>
          </a:bodyPr>
          <a:lstStyle/>
          <a:p>
            <a:r>
              <a:rPr lang="en-US" sz="3000" dirty="0" smtClean="0">
                <a:latin typeface="Times New Roman" panose="02020603050405020304" pitchFamily="18" charset="0"/>
                <a:cs typeface="Times New Roman" panose="02020603050405020304" pitchFamily="18" charset="0"/>
              </a:rPr>
              <a:t>Thread </a:t>
            </a:r>
            <a:r>
              <a:rPr lang="en-US" sz="3000" dirty="0" err="1" smtClean="0">
                <a:latin typeface="Times New Roman" panose="02020603050405020304" pitchFamily="18" charset="0"/>
                <a:cs typeface="Times New Roman" panose="02020603050405020304" pitchFamily="18" charset="0"/>
              </a:rPr>
              <a:t>getPriority</a:t>
            </a:r>
            <a:r>
              <a:rPr lang="en-US" sz="3000"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12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2960" y="447040"/>
            <a:ext cx="3329758" cy="553998"/>
          </a:xfrm>
          <a:prstGeom prst="rect">
            <a:avLst/>
          </a:prstGeom>
          <a:noFill/>
        </p:spPr>
        <p:txBody>
          <a:bodyPr wrap="none" rtlCol="0">
            <a:spAutoFit/>
          </a:bodyPr>
          <a:lstStyle/>
          <a:p>
            <a:r>
              <a:rPr lang="en-US" sz="3000" dirty="0" smtClean="0">
                <a:latin typeface="Times New Roman" panose="02020603050405020304" pitchFamily="18" charset="0"/>
                <a:cs typeface="Times New Roman" panose="02020603050405020304" pitchFamily="18" charset="0"/>
              </a:rPr>
              <a:t>Thread </a:t>
            </a:r>
            <a:r>
              <a:rPr lang="en-US" sz="3000" dirty="0" err="1" smtClean="0">
                <a:latin typeface="Times New Roman" panose="02020603050405020304" pitchFamily="18" charset="0"/>
                <a:cs typeface="Times New Roman" panose="02020603050405020304" pitchFamily="18" charset="0"/>
              </a:rPr>
              <a:t>setPriority</a:t>
            </a:r>
            <a:r>
              <a:rPr lang="en-US" sz="3000"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07063" y="1001038"/>
            <a:ext cx="8091977" cy="5689791"/>
          </a:xfrm>
          <a:prstGeom prst="rect">
            <a:avLst/>
          </a:prstGeom>
        </p:spPr>
      </p:pic>
    </p:spTree>
    <p:extLst>
      <p:ext uri="{BB962C8B-B14F-4D97-AF65-F5344CB8AC3E}">
        <p14:creationId xmlns:p14="http://schemas.microsoft.com/office/powerpoint/2010/main" val="992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9280991" cy="646331"/>
          </a:xfrm>
          <a:prstGeom prst="rect">
            <a:avLst/>
          </a:prstGeom>
          <a:noFill/>
        </p:spPr>
        <p:txBody>
          <a:bodyPr wrap="square" rtlCol="0">
            <a:spAutoFit/>
          </a:bodyPr>
          <a:lstStyle/>
          <a:p>
            <a:pPr algn="just"/>
            <a:r>
              <a:rPr lang="en-US" sz="3600" dirty="0"/>
              <a:t>Introduction to Threads and Multi-threading</a:t>
            </a:r>
          </a:p>
        </p:txBody>
      </p:sp>
      <p:pic>
        <p:nvPicPr>
          <p:cNvPr id="2" name="Picture 2" descr="M:\Java Threads New\enhanceedu.iiit.ac.in\cit-content\images\Java_Threads_pic_1_2.jpg">
            <a:extLst>
              <a:ext uri="{FF2B5EF4-FFF2-40B4-BE49-F238E27FC236}">
                <a16:creationId xmlns:a16="http://schemas.microsoft.com/office/drawing/2014/main" id="{AB41DF4A-C987-4546-B8FC-BBC369B95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823" y="16764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75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0240" y="417175"/>
            <a:ext cx="1091184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In previous slide example </a:t>
            </a:r>
            <a:r>
              <a:rPr lang="en-US" sz="200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 priority </a:t>
            </a:r>
            <a:r>
              <a:rPr lang="en-US" sz="2000" dirty="0">
                <a:latin typeface="Times New Roman" panose="02020603050405020304" pitchFamily="18" charset="0"/>
                <a:cs typeface="Times New Roman" panose="02020603050405020304" pitchFamily="18" charset="0"/>
              </a:rPr>
              <a:t>of t1 to </a:t>
            </a:r>
            <a:r>
              <a:rPr lang="en-US" sz="2000" b="1" dirty="0" err="1">
                <a:latin typeface="Times New Roman" panose="02020603050405020304" pitchFamily="18" charset="0"/>
                <a:cs typeface="Times New Roman" panose="02020603050405020304" pitchFamily="18" charset="0"/>
              </a:rPr>
              <a:t>Thread.MAX_PRIORITY</a:t>
            </a:r>
            <a:r>
              <a:rPr lang="en-US" sz="2000" dirty="0">
                <a:latin typeface="Times New Roman" panose="02020603050405020304" pitchFamily="18" charset="0"/>
                <a:cs typeface="Times New Roman" panose="02020603050405020304" pitchFamily="18" charset="0"/>
              </a:rPr>
              <a:t> and the priority of t2 </a:t>
            </a:r>
            <a:r>
              <a:rPr lang="en-US" sz="2000" dirty="0" err="1" smtClean="0">
                <a:latin typeface="Times New Roman" panose="02020603050405020304" pitchFamily="18" charset="0"/>
                <a:cs typeface="Times New Roman" panose="02020603050405020304" pitchFamily="18" charset="0"/>
              </a:rPr>
              <a:t>to</a:t>
            </a:r>
            <a:r>
              <a:rPr lang="en-US" sz="2000" b="1" dirty="0" err="1" smtClean="0">
                <a:latin typeface="Times New Roman" panose="02020603050405020304" pitchFamily="18" charset="0"/>
                <a:cs typeface="Times New Roman" panose="02020603050405020304" pitchFamily="18" charset="0"/>
              </a:rPr>
              <a:t>Thread.MIN_PRIORITY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should influence the order in which the threads are scheduled to run.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Thread </a:t>
            </a:r>
            <a:r>
              <a:rPr lang="en-US" sz="2000" dirty="0">
                <a:latin typeface="Times New Roman" panose="02020603050405020304" pitchFamily="18" charset="0"/>
                <a:cs typeface="Times New Roman" panose="02020603050405020304" pitchFamily="18" charset="0"/>
              </a:rPr>
              <a:t>priorities are used as hints to the thread scheduler, and in most cases, the thread with higher priority is favored in terms of CPU time allocation</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However, it's important to note that the behavior of thread priorities may vary depending on the specific JVM implementation and the underlying operating system.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620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611232" y="524128"/>
            <a:ext cx="9144000" cy="666680"/>
          </a:xfrm>
        </p:spPr>
        <p:txBody>
          <a:bodyPr>
            <a:noAutofit/>
          </a:bodyPr>
          <a:lstStyle/>
          <a:p>
            <a:pPr algn="l"/>
            <a:r>
              <a:rPr lang="en-IN" sz="3600" dirty="0">
                <a:latin typeface="+mn-lt"/>
                <a:cs typeface="Times New Roman" panose="02020603050405020304" pitchFamily="18" charset="0"/>
              </a:rPr>
              <a:t>Deadlock</a:t>
            </a:r>
          </a:p>
        </p:txBody>
      </p:sp>
      <p:sp>
        <p:nvSpPr>
          <p:cNvPr id="4" name="Subtitle 2">
            <a:extLst>
              <a:ext uri="{FF2B5EF4-FFF2-40B4-BE49-F238E27FC236}">
                <a16:creationId xmlns:a16="http://schemas.microsoft.com/office/drawing/2014/main" id="{705C8A27-A8FF-4849-957A-BD34954739AF}"/>
              </a:ext>
            </a:extLst>
          </p:cNvPr>
          <p:cNvSpPr txBox="1">
            <a:spLocks/>
          </p:cNvSpPr>
          <p:nvPr/>
        </p:nvSpPr>
        <p:spPr>
          <a:xfrm>
            <a:off x="611232" y="1457668"/>
            <a:ext cx="10426882" cy="2994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IN" sz="1800" dirty="0">
                <a:cs typeface="Times New Roman" panose="02020603050405020304" pitchFamily="18" charset="0"/>
              </a:rPr>
              <a:t>Deadlock</a:t>
            </a:r>
            <a:r>
              <a:rPr lang="en-US" sz="1800" dirty="0">
                <a:cs typeface="Times New Roman" panose="02020603050405020304" pitchFamily="18" charset="0"/>
              </a:rPr>
              <a:t> occurs when two threads have a circular dependency on a pair of synchronized objects.</a:t>
            </a:r>
          </a:p>
          <a:p>
            <a:pPr marL="342900" indent="-342900" algn="just">
              <a:buFont typeface="Wingdings" panose="05000000000000000000" pitchFamily="2" charset="2"/>
              <a:buChar char="Ø"/>
            </a:pPr>
            <a:r>
              <a:rPr lang="en-US" sz="1800" dirty="0">
                <a:cs typeface="Times New Roman" panose="02020603050405020304" pitchFamily="18" charset="0"/>
              </a:rPr>
              <a:t>For example, suppose one thread enters the monitor on object X and another thread enters the monitor on object Y. If the thread in X tries to call any synchronized method on Y, it will block as expected. However, if the thread in Y, in turn, tries to call any synchronized method on X, the thread waits forever, because to access X, it would have to release its own lock on Y so that the first thread could complete.</a:t>
            </a:r>
          </a:p>
          <a:p>
            <a:pPr marL="342900" indent="-342900" algn="just">
              <a:buFont typeface="Wingdings" panose="05000000000000000000" pitchFamily="2" charset="2"/>
              <a:buChar char="Ø"/>
            </a:pPr>
            <a:r>
              <a:rPr lang="en-US" sz="1800" dirty="0">
                <a:cs typeface="Times New Roman" panose="02020603050405020304" pitchFamily="18" charset="0"/>
              </a:rPr>
              <a:t>It may involve more than two threads and two synchronized objects. (That is, deadlock can occur through a more convoluted sequence of events than just </a:t>
            </a:r>
            <a:r>
              <a:rPr lang="en-IN" sz="1800" dirty="0">
                <a:cs typeface="Times New Roman" panose="02020603050405020304" pitchFamily="18" charset="0"/>
              </a:rPr>
              <a:t>described.)</a:t>
            </a:r>
            <a:endParaRPr lang="en-US" sz="1800" dirty="0">
              <a:cs typeface="Times New Roman" panose="02020603050405020304" pitchFamily="18" charset="0"/>
            </a:endParaRPr>
          </a:p>
          <a:p>
            <a:pPr marL="342900" indent="-342900" algn="just">
              <a:buFont typeface="Wingdings" panose="05000000000000000000" pitchFamily="2" charset="2"/>
              <a:buChar char="Ø"/>
            </a:pPr>
            <a:endParaRPr lang="en-IN" sz="1800" b="1" dirty="0">
              <a:cs typeface="Times New Roman" panose="02020603050405020304" pitchFamily="18" charset="0"/>
            </a:endParaRPr>
          </a:p>
        </p:txBody>
      </p:sp>
    </p:spTree>
    <p:extLst>
      <p:ext uri="{BB962C8B-B14F-4D97-AF65-F5344CB8AC3E}">
        <p14:creationId xmlns:p14="http://schemas.microsoft.com/office/powerpoint/2010/main" val="107978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9280991" cy="646331"/>
          </a:xfrm>
          <a:prstGeom prst="rect">
            <a:avLst/>
          </a:prstGeom>
          <a:noFill/>
        </p:spPr>
        <p:txBody>
          <a:bodyPr wrap="square" rtlCol="0">
            <a:spAutoFit/>
          </a:bodyPr>
          <a:lstStyle/>
          <a:p>
            <a:pPr algn="just"/>
            <a:r>
              <a:rPr lang="en-US" sz="3600" dirty="0"/>
              <a:t>Thread Creation</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364359"/>
            <a:ext cx="10820401" cy="1077218"/>
          </a:xfrm>
          <a:prstGeom prst="rect">
            <a:avLst/>
          </a:prstGeom>
          <a:noFill/>
        </p:spPr>
        <p:txBody>
          <a:bodyPr wrap="square" rtlCol="0">
            <a:spAutoFit/>
          </a:bodyPr>
          <a:lstStyle/>
          <a:p>
            <a:pPr marL="285750" indent="-285750" eaLnBrk="1" fontAlgn="auto" hangingPunct="1">
              <a:spcAft>
                <a:spcPts val="600"/>
              </a:spcAft>
              <a:buFont typeface="Wingdings" panose="05000000000000000000" pitchFamily="2" charset="2"/>
              <a:buChar char="Ø"/>
              <a:defRPr/>
            </a:pPr>
            <a:r>
              <a:rPr lang="en-US" dirty="0" smtClean="0"/>
              <a:t>Threads </a:t>
            </a:r>
            <a:r>
              <a:rPr lang="en-US" dirty="0"/>
              <a:t>can be created in any of the two known ways:</a:t>
            </a:r>
          </a:p>
          <a:p>
            <a:pPr marL="742950" lvl="1" indent="-285750">
              <a:spcAft>
                <a:spcPts val="600"/>
              </a:spcAft>
              <a:buFont typeface="Arial" panose="020B0604020202020204" pitchFamily="34" charset="0"/>
              <a:buChar char="•"/>
              <a:defRPr/>
            </a:pPr>
            <a:r>
              <a:rPr lang="en-US" dirty="0"/>
              <a:t>By extending the Thread class.</a:t>
            </a:r>
          </a:p>
          <a:p>
            <a:pPr marL="742950" lvl="1" indent="-285750">
              <a:spcAft>
                <a:spcPts val="600"/>
              </a:spcAft>
              <a:buFont typeface="Arial" panose="020B0604020202020204" pitchFamily="34" charset="0"/>
              <a:buChar char="•"/>
              <a:defRPr/>
            </a:pPr>
            <a:r>
              <a:rPr lang="en-US" dirty="0"/>
              <a:t>By implementing the Runnable interface</a:t>
            </a:r>
            <a:r>
              <a:rPr lang="en-US" dirty="0" smtClean="0"/>
              <a:t>.</a:t>
            </a:r>
            <a:endParaRPr lang="en-US" dirty="0"/>
          </a:p>
        </p:txBody>
      </p:sp>
    </p:spTree>
    <p:extLst>
      <p:ext uri="{BB962C8B-B14F-4D97-AF65-F5344CB8AC3E}">
        <p14:creationId xmlns:p14="http://schemas.microsoft.com/office/powerpoint/2010/main" val="347071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9280991" cy="646331"/>
          </a:xfrm>
          <a:prstGeom prst="rect">
            <a:avLst/>
          </a:prstGeom>
          <a:noFill/>
        </p:spPr>
        <p:txBody>
          <a:bodyPr wrap="square" rtlCol="0">
            <a:spAutoFit/>
          </a:bodyPr>
          <a:lstStyle/>
          <a:p>
            <a:pPr algn="just"/>
            <a:r>
              <a:rPr lang="en-US" sz="3600" dirty="0"/>
              <a:t>Thread Creation Extending Thread Class</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364359"/>
            <a:ext cx="10820401" cy="2492990"/>
          </a:xfrm>
          <a:prstGeom prst="rect">
            <a:avLst/>
          </a:prstGeom>
          <a:noFill/>
        </p:spPr>
        <p:txBody>
          <a:bodyPr wrap="square" rtlCol="0">
            <a:spAutoFit/>
          </a:bodyPr>
          <a:lstStyle/>
          <a:p>
            <a:pPr marL="285750" indent="-285750" eaLnBrk="1" fontAlgn="auto" hangingPunct="1">
              <a:spcAft>
                <a:spcPts val="600"/>
              </a:spcAft>
              <a:buFont typeface="Wingdings" panose="05000000000000000000" pitchFamily="2" charset="2"/>
              <a:buChar char="Ø"/>
              <a:defRPr/>
            </a:pPr>
            <a:r>
              <a:rPr lang="en-US" dirty="0" smtClean="0"/>
              <a:t>It’s </a:t>
            </a:r>
            <a:r>
              <a:rPr lang="en-US" dirty="0"/>
              <a:t>considered as the easiest method among the two.</a:t>
            </a:r>
          </a:p>
          <a:p>
            <a:pPr marL="285750" indent="-285750" eaLnBrk="1" fontAlgn="auto" hangingPunct="1">
              <a:spcAft>
                <a:spcPts val="600"/>
              </a:spcAft>
              <a:buFont typeface="Wingdings" panose="05000000000000000000" pitchFamily="2" charset="2"/>
              <a:buChar char="Ø"/>
              <a:defRPr/>
            </a:pPr>
            <a:r>
              <a:rPr lang="en-US" dirty="0"/>
              <a:t>It restricts the programmer from extending any other </a:t>
            </a:r>
            <a:r>
              <a:rPr lang="en-US" dirty="0" smtClean="0"/>
              <a:t>class (multiple inheritance not allowed).</a:t>
            </a:r>
            <a:endParaRPr lang="en-US" dirty="0"/>
          </a:p>
          <a:p>
            <a:pPr marL="285750" indent="-285750" eaLnBrk="1" fontAlgn="auto" hangingPunct="1">
              <a:spcAft>
                <a:spcPts val="600"/>
              </a:spcAft>
              <a:buFont typeface="Wingdings" panose="05000000000000000000" pitchFamily="2" charset="2"/>
              <a:buChar char="Ø"/>
              <a:defRPr/>
            </a:pPr>
            <a:r>
              <a:rPr lang="en-US" dirty="0"/>
              <a:t>Four steps should be followed to create thread in this way:</a:t>
            </a:r>
          </a:p>
          <a:p>
            <a:pPr marL="651510" lvl="1" indent="-285750" eaLnBrk="1" fontAlgn="auto" hangingPunct="1">
              <a:spcAft>
                <a:spcPts val="600"/>
              </a:spcAft>
              <a:buFont typeface="Arial" panose="020B0604020202020204" pitchFamily="34" charset="0"/>
              <a:buChar char="•"/>
              <a:defRPr/>
            </a:pPr>
            <a:r>
              <a:rPr lang="en-US" dirty="0"/>
              <a:t>Create a class extending </a:t>
            </a:r>
            <a:r>
              <a:rPr lang="en-US" dirty="0" err="1"/>
              <a:t>java.lang.Thread</a:t>
            </a:r>
            <a:r>
              <a:rPr lang="en-US" dirty="0"/>
              <a:t> class. </a:t>
            </a:r>
          </a:p>
          <a:p>
            <a:pPr marL="651510" lvl="1" indent="-285750" eaLnBrk="1" fontAlgn="auto" hangingPunct="1">
              <a:spcAft>
                <a:spcPts val="600"/>
              </a:spcAft>
              <a:buFont typeface="Arial" panose="020B0604020202020204" pitchFamily="34" charset="0"/>
              <a:buChar char="•"/>
              <a:defRPr/>
            </a:pPr>
            <a:r>
              <a:rPr lang="en-US" dirty="0"/>
              <a:t>Override </a:t>
            </a:r>
            <a:r>
              <a:rPr lang="en-US" dirty="0" err="1"/>
              <a:t>java.lang.Thread’s</a:t>
            </a:r>
            <a:r>
              <a:rPr lang="en-US" dirty="0"/>
              <a:t> run() method in your class. </a:t>
            </a:r>
          </a:p>
          <a:p>
            <a:pPr marL="651510" lvl="1" indent="-285750" eaLnBrk="1" fontAlgn="auto" hangingPunct="1">
              <a:spcAft>
                <a:spcPts val="600"/>
              </a:spcAft>
              <a:buFont typeface="Arial" panose="020B0604020202020204" pitchFamily="34" charset="0"/>
              <a:buChar char="•"/>
              <a:defRPr/>
            </a:pPr>
            <a:r>
              <a:rPr lang="en-US" dirty="0"/>
              <a:t>Instantiate the thread by instantiating your class. </a:t>
            </a:r>
          </a:p>
          <a:p>
            <a:pPr marL="651510" lvl="1" indent="-285750" eaLnBrk="1" fontAlgn="auto" hangingPunct="1">
              <a:spcAft>
                <a:spcPts val="600"/>
              </a:spcAft>
              <a:buFont typeface="Arial" panose="020B0604020202020204" pitchFamily="34" charset="0"/>
              <a:buChar char="•"/>
              <a:defRPr/>
            </a:pPr>
            <a:r>
              <a:rPr lang="en-US" dirty="0"/>
              <a:t>Invoke the start() method that your class inherited from the Thread class. </a:t>
            </a:r>
          </a:p>
        </p:txBody>
      </p:sp>
    </p:spTree>
    <p:extLst>
      <p:ext uri="{BB962C8B-B14F-4D97-AF65-F5344CB8AC3E}">
        <p14:creationId xmlns:p14="http://schemas.microsoft.com/office/powerpoint/2010/main" val="199389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5773" y="1286877"/>
            <a:ext cx="9109494" cy="2980322"/>
          </a:xfrm>
          <a:prstGeom prst="rect">
            <a:avLst/>
          </a:prstGeom>
        </p:spPr>
      </p:pic>
      <p:sp>
        <p:nvSpPr>
          <p:cNvPr id="3" name="TextBox 2"/>
          <p:cNvSpPr txBox="1"/>
          <p:nvPr/>
        </p:nvSpPr>
        <p:spPr>
          <a:xfrm>
            <a:off x="4301067" y="609600"/>
            <a:ext cx="19304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Example 1</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395773" y="4327507"/>
            <a:ext cx="6357941" cy="1125026"/>
          </a:xfrm>
          <a:prstGeom prst="rect">
            <a:avLst/>
          </a:prstGeom>
        </p:spPr>
      </p:pic>
    </p:spTree>
    <p:extLst>
      <p:ext uri="{BB962C8B-B14F-4D97-AF65-F5344CB8AC3E}">
        <p14:creationId xmlns:p14="http://schemas.microsoft.com/office/powerpoint/2010/main" val="289339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9232" y="76200"/>
            <a:ext cx="19304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Example 2</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7569199" y="667156"/>
            <a:ext cx="4326879" cy="1477328"/>
          </a:xfrm>
          <a:prstGeom prst="rect">
            <a:avLst/>
          </a:prstGeom>
        </p:spPr>
        <p:txBody>
          <a:bodyPr wrap="square">
            <a:spAutoFit/>
          </a:bodyPr>
          <a:lstStyle/>
          <a:p>
            <a:r>
              <a:rPr lang="en-US" dirty="0" smtClean="0"/>
              <a:t>The </a:t>
            </a:r>
            <a:r>
              <a:rPr lang="en-US" b="1" dirty="0" err="1" smtClean="0"/>
              <a:t>java.lang.IllegalThreadStateException</a:t>
            </a:r>
            <a:r>
              <a:rPr lang="en-US" dirty="0" smtClean="0"/>
              <a:t> is an exception that occurs when you attempt to start a Java thread that has already been started.</a:t>
            </a:r>
          </a:p>
          <a:p>
            <a:r>
              <a:rPr lang="en-US" dirty="0" smtClean="0"/>
              <a:t>It is an unchecked exception.</a:t>
            </a:r>
            <a:endParaRPr lang="en-US" dirty="0"/>
          </a:p>
        </p:txBody>
      </p:sp>
      <p:pic>
        <p:nvPicPr>
          <p:cNvPr id="8" name="Picture 7"/>
          <p:cNvPicPr>
            <a:picLocks noChangeAspect="1"/>
          </p:cNvPicPr>
          <p:nvPr/>
        </p:nvPicPr>
        <p:blipFill>
          <a:blip r:embed="rId2"/>
          <a:stretch>
            <a:fillRect/>
          </a:stretch>
        </p:blipFill>
        <p:spPr>
          <a:xfrm>
            <a:off x="0" y="780937"/>
            <a:ext cx="7653867" cy="5082705"/>
          </a:xfrm>
          <a:prstGeom prst="rect">
            <a:avLst/>
          </a:prstGeom>
        </p:spPr>
      </p:pic>
    </p:spTree>
    <p:extLst>
      <p:ext uri="{BB962C8B-B14F-4D97-AF65-F5344CB8AC3E}">
        <p14:creationId xmlns:p14="http://schemas.microsoft.com/office/powerpoint/2010/main" val="319411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726" y="831714"/>
            <a:ext cx="5874668" cy="5670686"/>
          </a:xfrm>
          <a:prstGeom prst="rect">
            <a:avLst/>
          </a:prstGeom>
        </p:spPr>
      </p:pic>
      <p:sp>
        <p:nvSpPr>
          <p:cNvPr id="3" name="TextBox 2"/>
          <p:cNvSpPr txBox="1"/>
          <p:nvPr/>
        </p:nvSpPr>
        <p:spPr>
          <a:xfrm>
            <a:off x="889000" y="355600"/>
            <a:ext cx="389401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Example : Creating multiple threads</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6510866" y="555655"/>
            <a:ext cx="6053667" cy="4247317"/>
          </a:xfrm>
          <a:prstGeom prst="rect">
            <a:avLst/>
          </a:prstGeom>
        </p:spPr>
        <p:txBody>
          <a:bodyPr wrap="square">
            <a:spAutoFit/>
          </a:bodyPr>
          <a:lstStyle/>
          <a:p>
            <a:pPr marL="342900" indent="-342900">
              <a:buAutoNum type="arabicPeriod"/>
            </a:pPr>
            <a:r>
              <a:rPr lang="en-US" dirty="0" smtClean="0"/>
              <a:t>The </a:t>
            </a:r>
            <a:r>
              <a:rPr lang="en-US" b="1" dirty="0" smtClean="0"/>
              <a:t>start() </a:t>
            </a:r>
            <a:r>
              <a:rPr lang="en-US" dirty="0" smtClean="0"/>
              <a:t>method is responsible for creating a </a:t>
            </a:r>
          </a:p>
          <a:p>
            <a:r>
              <a:rPr lang="en-US" dirty="0" smtClean="0"/>
              <a:t>new thread in Java. </a:t>
            </a:r>
          </a:p>
          <a:p>
            <a:endParaRPr lang="en-US" dirty="0" smtClean="0"/>
          </a:p>
          <a:p>
            <a:r>
              <a:rPr lang="en-US" dirty="0" smtClean="0"/>
              <a:t>2. When you call the </a:t>
            </a:r>
            <a:r>
              <a:rPr lang="en-US" b="1" dirty="0" smtClean="0"/>
              <a:t>start() </a:t>
            </a:r>
            <a:r>
              <a:rPr lang="en-US" dirty="0" smtClean="0"/>
              <a:t>method on a </a:t>
            </a:r>
            <a:r>
              <a:rPr lang="en-US" b="1" dirty="0" smtClean="0"/>
              <a:t>Thread</a:t>
            </a:r>
            <a:r>
              <a:rPr lang="en-US" dirty="0" smtClean="0"/>
              <a:t> object,</a:t>
            </a:r>
          </a:p>
          <a:p>
            <a:r>
              <a:rPr lang="en-US" dirty="0" smtClean="0"/>
              <a:t> it tells the </a:t>
            </a:r>
            <a:r>
              <a:rPr lang="en-US" b="1" dirty="0" smtClean="0"/>
              <a:t>Java Virtual Machine (JVM) </a:t>
            </a:r>
            <a:r>
              <a:rPr lang="en-US" dirty="0" smtClean="0"/>
              <a:t>to create a </a:t>
            </a:r>
          </a:p>
          <a:p>
            <a:r>
              <a:rPr lang="en-US" dirty="0" smtClean="0"/>
              <a:t>new thread and initiate the execution of the </a:t>
            </a:r>
          </a:p>
          <a:p>
            <a:r>
              <a:rPr lang="en-US" dirty="0" smtClean="0"/>
              <a:t>thread's </a:t>
            </a:r>
            <a:r>
              <a:rPr lang="en-US" b="1" dirty="0" smtClean="0"/>
              <a:t>run()</a:t>
            </a:r>
            <a:r>
              <a:rPr lang="en-US" dirty="0" smtClean="0"/>
              <a:t> method.</a:t>
            </a:r>
          </a:p>
          <a:p>
            <a:endParaRPr lang="en-US" dirty="0" smtClean="0"/>
          </a:p>
          <a:p>
            <a:r>
              <a:rPr lang="en-US" dirty="0" smtClean="0"/>
              <a:t>3. The new thread runs independently, concurrently with</a:t>
            </a:r>
          </a:p>
          <a:p>
            <a:r>
              <a:rPr lang="en-US" dirty="0" smtClean="0"/>
              <a:t>other threads if they exist, and executes the code </a:t>
            </a:r>
          </a:p>
          <a:p>
            <a:r>
              <a:rPr lang="en-US" dirty="0" smtClean="0"/>
              <a:t>defined in the run() method.</a:t>
            </a:r>
          </a:p>
          <a:p>
            <a:endParaRPr lang="en-US" dirty="0"/>
          </a:p>
          <a:p>
            <a:r>
              <a:rPr lang="en-US" dirty="0" smtClean="0"/>
              <a:t>4. The output of the program may not be in a specific order because the threads are scheduled by the JVM, and their execution order can vary.</a:t>
            </a:r>
            <a:endParaRPr lang="en-US" dirty="0"/>
          </a:p>
        </p:txBody>
      </p:sp>
    </p:spTree>
    <p:extLst>
      <p:ext uri="{BB962C8B-B14F-4D97-AF65-F5344CB8AC3E}">
        <p14:creationId xmlns:p14="http://schemas.microsoft.com/office/powerpoint/2010/main" val="4073998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10047907" cy="646331"/>
          </a:xfrm>
          <a:prstGeom prst="rect">
            <a:avLst/>
          </a:prstGeom>
          <a:noFill/>
        </p:spPr>
        <p:txBody>
          <a:bodyPr wrap="square" rtlCol="0">
            <a:spAutoFit/>
          </a:bodyPr>
          <a:lstStyle/>
          <a:p>
            <a:pPr algn="just"/>
            <a:r>
              <a:rPr lang="en-US" sz="3600" dirty="0"/>
              <a:t>Thread Creation Implementing Runnable Interface</a:t>
            </a:r>
          </a:p>
        </p:txBody>
      </p:sp>
      <p:sp>
        <p:nvSpPr>
          <p:cNvPr id="5" name="TextBox 4">
            <a:extLst>
              <a:ext uri="{FF2B5EF4-FFF2-40B4-BE49-F238E27FC236}">
                <a16:creationId xmlns:a16="http://schemas.microsoft.com/office/drawing/2014/main" id="{63DE3C00-1723-5D47-AA14-2CBA666859BB}"/>
              </a:ext>
            </a:extLst>
          </p:cNvPr>
          <p:cNvSpPr txBox="1"/>
          <p:nvPr/>
        </p:nvSpPr>
        <p:spPr>
          <a:xfrm>
            <a:off x="472609" y="1364359"/>
            <a:ext cx="10820401" cy="2846933"/>
          </a:xfrm>
          <a:prstGeom prst="rect">
            <a:avLst/>
          </a:prstGeom>
          <a:noFill/>
        </p:spPr>
        <p:txBody>
          <a:bodyPr wrap="square" rtlCol="0">
            <a:spAutoFit/>
          </a:bodyPr>
          <a:lstStyle/>
          <a:p>
            <a:pPr marL="285750" indent="-285750" eaLnBrk="1" fontAlgn="auto" hangingPunct="1">
              <a:spcAft>
                <a:spcPts val="600"/>
              </a:spcAft>
              <a:buFont typeface="Wingdings" panose="05000000000000000000" pitchFamily="2" charset="2"/>
              <a:buChar char="Ø"/>
              <a:defRPr/>
            </a:pPr>
            <a:r>
              <a:rPr lang="en-US" dirty="0" smtClean="0"/>
              <a:t>Thread can be created by implementing </a:t>
            </a:r>
            <a:r>
              <a:rPr lang="en-US" dirty="0" err="1" smtClean="0">
                <a:latin typeface="Courier New" panose="02070309020205020404" pitchFamily="49" charset="0"/>
                <a:cs typeface="Courier New" panose="02070309020205020404" pitchFamily="49" charset="0"/>
              </a:rPr>
              <a:t>java.lang.Runnable</a:t>
            </a:r>
            <a:r>
              <a:rPr lang="en-US" dirty="0" smtClean="0">
                <a:latin typeface="Courier New" panose="02070309020205020404" pitchFamily="49" charset="0"/>
                <a:cs typeface="Courier New" panose="02070309020205020404" pitchFamily="49" charset="0"/>
              </a:rPr>
              <a:t> </a:t>
            </a:r>
            <a:r>
              <a:rPr lang="en-US" dirty="0" smtClean="0"/>
              <a:t>interface.</a:t>
            </a:r>
          </a:p>
          <a:p>
            <a:pPr marL="285750" indent="-285750">
              <a:spcAft>
                <a:spcPts val="600"/>
              </a:spcAft>
              <a:buFont typeface="Wingdings" panose="05000000000000000000" pitchFamily="2" charset="2"/>
              <a:buChar char="Ø"/>
              <a:defRPr/>
            </a:pPr>
            <a:r>
              <a:rPr lang="en-US" dirty="0"/>
              <a:t>It </a:t>
            </a:r>
            <a:r>
              <a:rPr lang="en-US" dirty="0" smtClean="0"/>
              <a:t>is having single </a:t>
            </a:r>
            <a:r>
              <a:rPr lang="en-US" dirty="0"/>
              <a:t>method, </a:t>
            </a:r>
            <a:r>
              <a:rPr lang="en-US" b="1" dirty="0"/>
              <a:t>run</a:t>
            </a:r>
            <a:r>
              <a:rPr lang="en-US" b="1" dirty="0" smtClean="0"/>
              <a:t>()</a:t>
            </a:r>
            <a:r>
              <a:rPr lang="en-US" dirty="0" smtClean="0"/>
              <a:t>,</a:t>
            </a:r>
            <a:r>
              <a:rPr lang="en-US" b="1" dirty="0" smtClean="0"/>
              <a:t> </a:t>
            </a:r>
            <a:r>
              <a:rPr lang="en-US" dirty="0"/>
              <a:t>that you need to implement when you want to create a thread's logic.</a:t>
            </a:r>
            <a:endParaRPr lang="en-US" dirty="0" smtClean="0"/>
          </a:p>
          <a:p>
            <a:pPr marL="285750" indent="-285750" eaLnBrk="1" fontAlgn="auto" hangingPunct="1">
              <a:spcAft>
                <a:spcPts val="600"/>
              </a:spcAft>
              <a:buFont typeface="Wingdings" panose="05000000000000000000" pitchFamily="2" charset="2"/>
              <a:buChar char="Ø"/>
              <a:defRPr/>
            </a:pPr>
            <a:r>
              <a:rPr lang="en-US" dirty="0" smtClean="0"/>
              <a:t>This </a:t>
            </a:r>
            <a:r>
              <a:rPr lang="en-US" dirty="0"/>
              <a:t>provides the programmer liberty to extend any class.</a:t>
            </a:r>
          </a:p>
          <a:p>
            <a:pPr marL="285750" indent="-285750" eaLnBrk="1" fontAlgn="auto" hangingPunct="1">
              <a:spcAft>
                <a:spcPts val="600"/>
              </a:spcAft>
              <a:buFont typeface="Wingdings" panose="05000000000000000000" pitchFamily="2" charset="2"/>
              <a:buChar char="Ø"/>
              <a:defRPr/>
            </a:pPr>
            <a:r>
              <a:rPr lang="en-US" dirty="0"/>
              <a:t>Four steps need to be followed to create thread in this way:</a:t>
            </a:r>
          </a:p>
          <a:p>
            <a:pPr marL="742950" lvl="1" indent="-285750" eaLnBrk="1" fontAlgn="auto" hangingPunct="1">
              <a:spcAft>
                <a:spcPts val="600"/>
              </a:spcAft>
              <a:buFont typeface="Arial" panose="020B0604020202020204" pitchFamily="34" charset="0"/>
              <a:buChar char="•"/>
              <a:defRPr/>
            </a:pPr>
            <a:r>
              <a:rPr lang="en-US" dirty="0"/>
              <a:t>Create a class implementing the Runnable interface. </a:t>
            </a:r>
          </a:p>
          <a:p>
            <a:pPr marL="742950" lvl="1" indent="-285750" eaLnBrk="1" fontAlgn="auto" hangingPunct="1">
              <a:spcAft>
                <a:spcPts val="600"/>
              </a:spcAft>
              <a:buFont typeface="Arial" panose="020B0604020202020204" pitchFamily="34" charset="0"/>
              <a:buChar char="•"/>
              <a:defRPr/>
            </a:pPr>
            <a:r>
              <a:rPr lang="en-US" dirty="0"/>
              <a:t>Implement the run() method of Runnable interface in your class. </a:t>
            </a:r>
          </a:p>
          <a:p>
            <a:pPr marL="742950" lvl="1" indent="-285750" eaLnBrk="1" fontAlgn="auto" hangingPunct="1">
              <a:spcAft>
                <a:spcPts val="600"/>
              </a:spcAft>
              <a:buFont typeface="Arial" panose="020B0604020202020204" pitchFamily="34" charset="0"/>
              <a:buChar char="•"/>
              <a:defRPr/>
            </a:pPr>
            <a:r>
              <a:rPr lang="en-US" dirty="0"/>
              <a:t>Create an object of the Thread class by passing an instance of the above created class.</a:t>
            </a:r>
          </a:p>
          <a:p>
            <a:pPr marL="742950" lvl="1" indent="-285750" eaLnBrk="1" fontAlgn="auto" hangingPunct="1">
              <a:spcAft>
                <a:spcPts val="600"/>
              </a:spcAft>
              <a:buFont typeface="Arial" panose="020B0604020202020204" pitchFamily="34" charset="0"/>
              <a:buChar char="•"/>
              <a:defRPr/>
            </a:pPr>
            <a:r>
              <a:rPr lang="en-US" dirty="0"/>
              <a:t>Invoke the start() method on your Thread object. </a:t>
            </a:r>
          </a:p>
        </p:txBody>
      </p:sp>
    </p:spTree>
    <p:extLst>
      <p:ext uri="{BB962C8B-B14F-4D97-AF65-F5344CB8AC3E}">
        <p14:creationId xmlns:p14="http://schemas.microsoft.com/office/powerpoint/2010/main" val="84199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9238</TotalTime>
  <Words>1659</Words>
  <Application>Microsoft Office PowerPoint</Application>
  <PresentationFormat>Widescreen</PresentationFormat>
  <Paragraphs>139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vt:lpstr>
      <vt:lpstr>Courier New</vt:lpstr>
      <vt:lpstr>Times New Roman</vt:lpstr>
      <vt:lpstr>Wingdings</vt:lpstr>
      <vt:lpstr>Office Theme</vt:lpstr>
      <vt:lpstr>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Amit Verma</dc:creator>
  <cp:lastModifiedBy>Amit Verma</cp:lastModifiedBy>
  <cp:revision>25</cp:revision>
  <dcterms:created xsi:type="dcterms:W3CDTF">2023-10-28T14:53:46Z</dcterms:created>
  <dcterms:modified xsi:type="dcterms:W3CDTF">2023-11-07T19:03:47Z</dcterms:modified>
</cp:coreProperties>
</file>