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0" r:id="rId4"/>
    <p:sldId id="257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3" autoAdjust="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880A-48DE-4233-B90F-81A3F1BE62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09607-F6D2-4128-9A04-C2001C0C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09607-F6D2-4128-9A04-C2001C0C38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09607-F6D2-4128-9A04-C2001C0C38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0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"JDBC calls are translated into ODBC calls" essentially describes the process of converting the JDBC-specific method calls made by a Java application into commands understood by the ODBC (Open Database Connectivity) API, which in turn communicates with the database server.</a:t>
            </a:r>
          </a:p>
          <a:p>
            <a:pPr marL="228600" indent="-228600">
              <a:buAutoNum type="arabicPeriod"/>
            </a:pPr>
            <a:r>
              <a:rPr lang="en-US" dirty="0" smtClean="0"/>
              <a:t>A "native client library" refers to a set of precompiled functions or code libraries that are specific to a particular platform or system. These libraries contain code written in the native programming language of the platform, often in languages like C, C++, or assembly language.</a:t>
            </a:r>
          </a:p>
          <a:p>
            <a:pPr marL="228600" indent="-228600">
              <a:buAutoNum type="arabicPeriod"/>
            </a:pPr>
            <a:r>
              <a:rPr lang="en-US" dirty="0" smtClean="0"/>
              <a:t>A "middleware-specific network protocol" refers to a communication protocol designed for a specific middleware or intermediary software that facilitates communication between different applications, systems, or components within a distributed computing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09607-F6D2-4128-9A04-C2001C0C38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09607-F6D2-4128-9A04-C2001C0C38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8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573C9-E9E1-406D-AD3B-C665879B289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44F8-BAC9-41B7-B11D-08E8DAC4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920" y="239048"/>
            <a:ext cx="11612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key methods provided by the List interface: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Elements: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add(E e):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Appends the specified element to the end of the list.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add(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index, E element):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Inserts the specified element at the specified position in the list.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Elements: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get(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element at the specified position in the list.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 o):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index of the first occurrence of the specified element in the list, or -1 if not found.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Elements: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remove(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element at the specified position in the list and returns it.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remove(Object o):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first occurrence of the specified element from the list, if it exists.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Operations: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size():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number of elements in the list.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clear():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Removes all elements from the list.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if the list is empty; otherwise, returns false.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‘E’ is a placeholder for any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280"/>
            <a:ext cx="12184115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8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41F46-463F-B645-A763-BB16367CBAF6}"/>
              </a:ext>
            </a:extLst>
          </p:cNvPr>
          <p:cNvSpPr txBox="1"/>
          <p:nvPr/>
        </p:nvSpPr>
        <p:spPr>
          <a:xfrm>
            <a:off x="374288" y="714330"/>
            <a:ext cx="703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 to JDBC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937CC-3847-4344-8E06-B18AC6776C72}"/>
              </a:ext>
            </a:extLst>
          </p:cNvPr>
          <p:cNvSpPr txBox="1"/>
          <p:nvPr/>
        </p:nvSpPr>
        <p:spPr>
          <a:xfrm>
            <a:off x="678425" y="1657522"/>
            <a:ext cx="1069749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(Java Database Connectivity) is a Java API that allows Java programs to interact with databases.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standard interface for accessing relational databases, enabling developers to perform various database operations like connecting to databases, executing SQL queries, retrieving and modifying data, and handling transactions.</a:t>
            </a:r>
          </a:p>
        </p:txBody>
      </p:sp>
    </p:spTree>
    <p:extLst>
      <p:ext uri="{BB962C8B-B14F-4D97-AF65-F5344CB8AC3E}">
        <p14:creationId xmlns:p14="http://schemas.microsoft.com/office/powerpoint/2010/main" val="60217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41F46-463F-B645-A763-BB16367CBAF6}"/>
              </a:ext>
            </a:extLst>
          </p:cNvPr>
          <p:cNvSpPr txBox="1"/>
          <p:nvPr/>
        </p:nvSpPr>
        <p:spPr>
          <a:xfrm>
            <a:off x="374288" y="714330"/>
            <a:ext cx="703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 to JDBC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CD2BD-680D-4527-B236-98BDB2E45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08" y="1690757"/>
            <a:ext cx="7552184" cy="30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41F46-463F-B645-A763-BB16367CBAF6}"/>
              </a:ext>
            </a:extLst>
          </p:cNvPr>
          <p:cNvSpPr txBox="1"/>
          <p:nvPr/>
        </p:nvSpPr>
        <p:spPr>
          <a:xfrm>
            <a:off x="374288" y="714330"/>
            <a:ext cx="703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 to JDBC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015C9-8039-447C-99B0-CD2659216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81" y="1584377"/>
            <a:ext cx="6099840" cy="47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6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" y="274320"/>
            <a:ext cx="37208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JDBC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" y="989320"/>
            <a:ext cx="112674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the establishment of a connection to a database by loading appropriate JDBC drivers.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JDBC Drivers: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sets of classes implementing the JDBC interfaces, allowing Java applications to communicate with specific databases. Drivers can be categorized as: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1: JDBC-ODBC bridge drivers (now deprecated)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Utilizes the ODBC (Open Database Connectivity) API to connect to the database. The JDBC calls are translated into ODBC calls, and then the ODBC driver interacts with the database.</a:t>
            </a: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2: Native API partially Java driver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Uses a database-specific native client library to communicate with the database server. The JDBC driver communicates with this library, and the library interacts with the database.</a:t>
            </a: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3: Network protocol pure Java driver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middleware layer between the Java application and the database server. It translates JDBC calls into a middleware-specific network protocol, which is then translated into the database-specific protocol by the server.</a:t>
            </a: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4: Native protocol pure Java driver (most commonly used)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directly with the database server using the database-specific protocol. It's entirely implemented in Java and doesn't require any additional software installation.</a:t>
            </a:r>
          </a:p>
        </p:txBody>
      </p:sp>
    </p:spTree>
    <p:extLst>
      <p:ext uri="{BB962C8B-B14F-4D97-AF65-F5344CB8AC3E}">
        <p14:creationId xmlns:p14="http://schemas.microsoft.com/office/powerpoint/2010/main" val="25912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" y="274320"/>
            <a:ext cx="37208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JDBC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" y="989320"/>
            <a:ext cx="11267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" y="956350"/>
            <a:ext cx="112674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Connection: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connection to a specific database, allowing the execution of SQL queries and database operations.</a:t>
            </a:r>
          </a:p>
          <a:p>
            <a:endParaRPr lang="en-US" sz="20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the execution of SQL queries and enables interaction with the database. </a:t>
            </a:r>
          </a:p>
          <a:p>
            <a:endParaRPr lang="en-US" sz="20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0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result of a database query. It allows the retrieval and manipulation of the query results.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6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447" y="379214"/>
            <a:ext cx="5796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500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 of Establishing a JDBC Connection 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8480" y="986135"/>
            <a:ext cx="116535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Import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Packages: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required JDBC packages in your Java program. Commonly used packages include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java.sql.Connection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java.sql.DriverManager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java.sql.SQLException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java.sql.Statement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java.sql.ResultSet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Load the Database Driver: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specific database driver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For instance, for MySQL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com.mysql.jdbc.Driver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catch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ClassNotFoundException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JDBC driver is being loaded implicitly by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username, password) method call.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9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8960" y="461557"/>
            <a:ext cx="101193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Step 3: Establish </a:t>
            </a:r>
            <a:r>
              <a:rPr lang="en-US" sz="2000" b="1" dirty="0"/>
              <a:t>Connection: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DriverManager.getConnection</a:t>
            </a:r>
            <a:r>
              <a:rPr lang="en-US" sz="2000" dirty="0"/>
              <a:t>() to create a connection to the database by providing the database URL, username, and password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String </a:t>
            </a:r>
            <a:r>
              <a:rPr lang="en-US" sz="2000" b="1" dirty="0" err="1"/>
              <a:t>jdbcURL</a:t>
            </a:r>
            <a:r>
              <a:rPr lang="en-US" sz="2000" b="1" dirty="0"/>
              <a:t> = "</a:t>
            </a:r>
            <a:r>
              <a:rPr lang="en-US" sz="2000" b="1" dirty="0" err="1"/>
              <a:t>jdbc:mysql</a:t>
            </a:r>
            <a:r>
              <a:rPr lang="en-US" sz="2000" b="1" dirty="0"/>
              <a:t>://localhost:3306/</a:t>
            </a:r>
            <a:r>
              <a:rPr lang="en-US" sz="2000" b="1" dirty="0" err="1"/>
              <a:t>your_database_name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String username = "</a:t>
            </a:r>
            <a:r>
              <a:rPr lang="en-US" sz="2000" b="1" dirty="0" err="1"/>
              <a:t>your_username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String password = "</a:t>
            </a:r>
            <a:r>
              <a:rPr lang="en-US" sz="2000" b="1" dirty="0" err="1"/>
              <a:t>your_password</a:t>
            </a:r>
            <a:r>
              <a:rPr lang="en-US" sz="2000" b="1" dirty="0"/>
              <a:t>";</a:t>
            </a:r>
          </a:p>
          <a:p>
            <a:endParaRPr lang="en-US" sz="2000" b="1" dirty="0"/>
          </a:p>
          <a:p>
            <a:r>
              <a:rPr lang="en-US" sz="2000" b="1" dirty="0"/>
              <a:t>try {</a:t>
            </a:r>
          </a:p>
          <a:p>
            <a:r>
              <a:rPr lang="en-US" sz="2000" b="1" dirty="0"/>
              <a:t>    Connection </a:t>
            </a:r>
            <a:r>
              <a:rPr lang="en-US" sz="2000" b="1" dirty="0" err="1"/>
              <a:t>connection</a:t>
            </a:r>
            <a:r>
              <a:rPr lang="en-US" sz="2000" b="1" dirty="0"/>
              <a:t> = </a:t>
            </a:r>
            <a:r>
              <a:rPr lang="en-US" sz="2000" b="1" dirty="0" err="1"/>
              <a:t>DriverManager.getConnection</a:t>
            </a:r>
            <a:r>
              <a:rPr lang="en-US" sz="2000" b="1" dirty="0"/>
              <a:t>(</a:t>
            </a:r>
            <a:r>
              <a:rPr lang="en-US" sz="2000" b="1" dirty="0" err="1"/>
              <a:t>jdbcURL</a:t>
            </a:r>
            <a:r>
              <a:rPr lang="en-US" sz="2000" b="1" dirty="0"/>
              <a:t>, username, password);</a:t>
            </a:r>
          </a:p>
          <a:p>
            <a:r>
              <a:rPr lang="en-US" sz="2000" b="1" dirty="0"/>
              <a:t>} catch (</a:t>
            </a:r>
            <a:r>
              <a:rPr lang="en-US" sz="2000" b="1" dirty="0" err="1"/>
              <a:t>SQLException</a:t>
            </a:r>
            <a:r>
              <a:rPr lang="en-US" sz="2000" b="1" dirty="0"/>
              <a:t> e) {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e.printStackTrace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33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208063"/>
            <a:ext cx="11531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4: Create SQL Statements:</a:t>
            </a:r>
          </a:p>
          <a:p>
            <a:r>
              <a:rPr lang="en-US" dirty="0"/>
              <a:t>After establishing the connection, create SQL statements (Statement, </a:t>
            </a:r>
            <a:r>
              <a:rPr lang="en-US" dirty="0" err="1"/>
              <a:t>PreparedStatement</a:t>
            </a:r>
            <a:r>
              <a:rPr lang="en-US" dirty="0"/>
              <a:t>, </a:t>
            </a:r>
            <a:r>
              <a:rPr lang="en-US" dirty="0" err="1"/>
              <a:t>CallableStatement</a:t>
            </a:r>
            <a:r>
              <a:rPr lang="en-US" dirty="0"/>
              <a:t>) to interact with the database.</a:t>
            </a:r>
          </a:p>
          <a:p>
            <a:r>
              <a:rPr lang="en-US" b="1" dirty="0"/>
              <a:t>try {</a:t>
            </a:r>
          </a:p>
          <a:p>
            <a:r>
              <a:rPr lang="en-US" b="1" dirty="0"/>
              <a:t>    Statement </a:t>
            </a:r>
            <a:r>
              <a:rPr lang="en-US" b="1" dirty="0" err="1"/>
              <a:t>statement</a:t>
            </a:r>
            <a:r>
              <a:rPr lang="en-US" b="1" dirty="0"/>
              <a:t> = </a:t>
            </a:r>
            <a:r>
              <a:rPr lang="en-US" b="1" dirty="0" err="1"/>
              <a:t>connection.createStatement</a:t>
            </a:r>
            <a:r>
              <a:rPr lang="en-US" b="1" dirty="0"/>
              <a:t>();</a:t>
            </a:r>
          </a:p>
          <a:p>
            <a:r>
              <a:rPr lang="en-US" b="1" dirty="0"/>
              <a:t>    // Execute SQL queries or updates</a:t>
            </a:r>
          </a:p>
          <a:p>
            <a:r>
              <a:rPr lang="en-US" b="1" dirty="0"/>
              <a:t>    </a:t>
            </a:r>
            <a:r>
              <a:rPr lang="en-US" b="1" dirty="0" err="1"/>
              <a:t>ResultSet</a:t>
            </a:r>
            <a:r>
              <a:rPr lang="en-US" b="1" dirty="0"/>
              <a:t> </a:t>
            </a:r>
            <a:r>
              <a:rPr lang="en-US" b="1" dirty="0" err="1"/>
              <a:t>resultSet</a:t>
            </a:r>
            <a:r>
              <a:rPr lang="en-US" b="1" dirty="0"/>
              <a:t> = </a:t>
            </a:r>
            <a:r>
              <a:rPr lang="en-US" b="1" dirty="0" err="1"/>
              <a:t>statement.executeQuery</a:t>
            </a:r>
            <a:r>
              <a:rPr lang="en-US" b="1" dirty="0"/>
              <a:t>("SELECT * FROM </a:t>
            </a:r>
            <a:r>
              <a:rPr lang="en-US" b="1" dirty="0" err="1"/>
              <a:t>your_table</a:t>
            </a:r>
            <a:r>
              <a:rPr lang="en-US" b="1" dirty="0"/>
              <a:t>");</a:t>
            </a:r>
          </a:p>
          <a:p>
            <a:r>
              <a:rPr lang="en-US" b="1" dirty="0"/>
              <a:t>    // Process the result set</a:t>
            </a:r>
          </a:p>
          <a:p>
            <a:r>
              <a:rPr lang="en-US" b="1" dirty="0"/>
              <a:t>    while (</a:t>
            </a:r>
            <a:r>
              <a:rPr lang="en-US" b="1" dirty="0" err="1"/>
              <a:t>resultSet.next</a:t>
            </a:r>
            <a:r>
              <a:rPr lang="en-US" b="1" dirty="0"/>
              <a:t>()) {</a:t>
            </a:r>
          </a:p>
          <a:p>
            <a:r>
              <a:rPr lang="en-US" b="1" dirty="0"/>
              <a:t>        // Access data from the result set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 catch (</a:t>
            </a:r>
            <a:r>
              <a:rPr lang="en-US" b="1" dirty="0" err="1"/>
              <a:t>SQLException</a:t>
            </a:r>
            <a:r>
              <a:rPr lang="en-US" b="1" dirty="0"/>
              <a:t> e) {</a:t>
            </a:r>
          </a:p>
          <a:p>
            <a:r>
              <a:rPr lang="en-US" b="1" dirty="0"/>
              <a:t>    </a:t>
            </a:r>
            <a:r>
              <a:rPr lang="en-US" b="1" dirty="0" err="1"/>
              <a:t>e.printStackTrace</a:t>
            </a:r>
            <a:r>
              <a:rPr lang="en-US" b="1" dirty="0" smtClean="0"/>
              <a:t>();</a:t>
            </a:r>
          </a:p>
          <a:p>
            <a:endParaRPr lang="en-US" b="1" dirty="0"/>
          </a:p>
          <a:p>
            <a:r>
              <a:rPr lang="en-US" b="1" dirty="0" smtClean="0"/>
              <a:t>Step 5: Process </a:t>
            </a:r>
            <a:r>
              <a:rPr lang="en-US" b="1" dirty="0"/>
              <a:t>Results (if any):</a:t>
            </a:r>
          </a:p>
          <a:p>
            <a:r>
              <a:rPr lang="en-US" dirty="0"/>
              <a:t>If executing queries, process the results obtained from the database using </a:t>
            </a:r>
            <a:r>
              <a:rPr lang="en-US" dirty="0" err="1"/>
              <a:t>ResultSet</a:t>
            </a:r>
            <a:r>
              <a:rPr lang="en-US" dirty="0"/>
              <a:t> methods like next(), </a:t>
            </a:r>
            <a:r>
              <a:rPr lang="en-US" dirty="0" err="1"/>
              <a:t>getString</a:t>
            </a:r>
            <a:r>
              <a:rPr lang="en-US" dirty="0"/>
              <a:t>(), </a:t>
            </a:r>
            <a:r>
              <a:rPr lang="en-US" dirty="0" err="1"/>
              <a:t>getInt</a:t>
            </a:r>
            <a:r>
              <a:rPr lang="en-US" dirty="0"/>
              <a:t>(), </a:t>
            </a: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9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41F46-463F-B645-A763-BB16367CBAF6}"/>
              </a:ext>
            </a:extLst>
          </p:cNvPr>
          <p:cNvSpPr txBox="1"/>
          <p:nvPr/>
        </p:nvSpPr>
        <p:spPr>
          <a:xfrm>
            <a:off x="374288" y="714330"/>
            <a:ext cx="703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937CC-3847-4344-8E06-B18AC6776C72}"/>
              </a:ext>
            </a:extLst>
          </p:cNvPr>
          <p:cNvSpPr txBox="1"/>
          <p:nvPr/>
        </p:nvSpPr>
        <p:spPr>
          <a:xfrm>
            <a:off x="678425" y="1657522"/>
            <a:ext cx="106974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sometimes called a container is simply an object that groups multiple elements into a single unit.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 provides a well designed set of Interfaces and classes for storing and manipulating groups of data as a single unit, a Collection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in Java are part of the Java Collections Framework, which is a set of classes and interfaces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that provide data structures to store, manipulate, and manage groups of objects.</a:t>
            </a:r>
          </a:p>
        </p:txBody>
      </p:sp>
    </p:spTree>
    <p:extLst>
      <p:ext uri="{BB962C8B-B14F-4D97-AF65-F5344CB8AC3E}">
        <p14:creationId xmlns:p14="http://schemas.microsoft.com/office/powerpoint/2010/main" val="617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431077"/>
            <a:ext cx="113182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Step 6: Close </a:t>
            </a:r>
            <a:r>
              <a:rPr lang="en-US" b="1" dirty="0"/>
              <a:t>Resources:</a:t>
            </a:r>
          </a:p>
          <a:p>
            <a:r>
              <a:rPr lang="en-US" dirty="0"/>
              <a:t>Properly close the resources (Connection, Statement, </a:t>
            </a:r>
            <a:r>
              <a:rPr lang="en-US" dirty="0" err="1"/>
              <a:t>ResultSet</a:t>
            </a:r>
            <a:r>
              <a:rPr lang="en-US" dirty="0"/>
              <a:t>) in a finally block or use try-with-resources to ensure resource release and avoid leaks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try {</a:t>
            </a:r>
          </a:p>
          <a:p>
            <a:r>
              <a:rPr lang="en-US" b="1" dirty="0"/>
              <a:t>    // Close the resources in reverse order of creation</a:t>
            </a:r>
          </a:p>
          <a:p>
            <a:r>
              <a:rPr lang="en-US" b="1" dirty="0"/>
              <a:t>    if (</a:t>
            </a:r>
            <a:r>
              <a:rPr lang="en-US" b="1" dirty="0" err="1"/>
              <a:t>resultSet</a:t>
            </a:r>
            <a:r>
              <a:rPr lang="en-US" b="1" dirty="0"/>
              <a:t> != null)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resultSet.close</a:t>
            </a:r>
            <a:r>
              <a:rPr lang="en-US" b="1" dirty="0"/>
              <a:t>();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if (statement != null)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statement.close</a:t>
            </a:r>
            <a:r>
              <a:rPr lang="en-US" b="1" dirty="0"/>
              <a:t>();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if (connection != null)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connection.close</a:t>
            </a:r>
            <a:r>
              <a:rPr lang="en-US" b="1" dirty="0"/>
              <a:t>();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 catch (</a:t>
            </a:r>
            <a:r>
              <a:rPr lang="en-US" b="1" dirty="0" err="1"/>
              <a:t>SQLException</a:t>
            </a:r>
            <a:r>
              <a:rPr lang="en-US" b="1" dirty="0"/>
              <a:t> e) {</a:t>
            </a:r>
          </a:p>
          <a:p>
            <a:r>
              <a:rPr lang="en-US" b="1" dirty="0"/>
              <a:t>    </a:t>
            </a:r>
            <a:r>
              <a:rPr lang="en-US" b="1" dirty="0" err="1"/>
              <a:t>e.printStackTrace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069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" y="284480"/>
            <a:ext cx="1136904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interfaces in the Java Collections Framework include: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interface for collections, which defines the basic operations common to all collection types.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an ordered collection with duplicate elements. Implementations include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Vector.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an unordered collection of unique elements (duplicate elements NOT allowed). Implementations include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collection of key-value pairs. Implementations include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collection that orders its elements based on a specific ordering rule. Implementations include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double-ended queue, allowing elements to be added or removed from both ends. Implementations include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INTERFACE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interface having no new methods beyond those inherited from its parent interface, Collection.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primarily focuses on ensuring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 of elements.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interface is implemented by several classes, including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do not allow duplicate entries.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core methods defined in the Set interface: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400" y="985520"/>
            <a:ext cx="100177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add(E e):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 an element to the set if it is not already present.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contains(Object o):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Checks if the set contains a specific element. Returns true if the element is present, false otherwise.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if the set contains no elements, false otherwise.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remove(Object o):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Removes a specific element from the set, if it is present.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size():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number of elements in the set.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3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81700"/>
            <a:ext cx="8666480" cy="66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4312"/>
            <a:ext cx="12122029" cy="5583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" y="355600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7" y="844416"/>
            <a:ext cx="11554093" cy="5738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" y="355600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 is a part of the Collections framework and represents an ordered collection of elements that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duplicate entries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the insertion order, allowing positional access to elements.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implementations 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Vector.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17073</TotalTime>
  <Words>1478</Words>
  <Application>Microsoft Office PowerPoint</Application>
  <PresentationFormat>Widescreen</PresentationFormat>
  <Paragraphs>155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Unit 5</vt:lpstr>
      <vt:lpstr>PowerPoint Presentation</vt:lpstr>
      <vt:lpstr>PowerPoint Presentation</vt:lpstr>
      <vt:lpstr>SET INTERFACE</vt:lpstr>
      <vt:lpstr>PowerPoint Presentation</vt:lpstr>
      <vt:lpstr>Example 1 </vt:lpstr>
      <vt:lpstr>PowerPoint Presentation</vt:lpstr>
      <vt:lpstr>PowerPoint Presentation</vt:lpstr>
      <vt:lpstr>List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Amit Verma</dc:creator>
  <cp:lastModifiedBy>Amit Verma</cp:lastModifiedBy>
  <cp:revision>19</cp:revision>
  <dcterms:created xsi:type="dcterms:W3CDTF">2023-11-08T18:07:16Z</dcterms:created>
  <dcterms:modified xsi:type="dcterms:W3CDTF">2023-11-22T03:31:00Z</dcterms:modified>
</cp:coreProperties>
</file>