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4"/>
  </p:sldMasterIdLst>
  <p:notesMasterIdLst>
    <p:notesMasterId r:id="rId52"/>
  </p:notesMasterIdLst>
  <p:sldIdLst>
    <p:sldId id="306" r:id="rId5"/>
    <p:sldId id="307" r:id="rId6"/>
    <p:sldId id="414" r:id="rId7"/>
    <p:sldId id="415" r:id="rId8"/>
    <p:sldId id="416" r:id="rId9"/>
    <p:sldId id="417" r:id="rId10"/>
    <p:sldId id="418" r:id="rId11"/>
    <p:sldId id="419" r:id="rId12"/>
    <p:sldId id="420" r:id="rId13"/>
    <p:sldId id="421" r:id="rId14"/>
    <p:sldId id="422" r:id="rId15"/>
    <p:sldId id="424" r:id="rId16"/>
    <p:sldId id="425" r:id="rId17"/>
    <p:sldId id="426" r:id="rId18"/>
    <p:sldId id="427" r:id="rId19"/>
    <p:sldId id="428" r:id="rId20"/>
    <p:sldId id="429" r:id="rId21"/>
    <p:sldId id="423" r:id="rId22"/>
    <p:sldId id="430" r:id="rId23"/>
    <p:sldId id="431" r:id="rId24"/>
    <p:sldId id="433" r:id="rId25"/>
    <p:sldId id="434" r:id="rId26"/>
    <p:sldId id="435" r:id="rId27"/>
    <p:sldId id="436" r:id="rId28"/>
    <p:sldId id="439" r:id="rId29"/>
    <p:sldId id="437" r:id="rId30"/>
    <p:sldId id="438" r:id="rId31"/>
    <p:sldId id="441" r:id="rId32"/>
    <p:sldId id="442" r:id="rId33"/>
    <p:sldId id="443" r:id="rId34"/>
    <p:sldId id="444" r:id="rId35"/>
    <p:sldId id="445" r:id="rId36"/>
    <p:sldId id="446" r:id="rId37"/>
    <p:sldId id="447" r:id="rId38"/>
    <p:sldId id="448" r:id="rId39"/>
    <p:sldId id="449" r:id="rId40"/>
    <p:sldId id="450" r:id="rId41"/>
    <p:sldId id="451" r:id="rId42"/>
    <p:sldId id="452" r:id="rId43"/>
    <p:sldId id="453" r:id="rId44"/>
    <p:sldId id="455" r:id="rId45"/>
    <p:sldId id="454" r:id="rId46"/>
    <p:sldId id="456" r:id="rId47"/>
    <p:sldId id="457" r:id="rId48"/>
    <p:sldId id="458" r:id="rId49"/>
    <p:sldId id="459" r:id="rId50"/>
    <p:sldId id="460"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08" autoAdjust="0"/>
    <p:restoredTop sz="94619" autoAdjust="0"/>
  </p:normalViewPr>
  <p:slideViewPr>
    <p:cSldViewPr snapToGrid="0">
      <p:cViewPr varScale="1">
        <p:scale>
          <a:sx n="69" d="100"/>
          <a:sy n="69" d="100"/>
        </p:scale>
        <p:origin x="4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E11E24-5245-49C5-9088-DEB7E151D64B}"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15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185703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587761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17955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80788-28A4-4B25-86CB-FF992BB21D67}"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944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B8554D-A8D3-4A64-8FD7-B576E131884A}" type="datetime1">
              <a:rPr lang="en-US" smtClean="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086158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B8554D-A8D3-4A64-8FD7-B576E131884A}" type="datetime1">
              <a:rPr lang="en-US" smtClean="0"/>
              <a:t>8/18/2023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525825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9843D6-D413-4C73-A518-429F6B1C3153}" type="datetime1">
              <a:rPr lang="en-US" smtClean="0"/>
              <a:t>8/18/2023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270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D95191-560A-44E8-9A14-08983E80E88F}" type="datetime1">
              <a:rPr lang="en-US" smtClean="0"/>
              <a:t>8/18/2023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304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B8554D-A8D3-4A64-8FD7-B576E131884A}" type="datetime1">
              <a:rPr lang="en-US" smtClean="0"/>
              <a:t>8/18/2023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469437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BDC914-ADB4-4BC5-94D9-AB610EFD392D}" type="datetime1">
              <a:rPr lang="en-US" smtClean="0"/>
              <a:t>8/18/2023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003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BB8554D-A8D3-4A64-8FD7-B576E131884A}" type="datetime1">
              <a:rPr lang="en-US" smtClean="0"/>
              <a:t>8/18/2023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11289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8171-6086-C369-5830-5BE0DA4925DD}"/>
              </a:ext>
            </a:extLst>
          </p:cNvPr>
          <p:cNvSpPr>
            <a:spLocks noGrp="1"/>
          </p:cNvSpPr>
          <p:nvPr>
            <p:ph type="title"/>
          </p:nvPr>
        </p:nvSpPr>
        <p:spPr>
          <a:xfrm>
            <a:off x="634182" y="286603"/>
            <a:ext cx="10521498" cy="3532361"/>
          </a:xfrm>
        </p:spPr>
        <p:txBody>
          <a:bodyPr>
            <a:normAutofit/>
          </a:bodyPr>
          <a:lstStyle/>
          <a:p>
            <a:pPr algn="ctr"/>
            <a:r>
              <a:rPr lang="en-US" dirty="0">
                <a:latin typeface="Times New Roman" panose="02020603050405020304" pitchFamily="18" charset="0"/>
                <a:cs typeface="Times New Roman" panose="02020603050405020304" pitchFamily="18" charset="0"/>
              </a:rPr>
              <a:t>COURSE TITLE: Operating Systems </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4E0E6D-FEF5-0E1C-D727-433422663DED}"/>
              </a:ext>
            </a:extLst>
          </p:cNvPr>
          <p:cNvSpPr>
            <a:spLocks noGrp="1"/>
          </p:cNvSpPr>
          <p:nvPr>
            <p:ph type="sldNum" sz="quarter" idx="12"/>
          </p:nvPr>
        </p:nvSpPr>
        <p:spPr/>
        <p:txBody>
          <a:bodyPr/>
          <a:lstStyle/>
          <a:p>
            <a:fld id="{3A98EE3D-8CD1-4C3F-BD1C-C98C9596463C}" type="slidenum">
              <a:rPr lang="en-US" smtClean="0"/>
              <a:t>1</a:t>
            </a:fld>
            <a:endParaRPr lang="en-US" dirty="0"/>
          </a:p>
        </p:txBody>
      </p:sp>
      <p:sp>
        <p:nvSpPr>
          <p:cNvPr id="5" name="TextBox 4">
            <a:extLst>
              <a:ext uri="{FF2B5EF4-FFF2-40B4-BE49-F238E27FC236}">
                <a16:creationId xmlns:a16="http://schemas.microsoft.com/office/drawing/2014/main" id="{8EECA093-F652-C8C4-F8CE-E0E2C64DC8D6}"/>
              </a:ext>
            </a:extLst>
          </p:cNvPr>
          <p:cNvSpPr txBox="1"/>
          <p:nvPr/>
        </p:nvSpPr>
        <p:spPr>
          <a:xfrm>
            <a:off x="1546412" y="739588"/>
            <a:ext cx="7772400" cy="830997"/>
          </a:xfrm>
          <a:prstGeom prst="rect">
            <a:avLst/>
          </a:prstGeom>
          <a:noFill/>
        </p:spPr>
        <p:txBody>
          <a:bodyPr wrap="square" rtlCol="0">
            <a:spAutoFit/>
          </a:bodyPr>
          <a:lstStyle/>
          <a:p>
            <a:pPr algn="ctr"/>
            <a:r>
              <a:rPr lang="en-US" sz="4800" spc="-50" dirty="0">
                <a:solidFill>
                  <a:schemeClr val="tx1">
                    <a:lumMod val="75000"/>
                    <a:lumOff val="25000"/>
                  </a:schemeClr>
                </a:solidFill>
                <a:latin typeface="Times New Roman" panose="02020603050405020304" pitchFamily="18" charset="0"/>
                <a:ea typeface="+mj-ea"/>
                <a:cs typeface="Times New Roman" panose="02020603050405020304" pitchFamily="18" charset="0"/>
              </a:rPr>
              <a:t>UNIT -1</a:t>
            </a:r>
            <a:endParaRPr lang="en-IN" sz="4800" spc="-50" dirty="0">
              <a:solidFill>
                <a:schemeClr val="tx1">
                  <a:lumMod val="75000"/>
                  <a:lumOff val="25000"/>
                </a:schemeClr>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14846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Introduction to OS: Its need and operating system services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Device Management: </a:t>
            </a:r>
            <a:r>
              <a:rPr lang="en-US" dirty="0">
                <a:latin typeface="Times New Roman" panose="02020603050405020304" pitchFamily="18" charset="0"/>
                <a:cs typeface="Times New Roman" panose="02020603050405020304" pitchFamily="18" charset="0"/>
              </a:rPr>
              <a:t>The OS handles communication with hardware devices like printers, displays, keyboards, and network adapters. It provides device drivers to facilitate interaction between software and hardware.</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 Interface: </a:t>
            </a:r>
            <a:r>
              <a:rPr lang="en-US" dirty="0">
                <a:latin typeface="Times New Roman" panose="02020603050405020304" pitchFamily="18" charset="0"/>
                <a:cs typeface="Times New Roman" panose="02020603050405020304" pitchFamily="18" charset="0"/>
              </a:rPr>
              <a:t>The OS provides a user interface (UI) that allows users to interact with the computer system. This can be a command-line interface (CLI) or a graphical user interface (GUI) with windows, icons, menus, and pointers.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Security and Access Control: </a:t>
            </a:r>
            <a:r>
              <a:rPr lang="en-US" dirty="0">
                <a:latin typeface="Times New Roman" panose="02020603050405020304" pitchFamily="18" charset="0"/>
                <a:cs typeface="Times New Roman" panose="02020603050405020304" pitchFamily="18" charset="0"/>
              </a:rPr>
              <a:t>The OS enforces security measures to protect the system and user data. It manages user accounts, permissions, and authentication mechanisms to ensure authorized access.</a:t>
            </a:r>
          </a:p>
        </p:txBody>
      </p:sp>
    </p:spTree>
    <p:extLst>
      <p:ext uri="{BB962C8B-B14F-4D97-AF65-F5344CB8AC3E}">
        <p14:creationId xmlns:p14="http://schemas.microsoft.com/office/powerpoint/2010/main" val="2000270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Introduction to OS: Its need and operating system services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Networking: </a:t>
            </a:r>
            <a:r>
              <a:rPr lang="en-US" dirty="0">
                <a:latin typeface="Times New Roman" panose="02020603050405020304" pitchFamily="18" charset="0"/>
                <a:cs typeface="Times New Roman" panose="02020603050405020304" pitchFamily="18" charset="0"/>
              </a:rPr>
              <a:t>If the computer is part of a network, the OS enables network communication and manages network connections, protocols, and data exchange.</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File and Data Management: </a:t>
            </a:r>
            <a:r>
              <a:rPr lang="en-US" dirty="0">
                <a:latin typeface="Times New Roman" panose="02020603050405020304" pitchFamily="18" charset="0"/>
                <a:cs typeface="Times New Roman" panose="02020603050405020304" pitchFamily="18" charset="0"/>
              </a:rPr>
              <a:t>The OS manages data organization, storage, retrieval, and backup. It ensures data integrity and provides mechanisms for data recovery in case of failures.</a:t>
            </a:r>
          </a:p>
        </p:txBody>
      </p:sp>
    </p:spTree>
    <p:extLst>
      <p:ext uri="{BB962C8B-B14F-4D97-AF65-F5344CB8AC3E}">
        <p14:creationId xmlns:p14="http://schemas.microsoft.com/office/powerpoint/2010/main" val="602564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502855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Types of Operating Systems (OS)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1. Single-User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single-user operating system is designed to be used by only one user at a time.</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It's commonly found on personal computers and provides a user-friendly environment for tasks like web browsing, document editing, and entertainment.</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Single-User Operating System is a system in which only one user can access the computer system at a time.	</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187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502855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1. Single-User Operating System:</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operating system is responsible for handling many different tasks and is typically one of the most important programs used on a computer.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manages memory usage and other resources, hardware connectivity and the proper execution of other applications.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 single task operating system can only run one program or application at a time. So it is not as useful for a computer or other device intended to run multiple programs at once.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295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502855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1. Single-User Operating System:</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operating system is responsible for handling many different tasks and is typically one of the most important programs used on a computer.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manages memory usage and other resources, hardware connectivity and the proper execution of other applications.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 single task operating system can only run one program or application at a time. So it is not as useful for a computer or other device intended to run multiple programs at once.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9650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1. Single-User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Even though this type of operating system can connect to other computers through a network, it is still only being used by a single user.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As long as the computer only has </a:t>
            </a:r>
            <a:r>
              <a:rPr lang="en-US" dirty="0">
                <a:highlight>
                  <a:srgbClr val="FFFF00"/>
                </a:highlight>
                <a:latin typeface="Times New Roman" panose="02020603050405020304" pitchFamily="18" charset="0"/>
                <a:cs typeface="Times New Roman" panose="02020603050405020304" pitchFamily="18" charset="0"/>
              </a:rPr>
              <a:t>one monitor, keyboard and other input devices, then it is a single-user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62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a. Single-User Single-Tasking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In the Single-User Single-Tasking operating system, only one user is permitted for performing a single task at a time. Some functions such as printing a document and downloading images and videos are performed in one given frame.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This operating system is designed especially for wireless phones as well as two-way messaging devices. For example, MS-DOS, Palm OS, etc.</a:t>
            </a:r>
          </a:p>
        </p:txBody>
      </p:sp>
    </p:spTree>
    <p:extLst>
      <p:ext uri="{BB962C8B-B14F-4D97-AF65-F5344CB8AC3E}">
        <p14:creationId xmlns:p14="http://schemas.microsoft.com/office/powerpoint/2010/main" val="3898558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b. Single-User Multi-Tasking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Single-User Multi-Tasking operating system is developed especially for one user, but this single user can perform multiple tasks simultaneously.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you can write any text while surfing the internet, downloading images, watching movies, etc., on Windows, Linux, Mac O/S.</a:t>
            </a:r>
          </a:p>
        </p:txBody>
      </p:sp>
    </p:spTree>
    <p:extLst>
      <p:ext uri="{BB962C8B-B14F-4D97-AF65-F5344CB8AC3E}">
        <p14:creationId xmlns:p14="http://schemas.microsoft.com/office/powerpoint/2010/main" val="2279946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2. Multi-User Operating System</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 multiuser operating system, multiple numbers of users can access different resources of a computer at the same time.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access is provided using a network that consists of various personal computers attached to a mainframe computer system.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a:t>
            </a:r>
            <a:r>
              <a:rPr lang="en-US" dirty="0">
                <a:highlight>
                  <a:srgbClr val="FFFF00"/>
                </a:highlight>
                <a:latin typeface="Times New Roman" panose="02020603050405020304" pitchFamily="18" charset="0"/>
                <a:cs typeface="Times New Roman" panose="02020603050405020304" pitchFamily="18" charset="0"/>
              </a:rPr>
              <a:t>multi-user operating system allows the permission of multiple users for accessing a single machine at a time.</a:t>
            </a:r>
            <a:r>
              <a:rPr lang="en-US"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a:highlight>
                  <a:srgbClr val="FFFF00"/>
                </a:highlight>
                <a:latin typeface="Times New Roman" panose="02020603050405020304" pitchFamily="18" charset="0"/>
                <a:cs typeface="Times New Roman" panose="02020603050405020304" pitchFamily="18" charset="0"/>
              </a:rPr>
              <a:t>various personal computers can send and receive information to the mainframe computer system</a:t>
            </a:r>
            <a:r>
              <a:rPr lang="en-US" dirty="0">
                <a:latin typeface="Times New Roman" panose="02020603050405020304" pitchFamily="18" charset="0"/>
                <a:cs typeface="Times New Roman" panose="02020603050405020304" pitchFamily="18" charset="0"/>
              </a:rPr>
              <a:t>. Thus, the mainframe computer acts as the server and other personal computers act as clients for that server.</a:t>
            </a:r>
          </a:p>
        </p:txBody>
      </p:sp>
    </p:spTree>
    <p:extLst>
      <p:ext uri="{BB962C8B-B14F-4D97-AF65-F5344CB8AC3E}">
        <p14:creationId xmlns:p14="http://schemas.microsoft.com/office/powerpoint/2010/main" val="1146735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28907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2. Multi-User Operating System</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1006C4F-7AF0-4B30-3E85-CDDDB44A0A77}"/>
              </a:ext>
            </a:extLst>
          </p:cNvPr>
          <p:cNvPicPr>
            <a:picLocks noChangeAspect="1"/>
          </p:cNvPicPr>
          <p:nvPr/>
        </p:nvPicPr>
        <p:blipFill>
          <a:blip r:embed="rId2"/>
          <a:stretch>
            <a:fillRect/>
          </a:stretch>
        </p:blipFill>
        <p:spPr>
          <a:xfrm>
            <a:off x="1204686" y="2316410"/>
            <a:ext cx="4746171" cy="3823133"/>
          </a:xfrm>
          <a:prstGeom prst="rect">
            <a:avLst/>
          </a:prstGeom>
        </p:spPr>
      </p:pic>
      <p:pic>
        <p:nvPicPr>
          <p:cNvPr id="3" name="Picture 2">
            <a:extLst>
              <a:ext uri="{FF2B5EF4-FFF2-40B4-BE49-F238E27FC236}">
                <a16:creationId xmlns:a16="http://schemas.microsoft.com/office/drawing/2014/main" id="{966BC498-749D-E568-7553-1243570AF9ED}"/>
              </a:ext>
            </a:extLst>
          </p:cNvPr>
          <p:cNvPicPr>
            <a:picLocks noChangeAspect="1"/>
          </p:cNvPicPr>
          <p:nvPr/>
        </p:nvPicPr>
        <p:blipFill>
          <a:blip r:embed="rId3"/>
          <a:stretch>
            <a:fillRect/>
          </a:stretch>
        </p:blipFill>
        <p:spPr>
          <a:xfrm>
            <a:off x="6089841" y="2316410"/>
            <a:ext cx="5023658" cy="3790950"/>
          </a:xfrm>
          <a:prstGeom prst="rect">
            <a:avLst/>
          </a:prstGeom>
        </p:spPr>
      </p:pic>
    </p:spTree>
    <p:extLst>
      <p:ext uri="{BB962C8B-B14F-4D97-AF65-F5344CB8AC3E}">
        <p14:creationId xmlns:p14="http://schemas.microsoft.com/office/powerpoint/2010/main" val="3754646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2AC9B1-B98B-B4EB-44D3-D4C2AF7067D1}"/>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5" name="Content Placeholder 2">
            <a:extLst>
              <a:ext uri="{FF2B5EF4-FFF2-40B4-BE49-F238E27FC236}">
                <a16:creationId xmlns:a16="http://schemas.microsoft.com/office/drawing/2014/main" id="{54E998D1-CDC6-67A1-C335-7B1CE73DE2C4}"/>
              </a:ext>
            </a:extLst>
          </p:cNvPr>
          <p:cNvSpPr>
            <a:spLocks noGrp="1"/>
          </p:cNvSpPr>
          <p:nvPr>
            <p:ph idx="1"/>
          </p:nvPr>
        </p:nvSpPr>
        <p:spPr>
          <a:xfrm>
            <a:off x="1096963" y="2713703"/>
            <a:ext cx="10058400" cy="3155285"/>
          </a:xfrm>
        </p:spPr>
        <p:txBody>
          <a:bodyPr anchor="t">
            <a:normAutofit/>
          </a:bodyPr>
          <a:lstStyle/>
          <a:p>
            <a:pPr marL="0" lvl="0" indent="0" algn="ctr">
              <a:lnSpc>
                <a:spcPct val="100000"/>
              </a:lnSpc>
              <a:buNone/>
            </a:pPr>
            <a:r>
              <a:rPr lang="en-US" sz="5400" dirty="0">
                <a:latin typeface="Times New Roman" panose="02020603050405020304" pitchFamily="18" charset="0"/>
                <a:cs typeface="Times New Roman" panose="02020603050405020304" pitchFamily="18" charset="0"/>
              </a:rPr>
              <a:t>UNIT 1: Introduction To Operating System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506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502855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2. Multi-User Operating System</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goal of developing a multi-user operating system is to use it for time-sharing and batch processing on mainframe systems.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multi-user operating system is now often used in </a:t>
            </a:r>
            <a:r>
              <a:rPr lang="en-US" dirty="0">
                <a:highlight>
                  <a:srgbClr val="FFFF00"/>
                </a:highlight>
                <a:latin typeface="Times New Roman" panose="02020603050405020304" pitchFamily="18" charset="0"/>
                <a:cs typeface="Times New Roman" panose="02020603050405020304" pitchFamily="18" charset="0"/>
              </a:rPr>
              <a:t>large organizations, the government sector, educational institutions like large universities, </a:t>
            </a:r>
            <a:r>
              <a:rPr lang="en-US" dirty="0">
                <a:latin typeface="Times New Roman" panose="02020603050405020304" pitchFamily="18" charset="0"/>
                <a:cs typeface="Times New Roman" panose="02020603050405020304" pitchFamily="18" charset="0"/>
              </a:rPr>
              <a:t>and on servers' side such as Ubuntu Server or Windows Server.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servers allow several users to access the operating system, kernel, and hardware at the same time.</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151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Types of Multi-User Operating System</a:t>
            </a:r>
          </a:p>
          <a:p>
            <a:pPr algn="just">
              <a:lnSpc>
                <a:spcPct val="150000"/>
              </a:lnSpc>
            </a:pPr>
            <a:r>
              <a:rPr lang="en-US" dirty="0">
                <a:latin typeface="Times New Roman" panose="02020603050405020304" pitchFamily="18" charset="0"/>
                <a:cs typeface="Times New Roman" panose="02020603050405020304" pitchFamily="18" charset="0"/>
              </a:rPr>
              <a:t>There are various types of multi-user operating systems. Some of them are as follows: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Distributed System</a:t>
            </a:r>
          </a:p>
          <a:p>
            <a:pPr marL="285750" indent="-285750" algn="just">
              <a:lnSpc>
                <a:spcPct val="15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distributed system is also known as distributed computing. It is a collection of multiple components distributed over multiple computers that interact, coordinate, and seem like a single coherent system to the end-user.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the aid of the network, the end-user would be able to interact with or operate them.</a:t>
            </a:r>
          </a:p>
        </p:txBody>
      </p:sp>
    </p:spTree>
    <p:extLst>
      <p:ext uri="{BB962C8B-B14F-4D97-AF65-F5344CB8AC3E}">
        <p14:creationId xmlns:p14="http://schemas.microsoft.com/office/powerpoint/2010/main" val="3619294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Types of Multi-User Operating System</a:t>
            </a:r>
          </a:p>
          <a:p>
            <a:pPr algn="just">
              <a:lnSpc>
                <a:spcPct val="150000"/>
              </a:lnSpc>
            </a:pPr>
            <a:r>
              <a:rPr lang="en-US" dirty="0">
                <a:latin typeface="Times New Roman" panose="02020603050405020304" pitchFamily="18" charset="0"/>
                <a:cs typeface="Times New Roman" panose="02020603050405020304" pitchFamily="18" charset="0"/>
              </a:rPr>
              <a:t>There are various types of multi-user operating systems. Some of them are as follows:</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Time-Sliced Systems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It's a system in which </a:t>
            </a:r>
            <a:r>
              <a:rPr lang="en-US" dirty="0">
                <a:highlight>
                  <a:srgbClr val="FFFF00"/>
                </a:highlight>
                <a:latin typeface="Times New Roman" panose="02020603050405020304" pitchFamily="18" charset="0"/>
                <a:cs typeface="Times New Roman" panose="02020603050405020304" pitchFamily="18" charset="0"/>
              </a:rPr>
              <a:t>each user's job gets a specific amount of CPU time</a:t>
            </a:r>
            <a:r>
              <a:rPr lang="en-US" dirty="0">
                <a:latin typeface="Times New Roman" panose="02020603050405020304" pitchFamily="18" charset="0"/>
                <a:cs typeface="Times New Roman" panose="02020603050405020304" pitchFamily="18" charset="0"/>
              </a:rPr>
              <a:t>. In other words, each work is assigned to a specific time period.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time slices look too small to the user's eyes. An internal component known as the </a:t>
            </a:r>
            <a:r>
              <a:rPr lang="en-US" dirty="0">
                <a:highlight>
                  <a:srgbClr val="FFFF00"/>
                </a:highlight>
                <a:latin typeface="Times New Roman" panose="02020603050405020304" pitchFamily="18" charset="0"/>
                <a:cs typeface="Times New Roman" panose="02020603050405020304" pitchFamily="18" charset="0"/>
              </a:rPr>
              <a:t>'Scheduler</a:t>
            </a:r>
            <a:r>
              <a:rPr lang="en-US" dirty="0">
                <a:latin typeface="Times New Roman" panose="02020603050405020304" pitchFamily="18" charset="0"/>
                <a:cs typeface="Times New Roman" panose="02020603050405020304" pitchFamily="18" charset="0"/>
              </a:rPr>
              <a:t>' decides to run the next job.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scheduler determines and executes the job that must perform based on the priority cycle.</a:t>
            </a:r>
          </a:p>
        </p:txBody>
      </p:sp>
    </p:spTree>
    <p:extLst>
      <p:ext uri="{BB962C8B-B14F-4D97-AF65-F5344CB8AC3E}">
        <p14:creationId xmlns:p14="http://schemas.microsoft.com/office/powerpoint/2010/main" val="213110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Types of Multi-User Operating System</a:t>
            </a:r>
          </a:p>
          <a:p>
            <a:pPr algn="just">
              <a:lnSpc>
                <a:spcPct val="150000"/>
              </a:lnSpc>
            </a:pPr>
            <a:r>
              <a:rPr lang="en-US" dirty="0">
                <a:latin typeface="Times New Roman" panose="02020603050405020304" pitchFamily="18" charset="0"/>
                <a:cs typeface="Times New Roman" panose="02020603050405020304" pitchFamily="18" charset="0"/>
              </a:rPr>
              <a:t>There are various types of multi-user operating systems. Some of them are as follows:</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Multiprocessor System</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Multiple </a:t>
            </a:r>
            <a:r>
              <a:rPr lang="en-US" dirty="0">
                <a:latin typeface="Times New Roman" panose="02020603050405020304" pitchFamily="18" charset="0"/>
                <a:cs typeface="Times New Roman" panose="02020603050405020304" pitchFamily="18" charset="0"/>
              </a:rPr>
              <a:t>processors are used in this system, which helps to improve overall performance.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one of the processors in this system fails, the other processor is responsible for completing its assigned task.</a:t>
            </a:r>
          </a:p>
        </p:txBody>
      </p:sp>
    </p:spTree>
    <p:extLst>
      <p:ext uri="{BB962C8B-B14F-4D97-AF65-F5344CB8AC3E}">
        <p14:creationId xmlns:p14="http://schemas.microsoft.com/office/powerpoint/2010/main" val="2939465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3. Batch Operating System</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type of operating system does not interact with the computer directly.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is an operator which takes </a:t>
            </a:r>
            <a:r>
              <a:rPr lang="en-US" dirty="0">
                <a:highlight>
                  <a:srgbClr val="FFFF00"/>
                </a:highlight>
                <a:latin typeface="Times New Roman" panose="02020603050405020304" pitchFamily="18" charset="0"/>
                <a:cs typeface="Times New Roman" panose="02020603050405020304" pitchFamily="18" charset="0"/>
              </a:rPr>
              <a:t>similar jobs having the same requirement and groups them into batches. </a:t>
            </a:r>
            <a:r>
              <a:rPr lang="en-US" dirty="0">
                <a:latin typeface="Times New Roman" panose="02020603050405020304" pitchFamily="18" charset="0"/>
                <a:cs typeface="Times New Roman" panose="02020603050405020304" pitchFamily="18" charset="0"/>
              </a:rPr>
              <a:t>It is the responsibility of the </a:t>
            </a:r>
            <a:r>
              <a:rPr lang="en-US" dirty="0">
                <a:highlight>
                  <a:srgbClr val="FFFF00"/>
                </a:highlight>
                <a:latin typeface="Times New Roman" panose="02020603050405020304" pitchFamily="18" charset="0"/>
                <a:cs typeface="Times New Roman" panose="02020603050405020304" pitchFamily="18" charset="0"/>
              </a:rPr>
              <a:t>operator to sort jobs with similar needs</a:t>
            </a:r>
            <a:r>
              <a:rPr lang="en-US"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Batch operating system, access is given to more than one person; they submit their respective jobs to the system for the execution.</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put all of the jobs in a queue on the basis of first come first serve and then executes the jobs one by one. The users collect their respective output when all the jobs get executed.</a:t>
            </a:r>
          </a:p>
        </p:txBody>
      </p:sp>
    </p:spTree>
    <p:extLst>
      <p:ext uri="{BB962C8B-B14F-4D97-AF65-F5344CB8AC3E}">
        <p14:creationId xmlns:p14="http://schemas.microsoft.com/office/powerpoint/2010/main" val="2683487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3. Batch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1452DCE-BAD9-13B7-22F8-58629223ECDD}"/>
              </a:ext>
            </a:extLst>
          </p:cNvPr>
          <p:cNvPicPr>
            <a:picLocks noChangeAspect="1"/>
          </p:cNvPicPr>
          <p:nvPr/>
        </p:nvPicPr>
        <p:blipFill>
          <a:blip r:embed="rId2"/>
          <a:stretch>
            <a:fillRect/>
          </a:stretch>
        </p:blipFill>
        <p:spPr>
          <a:xfrm>
            <a:off x="3355590" y="2534579"/>
            <a:ext cx="5238750" cy="3219450"/>
          </a:xfrm>
          <a:prstGeom prst="rect">
            <a:avLst/>
          </a:prstGeom>
        </p:spPr>
      </p:pic>
    </p:spTree>
    <p:extLst>
      <p:ext uri="{BB962C8B-B14F-4D97-AF65-F5344CB8AC3E}">
        <p14:creationId xmlns:p14="http://schemas.microsoft.com/office/powerpoint/2010/main" val="3852672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Advantages of Batch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Multiple users can share the batch systems.</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idle time for the batch system is very less.</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easy to manage large work repeatedly in batch systems.</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514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920560"/>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Disadvantages of Batch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computer operators should be well known with batch systems.</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Batch systems are hard to debug.</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sometimes costly.</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other jobs will have to wait for an unknown time if any job fails.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Examples of Batch Operating Systems: Payroll Systems, Bank Statements, etc.</a:t>
            </a:r>
          </a:p>
        </p:txBody>
      </p:sp>
    </p:spTree>
    <p:extLst>
      <p:ext uri="{BB962C8B-B14F-4D97-AF65-F5344CB8AC3E}">
        <p14:creationId xmlns:p14="http://schemas.microsoft.com/office/powerpoint/2010/main" val="2510652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4. Multi-Programming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Multiprogramming Operating Systems can be simply illustrated as more than one program is present in the main memory and any one of them can be kept in execution. This is basically used for better execution of resources.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Multiprogramming is an extension to batch processing where the CPU is always kept busy. Each process needs two types of system time: CPU time and IO time.</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 multiprogramming environment, when a process does its I/O, The CPU can start the execution of other processes. Therefore, multiprogramming improves the efficiency of the system.</a:t>
            </a:r>
          </a:p>
        </p:txBody>
      </p:sp>
    </p:spTree>
    <p:extLst>
      <p:ext uri="{BB962C8B-B14F-4D97-AF65-F5344CB8AC3E}">
        <p14:creationId xmlns:p14="http://schemas.microsoft.com/office/powerpoint/2010/main" val="3816639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4. Multi-Programming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975957C-BCBE-11AC-BDD4-1BC6A1FD8798}"/>
              </a:ext>
            </a:extLst>
          </p:cNvPr>
          <p:cNvPicPr>
            <a:picLocks noChangeAspect="1"/>
          </p:cNvPicPr>
          <p:nvPr/>
        </p:nvPicPr>
        <p:blipFill>
          <a:blip r:embed="rId2"/>
          <a:stretch>
            <a:fillRect/>
          </a:stretch>
        </p:blipFill>
        <p:spPr>
          <a:xfrm>
            <a:off x="2678339" y="2561091"/>
            <a:ext cx="5238750" cy="3419475"/>
          </a:xfrm>
          <a:prstGeom prst="rect">
            <a:avLst/>
          </a:prstGeom>
        </p:spPr>
      </p:pic>
    </p:spTree>
    <p:extLst>
      <p:ext uri="{BB962C8B-B14F-4D97-AF65-F5344CB8AC3E}">
        <p14:creationId xmlns:p14="http://schemas.microsoft.com/office/powerpoint/2010/main" val="358616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Introduction to OS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operating system acts as an intermediary between the user of a computer and computer hardware.</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purpose of an operating system is to provide an environment in which a user can execute programs conveniently and efficiently.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a:highlight>
                  <a:srgbClr val="FFFF00"/>
                </a:highlight>
                <a:latin typeface="Times New Roman" panose="02020603050405020304" pitchFamily="18" charset="0"/>
                <a:cs typeface="Times New Roman" panose="02020603050405020304" pitchFamily="18" charset="0"/>
              </a:rPr>
              <a:t>OS helps you to communicate with the computer without knowing how to speak the computer’s language. </a:t>
            </a:r>
            <a:r>
              <a:rPr lang="en-US" dirty="0">
                <a:latin typeface="Times New Roman" panose="02020603050405020304" pitchFamily="18" charset="0"/>
                <a:cs typeface="Times New Roman" panose="02020603050405020304" pitchFamily="18" charset="0"/>
              </a:rPr>
              <a:t>It is not possible for the user to use any computer or mobile device without having an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081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502855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Advantages of Multi-Programming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 Programming increases the Throughput of the System.</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helps in reducing the response time.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Disadvantages of Multi-Programming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is not any facility for user interaction of system resources with the system.</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Multiprogramming systems provide an environment in which various systems resources are used efficiently, but they do not provide any user interaction with the computer system.</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492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6. Multi-Processing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Multi-Processing Operating System is a type of Operating System in which more than one CPU is used for the execution of resources. It betters the throughput of the System.</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Multiprocessing, Parallel computing is achieved. There are more than one processors present in the system which can execute more than one process at the same time. This will increase the throughput of the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115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28907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6. Multi-Processing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F57958B-C542-13DA-3CB9-E6F5B9B159ED}"/>
              </a:ext>
            </a:extLst>
          </p:cNvPr>
          <p:cNvPicPr>
            <a:picLocks noChangeAspect="1"/>
          </p:cNvPicPr>
          <p:nvPr/>
        </p:nvPicPr>
        <p:blipFill>
          <a:blip r:embed="rId2"/>
          <a:stretch>
            <a:fillRect/>
          </a:stretch>
        </p:blipFill>
        <p:spPr>
          <a:xfrm>
            <a:off x="3163884" y="2736396"/>
            <a:ext cx="5181600" cy="2952750"/>
          </a:xfrm>
          <a:prstGeom prst="rect">
            <a:avLst/>
          </a:prstGeom>
        </p:spPr>
      </p:pic>
    </p:spTree>
    <p:extLst>
      <p:ext uri="{BB962C8B-B14F-4D97-AF65-F5344CB8AC3E}">
        <p14:creationId xmlns:p14="http://schemas.microsoft.com/office/powerpoint/2010/main" val="534963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Advantages of Multiprocessing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Increased reliability: Due to the multiprocessing system, processing tasks can be distributed among several processors. This increases reliability as if one processor fails, the task can be given to another processor for completion.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Increased throughout: As several processors increase, more work can be done in less.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Disadvantages of Multiprocessing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Multiprocessing operating system is more complex and sophisticated as it takes care of multiple CPUs simultaneously.</a:t>
            </a:r>
          </a:p>
        </p:txBody>
      </p:sp>
    </p:spTree>
    <p:extLst>
      <p:ext uri="{BB962C8B-B14F-4D97-AF65-F5344CB8AC3E}">
        <p14:creationId xmlns:p14="http://schemas.microsoft.com/office/powerpoint/2010/main" val="1457091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7. Multi-Tasking Operating System</a:t>
            </a:r>
          </a:p>
          <a:p>
            <a:pPr algn="just">
              <a:lnSpc>
                <a:spcPct val="150000"/>
              </a:lnSpc>
            </a:pPr>
            <a:r>
              <a:rPr lang="en-US" dirty="0">
                <a:latin typeface="Times New Roman" panose="02020603050405020304" pitchFamily="18" charset="0"/>
                <a:cs typeface="Times New Roman" panose="02020603050405020304" pitchFamily="18" charset="0"/>
              </a:rPr>
              <a:t>Multitasking Operating System is simply a multiprogramming Operating System with having facility of a Round-Robin Scheduling Algorithm. It can run multiple programs simultaneously.</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There are two types of Multi-Tasking Systems which are listed below.</a:t>
            </a:r>
          </a:p>
          <a:p>
            <a:pPr algn="just">
              <a:lnSpc>
                <a:spcPct val="150000"/>
              </a:lnSpc>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Preemptive Multi-Tasking</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Cooperative Multi-Tasking</a:t>
            </a:r>
          </a:p>
        </p:txBody>
      </p:sp>
    </p:spTree>
    <p:extLst>
      <p:ext uri="{BB962C8B-B14F-4D97-AF65-F5344CB8AC3E}">
        <p14:creationId xmlns:p14="http://schemas.microsoft.com/office/powerpoint/2010/main" val="11125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Advantages of Multi-Tasking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Multiple Programs can be executed simultaneously in Multi-Tasking Operating System.</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comes with proper memory management.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Disadvantages of Multi-Tasking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gets heated in case of heavy programs multiple times.</a:t>
            </a:r>
          </a:p>
        </p:txBody>
      </p:sp>
    </p:spTree>
    <p:extLst>
      <p:ext uri="{BB962C8B-B14F-4D97-AF65-F5344CB8AC3E}">
        <p14:creationId xmlns:p14="http://schemas.microsoft.com/office/powerpoint/2010/main" val="2161273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pic>
        <p:nvPicPr>
          <p:cNvPr id="2" name="Picture 1">
            <a:extLst>
              <a:ext uri="{FF2B5EF4-FFF2-40B4-BE49-F238E27FC236}">
                <a16:creationId xmlns:a16="http://schemas.microsoft.com/office/drawing/2014/main" id="{22DFC697-FFD2-E697-8740-791A05C13CAD}"/>
              </a:ext>
            </a:extLst>
          </p:cNvPr>
          <p:cNvPicPr>
            <a:picLocks noChangeAspect="1"/>
          </p:cNvPicPr>
          <p:nvPr/>
        </p:nvPicPr>
        <p:blipFill>
          <a:blip r:embed="rId2"/>
          <a:stretch>
            <a:fillRect/>
          </a:stretch>
        </p:blipFill>
        <p:spPr>
          <a:xfrm>
            <a:off x="2440131" y="2069162"/>
            <a:ext cx="6286500" cy="3667125"/>
          </a:xfrm>
          <a:prstGeom prst="rect">
            <a:avLst/>
          </a:prstGeom>
        </p:spPr>
      </p:pic>
    </p:spTree>
    <p:extLst>
      <p:ext uri="{BB962C8B-B14F-4D97-AF65-F5344CB8AC3E}">
        <p14:creationId xmlns:p14="http://schemas.microsoft.com/office/powerpoint/2010/main" val="4106413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8. Time-Sharing Operating System</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Time Sharing operating system, computer resources are allocated in a time-dependent fashion to several programs simultaneously.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Thus it helps to provide a large number of user's direct access to the main computer. It is a logical extension of multiprogramming.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time-sharing, the CPU is switched among multiple programs given by different users on a scheduled basis.</a:t>
            </a:r>
          </a:p>
        </p:txBody>
      </p:sp>
    </p:spTree>
    <p:extLst>
      <p:ext uri="{BB962C8B-B14F-4D97-AF65-F5344CB8AC3E}">
        <p14:creationId xmlns:p14="http://schemas.microsoft.com/office/powerpoint/2010/main" val="3737475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Advantages of Time Sharing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time-sharing operating system provides effective utilization and sharing of resources.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system reduces CPU idle and response time.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Disadvantages of Time Sharing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transmission rates are very high in comparison to other methods.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and integrity of user programs loaded in memory and data need to be maintained as many users access the system at the same time.</a:t>
            </a:r>
          </a:p>
        </p:txBody>
      </p:sp>
    </p:spTree>
    <p:extLst>
      <p:ext uri="{BB962C8B-B14F-4D97-AF65-F5344CB8AC3E}">
        <p14:creationId xmlns:p14="http://schemas.microsoft.com/office/powerpoint/2010/main" val="1505855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5807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Time Sharing Operating System</a:t>
            </a:r>
          </a:p>
        </p:txBody>
      </p:sp>
      <p:pic>
        <p:nvPicPr>
          <p:cNvPr id="2" name="Picture 1">
            <a:extLst>
              <a:ext uri="{FF2B5EF4-FFF2-40B4-BE49-F238E27FC236}">
                <a16:creationId xmlns:a16="http://schemas.microsoft.com/office/drawing/2014/main" id="{31B17710-FF25-8341-DB50-6E28662775D0}"/>
              </a:ext>
            </a:extLst>
          </p:cNvPr>
          <p:cNvPicPr>
            <a:picLocks noChangeAspect="1"/>
          </p:cNvPicPr>
          <p:nvPr/>
        </p:nvPicPr>
        <p:blipFill>
          <a:blip r:embed="rId2"/>
          <a:stretch>
            <a:fillRect/>
          </a:stretch>
        </p:blipFill>
        <p:spPr>
          <a:xfrm>
            <a:off x="3692669" y="2298199"/>
            <a:ext cx="4086225" cy="3810000"/>
          </a:xfrm>
          <a:prstGeom prst="rect">
            <a:avLst/>
          </a:prstGeom>
        </p:spPr>
      </p:pic>
    </p:spTree>
    <p:extLst>
      <p:ext uri="{BB962C8B-B14F-4D97-AF65-F5344CB8AC3E}">
        <p14:creationId xmlns:p14="http://schemas.microsoft.com/office/powerpoint/2010/main" val="272698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Introduction to OS</a:t>
            </a:r>
          </a:p>
        </p:txBody>
      </p:sp>
      <p:pic>
        <p:nvPicPr>
          <p:cNvPr id="2" name="Picture 1">
            <a:extLst>
              <a:ext uri="{FF2B5EF4-FFF2-40B4-BE49-F238E27FC236}">
                <a16:creationId xmlns:a16="http://schemas.microsoft.com/office/drawing/2014/main" id="{0BA09B32-B3B8-D16C-DC05-D56C50296DD1}"/>
              </a:ext>
            </a:extLst>
          </p:cNvPr>
          <p:cNvPicPr>
            <a:picLocks noChangeAspect="1"/>
          </p:cNvPicPr>
          <p:nvPr/>
        </p:nvPicPr>
        <p:blipFill>
          <a:blip r:embed="rId2"/>
          <a:stretch>
            <a:fillRect/>
          </a:stretch>
        </p:blipFill>
        <p:spPr>
          <a:xfrm>
            <a:off x="3505200" y="2209799"/>
            <a:ext cx="4475018" cy="3498274"/>
          </a:xfrm>
          <a:prstGeom prst="rect">
            <a:avLst/>
          </a:prstGeom>
        </p:spPr>
      </p:pic>
    </p:spTree>
    <p:extLst>
      <p:ext uri="{BB962C8B-B14F-4D97-AF65-F5344CB8AC3E}">
        <p14:creationId xmlns:p14="http://schemas.microsoft.com/office/powerpoint/2010/main" val="2315355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9. Distributed Operating System</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Distributed Operating system is not installed on a single machine, it is divided into parts, and these parts are loaded on different machines.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part of the distributed Operating system is installed on each machine to make their communication possible.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Distributed Operating systems are much more complex, large, and sophisticated than Network operating systems because they also have to take care of varying networking protocols.</a:t>
            </a:r>
          </a:p>
        </p:txBody>
      </p:sp>
    </p:spTree>
    <p:extLst>
      <p:ext uri="{BB962C8B-B14F-4D97-AF65-F5344CB8AC3E}">
        <p14:creationId xmlns:p14="http://schemas.microsoft.com/office/powerpoint/2010/main" val="34210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Distributed Operating System</a:t>
            </a:r>
          </a:p>
          <a:p>
            <a:pPr algn="just">
              <a:lnSpc>
                <a:spcPct val="150000"/>
              </a:lnSpc>
            </a:pPr>
            <a:endParaRPr lang="en-US"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AD6F759-A931-80DB-D971-3F62ACD2C434}"/>
              </a:ext>
            </a:extLst>
          </p:cNvPr>
          <p:cNvPicPr>
            <a:picLocks noChangeAspect="1"/>
          </p:cNvPicPr>
          <p:nvPr/>
        </p:nvPicPr>
        <p:blipFill>
          <a:blip r:embed="rId2"/>
          <a:stretch>
            <a:fillRect/>
          </a:stretch>
        </p:blipFill>
        <p:spPr>
          <a:xfrm>
            <a:off x="2712028" y="2713697"/>
            <a:ext cx="5715000" cy="3305175"/>
          </a:xfrm>
          <a:prstGeom prst="rect">
            <a:avLst/>
          </a:prstGeom>
        </p:spPr>
      </p:pic>
    </p:spTree>
    <p:extLst>
      <p:ext uri="{BB962C8B-B14F-4D97-AF65-F5344CB8AC3E}">
        <p14:creationId xmlns:p14="http://schemas.microsoft.com/office/powerpoint/2010/main" val="1050953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Advantages of Distributed Operating System</a:t>
            </a:r>
          </a:p>
          <a:p>
            <a:pPr marL="285750" indent="-285750" algn="just">
              <a:lnSpc>
                <a:spcPct val="15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distributed operating system provides sharing of resources.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type of system is fault-tolerant.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Disadvantages of Distributed Operating System</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Protocol overhead can dominate computation cost.</a:t>
            </a:r>
          </a:p>
        </p:txBody>
      </p:sp>
    </p:spTree>
    <p:extLst>
      <p:ext uri="{BB962C8B-B14F-4D97-AF65-F5344CB8AC3E}">
        <p14:creationId xmlns:p14="http://schemas.microsoft.com/office/powerpoint/2010/main" val="12665082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10. Real Time Operating System</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Real-Time Systems, each job carries a certain deadline within which the job is supposed to be completed, otherwise, the huge loss will be there, or even if the result is produced, it will be completely useless.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Application of a Real-Time system exists in the case of military applications, if you want to drop a missile, then the missile is supposed to be dropped with a certain precision.</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1236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Advantages of Real-time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Easy to layout, develop and execute real-time applications under the real-time operating system.</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 Real-time operating system, the maximum utilization of devices and systems.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Disadvantages of Real-time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operating systems are very costly to develop.</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operating systems are very complex and can consume critical CPU cycles.</a:t>
            </a:r>
          </a:p>
        </p:txBody>
      </p:sp>
    </p:spTree>
    <p:extLst>
      <p:ext uri="{BB962C8B-B14F-4D97-AF65-F5344CB8AC3E}">
        <p14:creationId xmlns:p14="http://schemas.microsoft.com/office/powerpoint/2010/main" val="33400602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Advantages of Real-time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Easy to layout, develop and execute real-time applications under the real-time operating system.</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 Real-time operating system, the maximum utilization of devices and systems.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Disadvantages of Real-time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operating systems are very costly to develop.</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operating systems are very complex and can consume critical CPU cycles.</a:t>
            </a:r>
          </a:p>
        </p:txBody>
      </p:sp>
    </p:spTree>
    <p:extLst>
      <p:ext uri="{BB962C8B-B14F-4D97-AF65-F5344CB8AC3E}">
        <p14:creationId xmlns:p14="http://schemas.microsoft.com/office/powerpoint/2010/main" val="37860202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11. Parallel Operating Systems</a:t>
            </a:r>
          </a:p>
          <a:p>
            <a:pPr marL="285750" indent="-285750" algn="just">
              <a:lnSpc>
                <a:spcPct val="15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Parallel operating systems are a type of computer processing platform that breaks large tasks into smaller pieces that are done at the same time in different places and by different mechanisms.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are sometimes also described as “multi-core” processors.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type of system is usually very efficient at handling very large files and complex numerical codes.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815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Operating system Classification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11. Parallel Operating Systems</a:t>
            </a:r>
          </a:p>
          <a:p>
            <a:pPr marL="285750" indent="-285750" algn="just">
              <a:lnSpc>
                <a:spcPct val="15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Parallel Systems are designed to speed up the execution of programs by dividing the programs into multiple fragments and processing these fragments at the same time.</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7220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Introduction to OS: Its need and operating system services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Purposes of an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controls the allocation and use of the computing System’s resources among the various user and tasks.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provides an interface between the computer hardware and the programmer that simplifies and makes it feasible for coding and debugging of application programs.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872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Introduction to OS: Its need and operating system services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Structure of a Computer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 Computer System consists of:</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Users</a:t>
            </a:r>
            <a:r>
              <a:rPr lang="en-US" dirty="0">
                <a:latin typeface="Times New Roman" panose="02020603050405020304" pitchFamily="18" charset="0"/>
                <a:cs typeface="Times New Roman" panose="02020603050405020304" pitchFamily="18" charset="0"/>
              </a:rPr>
              <a:t> (people who are using the computer)</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Application Programs </a:t>
            </a:r>
            <a:r>
              <a:rPr lang="en-US" dirty="0">
                <a:latin typeface="Times New Roman" panose="02020603050405020304" pitchFamily="18" charset="0"/>
                <a:cs typeface="Times New Roman" panose="02020603050405020304" pitchFamily="18" charset="0"/>
              </a:rPr>
              <a:t>(Compilers, Databases, Games, Video player, Browsers, etc.)</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System Programs </a:t>
            </a:r>
            <a:r>
              <a:rPr lang="en-US" dirty="0">
                <a:latin typeface="Times New Roman" panose="02020603050405020304" pitchFamily="18" charset="0"/>
                <a:cs typeface="Times New Roman" panose="02020603050405020304" pitchFamily="18" charset="0"/>
              </a:rPr>
              <a:t>(Shells, Editors, Compilers, etc.)</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Operating System </a:t>
            </a:r>
            <a:r>
              <a:rPr lang="en-US" dirty="0">
                <a:latin typeface="Times New Roman" panose="02020603050405020304" pitchFamily="18" charset="0"/>
                <a:cs typeface="Times New Roman" panose="02020603050405020304" pitchFamily="18" charset="0"/>
              </a:rPr>
              <a:t>( A special program which acts as an interface between user and hardware )</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Hardware</a:t>
            </a:r>
            <a:r>
              <a:rPr lang="en-US" dirty="0">
                <a:latin typeface="Times New Roman" panose="02020603050405020304" pitchFamily="18" charset="0"/>
                <a:cs typeface="Times New Roman" panose="02020603050405020304" pitchFamily="18" charset="0"/>
              </a:rPr>
              <a:t> ( CPU, Disks, Memory,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73469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Introduction to OS: Its need and operating system services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Structure of a Computer System</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4B74FFB-4C81-2C2D-01C5-7E04C31D4B5A}"/>
              </a:ext>
            </a:extLst>
          </p:cNvPr>
          <p:cNvPicPr>
            <a:picLocks noChangeAspect="1"/>
          </p:cNvPicPr>
          <p:nvPr/>
        </p:nvPicPr>
        <p:blipFill>
          <a:blip r:embed="rId2"/>
          <a:stretch>
            <a:fillRect/>
          </a:stretch>
        </p:blipFill>
        <p:spPr>
          <a:xfrm>
            <a:off x="3407351" y="2734604"/>
            <a:ext cx="4655993" cy="3264414"/>
          </a:xfrm>
          <a:prstGeom prst="rect">
            <a:avLst/>
          </a:prstGeom>
        </p:spPr>
      </p:pic>
    </p:spTree>
    <p:extLst>
      <p:ext uri="{BB962C8B-B14F-4D97-AF65-F5344CB8AC3E}">
        <p14:creationId xmlns:p14="http://schemas.microsoft.com/office/powerpoint/2010/main" val="3856605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Introduction to OS: Its need and operating system services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Functions of Operating System</a:t>
            </a:r>
          </a:p>
          <a:p>
            <a:pPr algn="just">
              <a:lnSpc>
                <a:spcPct val="150000"/>
              </a:lnSpc>
            </a:pPr>
            <a:r>
              <a:rPr lang="en-US" dirty="0">
                <a:latin typeface="Times New Roman" panose="02020603050405020304" pitchFamily="18" charset="0"/>
                <a:cs typeface="Times New Roman" panose="02020603050405020304" pitchFamily="18" charset="0"/>
              </a:rPr>
              <a:t>Certainly, here are the main functions of an operating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Process Management</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Memory Management</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File System Management</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Device Management</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User Interface</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Security and Access Control</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Networking</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File and Data Management</a:t>
            </a:r>
          </a:p>
        </p:txBody>
      </p:sp>
    </p:spTree>
    <p:extLst>
      <p:ext uri="{BB962C8B-B14F-4D97-AF65-F5344CB8AC3E}">
        <p14:creationId xmlns:p14="http://schemas.microsoft.com/office/powerpoint/2010/main" val="3966815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Introduction to OS: Its need and operating system services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In an operating system software performs each of the function:</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Process Management: </a:t>
            </a:r>
            <a:r>
              <a:rPr lang="en-US" dirty="0">
                <a:latin typeface="Times New Roman" panose="02020603050405020304" pitchFamily="18" charset="0"/>
                <a:cs typeface="Times New Roman" panose="02020603050405020304" pitchFamily="18" charset="0"/>
              </a:rPr>
              <a:t>The OS manages and schedules processes (programs) running on the computer. It allocates CPU time, memory, and other resources to ensure efficient multitasking and responsiveness.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Memory Management: </a:t>
            </a:r>
            <a:r>
              <a:rPr lang="en-US" dirty="0">
                <a:latin typeface="Times New Roman" panose="02020603050405020304" pitchFamily="18" charset="0"/>
                <a:cs typeface="Times New Roman" panose="02020603050405020304" pitchFamily="18" charset="0"/>
              </a:rPr>
              <a:t>The OS controls the allocation and deallocation of memory for processes. It maintains a memory hierarchy, which includes main memory (RAM) and secondary storage (hard drives, SSDs), to optimize performance.</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File System Management: </a:t>
            </a:r>
            <a:r>
              <a:rPr lang="en-US" dirty="0">
                <a:latin typeface="Times New Roman" panose="02020603050405020304" pitchFamily="18" charset="0"/>
                <a:cs typeface="Times New Roman" panose="02020603050405020304" pitchFamily="18" charset="0"/>
              </a:rPr>
              <a:t>The OS organizes and manages files on storage devices. It provides file operations such as creation, deletion, reading, and writing, and ensures data integrity and security.</a:t>
            </a:r>
          </a:p>
        </p:txBody>
      </p:sp>
    </p:spTree>
    <p:extLst>
      <p:ext uri="{BB962C8B-B14F-4D97-AF65-F5344CB8AC3E}">
        <p14:creationId xmlns:p14="http://schemas.microsoft.com/office/powerpoint/2010/main" val="339658411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31297</TotalTime>
  <Words>2848</Words>
  <Application>Microsoft Office PowerPoint</Application>
  <PresentationFormat>Widescreen</PresentationFormat>
  <Paragraphs>355</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Times New Roman</vt:lpstr>
      <vt:lpstr>Retrospect</vt:lpstr>
      <vt:lpstr>COURSE TITLE: Operating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Review of Fundamentals</dc:title>
  <dc:creator>Ningombam Devarani Devi</dc:creator>
  <cp:lastModifiedBy>Piyush Rawat</cp:lastModifiedBy>
  <cp:revision>401</cp:revision>
  <dcterms:created xsi:type="dcterms:W3CDTF">2022-07-21T04:37:14Z</dcterms:created>
  <dcterms:modified xsi:type="dcterms:W3CDTF">2023-08-19T06:34:37Z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