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4"/>
  </p:sldMasterIdLst>
  <p:notesMasterIdLst>
    <p:notesMasterId r:id="rId123"/>
  </p:notesMasterIdLst>
  <p:sldIdLst>
    <p:sldId id="306" r:id="rId5"/>
    <p:sldId id="307" r:id="rId6"/>
    <p:sldId id="414" r:id="rId7"/>
    <p:sldId id="415" r:id="rId8"/>
    <p:sldId id="416" r:id="rId9"/>
    <p:sldId id="417" r:id="rId10"/>
    <p:sldId id="418" r:id="rId11"/>
    <p:sldId id="421" r:id="rId12"/>
    <p:sldId id="422" r:id="rId13"/>
    <p:sldId id="423" r:id="rId14"/>
    <p:sldId id="424" r:id="rId15"/>
    <p:sldId id="419" r:id="rId16"/>
    <p:sldId id="420" r:id="rId17"/>
    <p:sldId id="425" r:id="rId18"/>
    <p:sldId id="426" r:id="rId19"/>
    <p:sldId id="427" r:id="rId20"/>
    <p:sldId id="453" r:id="rId21"/>
    <p:sldId id="470" r:id="rId22"/>
    <p:sldId id="476" r:id="rId23"/>
    <p:sldId id="478" r:id="rId24"/>
    <p:sldId id="479" r:id="rId25"/>
    <p:sldId id="480" r:id="rId26"/>
    <p:sldId id="428" r:id="rId27"/>
    <p:sldId id="429" r:id="rId28"/>
    <p:sldId id="430" r:id="rId29"/>
    <p:sldId id="431" r:id="rId30"/>
    <p:sldId id="432" r:id="rId31"/>
    <p:sldId id="433" r:id="rId32"/>
    <p:sldId id="434" r:id="rId33"/>
    <p:sldId id="435" r:id="rId34"/>
    <p:sldId id="436" r:id="rId35"/>
    <p:sldId id="437" r:id="rId36"/>
    <p:sldId id="439" r:id="rId37"/>
    <p:sldId id="544" r:id="rId38"/>
    <p:sldId id="545" r:id="rId39"/>
    <p:sldId id="546" r:id="rId40"/>
    <p:sldId id="547" r:id="rId41"/>
    <p:sldId id="548" r:id="rId42"/>
    <p:sldId id="440" r:id="rId43"/>
    <p:sldId id="441" r:id="rId44"/>
    <p:sldId id="442" r:id="rId45"/>
    <p:sldId id="443" r:id="rId46"/>
    <p:sldId id="444" r:id="rId47"/>
    <p:sldId id="445" r:id="rId48"/>
    <p:sldId id="446" r:id="rId49"/>
    <p:sldId id="447" r:id="rId50"/>
    <p:sldId id="448" r:id="rId51"/>
    <p:sldId id="449" r:id="rId52"/>
    <p:sldId id="450" r:id="rId53"/>
    <p:sldId id="451" r:id="rId54"/>
    <p:sldId id="481" r:id="rId55"/>
    <p:sldId id="482" r:id="rId56"/>
    <p:sldId id="486" r:id="rId57"/>
    <p:sldId id="489" r:id="rId58"/>
    <p:sldId id="483" r:id="rId59"/>
    <p:sldId id="484" r:id="rId60"/>
    <p:sldId id="487" r:id="rId61"/>
    <p:sldId id="488" r:id="rId62"/>
    <p:sldId id="490" r:id="rId63"/>
    <p:sldId id="485" r:id="rId64"/>
    <p:sldId id="491" r:id="rId65"/>
    <p:sldId id="492" r:id="rId66"/>
    <p:sldId id="493" r:id="rId67"/>
    <p:sldId id="494" r:id="rId68"/>
    <p:sldId id="495" r:id="rId69"/>
    <p:sldId id="496" r:id="rId70"/>
    <p:sldId id="497" r:id="rId71"/>
    <p:sldId id="498" r:id="rId72"/>
    <p:sldId id="499" r:id="rId73"/>
    <p:sldId id="500" r:id="rId74"/>
    <p:sldId id="505" r:id="rId75"/>
    <p:sldId id="506" r:id="rId76"/>
    <p:sldId id="507" r:id="rId77"/>
    <p:sldId id="501" r:id="rId78"/>
    <p:sldId id="502" r:id="rId79"/>
    <p:sldId id="503" r:id="rId80"/>
    <p:sldId id="504" r:id="rId81"/>
    <p:sldId id="508" r:id="rId82"/>
    <p:sldId id="509" r:id="rId83"/>
    <p:sldId id="510" r:id="rId84"/>
    <p:sldId id="511" r:id="rId85"/>
    <p:sldId id="515" r:id="rId86"/>
    <p:sldId id="512" r:id="rId87"/>
    <p:sldId id="513" r:id="rId88"/>
    <p:sldId id="516" r:id="rId89"/>
    <p:sldId id="517" r:id="rId90"/>
    <p:sldId id="518" r:id="rId91"/>
    <p:sldId id="519" r:id="rId92"/>
    <p:sldId id="520" r:id="rId93"/>
    <p:sldId id="521" r:id="rId94"/>
    <p:sldId id="549" r:id="rId95"/>
    <p:sldId id="550" r:id="rId96"/>
    <p:sldId id="522" r:id="rId97"/>
    <p:sldId id="523" r:id="rId98"/>
    <p:sldId id="524" r:id="rId99"/>
    <p:sldId id="525" r:id="rId100"/>
    <p:sldId id="526" r:id="rId101"/>
    <p:sldId id="527" r:id="rId102"/>
    <p:sldId id="553" r:id="rId103"/>
    <p:sldId id="554" r:id="rId104"/>
    <p:sldId id="555" r:id="rId105"/>
    <p:sldId id="528" r:id="rId106"/>
    <p:sldId id="552" r:id="rId107"/>
    <p:sldId id="543" r:id="rId108"/>
    <p:sldId id="529" r:id="rId109"/>
    <p:sldId id="530" r:id="rId110"/>
    <p:sldId id="531" r:id="rId111"/>
    <p:sldId id="532" r:id="rId112"/>
    <p:sldId id="533" r:id="rId113"/>
    <p:sldId id="534" r:id="rId114"/>
    <p:sldId id="535" r:id="rId115"/>
    <p:sldId id="536" r:id="rId116"/>
    <p:sldId id="537" r:id="rId117"/>
    <p:sldId id="538" r:id="rId118"/>
    <p:sldId id="539" r:id="rId119"/>
    <p:sldId id="540" r:id="rId120"/>
    <p:sldId id="541" r:id="rId121"/>
    <p:sldId id="542" r:id="rId1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08" autoAdjust="0"/>
    <p:restoredTop sz="93969" autoAdjust="0"/>
  </p:normalViewPr>
  <p:slideViewPr>
    <p:cSldViewPr snapToGrid="0">
      <p:cViewPr varScale="1">
        <p:scale>
          <a:sx n="67" d="100"/>
          <a:sy n="67" d="100"/>
        </p:scale>
        <p:origin x="4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notesMaster" Target="notesMasters/notes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95262D44-6663-BB60-E910-D408A5F3417A}"/>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6DF496EA-E200-0D15-C176-FBA093629E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13F4ECE9-7129-0439-9824-E8B5B9EFF8CB}"/>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BCCB73AF-DD90-0F53-98EE-4E91018292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32753FF7-79D4-966C-07F5-5A108691B4C0}"/>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749EFED9-D484-3C92-9548-DA303C3413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46528349-2E45-59C3-133B-83C1D8498341}"/>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0C734073-0B60-D987-7F32-B83E0EE2AD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E11E24-5245-49C5-9088-DEB7E151D64B}" type="datetime1">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15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8554D-A8D3-4A64-8FD7-B576E131884A}" type="datetime1">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185703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8554D-A8D3-4A64-8FD7-B576E131884A}" type="datetime1">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587761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8554D-A8D3-4A64-8FD7-B576E131884A}" type="datetime1">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17955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80788-28A4-4B25-86CB-FF992BB21D67}" type="datetime1">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944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B8554D-A8D3-4A64-8FD7-B576E131884A}" type="datetime1">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086158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B8554D-A8D3-4A64-8FD7-B576E131884A}" type="datetime1">
              <a:rPr lang="en-US" smtClean="0"/>
              <a:t>9/11/2023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525825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9843D6-D413-4C73-A518-429F6B1C3153}" type="datetime1">
              <a:rPr lang="en-US" smtClean="0"/>
              <a:t>9/11/2023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270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D95191-560A-44E8-9A14-08983E80E88F}" type="datetime1">
              <a:rPr lang="en-US" smtClean="0"/>
              <a:t>9/11/2023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304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B8554D-A8D3-4A64-8FD7-B576E131884A}" type="datetime1">
              <a:rPr lang="en-US" smtClean="0"/>
              <a:t>9/11/2023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469437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BDC914-ADB4-4BC5-94D9-AB610EFD392D}" type="datetime1">
              <a:rPr lang="en-US" smtClean="0"/>
              <a:t>9/11/2023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003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BB8554D-A8D3-4A64-8FD7-B576E131884A}" type="datetime1">
              <a:rPr lang="en-US" smtClean="0"/>
              <a:t>9/11/2023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11289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8171-6086-C369-5830-5BE0DA4925DD}"/>
              </a:ext>
            </a:extLst>
          </p:cNvPr>
          <p:cNvSpPr>
            <a:spLocks noGrp="1"/>
          </p:cNvSpPr>
          <p:nvPr>
            <p:ph type="title"/>
          </p:nvPr>
        </p:nvSpPr>
        <p:spPr>
          <a:xfrm>
            <a:off x="634182" y="286603"/>
            <a:ext cx="10521498" cy="3532361"/>
          </a:xfrm>
        </p:spPr>
        <p:txBody>
          <a:bodyPr>
            <a:normAutofit/>
          </a:bodyPr>
          <a:lstStyle/>
          <a:p>
            <a:pPr algn="ctr"/>
            <a:r>
              <a:rPr lang="en-US" dirty="0">
                <a:latin typeface="Times New Roman" panose="02020603050405020304" pitchFamily="18" charset="0"/>
                <a:cs typeface="Times New Roman" panose="02020603050405020304" pitchFamily="18" charset="0"/>
              </a:rPr>
              <a:t>COURSE TITLE: Operating Systems </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4E0E6D-FEF5-0E1C-D727-433422663DED}"/>
              </a:ext>
            </a:extLst>
          </p:cNvPr>
          <p:cNvSpPr>
            <a:spLocks noGrp="1"/>
          </p:cNvSpPr>
          <p:nvPr>
            <p:ph type="sldNum" sz="quarter" idx="12"/>
          </p:nvPr>
        </p:nvSpPr>
        <p:spPr/>
        <p:txBody>
          <a:bodyPr/>
          <a:lstStyle/>
          <a:p>
            <a:fld id="{3A98EE3D-8CD1-4C3F-BD1C-C98C9596463C}" type="slidenum">
              <a:rPr lang="en-US" smtClean="0"/>
              <a:t>1</a:t>
            </a:fld>
            <a:endParaRPr lang="en-US" dirty="0"/>
          </a:p>
        </p:txBody>
      </p:sp>
      <p:sp>
        <p:nvSpPr>
          <p:cNvPr id="5" name="TextBox 4">
            <a:extLst>
              <a:ext uri="{FF2B5EF4-FFF2-40B4-BE49-F238E27FC236}">
                <a16:creationId xmlns:a16="http://schemas.microsoft.com/office/drawing/2014/main" id="{8EECA093-F652-C8C4-F8CE-E0E2C64DC8D6}"/>
              </a:ext>
            </a:extLst>
          </p:cNvPr>
          <p:cNvSpPr txBox="1"/>
          <p:nvPr/>
        </p:nvSpPr>
        <p:spPr>
          <a:xfrm>
            <a:off x="1546412" y="739588"/>
            <a:ext cx="7772400" cy="830997"/>
          </a:xfrm>
          <a:prstGeom prst="rect">
            <a:avLst/>
          </a:prstGeom>
          <a:noFill/>
        </p:spPr>
        <p:txBody>
          <a:bodyPr wrap="square" rtlCol="0">
            <a:spAutoFit/>
          </a:bodyPr>
          <a:lstStyle/>
          <a:p>
            <a:pPr algn="ctr"/>
            <a:r>
              <a:rPr lang="en-US" sz="4800" spc="-50" dirty="0">
                <a:solidFill>
                  <a:schemeClr val="tx1">
                    <a:lumMod val="75000"/>
                    <a:lumOff val="25000"/>
                  </a:schemeClr>
                </a:solidFill>
                <a:latin typeface="Times New Roman" panose="02020603050405020304" pitchFamily="18" charset="0"/>
                <a:ea typeface="+mj-ea"/>
                <a:cs typeface="Times New Roman" panose="02020603050405020304" pitchFamily="18" charset="0"/>
              </a:rPr>
              <a:t>UNIT - 2</a:t>
            </a:r>
            <a:endParaRPr lang="en-IN" sz="4800" spc="-50" dirty="0">
              <a:solidFill>
                <a:schemeClr val="tx1">
                  <a:lumMod val="75000"/>
                  <a:lumOff val="25000"/>
                </a:schemeClr>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14846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Concept</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Blocked or Wait: </a:t>
            </a:r>
            <a:r>
              <a:rPr lang="en-US" dirty="0">
                <a:latin typeface="Times New Roman" panose="02020603050405020304" pitchFamily="18" charset="0"/>
                <a:cs typeface="Times New Roman" panose="02020603050405020304" pitchFamily="18" charset="0"/>
              </a:rPr>
              <a:t>Whenever the process requests access to I/O or needs input from the user or needs access to a critical region(the lock for which is already acquired) it enters the blocked or waits for the state. The process continues to wait in the main memory and does not require CPU. Once the I/O operation is completed the process goes to the ready state.</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Terminated or Completed: </a:t>
            </a:r>
            <a:r>
              <a:rPr lang="en-US" dirty="0">
                <a:latin typeface="Times New Roman" panose="02020603050405020304" pitchFamily="18" charset="0"/>
                <a:cs typeface="Times New Roman" panose="02020603050405020304" pitchFamily="18" charset="0"/>
              </a:rPr>
              <a:t>Process is killed as well as PCB is deleted. The resources allocated to the process will be released or deallocated.</a:t>
            </a:r>
          </a:p>
          <a:p>
            <a:pPr marL="285750" indent="-285750" algn="just">
              <a:lnSpc>
                <a:spcPct val="15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Suspend Ready: </a:t>
            </a:r>
            <a:r>
              <a:rPr lang="en-US" dirty="0">
                <a:latin typeface="Times New Roman" panose="02020603050405020304" pitchFamily="18" charset="0"/>
                <a:cs typeface="Times New Roman" panose="02020603050405020304" pitchFamily="18" charset="0"/>
              </a:rPr>
              <a:t>Process that was initially in the ready state but was swapped out of main memory and placed onto external storage by the scheduler is said to be in suspend ready state. The process will transition back to a ready state whenever the process is again brought onto the main memory.</a:t>
            </a:r>
          </a:p>
        </p:txBody>
      </p:sp>
    </p:spTree>
    <p:extLst>
      <p:ext uri="{BB962C8B-B14F-4D97-AF65-F5344CB8AC3E}">
        <p14:creationId xmlns:p14="http://schemas.microsoft.com/office/powerpoint/2010/main" val="36255883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70456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Problem:</a:t>
            </a:r>
          </a:p>
          <a:p>
            <a:pPr algn="just">
              <a:lnSpc>
                <a:spcPct val="150000"/>
              </a:lnSpc>
            </a:pPr>
            <a:r>
              <a:rPr lang="en-US" dirty="0">
                <a:latin typeface="Times New Roman" panose="02020603050405020304" pitchFamily="18" charset="0"/>
                <a:cs typeface="Times New Roman" panose="02020603050405020304" pitchFamily="18" charset="0"/>
              </a:rPr>
              <a:t>Consider the set of 5 processes whose arrival time and burst time are given below-</a:t>
            </a:r>
          </a:p>
          <a:p>
            <a:pPr algn="just">
              <a:lnSpc>
                <a:spcPct val="150000"/>
              </a:lnSpc>
            </a:pPr>
            <a:r>
              <a:rPr lang="en-US" dirty="0">
                <a:latin typeface="Times New Roman" panose="02020603050405020304" pitchFamily="18" charset="0"/>
                <a:cs typeface="Times New Roman" panose="02020603050405020304" pitchFamily="18" charset="0"/>
              </a:rPr>
              <a:t>If the CPU scheduling policy is Round Robin with time quantum = 2 unit, calculate the average waiting time and average turn around time</a:t>
            </a:r>
          </a:p>
        </p:txBody>
      </p:sp>
      <p:graphicFrame>
        <p:nvGraphicFramePr>
          <p:cNvPr id="2" name="Table 1">
            <a:extLst>
              <a:ext uri="{FF2B5EF4-FFF2-40B4-BE49-F238E27FC236}">
                <a16:creationId xmlns:a16="http://schemas.microsoft.com/office/drawing/2014/main" id="{68FE7208-169A-2F33-2DF0-71392DDBFCBF}"/>
              </a:ext>
            </a:extLst>
          </p:cNvPr>
          <p:cNvGraphicFramePr>
            <a:graphicFrameLocks noGrp="1"/>
          </p:cNvGraphicFramePr>
          <p:nvPr/>
        </p:nvGraphicFramePr>
        <p:xfrm>
          <a:off x="2869060" y="3544694"/>
          <a:ext cx="5342629" cy="2468880"/>
        </p:xfrm>
        <a:graphic>
          <a:graphicData uri="http://schemas.openxmlformats.org/drawingml/2006/table">
            <a:tbl>
              <a:tblPr/>
              <a:tblGrid>
                <a:gridCol w="1780778">
                  <a:extLst>
                    <a:ext uri="{9D8B030D-6E8A-4147-A177-3AD203B41FA5}">
                      <a16:colId xmlns:a16="http://schemas.microsoft.com/office/drawing/2014/main" val="1633133280"/>
                    </a:ext>
                  </a:extLst>
                </a:gridCol>
                <a:gridCol w="1780778">
                  <a:extLst>
                    <a:ext uri="{9D8B030D-6E8A-4147-A177-3AD203B41FA5}">
                      <a16:colId xmlns:a16="http://schemas.microsoft.com/office/drawing/2014/main" val="1999600559"/>
                    </a:ext>
                  </a:extLst>
                </a:gridCol>
                <a:gridCol w="1781073">
                  <a:extLst>
                    <a:ext uri="{9D8B030D-6E8A-4147-A177-3AD203B41FA5}">
                      <a16:colId xmlns:a16="http://schemas.microsoft.com/office/drawing/2014/main" val="1621393835"/>
                    </a:ext>
                  </a:extLst>
                </a:gridCol>
              </a:tblGrid>
              <a:tr h="209550">
                <a:tc>
                  <a:txBody>
                    <a:bodyPr/>
                    <a:lstStyle/>
                    <a:p>
                      <a:pPr algn="ctr"/>
                      <a:r>
                        <a:rPr lang="en-IN" sz="1200" b="1">
                          <a:effectLst/>
                        </a:rPr>
                        <a:t>Process Id</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Arrival time</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Burst time</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802652886"/>
                  </a:ext>
                </a:extLst>
              </a:tr>
              <a:tr h="209550">
                <a:tc>
                  <a:txBody>
                    <a:bodyPr/>
                    <a:lstStyle/>
                    <a:p>
                      <a:pPr algn="ctr"/>
                      <a:r>
                        <a:rPr lang="en-IN">
                          <a:effectLst/>
                        </a:rPr>
                        <a:t>P1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191495981"/>
                  </a:ext>
                </a:extLst>
              </a:tr>
              <a:tr h="209550">
                <a:tc>
                  <a:txBody>
                    <a:bodyPr/>
                    <a:lstStyle/>
                    <a:p>
                      <a:pPr algn="ctr"/>
                      <a:r>
                        <a:rPr lang="en-IN">
                          <a:effectLst/>
                        </a:rPr>
                        <a:t>P2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87009420"/>
                  </a:ext>
                </a:extLst>
              </a:tr>
              <a:tr h="209550">
                <a:tc>
                  <a:txBody>
                    <a:bodyPr/>
                    <a:lstStyle/>
                    <a:p>
                      <a:pPr algn="ctr"/>
                      <a:r>
                        <a:rPr lang="en-IN">
                          <a:effectLst/>
                        </a:rPr>
                        <a:t>P3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791805874"/>
                  </a:ext>
                </a:extLst>
              </a:tr>
              <a:tr h="209550">
                <a:tc>
                  <a:txBody>
                    <a:bodyPr/>
                    <a:lstStyle/>
                    <a:p>
                      <a:pPr algn="ctr"/>
                      <a:r>
                        <a:rPr lang="en-IN">
                          <a:effectLst/>
                        </a:rPr>
                        <a:t>P4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684201006"/>
                  </a:ext>
                </a:extLst>
              </a:tr>
              <a:tr h="209550">
                <a:tc>
                  <a:txBody>
                    <a:bodyPr/>
                    <a:lstStyle/>
                    <a:p>
                      <a:pPr algn="ctr"/>
                      <a:r>
                        <a:rPr lang="en-IN">
                          <a:effectLst/>
                        </a:rPr>
                        <a:t>P5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299583529"/>
                  </a:ext>
                </a:extLst>
              </a:tr>
            </a:tbl>
          </a:graphicData>
        </a:graphic>
      </p:graphicFrame>
    </p:spTree>
    <p:extLst>
      <p:ext uri="{BB962C8B-B14F-4D97-AF65-F5344CB8AC3E}">
        <p14:creationId xmlns:p14="http://schemas.microsoft.com/office/powerpoint/2010/main" val="19923796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70456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Solution-</a:t>
            </a:r>
          </a:p>
          <a:p>
            <a:pPr algn="just">
              <a:lnSpc>
                <a:spcPct val="150000"/>
              </a:lnSpc>
            </a:pPr>
            <a:r>
              <a:rPr lang="en-US" dirty="0">
                <a:latin typeface="Times New Roman" panose="02020603050405020304" pitchFamily="18" charset="0"/>
                <a:cs typeface="Times New Roman" panose="02020603050405020304" pitchFamily="18" charset="0"/>
              </a:rPr>
              <a:t>Average Turn Around time = (13 + 11 + 3 + 6 + 10) / 5 = 43 / 5 = 8.6 unit</a:t>
            </a:r>
          </a:p>
          <a:p>
            <a:pPr algn="just">
              <a:lnSpc>
                <a:spcPct val="150000"/>
              </a:lnSpc>
            </a:pPr>
            <a:r>
              <a:rPr lang="en-US" dirty="0">
                <a:latin typeface="Times New Roman" panose="02020603050405020304" pitchFamily="18" charset="0"/>
                <a:cs typeface="Times New Roman" panose="02020603050405020304" pitchFamily="18" charset="0"/>
              </a:rPr>
              <a:t>Average waiting time = (8 + 8 + 2 + 4 + 7) / 5 = 29 / 5 = 5.8 unit</a:t>
            </a:r>
          </a:p>
          <a:p>
            <a:pPr algn="just">
              <a:lnSpc>
                <a:spcPct val="150000"/>
              </a:lnSpc>
            </a:pPr>
            <a:endParaRPr lang="en-US"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1F4ED3E5-D151-CE86-F7CE-3609F2D29899}"/>
              </a:ext>
            </a:extLst>
          </p:cNvPr>
          <p:cNvGraphicFramePr>
            <a:graphicFrameLocks noGrp="1"/>
          </p:cNvGraphicFramePr>
          <p:nvPr/>
        </p:nvGraphicFramePr>
        <p:xfrm>
          <a:off x="1078501" y="4356030"/>
          <a:ext cx="6344393" cy="2468880"/>
        </p:xfrm>
        <a:graphic>
          <a:graphicData uri="http://schemas.openxmlformats.org/drawingml/2006/table">
            <a:tbl>
              <a:tblPr/>
              <a:tblGrid>
                <a:gridCol w="1165589">
                  <a:extLst>
                    <a:ext uri="{9D8B030D-6E8A-4147-A177-3AD203B41FA5}">
                      <a16:colId xmlns:a16="http://schemas.microsoft.com/office/drawing/2014/main" val="3696201346"/>
                    </a:ext>
                  </a:extLst>
                </a:gridCol>
                <a:gridCol w="1248161">
                  <a:extLst>
                    <a:ext uri="{9D8B030D-6E8A-4147-A177-3AD203B41FA5}">
                      <a16:colId xmlns:a16="http://schemas.microsoft.com/office/drawing/2014/main" val="2087608821"/>
                    </a:ext>
                  </a:extLst>
                </a:gridCol>
                <a:gridCol w="1774607">
                  <a:extLst>
                    <a:ext uri="{9D8B030D-6E8A-4147-A177-3AD203B41FA5}">
                      <a16:colId xmlns:a16="http://schemas.microsoft.com/office/drawing/2014/main" val="3727541628"/>
                    </a:ext>
                  </a:extLst>
                </a:gridCol>
                <a:gridCol w="2156036">
                  <a:extLst>
                    <a:ext uri="{9D8B030D-6E8A-4147-A177-3AD203B41FA5}">
                      <a16:colId xmlns:a16="http://schemas.microsoft.com/office/drawing/2014/main" val="1621858395"/>
                    </a:ext>
                  </a:extLst>
                </a:gridCol>
              </a:tblGrid>
              <a:tr h="209550">
                <a:tc>
                  <a:txBody>
                    <a:bodyPr/>
                    <a:lstStyle/>
                    <a:p>
                      <a:pPr algn="ctr"/>
                      <a:r>
                        <a:rPr lang="en-IN" sz="1200" b="1" dirty="0">
                          <a:effectLst/>
                        </a:rPr>
                        <a:t>Process Id</a:t>
                      </a:r>
                      <a:endParaRPr lang="en-IN" dirty="0">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Exit time</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Turn Around time</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Waiting time</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882346470"/>
                  </a:ext>
                </a:extLst>
              </a:tr>
              <a:tr h="209550">
                <a:tc>
                  <a:txBody>
                    <a:bodyPr/>
                    <a:lstStyle/>
                    <a:p>
                      <a:pPr algn="ctr"/>
                      <a:r>
                        <a:rPr lang="en-IN">
                          <a:effectLst/>
                        </a:rPr>
                        <a:t>P1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13 – 0 = 13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13 – 5 = 8</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921795384"/>
                  </a:ext>
                </a:extLst>
              </a:tr>
              <a:tr h="209550">
                <a:tc>
                  <a:txBody>
                    <a:bodyPr/>
                    <a:lstStyle/>
                    <a:p>
                      <a:pPr algn="ctr"/>
                      <a:r>
                        <a:rPr lang="en-IN">
                          <a:effectLst/>
                        </a:rPr>
                        <a:t>P2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12 – 1 = 11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11 – 3 = 8</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796194708"/>
                  </a:ext>
                </a:extLst>
              </a:tr>
              <a:tr h="209550">
                <a:tc>
                  <a:txBody>
                    <a:bodyPr/>
                    <a:lstStyle/>
                    <a:p>
                      <a:pPr algn="ctr"/>
                      <a:r>
                        <a:rPr lang="en-IN">
                          <a:effectLst/>
                        </a:rPr>
                        <a:t>P3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5 – 2 = 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3 – 1 = 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12376934"/>
                  </a:ext>
                </a:extLst>
              </a:tr>
              <a:tr h="200025">
                <a:tc>
                  <a:txBody>
                    <a:bodyPr/>
                    <a:lstStyle/>
                    <a:p>
                      <a:pPr algn="ctr"/>
                      <a:r>
                        <a:rPr lang="en-IN">
                          <a:effectLst/>
                        </a:rPr>
                        <a:t>P4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9</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9 – 3 = 6</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6 – 2 = 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969271150"/>
                  </a:ext>
                </a:extLst>
              </a:tr>
              <a:tr h="209550">
                <a:tc>
                  <a:txBody>
                    <a:bodyPr/>
                    <a:lstStyle/>
                    <a:p>
                      <a:pPr algn="ctr"/>
                      <a:r>
                        <a:rPr lang="en-IN">
                          <a:effectLst/>
                        </a:rPr>
                        <a:t>P5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14 – 4 = 10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10 – 3 = 7</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546995631"/>
                  </a:ext>
                </a:extLst>
              </a:tr>
            </a:tbl>
          </a:graphicData>
        </a:graphic>
      </p:graphicFrame>
      <p:pic>
        <p:nvPicPr>
          <p:cNvPr id="7" name="Picture 6">
            <a:extLst>
              <a:ext uri="{FF2B5EF4-FFF2-40B4-BE49-F238E27FC236}">
                <a16:creationId xmlns:a16="http://schemas.microsoft.com/office/drawing/2014/main" id="{437F389C-5580-7380-F9B8-AB3103DBF584}"/>
              </a:ext>
            </a:extLst>
          </p:cNvPr>
          <p:cNvPicPr>
            <a:picLocks noChangeAspect="1"/>
          </p:cNvPicPr>
          <p:nvPr/>
        </p:nvPicPr>
        <p:blipFill>
          <a:blip r:embed="rId2"/>
          <a:stretch>
            <a:fillRect/>
          </a:stretch>
        </p:blipFill>
        <p:spPr>
          <a:xfrm>
            <a:off x="1704975" y="3127305"/>
            <a:ext cx="7153275" cy="1228725"/>
          </a:xfrm>
          <a:prstGeom prst="rect">
            <a:avLst/>
          </a:prstGeom>
        </p:spPr>
      </p:pic>
    </p:spTree>
    <p:extLst>
      <p:ext uri="{BB962C8B-B14F-4D97-AF65-F5344CB8AC3E}">
        <p14:creationId xmlns:p14="http://schemas.microsoft.com/office/powerpoint/2010/main" val="22375017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Priority Scheduling-</a:t>
            </a:r>
          </a:p>
          <a:p>
            <a:pPr algn="just">
              <a:lnSpc>
                <a:spcPct val="150000"/>
              </a:lnSpc>
            </a:pPr>
            <a:r>
              <a:rPr lang="en-US" dirty="0">
                <a:latin typeface="Times New Roman" panose="02020603050405020304" pitchFamily="18" charset="0"/>
                <a:cs typeface="Times New Roman" panose="02020603050405020304" pitchFamily="18" charset="0"/>
              </a:rPr>
              <a:t>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In Priority Scheduling,</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Out of all the available processes, CPU is assigned to the process having the highest priority.</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case of a tie, it is broken by FCFS Scheduling.</a:t>
            </a:r>
          </a:p>
        </p:txBody>
      </p:sp>
    </p:spTree>
    <p:extLst>
      <p:ext uri="{BB962C8B-B14F-4D97-AF65-F5344CB8AC3E}">
        <p14:creationId xmlns:p14="http://schemas.microsoft.com/office/powerpoint/2010/main" val="18364609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A priority number (integer) is associated with each process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CPU is allocated to the process with the highest priority (smallest integer  highest priority)</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Preemptive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Non-preemptive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SJF is priority scheduling where priority is the inverse of predicted next CPU burst time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highlight>
                  <a:srgbClr val="00FFFF"/>
                </a:highlight>
                <a:latin typeface="Times New Roman" panose="02020603050405020304" pitchFamily="18" charset="0"/>
                <a:cs typeface="Times New Roman" panose="02020603050405020304" pitchFamily="18" charset="0"/>
              </a:rPr>
              <a:t>Problem</a:t>
            </a:r>
            <a:r>
              <a:rPr lang="en-US" dirty="0">
                <a:highlight>
                  <a:srgbClr val="00FFFF"/>
                </a:highlight>
                <a:latin typeface="Times New Roman" panose="02020603050405020304" pitchFamily="18" charset="0"/>
                <a:cs typeface="Times New Roman" panose="02020603050405020304" pitchFamily="18" charset="0"/>
              </a:rPr>
              <a:t>: </a:t>
            </a:r>
            <a:r>
              <a:rPr lang="en-US" b="1" dirty="0">
                <a:highlight>
                  <a:srgbClr val="00FFFF"/>
                </a:highlight>
                <a:latin typeface="Times New Roman" panose="02020603050405020304" pitchFamily="18" charset="0"/>
                <a:cs typeface="Times New Roman" panose="02020603050405020304" pitchFamily="18" charset="0"/>
              </a:rPr>
              <a:t>Starvation</a:t>
            </a:r>
            <a:r>
              <a:rPr lang="en-US" dirty="0">
                <a:highlight>
                  <a:srgbClr val="00FFFF"/>
                </a:highlight>
                <a:latin typeface="Times New Roman" panose="02020603050405020304" pitchFamily="18" charset="0"/>
                <a:cs typeface="Times New Roman" panose="02020603050405020304" pitchFamily="18" charset="0"/>
              </a:rPr>
              <a:t> – low priority processes may never execute</a:t>
            </a:r>
          </a:p>
          <a:p>
            <a:pPr algn="just">
              <a:lnSpc>
                <a:spcPct val="150000"/>
              </a:lnSpc>
            </a:pPr>
            <a:r>
              <a:rPr lang="en-US" b="1" dirty="0">
                <a:highlight>
                  <a:srgbClr val="00FFFF"/>
                </a:highlight>
                <a:latin typeface="Times New Roman" panose="02020603050405020304" pitchFamily="18" charset="0"/>
                <a:cs typeface="Times New Roman" panose="02020603050405020304" pitchFamily="18" charset="0"/>
              </a:rPr>
              <a:t>Solution</a:t>
            </a:r>
            <a:r>
              <a:rPr lang="en-US" dirty="0">
                <a:highlight>
                  <a:srgbClr val="00FFFF"/>
                </a:highlight>
                <a:latin typeface="Times New Roman" panose="02020603050405020304" pitchFamily="18" charset="0"/>
                <a:cs typeface="Times New Roman" panose="02020603050405020304" pitchFamily="18" charset="0"/>
              </a:rPr>
              <a:t>: </a:t>
            </a:r>
            <a:r>
              <a:rPr lang="en-US" b="1" dirty="0">
                <a:highlight>
                  <a:srgbClr val="00FFFF"/>
                </a:highlight>
                <a:latin typeface="Times New Roman" panose="02020603050405020304" pitchFamily="18" charset="0"/>
                <a:cs typeface="Times New Roman" panose="02020603050405020304" pitchFamily="18" charset="0"/>
              </a:rPr>
              <a:t>Aging</a:t>
            </a:r>
            <a:r>
              <a:rPr lang="en-US" dirty="0">
                <a:highlight>
                  <a:srgbClr val="00FFFF"/>
                </a:highlight>
                <a:latin typeface="Times New Roman" panose="02020603050405020304" pitchFamily="18" charset="0"/>
                <a:cs typeface="Times New Roman" panose="02020603050405020304" pitchFamily="18" charset="0"/>
              </a:rPr>
              <a:t> – as time progresses increase the priority of the process</a:t>
            </a:r>
          </a:p>
        </p:txBody>
      </p:sp>
    </p:spTree>
    <p:extLst>
      <p:ext uri="{BB962C8B-B14F-4D97-AF65-F5344CB8AC3E}">
        <p14:creationId xmlns:p14="http://schemas.microsoft.com/office/powerpoint/2010/main" val="11211350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Solutions to Handle Starvation</a:t>
            </a:r>
          </a:p>
          <a:p>
            <a:pPr algn="just">
              <a:lnSpc>
                <a:spcPct val="150000"/>
              </a:lnSpc>
            </a:pPr>
            <a:r>
              <a:rPr lang="en-US" dirty="0">
                <a:latin typeface="Times New Roman" panose="02020603050405020304" pitchFamily="18" charset="0"/>
                <a:cs typeface="Times New Roman" panose="02020603050405020304" pitchFamily="18" charset="0"/>
              </a:rPr>
              <a:t>Some solutions that can be implemented in a system to handle Starvation are as follows: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independent manager can be used for the allocation of resources. This resource manager distributes resources fairly and tries to avoid Starvation.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Random selection of processes for resource allocation or processor allocation should be avoided as they encourage Starvation.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priority scheme of resource allocation should include concepts such as Aging, where the priority of a process is increased the longer it waits, which avoids Starvation.</a:t>
            </a:r>
          </a:p>
        </p:txBody>
      </p:sp>
    </p:spTree>
    <p:extLst>
      <p:ext uri="{BB962C8B-B14F-4D97-AF65-F5344CB8AC3E}">
        <p14:creationId xmlns:p14="http://schemas.microsoft.com/office/powerpoint/2010/main" val="345855318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Problem:</a:t>
            </a:r>
          </a:p>
          <a:p>
            <a:pPr algn="just">
              <a:lnSpc>
                <a:spcPct val="150000"/>
              </a:lnSpc>
            </a:pPr>
            <a:r>
              <a:rPr lang="en-US" dirty="0">
                <a:latin typeface="Times New Roman" panose="02020603050405020304" pitchFamily="18" charset="0"/>
                <a:cs typeface="Times New Roman" panose="02020603050405020304" pitchFamily="18" charset="0"/>
              </a:rPr>
              <a:t> Consider the set of 5 processes whose arrival time and burst time are given below-</a:t>
            </a:r>
          </a:p>
          <a:p>
            <a:pPr algn="just">
              <a:lnSpc>
                <a:spcPct val="150000"/>
              </a:lnSpc>
            </a:pPr>
            <a:r>
              <a:rPr lang="en-US" dirty="0">
                <a:latin typeface="Times New Roman" panose="02020603050405020304" pitchFamily="18" charset="0"/>
                <a:cs typeface="Times New Roman" panose="02020603050405020304" pitchFamily="18" charset="0"/>
              </a:rPr>
              <a:t>If the CPU scheduling policy is priority non-preemptive, calculate the average waiting time and average turn around time. (Higher number represents higher priority)</a:t>
            </a:r>
          </a:p>
          <a:p>
            <a:pPr algn="just">
              <a:lnSpc>
                <a:spcPct val="150000"/>
              </a:lnSpc>
            </a:pPr>
            <a:endParaRPr lang="en-US"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E2874416-D4B3-3255-3265-8D88F844D742}"/>
              </a:ext>
            </a:extLst>
          </p:cNvPr>
          <p:cNvGraphicFramePr>
            <a:graphicFrameLocks noGrp="1"/>
          </p:cNvGraphicFramePr>
          <p:nvPr>
            <p:extLst>
              <p:ext uri="{D42A27DB-BD31-4B8C-83A1-F6EECF244321}">
                <p14:modId xmlns:p14="http://schemas.microsoft.com/office/powerpoint/2010/main" val="2962881993"/>
              </p:ext>
            </p:extLst>
          </p:nvPr>
        </p:nvGraphicFramePr>
        <p:xfrm>
          <a:off x="1409085" y="3780473"/>
          <a:ext cx="6344394" cy="2468880"/>
        </p:xfrm>
        <a:graphic>
          <a:graphicData uri="http://schemas.openxmlformats.org/drawingml/2006/table">
            <a:tbl>
              <a:tblPr/>
              <a:tblGrid>
                <a:gridCol w="1897283">
                  <a:extLst>
                    <a:ext uri="{9D8B030D-6E8A-4147-A177-3AD203B41FA5}">
                      <a16:colId xmlns:a16="http://schemas.microsoft.com/office/drawing/2014/main" val="1550434908"/>
                    </a:ext>
                  </a:extLst>
                </a:gridCol>
                <a:gridCol w="1608719">
                  <a:extLst>
                    <a:ext uri="{9D8B030D-6E8A-4147-A177-3AD203B41FA5}">
                      <a16:colId xmlns:a16="http://schemas.microsoft.com/office/drawing/2014/main" val="3823283421"/>
                    </a:ext>
                  </a:extLst>
                </a:gridCol>
                <a:gridCol w="1489926">
                  <a:extLst>
                    <a:ext uri="{9D8B030D-6E8A-4147-A177-3AD203B41FA5}">
                      <a16:colId xmlns:a16="http://schemas.microsoft.com/office/drawing/2014/main" val="2039465479"/>
                    </a:ext>
                  </a:extLst>
                </a:gridCol>
                <a:gridCol w="1348466">
                  <a:extLst>
                    <a:ext uri="{9D8B030D-6E8A-4147-A177-3AD203B41FA5}">
                      <a16:colId xmlns:a16="http://schemas.microsoft.com/office/drawing/2014/main" val="4052760854"/>
                    </a:ext>
                  </a:extLst>
                </a:gridCol>
              </a:tblGrid>
              <a:tr h="209550">
                <a:tc>
                  <a:txBody>
                    <a:bodyPr/>
                    <a:lstStyle/>
                    <a:p>
                      <a:pPr algn="ctr"/>
                      <a:r>
                        <a:rPr lang="en-IN" sz="1200" b="1">
                          <a:effectLst/>
                        </a:rPr>
                        <a:t>Process Id</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Arrival time</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Burst time</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 Priority</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647149547"/>
                  </a:ext>
                </a:extLst>
              </a:tr>
              <a:tr h="209550">
                <a:tc>
                  <a:txBody>
                    <a:bodyPr/>
                    <a:lstStyle/>
                    <a:p>
                      <a:pPr algn="ctr"/>
                      <a:r>
                        <a:rPr lang="en-IN">
                          <a:effectLst/>
                        </a:rPr>
                        <a:t>P1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00908186"/>
                  </a:ext>
                </a:extLst>
              </a:tr>
              <a:tr h="209550">
                <a:tc>
                  <a:txBody>
                    <a:bodyPr/>
                    <a:lstStyle/>
                    <a:p>
                      <a:pPr algn="ctr"/>
                      <a:r>
                        <a:rPr lang="en-IN">
                          <a:effectLst/>
                        </a:rPr>
                        <a:t>P2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922885070"/>
                  </a:ext>
                </a:extLst>
              </a:tr>
              <a:tr h="209550">
                <a:tc>
                  <a:txBody>
                    <a:bodyPr/>
                    <a:lstStyle/>
                    <a:p>
                      <a:pPr algn="ctr"/>
                      <a:r>
                        <a:rPr lang="en-IN">
                          <a:effectLst/>
                        </a:rPr>
                        <a:t>P3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322580831"/>
                  </a:ext>
                </a:extLst>
              </a:tr>
              <a:tr h="209550">
                <a:tc>
                  <a:txBody>
                    <a:bodyPr/>
                    <a:lstStyle/>
                    <a:p>
                      <a:pPr algn="ctr"/>
                      <a:r>
                        <a:rPr lang="en-IN" dirty="0">
                          <a:effectLst/>
                        </a:rPr>
                        <a:t>P4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162249128"/>
                  </a:ext>
                </a:extLst>
              </a:tr>
              <a:tr h="209550">
                <a:tc>
                  <a:txBody>
                    <a:bodyPr/>
                    <a:lstStyle/>
                    <a:p>
                      <a:pPr algn="ctr"/>
                      <a:r>
                        <a:rPr lang="en-IN">
                          <a:effectLst/>
                        </a:rPr>
                        <a:t>P5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168017286"/>
                  </a:ext>
                </a:extLst>
              </a:tr>
            </a:tbl>
          </a:graphicData>
        </a:graphic>
      </p:graphicFrame>
    </p:spTree>
    <p:extLst>
      <p:ext uri="{BB962C8B-B14F-4D97-AF65-F5344CB8AC3E}">
        <p14:creationId xmlns:p14="http://schemas.microsoft.com/office/powerpoint/2010/main" val="9649366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70456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Solution:</a:t>
            </a:r>
          </a:p>
          <a:p>
            <a:pPr algn="just">
              <a:lnSpc>
                <a:spcPct val="150000"/>
              </a:lnSpc>
            </a:pPr>
            <a:r>
              <a:rPr lang="en-US" dirty="0">
                <a:latin typeface="Times New Roman" panose="02020603050405020304" pitchFamily="18" charset="0"/>
                <a:cs typeface="Times New Roman" panose="02020603050405020304" pitchFamily="18" charset="0"/>
              </a:rPr>
              <a:t>Average Turn Around time = (4 + 14 + 10 + 6 + 7) / 5 = 41 / 5 = 8.2 unit</a:t>
            </a:r>
          </a:p>
          <a:p>
            <a:pPr algn="just">
              <a:lnSpc>
                <a:spcPct val="150000"/>
              </a:lnSpc>
            </a:pPr>
            <a:r>
              <a:rPr lang="en-US" dirty="0">
                <a:latin typeface="Times New Roman" panose="02020603050405020304" pitchFamily="18" charset="0"/>
                <a:cs typeface="Times New Roman" panose="02020603050405020304" pitchFamily="18" charset="0"/>
              </a:rPr>
              <a:t>Average waiting time = (0 + 11 + 9 + 1 + 5) / 5 = 26 / 5 = 5.2 unit</a:t>
            </a:r>
          </a:p>
          <a:p>
            <a:pPr algn="just">
              <a:lnSpc>
                <a:spcPct val="150000"/>
              </a:lnSpc>
            </a:pPr>
            <a:endParaRPr lang="en-US"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E05F467F-A33F-1A94-62F4-DB3A7A46A819}"/>
              </a:ext>
            </a:extLst>
          </p:cNvPr>
          <p:cNvGraphicFramePr>
            <a:graphicFrameLocks noGrp="1"/>
          </p:cNvGraphicFramePr>
          <p:nvPr>
            <p:extLst>
              <p:ext uri="{D42A27DB-BD31-4B8C-83A1-F6EECF244321}">
                <p14:modId xmlns:p14="http://schemas.microsoft.com/office/powerpoint/2010/main" val="2622585384"/>
              </p:ext>
            </p:extLst>
          </p:nvPr>
        </p:nvGraphicFramePr>
        <p:xfrm>
          <a:off x="1078501" y="3477825"/>
          <a:ext cx="6344393" cy="3347085"/>
        </p:xfrm>
        <a:graphic>
          <a:graphicData uri="http://schemas.openxmlformats.org/drawingml/2006/table">
            <a:tbl>
              <a:tblPr/>
              <a:tblGrid>
                <a:gridCol w="1165589">
                  <a:extLst>
                    <a:ext uri="{9D8B030D-6E8A-4147-A177-3AD203B41FA5}">
                      <a16:colId xmlns:a16="http://schemas.microsoft.com/office/drawing/2014/main" val="2433778671"/>
                    </a:ext>
                  </a:extLst>
                </a:gridCol>
                <a:gridCol w="1248161">
                  <a:extLst>
                    <a:ext uri="{9D8B030D-6E8A-4147-A177-3AD203B41FA5}">
                      <a16:colId xmlns:a16="http://schemas.microsoft.com/office/drawing/2014/main" val="1024718361"/>
                    </a:ext>
                  </a:extLst>
                </a:gridCol>
                <a:gridCol w="1774607">
                  <a:extLst>
                    <a:ext uri="{9D8B030D-6E8A-4147-A177-3AD203B41FA5}">
                      <a16:colId xmlns:a16="http://schemas.microsoft.com/office/drawing/2014/main" val="3588008789"/>
                    </a:ext>
                  </a:extLst>
                </a:gridCol>
                <a:gridCol w="2156036">
                  <a:extLst>
                    <a:ext uri="{9D8B030D-6E8A-4147-A177-3AD203B41FA5}">
                      <a16:colId xmlns:a16="http://schemas.microsoft.com/office/drawing/2014/main" val="999395504"/>
                    </a:ext>
                  </a:extLst>
                </a:gridCol>
              </a:tblGrid>
              <a:tr h="209550">
                <a:tc>
                  <a:txBody>
                    <a:bodyPr/>
                    <a:lstStyle/>
                    <a:p>
                      <a:pPr algn="ctr"/>
                      <a:r>
                        <a:rPr lang="en-IN" sz="1200" b="1">
                          <a:effectLst/>
                        </a:rPr>
                        <a:t>Process Id</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Exit time</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Turn Around time</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Waiting time</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327677333"/>
                  </a:ext>
                </a:extLst>
              </a:tr>
              <a:tr h="209550">
                <a:tc>
                  <a:txBody>
                    <a:bodyPr/>
                    <a:lstStyle/>
                    <a:p>
                      <a:pPr algn="ctr"/>
                      <a:r>
                        <a:rPr lang="en-IN">
                          <a:effectLst/>
                        </a:rPr>
                        <a:t>P1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4 – 0 = 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4 – 4 = 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618968402"/>
                  </a:ext>
                </a:extLst>
              </a:tr>
              <a:tr h="209550">
                <a:tc>
                  <a:txBody>
                    <a:bodyPr/>
                    <a:lstStyle/>
                    <a:p>
                      <a:pPr algn="ctr"/>
                      <a:r>
                        <a:rPr lang="en-IN">
                          <a:effectLst/>
                        </a:rPr>
                        <a:t>P2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15 – 1 = 14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14 – 3 = 11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82481153"/>
                  </a:ext>
                </a:extLst>
              </a:tr>
              <a:tr h="209550">
                <a:tc>
                  <a:txBody>
                    <a:bodyPr/>
                    <a:lstStyle/>
                    <a:p>
                      <a:pPr algn="ctr"/>
                      <a:r>
                        <a:rPr lang="en-IN">
                          <a:effectLst/>
                        </a:rPr>
                        <a:t>P3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12 – 2 = 10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10 – 1 = 9</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537790781"/>
                  </a:ext>
                </a:extLst>
              </a:tr>
              <a:tr h="209550">
                <a:tc>
                  <a:txBody>
                    <a:bodyPr/>
                    <a:lstStyle/>
                    <a:p>
                      <a:pPr algn="ctr"/>
                      <a:r>
                        <a:rPr lang="en-IN">
                          <a:effectLst/>
                        </a:rPr>
                        <a:t>P4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9</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9 – 3 = 6</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6 – 5 = 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50997518"/>
                  </a:ext>
                </a:extLst>
              </a:tr>
              <a:tr h="1304925">
                <a:tc>
                  <a:txBody>
                    <a:bodyPr/>
                    <a:lstStyle/>
                    <a:p>
                      <a:pPr algn="ctr"/>
                      <a:r>
                        <a:rPr lang="en-IN">
                          <a:effectLst/>
                        </a:rPr>
                        <a:t>P5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11 – 4 = 7</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7 – 2 = 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724832315"/>
                  </a:ext>
                </a:extLst>
              </a:tr>
            </a:tbl>
          </a:graphicData>
        </a:graphic>
      </p:graphicFrame>
      <p:pic>
        <p:nvPicPr>
          <p:cNvPr id="5" name="Picture 4">
            <a:extLst>
              <a:ext uri="{FF2B5EF4-FFF2-40B4-BE49-F238E27FC236}">
                <a16:creationId xmlns:a16="http://schemas.microsoft.com/office/drawing/2014/main" id="{C644F9E7-FD0E-568D-42B4-70AED4901513}"/>
              </a:ext>
            </a:extLst>
          </p:cNvPr>
          <p:cNvPicPr>
            <a:picLocks noChangeAspect="1"/>
          </p:cNvPicPr>
          <p:nvPr/>
        </p:nvPicPr>
        <p:blipFill>
          <a:blip r:embed="rId2"/>
          <a:stretch>
            <a:fillRect/>
          </a:stretch>
        </p:blipFill>
        <p:spPr>
          <a:xfrm>
            <a:off x="7755208" y="3956076"/>
            <a:ext cx="4105275" cy="1228725"/>
          </a:xfrm>
          <a:prstGeom prst="rect">
            <a:avLst/>
          </a:prstGeom>
        </p:spPr>
      </p:pic>
    </p:spTree>
    <p:extLst>
      <p:ext uri="{BB962C8B-B14F-4D97-AF65-F5344CB8AC3E}">
        <p14:creationId xmlns:p14="http://schemas.microsoft.com/office/powerpoint/2010/main" val="21182140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Multilevel Queue Scheduling</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Multilevel queue scheduling is a type of CPU scheduling in which the processes in the ready state are divided into different groups, each group having its own scheduling needs.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ready queue is divided into different queues according to different properties of the process like memory size, process priority, or process type.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the different processes can be implemented in different ways, i.e., each process queue can have a different scheduling algorithm.</a:t>
            </a:r>
          </a:p>
        </p:txBody>
      </p:sp>
    </p:spTree>
    <p:extLst>
      <p:ext uri="{BB962C8B-B14F-4D97-AF65-F5344CB8AC3E}">
        <p14:creationId xmlns:p14="http://schemas.microsoft.com/office/powerpoint/2010/main" val="121800488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Multilevel Queue Scheduling</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Ready Queue is divided into separate queues for each class of processes. For example, let us take three different types of processes System processes, Interactive processes, and Batch Processes. All three processes have their own queue. Now, look at the below figure.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A062C84-6BC6-DE20-0343-0EED01E7A5C4}"/>
              </a:ext>
            </a:extLst>
          </p:cNvPr>
          <p:cNvPicPr>
            <a:picLocks noChangeAspect="1"/>
          </p:cNvPicPr>
          <p:nvPr/>
        </p:nvPicPr>
        <p:blipFill>
          <a:blip r:embed="rId2"/>
          <a:stretch>
            <a:fillRect/>
          </a:stretch>
        </p:blipFill>
        <p:spPr>
          <a:xfrm>
            <a:off x="4010025" y="4134601"/>
            <a:ext cx="2857500" cy="2066925"/>
          </a:xfrm>
          <a:prstGeom prst="rect">
            <a:avLst/>
          </a:prstGeom>
        </p:spPr>
      </p:pic>
    </p:spTree>
    <p:extLst>
      <p:ext uri="{BB962C8B-B14F-4D97-AF65-F5344CB8AC3E}">
        <p14:creationId xmlns:p14="http://schemas.microsoft.com/office/powerpoint/2010/main" val="9479150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The Description of the processes in the above diagram is as follows: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System Processes: </a:t>
            </a:r>
            <a:r>
              <a:rPr lang="en-US" dirty="0">
                <a:latin typeface="Times New Roman" panose="02020603050405020304" pitchFamily="18" charset="0"/>
                <a:cs typeface="Times New Roman" panose="02020603050405020304" pitchFamily="18" charset="0"/>
              </a:rPr>
              <a:t>The CPU itself has its own process to run which is generally termed a System Process.</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Interactive Processes: </a:t>
            </a:r>
            <a:r>
              <a:rPr lang="en-US" dirty="0">
                <a:latin typeface="Times New Roman" panose="02020603050405020304" pitchFamily="18" charset="0"/>
                <a:cs typeface="Times New Roman" panose="02020603050405020304" pitchFamily="18" charset="0"/>
              </a:rPr>
              <a:t>An Interactive Process is a type of process in which there should be the same type of interaction.</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Batch Processes: </a:t>
            </a:r>
            <a:r>
              <a:rPr lang="en-US" dirty="0">
                <a:latin typeface="Times New Roman" panose="02020603050405020304" pitchFamily="18" charset="0"/>
                <a:cs typeface="Times New Roman" panose="02020603050405020304" pitchFamily="18" charset="0"/>
              </a:rPr>
              <a:t>Batch processing is generally a technique in the Operating system that collects the programs and data together in the form of a batch before the processing starts.</a:t>
            </a:r>
          </a:p>
          <a:p>
            <a:pPr algn="just">
              <a:lnSpc>
                <a:spcPct val="150000"/>
              </a:lnSpc>
            </a:pPr>
            <a:r>
              <a:rPr lang="en-US" dirty="0">
                <a:latin typeface="Times New Roman" panose="02020603050405020304" pitchFamily="18" charset="0"/>
                <a:cs typeface="Times New Roman" panose="02020603050405020304" pitchFamily="18" charset="0"/>
              </a:rPr>
              <a:t>All three different type of processes have their own queue. Each queue has its own Scheduling algorithm. For example, queue 1 and queue 2 use Round Robin while queue 3 can use FCFS to schedule their processes. </a:t>
            </a:r>
          </a:p>
        </p:txBody>
      </p:sp>
    </p:spTree>
    <p:extLst>
      <p:ext uri="{BB962C8B-B14F-4D97-AF65-F5344CB8AC3E}">
        <p14:creationId xmlns:p14="http://schemas.microsoft.com/office/powerpoint/2010/main" val="253480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Concept</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28907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Suspend wait or suspend blocked: </a:t>
            </a:r>
            <a:r>
              <a:rPr lang="en-US" dirty="0">
                <a:latin typeface="Times New Roman" panose="02020603050405020304" pitchFamily="18" charset="0"/>
                <a:cs typeface="Times New Roman" panose="02020603050405020304" pitchFamily="18" charset="0"/>
              </a:rPr>
              <a:t>Similar to suspend ready but uses the process which was performing I/O operation and lack of main memory caused them to move to secondary memory. When work is finished it may go to suspend ready.</a:t>
            </a:r>
          </a:p>
        </p:txBody>
      </p:sp>
    </p:spTree>
    <p:extLst>
      <p:ext uri="{BB962C8B-B14F-4D97-AF65-F5344CB8AC3E}">
        <p14:creationId xmlns:p14="http://schemas.microsoft.com/office/powerpoint/2010/main" val="25435470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110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The Description of the processes in the above diagram is as follows: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System Processes: </a:t>
            </a:r>
            <a:r>
              <a:rPr lang="en-US" dirty="0">
                <a:latin typeface="Times New Roman" panose="02020603050405020304" pitchFamily="18" charset="0"/>
                <a:cs typeface="Times New Roman" panose="02020603050405020304" pitchFamily="18" charset="0"/>
              </a:rPr>
              <a:t>The CPU itself has its own process to run which is generally termed a System Process.</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Interactive Processes: </a:t>
            </a:r>
            <a:r>
              <a:rPr lang="en-US" dirty="0">
                <a:latin typeface="Times New Roman" panose="02020603050405020304" pitchFamily="18" charset="0"/>
                <a:cs typeface="Times New Roman" panose="02020603050405020304" pitchFamily="18" charset="0"/>
              </a:rPr>
              <a:t>An Interactive Process is a type of process in which there should be the same type of interaction.</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Batch Processes: </a:t>
            </a:r>
            <a:r>
              <a:rPr lang="en-US" dirty="0">
                <a:latin typeface="Times New Roman" panose="02020603050405020304" pitchFamily="18" charset="0"/>
                <a:cs typeface="Times New Roman" panose="02020603050405020304" pitchFamily="18" charset="0"/>
              </a:rPr>
              <a:t>Batch processing is generally a technique in the Operating system that collects the programs and data together in the form of a batch before the processing starts.</a:t>
            </a:r>
          </a:p>
          <a:p>
            <a:pPr algn="just">
              <a:lnSpc>
                <a:spcPct val="150000"/>
              </a:lnSpc>
            </a:pPr>
            <a:r>
              <a:rPr lang="en-US" dirty="0">
                <a:latin typeface="Times New Roman" panose="02020603050405020304" pitchFamily="18" charset="0"/>
                <a:cs typeface="Times New Roman" panose="02020603050405020304" pitchFamily="18" charset="0"/>
              </a:rPr>
              <a:t>All three different type of processes have their own queue. Each queue has its own Scheduling algorithm. For example, queue 1 and queue 2 use Round Robin while queue 3 can use FCFS to schedule their processes. </a:t>
            </a:r>
          </a:p>
        </p:txBody>
      </p:sp>
    </p:spTree>
    <p:extLst>
      <p:ext uri="{BB962C8B-B14F-4D97-AF65-F5344CB8AC3E}">
        <p14:creationId xmlns:p14="http://schemas.microsoft.com/office/powerpoint/2010/main" val="181122819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111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2" name="TextBox 1">
            <a:extLst>
              <a:ext uri="{FF2B5EF4-FFF2-40B4-BE49-F238E27FC236}">
                <a16:creationId xmlns:a16="http://schemas.microsoft.com/office/drawing/2014/main" id="{1264DF94-68DA-2CE6-09B4-7920A0E43056}"/>
              </a:ext>
            </a:extLst>
          </p:cNvPr>
          <p:cNvSpPr txBox="1"/>
          <p:nvPr/>
        </p:nvSpPr>
        <p:spPr>
          <a:xfrm>
            <a:off x="1078501" y="1846727"/>
            <a:ext cx="9792929" cy="3366563"/>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Example Problem:</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Priority of queue 1 is greater than queue 2. queue 1 uses Round Robin (Time Quantum = 2) and queue 2 uses FCFS.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DF56A1C-D834-BE74-B4D1-5E2B6F2537CD}"/>
              </a:ext>
            </a:extLst>
          </p:cNvPr>
          <p:cNvPicPr>
            <a:picLocks noChangeAspect="1"/>
          </p:cNvPicPr>
          <p:nvPr/>
        </p:nvPicPr>
        <p:blipFill>
          <a:blip r:embed="rId2"/>
          <a:stretch>
            <a:fillRect/>
          </a:stretch>
        </p:blipFill>
        <p:spPr>
          <a:xfrm>
            <a:off x="2965065" y="4022346"/>
            <a:ext cx="5676900" cy="1695450"/>
          </a:xfrm>
          <a:prstGeom prst="rect">
            <a:avLst/>
          </a:prstGeom>
        </p:spPr>
      </p:pic>
    </p:spTree>
    <p:extLst>
      <p:ext uri="{BB962C8B-B14F-4D97-AF65-F5344CB8AC3E}">
        <p14:creationId xmlns:p14="http://schemas.microsoft.com/office/powerpoint/2010/main" val="4365791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112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2" name="TextBox 1">
            <a:extLst>
              <a:ext uri="{FF2B5EF4-FFF2-40B4-BE49-F238E27FC236}">
                <a16:creationId xmlns:a16="http://schemas.microsoft.com/office/drawing/2014/main" id="{1264DF94-68DA-2CE6-09B4-7920A0E43056}"/>
              </a:ext>
            </a:extLst>
          </p:cNvPr>
          <p:cNvSpPr txBox="1"/>
          <p:nvPr/>
        </p:nvSpPr>
        <p:spPr>
          <a:xfrm>
            <a:off x="1078501" y="1846727"/>
            <a:ext cx="9792929" cy="2535566"/>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Example Problem:</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Below is the Gantt chart of the problem: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7647D8-883A-4A37-7407-48229CFF66B2}"/>
              </a:ext>
            </a:extLst>
          </p:cNvPr>
          <p:cNvPicPr>
            <a:picLocks noChangeAspect="1"/>
          </p:cNvPicPr>
          <p:nvPr/>
        </p:nvPicPr>
        <p:blipFill>
          <a:blip r:embed="rId2"/>
          <a:stretch>
            <a:fillRect/>
          </a:stretch>
        </p:blipFill>
        <p:spPr>
          <a:xfrm>
            <a:off x="1078501" y="3257549"/>
            <a:ext cx="10133982" cy="1385889"/>
          </a:xfrm>
          <a:prstGeom prst="rect">
            <a:avLst/>
          </a:prstGeom>
        </p:spPr>
      </p:pic>
    </p:spTree>
    <p:extLst>
      <p:ext uri="{BB962C8B-B14F-4D97-AF65-F5344CB8AC3E}">
        <p14:creationId xmlns:p14="http://schemas.microsoft.com/office/powerpoint/2010/main" val="12631189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113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2" name="TextBox 1">
            <a:extLst>
              <a:ext uri="{FF2B5EF4-FFF2-40B4-BE49-F238E27FC236}">
                <a16:creationId xmlns:a16="http://schemas.microsoft.com/office/drawing/2014/main" id="{1264DF94-68DA-2CE6-09B4-7920A0E43056}"/>
              </a:ext>
            </a:extLst>
          </p:cNvPr>
          <p:cNvSpPr txBox="1"/>
          <p:nvPr/>
        </p:nvSpPr>
        <p:spPr>
          <a:xfrm>
            <a:off x="1078501" y="1846727"/>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Two-level scheduling in Operating Systems</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Two-level scheduling is an efficient scheduling method that uses two schedulers to perform process scheduling.</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Let us understand it by an example :</a:t>
            </a:r>
          </a:p>
          <a:p>
            <a:pPr algn="just">
              <a:lnSpc>
                <a:spcPct val="150000"/>
              </a:lnSpc>
            </a:pPr>
            <a:r>
              <a:rPr lang="en-US" dirty="0">
                <a:latin typeface="Times New Roman" panose="02020603050405020304" pitchFamily="18" charset="0"/>
                <a:cs typeface="Times New Roman" panose="02020603050405020304" pitchFamily="18" charset="0"/>
              </a:rPr>
              <a:t>Suppose a system has 50 running processes all with equal priority and the system’s memory can only hold 10 processes simultaneously. Thus, 40 processes are always swapped out and written on virtual memory on the hard disk. To swap out and swap in a process, it takes 50 </a:t>
            </a:r>
            <a:r>
              <a:rPr lang="en-US" dirty="0" err="1">
                <a:latin typeface="Times New Roman" panose="02020603050405020304" pitchFamily="18" charset="0"/>
                <a:cs typeface="Times New Roman" panose="02020603050405020304" pitchFamily="18" charset="0"/>
              </a:rPr>
              <a:t>ms</a:t>
            </a:r>
            <a:r>
              <a:rPr lang="en-US" dirty="0">
                <a:latin typeface="Times New Roman" panose="02020603050405020304" pitchFamily="18" charset="0"/>
                <a:cs typeface="Times New Roman" panose="02020603050405020304" pitchFamily="18" charset="0"/>
              </a:rPr>
              <a:t> respectively.</a:t>
            </a:r>
          </a:p>
        </p:txBody>
      </p:sp>
    </p:spTree>
    <p:extLst>
      <p:ext uri="{BB962C8B-B14F-4D97-AF65-F5344CB8AC3E}">
        <p14:creationId xmlns:p14="http://schemas.microsoft.com/office/powerpoint/2010/main" val="56936466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114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2" name="TextBox 1">
            <a:extLst>
              <a:ext uri="{FF2B5EF4-FFF2-40B4-BE49-F238E27FC236}">
                <a16:creationId xmlns:a16="http://schemas.microsoft.com/office/drawing/2014/main" id="{1264DF94-68DA-2CE6-09B4-7920A0E43056}"/>
              </a:ext>
            </a:extLst>
          </p:cNvPr>
          <p:cNvSpPr txBox="1"/>
          <p:nvPr/>
        </p:nvSpPr>
        <p:spPr>
          <a:xfrm>
            <a:off x="1078501" y="1846727"/>
            <a:ext cx="9792929" cy="378206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Let us take up the above scenario with straightforward Round-robin scheduling: a process would need to be swapped in (least recently used processes are swapped in) every time when a context switch occurs. Swapping in and out costs too much, and the unnecessary swaps waste much time of scheduler.</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So the solution to the problem is two-level scheduling. There are two different schedulers in two-level scheduling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1. Lower level scheduler</a:t>
            </a:r>
          </a:p>
          <a:p>
            <a:pPr algn="just">
              <a:lnSpc>
                <a:spcPct val="150000"/>
              </a:lnSpc>
            </a:pPr>
            <a:r>
              <a:rPr lang="en-US" b="1" dirty="0">
                <a:latin typeface="Times New Roman" panose="02020603050405020304" pitchFamily="18" charset="0"/>
                <a:cs typeface="Times New Roman" panose="02020603050405020304" pitchFamily="18" charset="0"/>
              </a:rPr>
              <a:t>2. Higher level scheduler </a:t>
            </a:r>
          </a:p>
        </p:txBody>
      </p:sp>
    </p:spTree>
    <p:extLst>
      <p:ext uri="{BB962C8B-B14F-4D97-AF65-F5344CB8AC3E}">
        <p14:creationId xmlns:p14="http://schemas.microsoft.com/office/powerpoint/2010/main" val="428001856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115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2" name="TextBox 1">
            <a:extLst>
              <a:ext uri="{FF2B5EF4-FFF2-40B4-BE49-F238E27FC236}">
                <a16:creationId xmlns:a16="http://schemas.microsoft.com/office/drawing/2014/main" id="{1264DF94-68DA-2CE6-09B4-7920A0E43056}"/>
              </a:ext>
            </a:extLst>
          </p:cNvPr>
          <p:cNvSpPr txBox="1"/>
          <p:nvPr/>
        </p:nvSpPr>
        <p:spPr>
          <a:xfrm>
            <a:off x="1078501" y="1846727"/>
            <a:ext cx="9792929"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1. Lower level scheduler –</a:t>
            </a:r>
          </a:p>
          <a:p>
            <a:pPr algn="just">
              <a:lnSpc>
                <a:spcPct val="150000"/>
              </a:lnSpc>
            </a:pPr>
            <a:r>
              <a:rPr lang="en-US" dirty="0">
                <a:latin typeface="Times New Roman" panose="02020603050405020304" pitchFamily="18" charset="0"/>
                <a:cs typeface="Times New Roman" panose="02020603050405020304" pitchFamily="18" charset="0"/>
              </a:rPr>
              <a:t>This scheduler selects which process will run from memory.</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2. Higher level scheduler –</a:t>
            </a:r>
          </a:p>
          <a:p>
            <a:pPr algn="just">
              <a:lnSpc>
                <a:spcPct val="150000"/>
              </a:lnSpc>
            </a:pPr>
            <a:r>
              <a:rPr lang="en-US" dirty="0">
                <a:latin typeface="Times New Roman" panose="02020603050405020304" pitchFamily="18" charset="0"/>
                <a:cs typeface="Times New Roman" panose="02020603050405020304" pitchFamily="18" charset="0"/>
              </a:rPr>
              <a:t>This scheduler focuses on swapping in and swapping out the processes between hard disk and memory. Swapping takes much time, therefore it does its scheduling much less often. It also swaps out the processes which are running for a long time in memory and are swapped with processes on disk that have not run for a long time.</a:t>
            </a:r>
          </a:p>
        </p:txBody>
      </p:sp>
    </p:spTree>
    <p:extLst>
      <p:ext uri="{BB962C8B-B14F-4D97-AF65-F5344CB8AC3E}">
        <p14:creationId xmlns:p14="http://schemas.microsoft.com/office/powerpoint/2010/main" val="241924525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116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2" name="TextBox 1">
            <a:extLst>
              <a:ext uri="{FF2B5EF4-FFF2-40B4-BE49-F238E27FC236}">
                <a16:creationId xmlns:a16="http://schemas.microsoft.com/office/drawing/2014/main" id="{1264DF94-68DA-2CE6-09B4-7920A0E43056}"/>
              </a:ext>
            </a:extLst>
          </p:cNvPr>
          <p:cNvSpPr txBox="1"/>
          <p:nvPr/>
        </p:nvSpPr>
        <p:spPr>
          <a:xfrm>
            <a:off x="1078501" y="1846727"/>
            <a:ext cx="9792929"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Guaranteed scheduling</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 scheduling algorithm used in multitasking operating systems that guarantees fairness by monitoring the amount of CPU time spent by each user and allocating resources accordingly.</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highlight>
                  <a:srgbClr val="FFFF00"/>
                </a:highlight>
                <a:latin typeface="Times New Roman" panose="02020603050405020304" pitchFamily="18" charset="0"/>
                <a:cs typeface="Times New Roman" panose="02020603050405020304" pitchFamily="18" charset="0"/>
              </a:rPr>
              <a:t>Guaranteed scheduling in an operating system ensures that certain processes or tasks get specific levels of service or performance guarantees. This is critical in real-time systems and other applications where meeting deadlines is essential.</a:t>
            </a:r>
          </a:p>
        </p:txBody>
      </p:sp>
    </p:spTree>
    <p:extLst>
      <p:ext uri="{BB962C8B-B14F-4D97-AF65-F5344CB8AC3E}">
        <p14:creationId xmlns:p14="http://schemas.microsoft.com/office/powerpoint/2010/main" val="185497903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117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2" name="TextBox 1">
            <a:extLst>
              <a:ext uri="{FF2B5EF4-FFF2-40B4-BE49-F238E27FC236}">
                <a16:creationId xmlns:a16="http://schemas.microsoft.com/office/drawing/2014/main" id="{1264DF94-68DA-2CE6-09B4-7920A0E43056}"/>
              </a:ext>
            </a:extLst>
          </p:cNvPr>
          <p:cNvSpPr txBox="1"/>
          <p:nvPr/>
        </p:nvSpPr>
        <p:spPr>
          <a:xfrm>
            <a:off x="1078501" y="1846727"/>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Guaranteed scheduling</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Priority-Based Scheduling: Higher-priority tasks are scheduled before lower-priority ones, ensuring important tasks get served first.</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Rate Monotonic Scheduling (RMS): Assigns priorities based on task periods, ensuring tasks meet their deadlines.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Earliest Deadline First (EDF): Schedules tasks based on their closest deadlines, but it can be less predictable in some situations compared to RMS.</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4604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118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2" name="TextBox 1">
            <a:extLst>
              <a:ext uri="{FF2B5EF4-FFF2-40B4-BE49-F238E27FC236}">
                <a16:creationId xmlns:a16="http://schemas.microsoft.com/office/drawing/2014/main" id="{1264DF94-68DA-2CE6-09B4-7920A0E43056}"/>
              </a:ext>
            </a:extLst>
          </p:cNvPr>
          <p:cNvSpPr txBox="1"/>
          <p:nvPr/>
        </p:nvSpPr>
        <p:spPr>
          <a:xfrm>
            <a:off x="1078501" y="1846727"/>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Guaranteed scheduling</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Resource Reservation: Reserves CPU time or other resources for specific tasks in advance, guaranteeing their availability when needed.</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Guaranteed Minimum Service: Ensures even low-priority tasks receive a minimum level of service.</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Scheduling Analysis: Tests are performed to ensure that tasks can meet their deadlines under the chosen scheduling policy.</a:t>
            </a:r>
          </a:p>
        </p:txBody>
      </p:sp>
    </p:spTree>
    <p:extLst>
      <p:ext uri="{BB962C8B-B14F-4D97-AF65-F5344CB8AC3E}">
        <p14:creationId xmlns:p14="http://schemas.microsoft.com/office/powerpoint/2010/main" val="2511836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Concept</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Process Control Block (PCB)</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Process Control Block is a data structure maintained by the Operating System for every process.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PCB is identified by an integer process ID (PID).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PCB keeps all the information needed to keep track of a process as listed below in the table −</a:t>
            </a:r>
          </a:p>
        </p:txBody>
      </p:sp>
    </p:spTree>
    <p:extLst>
      <p:ext uri="{BB962C8B-B14F-4D97-AF65-F5344CB8AC3E}">
        <p14:creationId xmlns:p14="http://schemas.microsoft.com/office/powerpoint/2010/main" val="3357562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Concept</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873572"/>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Process Control Block (PCB)</a:t>
            </a:r>
          </a:p>
          <a:p>
            <a:pPr algn="just">
              <a:lnSpc>
                <a:spcPct val="150000"/>
              </a:lnSpc>
            </a:pPr>
            <a:endParaRPr lang="en-US"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0F48007-3453-16AF-981F-0E2C90BFB86A}"/>
              </a:ext>
            </a:extLst>
          </p:cNvPr>
          <p:cNvPicPr>
            <a:picLocks noChangeAspect="1"/>
          </p:cNvPicPr>
          <p:nvPr/>
        </p:nvPicPr>
        <p:blipFill>
          <a:blip r:embed="rId2"/>
          <a:stretch>
            <a:fillRect/>
          </a:stretch>
        </p:blipFill>
        <p:spPr>
          <a:xfrm>
            <a:off x="4795837" y="1836938"/>
            <a:ext cx="2600325" cy="4010025"/>
          </a:xfrm>
          <a:prstGeom prst="rect">
            <a:avLst/>
          </a:prstGeom>
        </p:spPr>
      </p:pic>
    </p:spTree>
    <p:extLst>
      <p:ext uri="{BB962C8B-B14F-4D97-AF65-F5344CB8AC3E}">
        <p14:creationId xmlns:p14="http://schemas.microsoft.com/office/powerpoint/2010/main" val="632319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Concept</a:t>
            </a:r>
          </a:p>
        </p:txBody>
      </p:sp>
      <p:graphicFrame>
        <p:nvGraphicFramePr>
          <p:cNvPr id="2" name="Table 1">
            <a:extLst>
              <a:ext uri="{FF2B5EF4-FFF2-40B4-BE49-F238E27FC236}">
                <a16:creationId xmlns:a16="http://schemas.microsoft.com/office/drawing/2014/main" id="{AAD2720B-2C47-889B-BE7B-877DA2675A24}"/>
              </a:ext>
            </a:extLst>
          </p:cNvPr>
          <p:cNvGraphicFramePr>
            <a:graphicFrameLocks noGrp="1"/>
          </p:cNvGraphicFramePr>
          <p:nvPr>
            <p:extLst>
              <p:ext uri="{D42A27DB-BD31-4B8C-83A1-F6EECF244321}">
                <p14:modId xmlns:p14="http://schemas.microsoft.com/office/powerpoint/2010/main" val="158784409"/>
              </p:ext>
            </p:extLst>
          </p:nvPr>
        </p:nvGraphicFramePr>
        <p:xfrm>
          <a:off x="1320570" y="1840126"/>
          <a:ext cx="9929321" cy="4540196"/>
        </p:xfrm>
        <a:graphic>
          <a:graphicData uri="http://schemas.openxmlformats.org/drawingml/2006/table">
            <a:tbl>
              <a:tblPr/>
              <a:tblGrid>
                <a:gridCol w="685552">
                  <a:extLst>
                    <a:ext uri="{9D8B030D-6E8A-4147-A177-3AD203B41FA5}">
                      <a16:colId xmlns:a16="http://schemas.microsoft.com/office/drawing/2014/main" val="2845362087"/>
                    </a:ext>
                  </a:extLst>
                </a:gridCol>
                <a:gridCol w="9243769">
                  <a:extLst>
                    <a:ext uri="{9D8B030D-6E8A-4147-A177-3AD203B41FA5}">
                      <a16:colId xmlns:a16="http://schemas.microsoft.com/office/drawing/2014/main" val="2955827747"/>
                    </a:ext>
                  </a:extLst>
                </a:gridCol>
              </a:tblGrid>
              <a:tr h="253854">
                <a:tc>
                  <a:txBody>
                    <a:bodyPr/>
                    <a:lstStyle/>
                    <a:p>
                      <a:pPr algn="l" fontAlgn="t"/>
                      <a:r>
                        <a:rPr lang="en-IN" sz="1200">
                          <a:effectLst/>
                        </a:rPr>
                        <a:t>S.N.</a:t>
                      </a:r>
                    </a:p>
                  </a:txBody>
                  <a:tcPr marL="30110" marR="30110" marT="30110" marB="30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a:effectLst/>
                        </a:rPr>
                        <a:t>Information &amp; Description</a:t>
                      </a:r>
                    </a:p>
                  </a:txBody>
                  <a:tcPr marL="30110" marR="30110" marT="30110" marB="30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830293899"/>
                  </a:ext>
                </a:extLst>
              </a:tr>
              <a:tr h="389770">
                <a:tc>
                  <a:txBody>
                    <a:bodyPr/>
                    <a:lstStyle/>
                    <a:p>
                      <a:pPr fontAlgn="t"/>
                      <a:r>
                        <a:rPr lang="en-IN" sz="1200">
                          <a:effectLst/>
                        </a:rPr>
                        <a:t>1</a:t>
                      </a:r>
                    </a:p>
                  </a:txBody>
                  <a:tcPr marL="30110" marR="30110" marT="30110" marB="30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a:solidFill>
                            <a:srgbClr val="000000"/>
                          </a:solidFill>
                          <a:effectLst/>
                        </a:rPr>
                        <a:t>Process State</a:t>
                      </a:r>
                      <a:endParaRPr lang="en-US" sz="1200">
                        <a:solidFill>
                          <a:srgbClr val="000000"/>
                        </a:solidFill>
                        <a:effectLst/>
                      </a:endParaRPr>
                    </a:p>
                    <a:p>
                      <a:pPr algn="just" fontAlgn="t"/>
                      <a:r>
                        <a:rPr lang="en-US" sz="1200">
                          <a:solidFill>
                            <a:srgbClr val="000000"/>
                          </a:solidFill>
                          <a:effectLst/>
                        </a:rPr>
                        <a:t>The current state of the process i.e., whether it is ready, running, waiting, or whatever.</a:t>
                      </a:r>
                    </a:p>
                  </a:txBody>
                  <a:tcPr marL="30110" marR="30110" marT="30110" marB="30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58363455"/>
                  </a:ext>
                </a:extLst>
              </a:tr>
              <a:tr h="389770">
                <a:tc>
                  <a:txBody>
                    <a:bodyPr/>
                    <a:lstStyle/>
                    <a:p>
                      <a:pPr fontAlgn="t"/>
                      <a:r>
                        <a:rPr lang="en-IN" sz="1200">
                          <a:effectLst/>
                        </a:rPr>
                        <a:t>2</a:t>
                      </a:r>
                    </a:p>
                  </a:txBody>
                  <a:tcPr marL="30110" marR="30110" marT="30110" marB="30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a:solidFill>
                            <a:srgbClr val="000000"/>
                          </a:solidFill>
                          <a:effectLst/>
                        </a:rPr>
                        <a:t>Process privileges</a:t>
                      </a:r>
                      <a:endParaRPr lang="en-US" sz="1200">
                        <a:solidFill>
                          <a:srgbClr val="000000"/>
                        </a:solidFill>
                        <a:effectLst/>
                      </a:endParaRPr>
                    </a:p>
                    <a:p>
                      <a:pPr algn="just" fontAlgn="t"/>
                      <a:r>
                        <a:rPr lang="en-US" sz="1200">
                          <a:solidFill>
                            <a:srgbClr val="000000"/>
                          </a:solidFill>
                          <a:effectLst/>
                        </a:rPr>
                        <a:t>This is required to allow/disallow access to system resources.</a:t>
                      </a:r>
                    </a:p>
                  </a:txBody>
                  <a:tcPr marL="30110" marR="30110" marT="30110" marB="30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88821060"/>
                  </a:ext>
                </a:extLst>
              </a:tr>
              <a:tr h="389770">
                <a:tc>
                  <a:txBody>
                    <a:bodyPr/>
                    <a:lstStyle/>
                    <a:p>
                      <a:pPr fontAlgn="t"/>
                      <a:r>
                        <a:rPr lang="en-IN" sz="1200">
                          <a:effectLst/>
                        </a:rPr>
                        <a:t>3</a:t>
                      </a:r>
                    </a:p>
                  </a:txBody>
                  <a:tcPr marL="30110" marR="30110" marT="30110" marB="30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a:solidFill>
                            <a:srgbClr val="000000"/>
                          </a:solidFill>
                          <a:effectLst/>
                        </a:rPr>
                        <a:t>Process ID</a:t>
                      </a:r>
                      <a:endParaRPr lang="en-US" sz="1200">
                        <a:solidFill>
                          <a:srgbClr val="000000"/>
                        </a:solidFill>
                        <a:effectLst/>
                      </a:endParaRPr>
                    </a:p>
                    <a:p>
                      <a:pPr algn="just" fontAlgn="t"/>
                      <a:r>
                        <a:rPr lang="en-US" sz="1200">
                          <a:solidFill>
                            <a:srgbClr val="000000"/>
                          </a:solidFill>
                          <a:effectLst/>
                        </a:rPr>
                        <a:t>Unique identification for each of the process in the operating system.</a:t>
                      </a:r>
                    </a:p>
                  </a:txBody>
                  <a:tcPr marL="30110" marR="30110" marT="30110" marB="30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49137208"/>
                  </a:ext>
                </a:extLst>
              </a:tr>
              <a:tr h="389770">
                <a:tc>
                  <a:txBody>
                    <a:bodyPr/>
                    <a:lstStyle/>
                    <a:p>
                      <a:pPr fontAlgn="t"/>
                      <a:r>
                        <a:rPr lang="en-IN" sz="1200">
                          <a:effectLst/>
                        </a:rPr>
                        <a:t>4</a:t>
                      </a:r>
                    </a:p>
                  </a:txBody>
                  <a:tcPr marL="30110" marR="30110" marT="30110" marB="30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a:solidFill>
                            <a:srgbClr val="000000"/>
                          </a:solidFill>
                          <a:effectLst/>
                        </a:rPr>
                        <a:t>Pointer</a:t>
                      </a:r>
                      <a:endParaRPr lang="en-US" sz="1200">
                        <a:solidFill>
                          <a:srgbClr val="000000"/>
                        </a:solidFill>
                        <a:effectLst/>
                      </a:endParaRPr>
                    </a:p>
                    <a:p>
                      <a:pPr algn="just" fontAlgn="t"/>
                      <a:r>
                        <a:rPr lang="en-US" sz="1200">
                          <a:solidFill>
                            <a:srgbClr val="000000"/>
                          </a:solidFill>
                          <a:effectLst/>
                        </a:rPr>
                        <a:t>A pointer to parent process.</a:t>
                      </a:r>
                    </a:p>
                  </a:txBody>
                  <a:tcPr marL="30110" marR="30110" marT="30110" marB="30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55359657"/>
                  </a:ext>
                </a:extLst>
              </a:tr>
              <a:tr h="389770">
                <a:tc>
                  <a:txBody>
                    <a:bodyPr/>
                    <a:lstStyle/>
                    <a:p>
                      <a:pPr fontAlgn="t"/>
                      <a:r>
                        <a:rPr lang="en-IN" sz="1200">
                          <a:effectLst/>
                        </a:rPr>
                        <a:t>5</a:t>
                      </a:r>
                    </a:p>
                  </a:txBody>
                  <a:tcPr marL="30110" marR="30110" marT="30110" marB="30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Program Counter</a:t>
                      </a:r>
                      <a:endParaRPr lang="en-US" sz="1200" dirty="0">
                        <a:solidFill>
                          <a:srgbClr val="000000"/>
                        </a:solidFill>
                        <a:effectLst/>
                      </a:endParaRPr>
                    </a:p>
                    <a:p>
                      <a:pPr algn="just" fontAlgn="t"/>
                      <a:r>
                        <a:rPr lang="en-US" sz="1200" dirty="0">
                          <a:solidFill>
                            <a:srgbClr val="000000"/>
                          </a:solidFill>
                          <a:effectLst/>
                        </a:rPr>
                        <a:t>Program Counter is a pointer to the address of the next instruction to be executed for this process.</a:t>
                      </a:r>
                    </a:p>
                  </a:txBody>
                  <a:tcPr marL="30110" marR="30110" marT="30110" marB="30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33161976"/>
                  </a:ext>
                </a:extLst>
              </a:tr>
              <a:tr h="389770">
                <a:tc>
                  <a:txBody>
                    <a:bodyPr/>
                    <a:lstStyle/>
                    <a:p>
                      <a:pPr fontAlgn="t"/>
                      <a:r>
                        <a:rPr lang="en-IN" sz="1200">
                          <a:effectLst/>
                        </a:rPr>
                        <a:t>6</a:t>
                      </a:r>
                    </a:p>
                  </a:txBody>
                  <a:tcPr marL="30110" marR="30110" marT="30110" marB="30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a:solidFill>
                            <a:srgbClr val="000000"/>
                          </a:solidFill>
                          <a:effectLst/>
                        </a:rPr>
                        <a:t>CPU registers</a:t>
                      </a:r>
                      <a:endParaRPr lang="en-US" sz="1200">
                        <a:solidFill>
                          <a:srgbClr val="000000"/>
                        </a:solidFill>
                        <a:effectLst/>
                      </a:endParaRPr>
                    </a:p>
                    <a:p>
                      <a:pPr algn="just" fontAlgn="t"/>
                      <a:r>
                        <a:rPr lang="en-US" sz="1200">
                          <a:solidFill>
                            <a:srgbClr val="000000"/>
                          </a:solidFill>
                          <a:effectLst/>
                        </a:rPr>
                        <a:t>Various CPU registers where process need to be stored for execution for running state.</a:t>
                      </a:r>
                    </a:p>
                  </a:txBody>
                  <a:tcPr marL="30110" marR="30110" marT="30110" marB="30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07529724"/>
                  </a:ext>
                </a:extLst>
              </a:tr>
              <a:tr h="389770">
                <a:tc>
                  <a:txBody>
                    <a:bodyPr/>
                    <a:lstStyle/>
                    <a:p>
                      <a:pPr fontAlgn="t"/>
                      <a:r>
                        <a:rPr lang="en-IN" sz="1200">
                          <a:effectLst/>
                        </a:rPr>
                        <a:t>7</a:t>
                      </a:r>
                    </a:p>
                  </a:txBody>
                  <a:tcPr marL="30110" marR="30110" marT="30110" marB="30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a:solidFill>
                            <a:srgbClr val="000000"/>
                          </a:solidFill>
                          <a:effectLst/>
                        </a:rPr>
                        <a:t>CPU Scheduling Information</a:t>
                      </a:r>
                      <a:endParaRPr lang="en-US" sz="1200">
                        <a:solidFill>
                          <a:srgbClr val="000000"/>
                        </a:solidFill>
                        <a:effectLst/>
                      </a:endParaRPr>
                    </a:p>
                    <a:p>
                      <a:pPr algn="just" fontAlgn="t"/>
                      <a:r>
                        <a:rPr lang="en-US" sz="1200">
                          <a:solidFill>
                            <a:srgbClr val="000000"/>
                          </a:solidFill>
                          <a:effectLst/>
                        </a:rPr>
                        <a:t>Process priority and other scheduling information which is required to schedule the process.</a:t>
                      </a:r>
                    </a:p>
                  </a:txBody>
                  <a:tcPr marL="30110" marR="30110" marT="30110" marB="30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49033546"/>
                  </a:ext>
                </a:extLst>
              </a:tr>
              <a:tr h="452522">
                <a:tc>
                  <a:txBody>
                    <a:bodyPr/>
                    <a:lstStyle/>
                    <a:p>
                      <a:pPr fontAlgn="t"/>
                      <a:r>
                        <a:rPr lang="en-IN" sz="1200">
                          <a:effectLst/>
                        </a:rPr>
                        <a:t>8</a:t>
                      </a:r>
                    </a:p>
                  </a:txBody>
                  <a:tcPr marL="30110" marR="30110" marT="30110" marB="30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a:solidFill>
                            <a:srgbClr val="000000"/>
                          </a:solidFill>
                          <a:effectLst/>
                        </a:rPr>
                        <a:t>Memory management information</a:t>
                      </a:r>
                      <a:endParaRPr lang="en-US" sz="1200">
                        <a:solidFill>
                          <a:srgbClr val="000000"/>
                        </a:solidFill>
                        <a:effectLst/>
                      </a:endParaRPr>
                    </a:p>
                    <a:p>
                      <a:pPr algn="just" fontAlgn="t"/>
                      <a:r>
                        <a:rPr lang="en-US" sz="1200">
                          <a:solidFill>
                            <a:srgbClr val="000000"/>
                          </a:solidFill>
                          <a:effectLst/>
                        </a:rPr>
                        <a:t>This includes the information of page table, memory limits, Segment table depending on memory used by the operating system.</a:t>
                      </a:r>
                    </a:p>
                  </a:txBody>
                  <a:tcPr marL="30110" marR="30110" marT="30110" marB="30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33693694"/>
                  </a:ext>
                </a:extLst>
              </a:tr>
              <a:tr h="389770">
                <a:tc>
                  <a:txBody>
                    <a:bodyPr/>
                    <a:lstStyle/>
                    <a:p>
                      <a:pPr fontAlgn="t"/>
                      <a:r>
                        <a:rPr lang="en-IN" sz="1200">
                          <a:effectLst/>
                        </a:rPr>
                        <a:t>9</a:t>
                      </a:r>
                    </a:p>
                  </a:txBody>
                  <a:tcPr marL="30110" marR="30110" marT="30110" marB="30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a:solidFill>
                            <a:srgbClr val="000000"/>
                          </a:solidFill>
                          <a:effectLst/>
                        </a:rPr>
                        <a:t>Accounting information</a:t>
                      </a:r>
                      <a:endParaRPr lang="en-US" sz="1200">
                        <a:solidFill>
                          <a:srgbClr val="000000"/>
                        </a:solidFill>
                        <a:effectLst/>
                      </a:endParaRPr>
                    </a:p>
                    <a:p>
                      <a:pPr algn="just" fontAlgn="t"/>
                      <a:r>
                        <a:rPr lang="en-US" sz="1200">
                          <a:solidFill>
                            <a:srgbClr val="000000"/>
                          </a:solidFill>
                          <a:effectLst/>
                        </a:rPr>
                        <a:t>This includes the amount of CPU used for process execution, time limits, execution ID etc.</a:t>
                      </a:r>
                    </a:p>
                  </a:txBody>
                  <a:tcPr marL="30110" marR="30110" marT="30110" marB="30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72411796"/>
                  </a:ext>
                </a:extLst>
              </a:tr>
              <a:tr h="389770">
                <a:tc>
                  <a:txBody>
                    <a:bodyPr/>
                    <a:lstStyle/>
                    <a:p>
                      <a:pPr fontAlgn="t"/>
                      <a:r>
                        <a:rPr lang="en-IN" sz="1200">
                          <a:effectLst/>
                        </a:rPr>
                        <a:t>10</a:t>
                      </a:r>
                    </a:p>
                  </a:txBody>
                  <a:tcPr marL="30110" marR="30110" marT="30110" marB="30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IO status information</a:t>
                      </a:r>
                      <a:endParaRPr lang="en-US" sz="1200" dirty="0">
                        <a:solidFill>
                          <a:srgbClr val="000000"/>
                        </a:solidFill>
                        <a:effectLst/>
                      </a:endParaRPr>
                    </a:p>
                    <a:p>
                      <a:pPr algn="just" fontAlgn="t"/>
                      <a:r>
                        <a:rPr lang="en-US" sz="1200" dirty="0">
                          <a:solidFill>
                            <a:srgbClr val="000000"/>
                          </a:solidFill>
                          <a:effectLst/>
                        </a:rPr>
                        <a:t>This includes a list of I/O devices allocated to the process.</a:t>
                      </a:r>
                    </a:p>
                  </a:txBody>
                  <a:tcPr marL="30110" marR="30110" marT="30110" marB="30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55352056"/>
                  </a:ext>
                </a:extLst>
              </a:tr>
            </a:tbl>
          </a:graphicData>
        </a:graphic>
      </p:graphicFrame>
    </p:spTree>
    <p:extLst>
      <p:ext uri="{BB962C8B-B14F-4D97-AF65-F5344CB8AC3E}">
        <p14:creationId xmlns:p14="http://schemas.microsoft.com/office/powerpoint/2010/main" val="167382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Concept</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Types of Schedulers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Long-term – </a:t>
            </a:r>
            <a:r>
              <a:rPr lang="en-US" b="1" dirty="0">
                <a:highlight>
                  <a:srgbClr val="FFFF00"/>
                </a:highlight>
                <a:latin typeface="Times New Roman" panose="02020603050405020304" pitchFamily="18" charset="0"/>
                <a:cs typeface="Times New Roman" panose="02020603050405020304" pitchFamily="18" charset="0"/>
              </a:rPr>
              <a:t>performance</a:t>
            </a:r>
            <a:r>
              <a:rPr lang="en-US" dirty="0">
                <a:latin typeface="Times New Roman" panose="02020603050405020304" pitchFamily="18" charset="0"/>
                <a:cs typeface="Times New Roman" panose="02020603050405020304" pitchFamily="18" charset="0"/>
              </a:rPr>
              <a:t>:  Decides how many processes should be made to stay in the ready state. This decides the degree of multiprogramming. Once a decision is taken it lasts for a long time which also indicates that it runs infrequently. Hence it is called a long-term scheduler.</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Short-term – </a:t>
            </a:r>
            <a:r>
              <a:rPr lang="en-US" b="1" dirty="0">
                <a:highlight>
                  <a:srgbClr val="FFFF00"/>
                </a:highlight>
                <a:latin typeface="Times New Roman" panose="02020603050405020304" pitchFamily="18" charset="0"/>
                <a:cs typeface="Times New Roman" panose="02020603050405020304" pitchFamily="18" charset="0"/>
              </a:rPr>
              <a:t>Context switching time</a:t>
            </a:r>
            <a:r>
              <a:rPr lang="en-US" dirty="0">
                <a:latin typeface="Times New Roman" panose="02020603050405020304" pitchFamily="18" charset="0"/>
                <a:cs typeface="Times New Roman" panose="02020603050405020304" pitchFamily="18" charset="0"/>
              </a:rPr>
              <a:t>: Short-term scheduler will decide which process is to be executed next and then it will call the dispatcher. A dispatcher is a software that moves the process from ready to run and vice versa. In other words, it is context switching. It runs frequently. Short-term scheduler is also called CPU scheduler.</a:t>
            </a:r>
          </a:p>
        </p:txBody>
      </p:sp>
    </p:spTree>
    <p:extLst>
      <p:ext uri="{BB962C8B-B14F-4D97-AF65-F5344CB8AC3E}">
        <p14:creationId xmlns:p14="http://schemas.microsoft.com/office/powerpoint/2010/main" val="170694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Concept</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Types of Schedulers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Medium-term</a:t>
            </a:r>
            <a:r>
              <a:rPr lang="en-US" dirty="0">
                <a:latin typeface="Times New Roman" panose="02020603050405020304" pitchFamily="18" charset="0"/>
                <a:cs typeface="Times New Roman" panose="02020603050405020304" pitchFamily="18" charset="0"/>
              </a:rPr>
              <a:t> – </a:t>
            </a:r>
            <a:r>
              <a:rPr lang="en-US" b="1" dirty="0">
                <a:highlight>
                  <a:srgbClr val="FFFF00"/>
                </a:highlight>
                <a:latin typeface="Times New Roman" panose="02020603050405020304" pitchFamily="18" charset="0"/>
                <a:cs typeface="Times New Roman" panose="02020603050405020304" pitchFamily="18" charset="0"/>
              </a:rPr>
              <a:t>Swapping time</a:t>
            </a:r>
            <a:r>
              <a:rPr lang="en-US" dirty="0">
                <a:latin typeface="Times New Roman" panose="02020603050405020304" pitchFamily="18" charset="0"/>
                <a:cs typeface="Times New Roman" panose="02020603050405020304" pitchFamily="18" charset="0"/>
              </a:rPr>
              <a:t>: Suspension decision is taken by the medium-term scheduler. The medium-term scheduler is used for swapping which is moving the process from main memory to secondary and vice versa. The swapping is done to reduce degree of multiprogramming.</a:t>
            </a:r>
          </a:p>
        </p:txBody>
      </p:sp>
    </p:spTree>
    <p:extLst>
      <p:ext uri="{BB962C8B-B14F-4D97-AF65-F5344CB8AC3E}">
        <p14:creationId xmlns:p14="http://schemas.microsoft.com/office/powerpoint/2010/main" val="2602737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C053C4D-6F1C-B8DC-5F98-EC62FB9BC38D}"/>
              </a:ext>
            </a:extLst>
          </p:cNvPr>
          <p:cNvSpPr>
            <a:spLocks noGrp="1" noChangeArrowheads="1"/>
          </p:cNvSpPr>
          <p:nvPr>
            <p:ph type="title"/>
          </p:nvPr>
        </p:nvSpPr>
        <p:spPr>
          <a:xfrm>
            <a:off x="1232045" y="916854"/>
            <a:ext cx="8229600" cy="576262"/>
          </a:xfrm>
        </p:spPr>
        <p:txBody>
          <a:bodyPr>
            <a:normAutofit/>
          </a:bodyPr>
          <a:lstStyle/>
          <a:p>
            <a:pPr eaLnBrk="1" hangingPunct="1"/>
            <a:r>
              <a:rPr lang="en-US" altLang="en-US" sz="3400" dirty="0">
                <a:latin typeface="Times New Roman" panose="02020603050405020304" pitchFamily="18" charset="0"/>
                <a:cs typeface="Times New Roman" panose="02020603050405020304" pitchFamily="18" charset="0"/>
              </a:rPr>
              <a:t>CPU Switch From Process to Process</a:t>
            </a:r>
          </a:p>
        </p:txBody>
      </p:sp>
      <p:pic>
        <p:nvPicPr>
          <p:cNvPr id="12291" name="Picture 9">
            <a:extLst>
              <a:ext uri="{FF2B5EF4-FFF2-40B4-BE49-F238E27FC236}">
                <a16:creationId xmlns:a16="http://schemas.microsoft.com/office/drawing/2014/main" id="{5590EE08-EC51-2320-9967-85397FA12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9865" y="1894609"/>
            <a:ext cx="6969125" cy="4298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2CD994D-6AB7-AF52-BAAC-E3161E7603AE}"/>
              </a:ext>
            </a:extLst>
          </p:cNvPr>
          <p:cNvSpPr>
            <a:spLocks noGrp="1" noChangeArrowheads="1"/>
          </p:cNvSpPr>
          <p:nvPr>
            <p:ph type="title"/>
          </p:nvPr>
        </p:nvSpPr>
        <p:spPr>
          <a:xfrm>
            <a:off x="1152236" y="986125"/>
            <a:ext cx="7645400" cy="576263"/>
          </a:xfrm>
        </p:spPr>
        <p:txBody>
          <a:bodyPr>
            <a:normAutofit/>
          </a:bodyPr>
          <a:lstStyle/>
          <a:p>
            <a:pPr eaLnBrk="1" hangingPunct="1"/>
            <a:r>
              <a:rPr lang="en-US" altLang="en-US" sz="3400" dirty="0">
                <a:latin typeface="Times New Roman" panose="02020603050405020304" pitchFamily="18" charset="0"/>
                <a:cs typeface="Times New Roman" panose="02020603050405020304" pitchFamily="18" charset="0"/>
              </a:rPr>
              <a:t>Process Scheduling</a:t>
            </a:r>
          </a:p>
        </p:txBody>
      </p:sp>
      <p:sp>
        <p:nvSpPr>
          <p:cNvPr id="15363" name="Rectangle 3">
            <a:extLst>
              <a:ext uri="{FF2B5EF4-FFF2-40B4-BE49-F238E27FC236}">
                <a16:creationId xmlns:a16="http://schemas.microsoft.com/office/drawing/2014/main" id="{56A77FBC-D45E-2967-A8A6-1D1F6FDACC48}"/>
              </a:ext>
            </a:extLst>
          </p:cNvPr>
          <p:cNvSpPr>
            <a:spLocks noGrp="1" noChangeArrowheads="1"/>
          </p:cNvSpPr>
          <p:nvPr>
            <p:ph type="body" idx="1"/>
          </p:nvPr>
        </p:nvSpPr>
        <p:spPr>
          <a:xfrm>
            <a:off x="1261486" y="1888837"/>
            <a:ext cx="6975475" cy="3983038"/>
          </a:xfrm>
        </p:spPr>
        <p:txBody>
          <a:bodyPr>
            <a:normAutofit/>
          </a:bodyPr>
          <a:lstStyle/>
          <a:p>
            <a:r>
              <a:rPr lang="en-US" altLang="en-US" sz="1800" dirty="0">
                <a:latin typeface="Times New Roman" panose="02020603050405020304" pitchFamily="18" charset="0"/>
                <a:cs typeface="Times New Roman" panose="02020603050405020304" pitchFamily="18" charset="0"/>
              </a:rPr>
              <a:t>Maximize CPU use, quickly switch processes onto CPU for time sharing</a:t>
            </a:r>
          </a:p>
          <a:p>
            <a:r>
              <a:rPr lang="en-US" altLang="en-US" sz="1800" b="1" dirty="0">
                <a:solidFill>
                  <a:srgbClr val="3366FF"/>
                </a:solidFill>
                <a:latin typeface="Times New Roman" panose="02020603050405020304" pitchFamily="18" charset="0"/>
                <a:cs typeface="Times New Roman" panose="02020603050405020304" pitchFamily="18" charset="0"/>
              </a:rPr>
              <a:t>Process scheduler </a:t>
            </a:r>
            <a:r>
              <a:rPr lang="en-US" altLang="en-US" sz="1800" dirty="0">
                <a:latin typeface="Times New Roman" panose="02020603050405020304" pitchFamily="18" charset="0"/>
                <a:cs typeface="Times New Roman" panose="02020603050405020304" pitchFamily="18" charset="0"/>
              </a:rPr>
              <a:t>selects among available processes for next execution on CPU</a:t>
            </a:r>
          </a:p>
          <a:p>
            <a:r>
              <a:rPr lang="en-US" altLang="en-US" sz="1800" dirty="0">
                <a:latin typeface="Times New Roman" panose="02020603050405020304" pitchFamily="18" charset="0"/>
                <a:cs typeface="Times New Roman" panose="02020603050405020304" pitchFamily="18" charset="0"/>
              </a:rPr>
              <a:t>Maintains </a:t>
            </a:r>
            <a:r>
              <a:rPr lang="en-US" altLang="en-US" sz="1800" b="1" dirty="0">
                <a:solidFill>
                  <a:srgbClr val="3366FF"/>
                </a:solidFill>
                <a:latin typeface="Times New Roman" panose="02020603050405020304" pitchFamily="18" charset="0"/>
                <a:cs typeface="Times New Roman" panose="02020603050405020304" pitchFamily="18" charset="0"/>
              </a:rPr>
              <a:t>scheduling queues </a:t>
            </a:r>
            <a:r>
              <a:rPr lang="en-US" altLang="en-US" sz="1800" dirty="0">
                <a:latin typeface="Times New Roman" panose="02020603050405020304" pitchFamily="18" charset="0"/>
                <a:cs typeface="Times New Roman" panose="02020603050405020304" pitchFamily="18" charset="0"/>
              </a:rPr>
              <a:t>of processes</a:t>
            </a:r>
          </a:p>
          <a:p>
            <a:pPr lvl="1"/>
            <a:r>
              <a:rPr lang="en-US" altLang="en-US" b="1" dirty="0">
                <a:solidFill>
                  <a:srgbClr val="3366FF"/>
                </a:solidFill>
                <a:latin typeface="Times New Roman" panose="02020603050405020304" pitchFamily="18" charset="0"/>
                <a:cs typeface="Times New Roman" panose="02020603050405020304" pitchFamily="18" charset="0"/>
              </a:rPr>
              <a:t>Job queue </a:t>
            </a:r>
            <a:r>
              <a:rPr lang="en-US" altLang="en-US" dirty="0">
                <a:latin typeface="Times New Roman" panose="02020603050405020304" pitchFamily="18" charset="0"/>
                <a:cs typeface="Times New Roman" panose="02020603050405020304" pitchFamily="18" charset="0"/>
              </a:rPr>
              <a:t>– set of all processes in the system</a:t>
            </a:r>
          </a:p>
          <a:p>
            <a:pPr lvl="1"/>
            <a:r>
              <a:rPr lang="en-US" altLang="en-US" b="1" dirty="0">
                <a:solidFill>
                  <a:srgbClr val="3366FF"/>
                </a:solidFill>
                <a:latin typeface="Times New Roman" panose="02020603050405020304" pitchFamily="18" charset="0"/>
                <a:cs typeface="Times New Roman" panose="02020603050405020304" pitchFamily="18" charset="0"/>
              </a:rPr>
              <a:t>Ready queue </a:t>
            </a:r>
            <a:r>
              <a:rPr lang="en-US" altLang="en-US" dirty="0">
                <a:latin typeface="Times New Roman" panose="02020603050405020304" pitchFamily="18" charset="0"/>
                <a:cs typeface="Times New Roman" panose="02020603050405020304" pitchFamily="18" charset="0"/>
              </a:rPr>
              <a:t>– set of all processes residing in main memory, ready and waiting to execute</a:t>
            </a:r>
          </a:p>
          <a:p>
            <a:pPr lvl="1"/>
            <a:r>
              <a:rPr lang="en-US" altLang="en-US" b="1" dirty="0">
                <a:solidFill>
                  <a:srgbClr val="3366FF"/>
                </a:solidFill>
                <a:latin typeface="Times New Roman" panose="02020603050405020304" pitchFamily="18" charset="0"/>
                <a:cs typeface="Times New Roman" panose="02020603050405020304" pitchFamily="18" charset="0"/>
              </a:rPr>
              <a:t>Device queues </a:t>
            </a:r>
            <a:r>
              <a:rPr lang="en-US" altLang="en-US" dirty="0">
                <a:latin typeface="Times New Roman" panose="02020603050405020304" pitchFamily="18" charset="0"/>
                <a:cs typeface="Times New Roman" panose="02020603050405020304" pitchFamily="18" charset="0"/>
              </a:rPr>
              <a:t>– set of processes waiting for an I/O device</a:t>
            </a:r>
          </a:p>
          <a:p>
            <a:pPr lvl="1"/>
            <a:r>
              <a:rPr lang="en-US" altLang="en-US" dirty="0">
                <a:latin typeface="Times New Roman" panose="02020603050405020304" pitchFamily="18" charset="0"/>
                <a:cs typeface="Times New Roman" panose="02020603050405020304" pitchFamily="18" charset="0"/>
              </a:rPr>
              <a:t>Processes migrate among the various queues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B0F5C97-D180-E0C8-B0D4-2531AD614754}"/>
              </a:ext>
            </a:extLst>
          </p:cNvPr>
          <p:cNvSpPr>
            <a:spLocks noGrp="1" noChangeArrowheads="1"/>
          </p:cNvSpPr>
          <p:nvPr>
            <p:ph type="title"/>
          </p:nvPr>
        </p:nvSpPr>
        <p:spPr>
          <a:xfrm>
            <a:off x="789709" y="979487"/>
            <a:ext cx="8229600" cy="576262"/>
          </a:xfrm>
        </p:spPr>
        <p:txBody>
          <a:bodyPr>
            <a:normAutofit/>
          </a:bodyPr>
          <a:lstStyle/>
          <a:p>
            <a:pPr eaLnBrk="1" hangingPunct="1"/>
            <a:r>
              <a:rPr lang="en-US" altLang="en-US" sz="3400" dirty="0">
                <a:latin typeface="Times New Roman" panose="02020603050405020304" pitchFamily="18" charset="0"/>
                <a:cs typeface="Times New Roman" panose="02020603050405020304" pitchFamily="18" charset="0"/>
              </a:rPr>
              <a:t>Context Switch</a:t>
            </a:r>
          </a:p>
        </p:txBody>
      </p:sp>
      <p:sp>
        <p:nvSpPr>
          <p:cNvPr id="21507" name="Rectangle 3">
            <a:extLst>
              <a:ext uri="{FF2B5EF4-FFF2-40B4-BE49-F238E27FC236}">
                <a16:creationId xmlns:a16="http://schemas.microsoft.com/office/drawing/2014/main" id="{9E8161E8-FF1D-5D5E-7856-5C2E3E33B68D}"/>
              </a:ext>
            </a:extLst>
          </p:cNvPr>
          <p:cNvSpPr>
            <a:spLocks noGrp="1" noChangeArrowheads="1"/>
          </p:cNvSpPr>
          <p:nvPr>
            <p:ph type="body" idx="1"/>
          </p:nvPr>
        </p:nvSpPr>
        <p:spPr>
          <a:xfrm>
            <a:off x="1061894" y="2008622"/>
            <a:ext cx="10291906" cy="4448175"/>
          </a:xfrm>
        </p:spPr>
        <p:txBody>
          <a:bodyPr>
            <a:normAutofit/>
          </a:bodyPr>
          <a:lstStyle/>
          <a:p>
            <a:pPr algn="just"/>
            <a:r>
              <a:rPr lang="en-US" altLang="en-US" sz="1800" dirty="0">
                <a:latin typeface="Times New Roman" panose="02020603050405020304" pitchFamily="18" charset="0"/>
                <a:cs typeface="Times New Roman" panose="02020603050405020304" pitchFamily="18" charset="0"/>
              </a:rPr>
              <a:t>When CPU switches to another process, the system must </a:t>
            </a:r>
            <a:r>
              <a:rPr lang="en-US" altLang="en-US" sz="1800" b="1" dirty="0">
                <a:solidFill>
                  <a:srgbClr val="3366FF"/>
                </a:solidFill>
                <a:latin typeface="Times New Roman" panose="02020603050405020304" pitchFamily="18" charset="0"/>
                <a:cs typeface="Times New Roman" panose="02020603050405020304" pitchFamily="18" charset="0"/>
              </a:rPr>
              <a:t>save the state </a:t>
            </a:r>
            <a:r>
              <a:rPr lang="en-US" altLang="en-US" sz="1800" dirty="0">
                <a:latin typeface="Times New Roman" panose="02020603050405020304" pitchFamily="18" charset="0"/>
                <a:cs typeface="Times New Roman" panose="02020603050405020304" pitchFamily="18" charset="0"/>
              </a:rPr>
              <a:t>of the old process and load the </a:t>
            </a:r>
            <a:r>
              <a:rPr lang="en-US" altLang="en-US" sz="1800" b="1" dirty="0">
                <a:solidFill>
                  <a:srgbClr val="3366FF"/>
                </a:solidFill>
                <a:latin typeface="Times New Roman" panose="02020603050405020304" pitchFamily="18" charset="0"/>
                <a:cs typeface="Times New Roman" panose="02020603050405020304" pitchFamily="18" charset="0"/>
              </a:rPr>
              <a:t>saved state </a:t>
            </a:r>
            <a:r>
              <a:rPr lang="en-US" altLang="en-US" sz="1800" dirty="0">
                <a:latin typeface="Times New Roman" panose="02020603050405020304" pitchFamily="18" charset="0"/>
                <a:cs typeface="Times New Roman" panose="02020603050405020304" pitchFamily="18" charset="0"/>
              </a:rPr>
              <a:t>for the new process via a </a:t>
            </a:r>
            <a:r>
              <a:rPr lang="en-US" altLang="en-US" sz="1800" b="1" dirty="0">
                <a:solidFill>
                  <a:srgbClr val="3366FF"/>
                </a:solidFill>
                <a:latin typeface="Times New Roman" panose="02020603050405020304" pitchFamily="18" charset="0"/>
                <a:cs typeface="Times New Roman" panose="02020603050405020304" pitchFamily="18" charset="0"/>
              </a:rPr>
              <a:t>context switch</a:t>
            </a:r>
            <a:endParaRPr lang="en-US" altLang="en-US" sz="1800" dirty="0">
              <a:latin typeface="Times New Roman" panose="02020603050405020304" pitchFamily="18" charset="0"/>
              <a:cs typeface="Times New Roman" panose="02020603050405020304" pitchFamily="18" charset="0"/>
            </a:endParaRPr>
          </a:p>
          <a:p>
            <a:pPr algn="just"/>
            <a:r>
              <a:rPr lang="en-US" altLang="en-US" sz="1800" b="1" dirty="0">
                <a:solidFill>
                  <a:srgbClr val="3366FF"/>
                </a:solidFill>
                <a:latin typeface="Times New Roman" panose="02020603050405020304" pitchFamily="18" charset="0"/>
                <a:cs typeface="Times New Roman" panose="02020603050405020304" pitchFamily="18" charset="0"/>
              </a:rPr>
              <a:t>Context </a:t>
            </a:r>
            <a:r>
              <a:rPr lang="en-US" altLang="en-US" sz="1800" dirty="0">
                <a:latin typeface="Times New Roman" panose="02020603050405020304" pitchFamily="18" charset="0"/>
                <a:cs typeface="Times New Roman" panose="02020603050405020304" pitchFamily="18" charset="0"/>
              </a:rPr>
              <a:t>of a process represented in the PCB</a:t>
            </a:r>
          </a:p>
          <a:p>
            <a:pPr algn="just"/>
            <a:r>
              <a:rPr lang="en-US" altLang="en-US" sz="1800" dirty="0">
                <a:latin typeface="Times New Roman" panose="02020603050405020304" pitchFamily="18" charset="0"/>
                <a:cs typeface="Times New Roman" panose="02020603050405020304" pitchFamily="18" charset="0"/>
              </a:rPr>
              <a:t>Context-switch time is overhead; the system does no useful work while switching</a:t>
            </a:r>
          </a:p>
          <a:p>
            <a:pPr lvl="1" algn="just"/>
            <a:r>
              <a:rPr lang="en-US" altLang="en-US" dirty="0">
                <a:latin typeface="Times New Roman" panose="02020603050405020304" pitchFamily="18" charset="0"/>
                <a:cs typeface="Times New Roman" panose="02020603050405020304" pitchFamily="18" charset="0"/>
              </a:rPr>
              <a:t>The more complex the OS and the PCB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 the </a:t>
            </a:r>
            <a:r>
              <a:rPr lang="en-US" altLang="en-US" dirty="0">
                <a:latin typeface="Times New Roman" panose="02020603050405020304" pitchFamily="18" charset="0"/>
                <a:cs typeface="Times New Roman" panose="02020603050405020304" pitchFamily="18" charset="0"/>
              </a:rPr>
              <a:t>longer the context switch</a:t>
            </a:r>
          </a:p>
          <a:p>
            <a:pPr algn="just"/>
            <a:r>
              <a:rPr lang="en-US" altLang="en-US" sz="1800" dirty="0">
                <a:latin typeface="Times New Roman" panose="02020603050405020304" pitchFamily="18" charset="0"/>
                <a:cs typeface="Times New Roman" panose="02020603050405020304" pitchFamily="18" charset="0"/>
              </a:rPr>
              <a:t>Time dependent on hardware support</a:t>
            </a:r>
          </a:p>
          <a:p>
            <a:pPr lvl="1" algn="just"/>
            <a:r>
              <a:rPr lang="en-US" altLang="en-US" dirty="0">
                <a:latin typeface="Times New Roman" panose="02020603050405020304" pitchFamily="18" charset="0"/>
                <a:cs typeface="Times New Roman" panose="02020603050405020304" pitchFamily="18" charset="0"/>
              </a:rPr>
              <a:t>Some hardware provides multiple sets of registers per CPU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dirty="0">
                <a:latin typeface="Times New Roman" panose="02020603050405020304" pitchFamily="18" charset="0"/>
                <a:cs typeface="Times New Roman" panose="02020603050405020304" pitchFamily="18" charset="0"/>
              </a:rPr>
              <a:t> multiple contexts loaded at once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2AC9B1-B98B-B4EB-44D3-D4C2AF7067D1}"/>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5" name="Content Placeholder 2">
            <a:extLst>
              <a:ext uri="{FF2B5EF4-FFF2-40B4-BE49-F238E27FC236}">
                <a16:creationId xmlns:a16="http://schemas.microsoft.com/office/drawing/2014/main" id="{54E998D1-CDC6-67A1-C335-7B1CE73DE2C4}"/>
              </a:ext>
            </a:extLst>
          </p:cNvPr>
          <p:cNvSpPr>
            <a:spLocks noGrp="1"/>
          </p:cNvSpPr>
          <p:nvPr>
            <p:ph idx="1"/>
          </p:nvPr>
        </p:nvSpPr>
        <p:spPr>
          <a:xfrm>
            <a:off x="1096963" y="2713703"/>
            <a:ext cx="10058400" cy="3155285"/>
          </a:xfrm>
        </p:spPr>
        <p:txBody>
          <a:bodyPr anchor="t">
            <a:normAutofit/>
          </a:bodyPr>
          <a:lstStyle/>
          <a:p>
            <a:pPr marL="0" lvl="0" indent="0" algn="ctr">
              <a:lnSpc>
                <a:spcPct val="100000"/>
              </a:lnSpc>
              <a:buNone/>
            </a:pPr>
            <a:r>
              <a:rPr lang="en-US" sz="5400" dirty="0">
                <a:latin typeface="Times New Roman" panose="02020603050405020304" pitchFamily="18" charset="0"/>
                <a:cs typeface="Times New Roman" panose="02020603050405020304" pitchFamily="18" charset="0"/>
              </a:rPr>
              <a:t>UNIT 2: Process Management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506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BA2CB02-6015-49E1-A9B6-6E7F33431DF8}"/>
              </a:ext>
            </a:extLst>
          </p:cNvPr>
          <p:cNvSpPr>
            <a:spLocks noGrp="1" noChangeArrowheads="1"/>
          </p:cNvSpPr>
          <p:nvPr>
            <p:ph type="title"/>
          </p:nvPr>
        </p:nvSpPr>
        <p:spPr>
          <a:xfrm>
            <a:off x="1079500" y="808038"/>
            <a:ext cx="8229600" cy="576262"/>
          </a:xfrm>
        </p:spPr>
        <p:txBody>
          <a:bodyPr>
            <a:normAutofit/>
          </a:bodyPr>
          <a:lstStyle/>
          <a:p>
            <a:pPr eaLnBrk="1" hangingPunct="1"/>
            <a:r>
              <a:rPr lang="en-US" altLang="en-US" sz="3400" dirty="0">
                <a:latin typeface="Times New Roman" panose="02020603050405020304" pitchFamily="18" charset="0"/>
                <a:cs typeface="Times New Roman" panose="02020603050405020304" pitchFamily="18" charset="0"/>
              </a:rPr>
              <a:t>Process Creation</a:t>
            </a:r>
          </a:p>
        </p:txBody>
      </p:sp>
      <p:sp>
        <p:nvSpPr>
          <p:cNvPr id="23555" name="Rectangle 3">
            <a:extLst>
              <a:ext uri="{FF2B5EF4-FFF2-40B4-BE49-F238E27FC236}">
                <a16:creationId xmlns:a16="http://schemas.microsoft.com/office/drawing/2014/main" id="{0A9C077F-7B3E-A11F-09D3-9E3EE32C4560}"/>
              </a:ext>
            </a:extLst>
          </p:cNvPr>
          <p:cNvSpPr>
            <a:spLocks noGrp="1" noChangeArrowheads="1"/>
          </p:cNvSpPr>
          <p:nvPr>
            <p:ph type="body" idx="1"/>
          </p:nvPr>
        </p:nvSpPr>
        <p:spPr>
          <a:xfrm>
            <a:off x="1244600" y="1993900"/>
            <a:ext cx="9728200" cy="4252914"/>
          </a:xfrm>
        </p:spPr>
        <p:txBody>
          <a:bodyPr>
            <a:normAutofit/>
          </a:bodyPr>
          <a:lstStyle/>
          <a:p>
            <a:r>
              <a:rPr lang="en-US" altLang="en-US" sz="1800" b="1" dirty="0">
                <a:solidFill>
                  <a:srgbClr val="3366FF"/>
                </a:solidFill>
                <a:latin typeface="Times New Roman" panose="02020603050405020304" pitchFamily="18" charset="0"/>
                <a:cs typeface="Times New Roman" panose="02020603050405020304" pitchFamily="18" charset="0"/>
              </a:rPr>
              <a:t>Parent</a:t>
            </a:r>
            <a:r>
              <a:rPr lang="en-US" altLang="en-US" sz="1800" b="1"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process create </a:t>
            </a:r>
            <a:r>
              <a:rPr lang="en-US" altLang="en-US" sz="1800" b="1" dirty="0">
                <a:solidFill>
                  <a:srgbClr val="3366FF"/>
                </a:solidFill>
                <a:latin typeface="Times New Roman" panose="02020603050405020304" pitchFamily="18" charset="0"/>
                <a:cs typeface="Times New Roman" panose="02020603050405020304" pitchFamily="18" charset="0"/>
              </a:rPr>
              <a:t>children</a:t>
            </a:r>
            <a:r>
              <a:rPr lang="en-US" altLang="en-US" sz="1800" b="1"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processes, which, in turn create other processes, forming a </a:t>
            </a:r>
            <a:r>
              <a:rPr lang="en-US" altLang="en-US" sz="1800" b="1" dirty="0">
                <a:solidFill>
                  <a:srgbClr val="3366FF"/>
                </a:solidFill>
                <a:latin typeface="Times New Roman" panose="02020603050405020304" pitchFamily="18" charset="0"/>
                <a:cs typeface="Times New Roman" panose="02020603050405020304" pitchFamily="18" charset="0"/>
              </a:rPr>
              <a:t>tree</a:t>
            </a:r>
            <a:r>
              <a:rPr lang="en-US" altLang="en-US" sz="1800" dirty="0">
                <a:latin typeface="Times New Roman" panose="02020603050405020304" pitchFamily="18" charset="0"/>
                <a:cs typeface="Times New Roman" panose="02020603050405020304" pitchFamily="18" charset="0"/>
              </a:rPr>
              <a:t> of processes</a:t>
            </a:r>
          </a:p>
          <a:p>
            <a:r>
              <a:rPr lang="en-US" altLang="en-US" sz="1800" dirty="0">
                <a:latin typeface="Times New Roman" panose="02020603050405020304" pitchFamily="18" charset="0"/>
                <a:cs typeface="Times New Roman" panose="02020603050405020304" pitchFamily="18" charset="0"/>
              </a:rPr>
              <a:t>Generally, process identified and managed via a</a:t>
            </a:r>
            <a:r>
              <a:rPr lang="en-US" altLang="en-US" sz="1800" b="1" dirty="0">
                <a:latin typeface="Times New Roman" panose="02020603050405020304" pitchFamily="18" charset="0"/>
                <a:cs typeface="Times New Roman" panose="02020603050405020304" pitchFamily="18" charset="0"/>
              </a:rPr>
              <a:t> </a:t>
            </a:r>
            <a:r>
              <a:rPr lang="en-US" altLang="en-US" sz="1800" b="1" dirty="0">
                <a:solidFill>
                  <a:srgbClr val="3366FF"/>
                </a:solidFill>
                <a:latin typeface="Times New Roman" panose="02020603050405020304" pitchFamily="18" charset="0"/>
                <a:cs typeface="Times New Roman" panose="02020603050405020304" pitchFamily="18" charset="0"/>
              </a:rPr>
              <a:t>process identifier </a:t>
            </a:r>
            <a:r>
              <a:rPr lang="en-US" altLang="en-US" sz="1800" dirty="0">
                <a:latin typeface="Times New Roman" panose="02020603050405020304" pitchFamily="18" charset="0"/>
                <a:cs typeface="Times New Roman" panose="02020603050405020304" pitchFamily="18" charset="0"/>
              </a:rPr>
              <a:t>(</a:t>
            </a:r>
            <a:r>
              <a:rPr lang="en-US" altLang="en-US" sz="1800" b="1" dirty="0" err="1">
                <a:solidFill>
                  <a:srgbClr val="3366FF"/>
                </a:solidFill>
                <a:latin typeface="Times New Roman" panose="02020603050405020304" pitchFamily="18" charset="0"/>
                <a:cs typeface="Times New Roman" panose="02020603050405020304" pitchFamily="18" charset="0"/>
              </a:rPr>
              <a:t>pid</a:t>
            </a:r>
            <a:r>
              <a:rPr lang="en-US" altLang="en-US" sz="1800" dirty="0">
                <a:latin typeface="Times New Roman" panose="02020603050405020304" pitchFamily="18" charset="0"/>
                <a:cs typeface="Times New Roman" panose="02020603050405020304" pitchFamily="18" charset="0"/>
              </a:rPr>
              <a:t>)</a:t>
            </a:r>
          </a:p>
          <a:p>
            <a:r>
              <a:rPr lang="en-US" altLang="en-US" sz="1800" dirty="0">
                <a:latin typeface="Times New Roman" panose="02020603050405020304" pitchFamily="18" charset="0"/>
                <a:cs typeface="Times New Roman" panose="02020603050405020304" pitchFamily="18" charset="0"/>
              </a:rPr>
              <a:t>Resource sharing options</a:t>
            </a:r>
          </a:p>
          <a:p>
            <a:pPr lvl="1"/>
            <a:r>
              <a:rPr lang="en-US" altLang="en-US" dirty="0">
                <a:latin typeface="Times New Roman" panose="02020603050405020304" pitchFamily="18" charset="0"/>
                <a:cs typeface="Times New Roman" panose="02020603050405020304" pitchFamily="18" charset="0"/>
              </a:rPr>
              <a:t>Parent and children share all resources</a:t>
            </a:r>
          </a:p>
          <a:p>
            <a:pPr lvl="1"/>
            <a:r>
              <a:rPr lang="en-US" altLang="en-US" dirty="0">
                <a:latin typeface="Times New Roman" panose="02020603050405020304" pitchFamily="18" charset="0"/>
                <a:cs typeface="Times New Roman" panose="02020603050405020304" pitchFamily="18" charset="0"/>
              </a:rPr>
              <a:t>Children share subset of parent</a:t>
            </a:r>
            <a:r>
              <a:rPr lang="ja-JP" altLang="en-US"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cs typeface="Times New Roman" panose="02020603050405020304" pitchFamily="18" charset="0"/>
              </a:rPr>
              <a:t>s resources</a:t>
            </a:r>
          </a:p>
          <a:p>
            <a:pPr lvl="1"/>
            <a:r>
              <a:rPr lang="en-US" altLang="en-US" dirty="0">
                <a:latin typeface="Times New Roman" panose="02020603050405020304" pitchFamily="18" charset="0"/>
                <a:cs typeface="Times New Roman" panose="02020603050405020304" pitchFamily="18" charset="0"/>
              </a:rPr>
              <a:t>Parent and child share no resources</a:t>
            </a:r>
          </a:p>
          <a:p>
            <a:r>
              <a:rPr lang="en-US" altLang="en-US" sz="1800" dirty="0">
                <a:latin typeface="Times New Roman" panose="02020603050405020304" pitchFamily="18" charset="0"/>
                <a:cs typeface="Times New Roman" panose="02020603050405020304" pitchFamily="18" charset="0"/>
              </a:rPr>
              <a:t>Execution options</a:t>
            </a:r>
          </a:p>
          <a:p>
            <a:pPr lvl="1"/>
            <a:r>
              <a:rPr lang="en-US" altLang="en-US" dirty="0">
                <a:latin typeface="Times New Roman" panose="02020603050405020304" pitchFamily="18" charset="0"/>
                <a:cs typeface="Times New Roman" panose="02020603050405020304" pitchFamily="18" charset="0"/>
              </a:rPr>
              <a:t>Parent and children execute concurrently</a:t>
            </a:r>
          </a:p>
          <a:p>
            <a:pPr lvl="1"/>
            <a:r>
              <a:rPr lang="en-US" altLang="en-US" dirty="0">
                <a:latin typeface="Times New Roman" panose="02020603050405020304" pitchFamily="18" charset="0"/>
                <a:cs typeface="Times New Roman" panose="02020603050405020304" pitchFamily="18" charset="0"/>
              </a:rPr>
              <a:t>Parent waits until children terminate</a:t>
            </a:r>
          </a:p>
          <a:p>
            <a:pPr>
              <a:buFont typeface="Monotype Sorts" pitchFamily="-84" charset="2"/>
              <a:buNone/>
            </a:pP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creation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Process creation is achieved through the fork() system call.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newly created process is called the child process and the process that initiated it (or the process when execution is started) is called the parent process.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After the fork() system call, now we have two processes - parent and child processes. How to differentiate them? Very simple, it is through their return values.</a:t>
            </a:r>
          </a:p>
        </p:txBody>
      </p:sp>
      <p:pic>
        <p:nvPicPr>
          <p:cNvPr id="3" name="Picture 2">
            <a:extLst>
              <a:ext uri="{FF2B5EF4-FFF2-40B4-BE49-F238E27FC236}">
                <a16:creationId xmlns:a16="http://schemas.microsoft.com/office/drawing/2014/main" id="{299C0D91-9EE1-9E56-C8CA-4E225B6E9FFF}"/>
              </a:ext>
            </a:extLst>
          </p:cNvPr>
          <p:cNvPicPr>
            <a:picLocks noChangeAspect="1"/>
          </p:cNvPicPr>
          <p:nvPr/>
        </p:nvPicPr>
        <p:blipFill>
          <a:blip r:embed="rId2"/>
          <a:stretch>
            <a:fillRect/>
          </a:stretch>
        </p:blipFill>
        <p:spPr>
          <a:xfrm>
            <a:off x="3390900" y="4791189"/>
            <a:ext cx="4038600" cy="1858993"/>
          </a:xfrm>
          <a:prstGeom prst="rect">
            <a:avLst/>
          </a:prstGeom>
        </p:spPr>
      </p:pic>
    </p:spTree>
    <p:extLst>
      <p:ext uri="{BB962C8B-B14F-4D97-AF65-F5344CB8AC3E}">
        <p14:creationId xmlns:p14="http://schemas.microsoft.com/office/powerpoint/2010/main" val="4220675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creation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fork() system call returns either of the three values −</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Negative value to indicate an error, i.e., unsuccessful in creating the child process.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Returns a zero for child process.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Returns a positive value for the parent process. This value is the process ID of the newly created child process.</a:t>
            </a:r>
          </a:p>
        </p:txBody>
      </p:sp>
    </p:spTree>
    <p:extLst>
      <p:ext uri="{BB962C8B-B14F-4D97-AF65-F5344CB8AC3E}">
        <p14:creationId xmlns:p14="http://schemas.microsoft.com/office/powerpoint/2010/main" val="3263529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Inter process communication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53556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Interprocess</a:t>
            </a:r>
            <a:r>
              <a:rPr lang="en-US" dirty="0">
                <a:latin typeface="Times New Roman" panose="02020603050405020304" pitchFamily="18" charset="0"/>
                <a:cs typeface="Times New Roman" panose="02020603050405020304" pitchFamily="18" charset="0"/>
              </a:rPr>
              <a:t> communication is the mechanism provided by the operating system that allows processes to communicate with each other.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communication could involve a process letting another process know that some event has occurred or the transferring of data from one process to another.</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BECA733-4192-3CCA-9349-676CB213AAC7}"/>
              </a:ext>
            </a:extLst>
          </p:cNvPr>
          <p:cNvPicPr>
            <a:picLocks noChangeAspect="1"/>
          </p:cNvPicPr>
          <p:nvPr/>
        </p:nvPicPr>
        <p:blipFill>
          <a:blip r:embed="rId2"/>
          <a:stretch>
            <a:fillRect/>
          </a:stretch>
        </p:blipFill>
        <p:spPr>
          <a:xfrm>
            <a:off x="2188585" y="4375691"/>
            <a:ext cx="7343775" cy="1657350"/>
          </a:xfrm>
          <a:prstGeom prst="rect">
            <a:avLst/>
          </a:prstGeom>
        </p:spPr>
      </p:pic>
    </p:spTree>
    <p:extLst>
      <p:ext uri="{BB962C8B-B14F-4D97-AF65-F5344CB8AC3E}">
        <p14:creationId xmlns:p14="http://schemas.microsoft.com/office/powerpoint/2010/main" val="316178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Inter process communication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70456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A process can be of two types:</a:t>
            </a:r>
          </a:p>
          <a:p>
            <a:pPr algn="just">
              <a:lnSpc>
                <a:spcPct val="150000"/>
              </a:lnSpc>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Independent process.</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Co-operating process.</a:t>
            </a:r>
          </a:p>
        </p:txBody>
      </p:sp>
    </p:spTree>
    <p:extLst>
      <p:ext uri="{BB962C8B-B14F-4D97-AF65-F5344CB8AC3E}">
        <p14:creationId xmlns:p14="http://schemas.microsoft.com/office/powerpoint/2010/main" val="2138033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Inter process communication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highlight>
                  <a:srgbClr val="FFFF00"/>
                </a:highlight>
                <a:latin typeface="Times New Roman" panose="02020603050405020304" pitchFamily="18" charset="0"/>
                <a:cs typeface="Times New Roman" panose="02020603050405020304" pitchFamily="18" charset="0"/>
              </a:rPr>
              <a:t>An independent process is not affected by the execution of other processes </a:t>
            </a:r>
            <a:r>
              <a:rPr lang="en-US" dirty="0">
                <a:latin typeface="Times New Roman" panose="02020603050405020304" pitchFamily="18" charset="0"/>
                <a:cs typeface="Times New Roman" panose="02020603050405020304" pitchFamily="18" charset="0"/>
              </a:rPr>
              <a:t>while a </a:t>
            </a:r>
            <a:r>
              <a:rPr lang="en-US" dirty="0">
                <a:highlight>
                  <a:srgbClr val="00FFFF"/>
                </a:highlight>
                <a:latin typeface="Times New Roman" panose="02020603050405020304" pitchFamily="18" charset="0"/>
                <a:cs typeface="Times New Roman" panose="02020603050405020304" pitchFamily="18" charset="0"/>
              </a:rPr>
              <a:t>co-operating process can be affected by other executing processes.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Though one can think that those processes, which are running independently, will execute very efficiently, in reality, there are many situations when co-operative nature can be utilized for increasing computational speed, convenience, and modularity.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highlight>
                  <a:srgbClr val="FFFF00"/>
                </a:highlight>
                <a:latin typeface="Times New Roman" panose="02020603050405020304" pitchFamily="18" charset="0"/>
                <a:cs typeface="Times New Roman" panose="02020603050405020304" pitchFamily="18" charset="0"/>
              </a:rPr>
              <a:t>Inter-process communication (IPC) i</a:t>
            </a:r>
            <a:r>
              <a:rPr lang="en-US" dirty="0">
                <a:latin typeface="Times New Roman" panose="02020603050405020304" pitchFamily="18" charset="0"/>
                <a:cs typeface="Times New Roman" panose="02020603050405020304" pitchFamily="18" charset="0"/>
              </a:rPr>
              <a:t>s a mechanism that allows processes to communicate with each other and </a:t>
            </a:r>
            <a:r>
              <a:rPr lang="en-US" dirty="0">
                <a:highlight>
                  <a:srgbClr val="FFFF00"/>
                </a:highlight>
                <a:latin typeface="Times New Roman" panose="02020603050405020304" pitchFamily="18" charset="0"/>
                <a:cs typeface="Times New Roman" panose="02020603050405020304" pitchFamily="18" charset="0"/>
              </a:rPr>
              <a:t>synchronize</a:t>
            </a:r>
            <a:r>
              <a:rPr lang="en-US" dirty="0">
                <a:latin typeface="Times New Roman" panose="02020603050405020304" pitchFamily="18" charset="0"/>
                <a:cs typeface="Times New Roman" panose="02020603050405020304" pitchFamily="18" charset="0"/>
              </a:rPr>
              <a:t> their actions.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communication between these processes can be seen as a method of co-operation between them.</a:t>
            </a:r>
          </a:p>
        </p:txBody>
      </p:sp>
    </p:spTree>
    <p:extLst>
      <p:ext uri="{BB962C8B-B14F-4D97-AF65-F5344CB8AC3E}">
        <p14:creationId xmlns:p14="http://schemas.microsoft.com/office/powerpoint/2010/main" val="395607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Inter process communication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535566"/>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Processes can communicate with each other through both:</a:t>
            </a:r>
          </a:p>
          <a:p>
            <a:pPr algn="just">
              <a:lnSpc>
                <a:spcPct val="150000"/>
              </a:lnSpc>
            </a:pPr>
            <a:r>
              <a:rPr lang="en-US" dirty="0">
                <a:latin typeface="Times New Roman" panose="02020603050405020304" pitchFamily="18" charset="0"/>
                <a:cs typeface="Times New Roman" panose="02020603050405020304" pitchFamily="18" charset="0"/>
              </a:rPr>
              <a:t> </a:t>
            </a:r>
          </a:p>
          <a:p>
            <a:pPr algn="just">
              <a:lnSpc>
                <a:spcPct val="150000"/>
              </a:lnSpc>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Shared Memory</a:t>
            </a:r>
          </a:p>
          <a:p>
            <a:pPr marL="342900" indent="-342900" algn="just">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Message passing</a:t>
            </a:r>
          </a:p>
        </p:txBody>
      </p:sp>
      <p:pic>
        <p:nvPicPr>
          <p:cNvPr id="2" name="Picture 1">
            <a:extLst>
              <a:ext uri="{FF2B5EF4-FFF2-40B4-BE49-F238E27FC236}">
                <a16:creationId xmlns:a16="http://schemas.microsoft.com/office/drawing/2014/main" id="{7DC2564C-460D-12A0-A423-A6325823B98C}"/>
              </a:ext>
            </a:extLst>
          </p:cNvPr>
          <p:cNvPicPr>
            <a:picLocks noChangeAspect="1"/>
          </p:cNvPicPr>
          <p:nvPr/>
        </p:nvPicPr>
        <p:blipFill>
          <a:blip r:embed="rId2"/>
          <a:stretch>
            <a:fillRect/>
          </a:stretch>
        </p:blipFill>
        <p:spPr>
          <a:xfrm>
            <a:off x="5432020" y="2927891"/>
            <a:ext cx="5124450" cy="2895600"/>
          </a:xfrm>
          <a:prstGeom prst="rect">
            <a:avLst/>
          </a:prstGeom>
        </p:spPr>
      </p:pic>
    </p:spTree>
    <p:extLst>
      <p:ext uri="{BB962C8B-B14F-4D97-AF65-F5344CB8AC3E}">
        <p14:creationId xmlns:p14="http://schemas.microsoft.com/office/powerpoint/2010/main" val="417872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Inter process communication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Shared Memory Method</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Ex: Producer-Consumer problem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There are two processes: </a:t>
            </a:r>
            <a:r>
              <a:rPr lang="en-US" dirty="0">
                <a:highlight>
                  <a:srgbClr val="FFFF00"/>
                </a:highlight>
                <a:latin typeface="Times New Roman" panose="02020603050405020304" pitchFamily="18" charset="0"/>
                <a:cs typeface="Times New Roman" panose="02020603050405020304" pitchFamily="18" charset="0"/>
              </a:rPr>
              <a:t>Producer and Consumer. </a:t>
            </a:r>
          </a:p>
          <a:p>
            <a:pPr algn="just">
              <a:lnSpc>
                <a:spcPct val="150000"/>
              </a:lnSpc>
            </a:pPr>
            <a:endParaRPr lang="en-US" dirty="0">
              <a:highlight>
                <a:srgbClr val="FFFF00"/>
              </a:highligh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producer produces some items and the Consumer consumes that item.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two processes share a common space or memory location known as a buffer where the item produced by the Producer is stored and from which the Consumer consumes the item if needed.</a:t>
            </a:r>
          </a:p>
        </p:txBody>
      </p:sp>
    </p:spTree>
    <p:extLst>
      <p:ext uri="{BB962C8B-B14F-4D97-AF65-F5344CB8AC3E}">
        <p14:creationId xmlns:p14="http://schemas.microsoft.com/office/powerpoint/2010/main" val="3341549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Inter process communication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Let's understand what is the problem?</a:t>
            </a:r>
          </a:p>
          <a:p>
            <a:pPr algn="just">
              <a:lnSpc>
                <a:spcPct val="150000"/>
              </a:lnSpc>
            </a:pPr>
            <a:r>
              <a:rPr lang="en-US" dirty="0">
                <a:latin typeface="Times New Roman" panose="02020603050405020304" pitchFamily="18" charset="0"/>
                <a:cs typeface="Times New Roman" panose="02020603050405020304" pitchFamily="18" charset="0"/>
              </a:rPr>
              <a:t>Below are a few points that considered as the problems occur in Producer-Consumer:</a:t>
            </a:r>
          </a:p>
          <a:p>
            <a:pPr algn="just">
              <a:lnSpc>
                <a:spcPct val="150000"/>
              </a:lnSpc>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The producer should produce data only when the buffer is not full. In case it is found that the buffer is full, the producer is not allowed to store any data into the memory buffer.</a:t>
            </a:r>
          </a:p>
          <a:p>
            <a:pPr marL="342900" indent="-342900" algn="just">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Data can only be consumed by the consumer if and only if the memory buffer is not empty. In case it is found that the buffer is empty, the consumer is not allowed to use any data from the memory buffer.</a:t>
            </a:r>
          </a:p>
          <a:p>
            <a:pPr marL="342900" indent="-342900" algn="just">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Accessing memory buffer should not be allowed to producer and consumer at the same time.</a:t>
            </a:r>
          </a:p>
        </p:txBody>
      </p:sp>
    </p:spTree>
    <p:extLst>
      <p:ext uri="{BB962C8B-B14F-4D97-AF65-F5344CB8AC3E}">
        <p14:creationId xmlns:p14="http://schemas.microsoft.com/office/powerpoint/2010/main" val="3366913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Inter process communication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58074"/>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Producer Code												Consumer Code</a:t>
            </a:r>
          </a:p>
        </p:txBody>
      </p:sp>
      <p:pic>
        <p:nvPicPr>
          <p:cNvPr id="3" name="Picture 2">
            <a:extLst>
              <a:ext uri="{FF2B5EF4-FFF2-40B4-BE49-F238E27FC236}">
                <a16:creationId xmlns:a16="http://schemas.microsoft.com/office/drawing/2014/main" id="{AECE981B-59B6-ADC5-C24A-BECD28603D60}"/>
              </a:ext>
            </a:extLst>
          </p:cNvPr>
          <p:cNvPicPr>
            <a:picLocks noChangeAspect="1"/>
          </p:cNvPicPr>
          <p:nvPr/>
        </p:nvPicPr>
        <p:blipFill>
          <a:blip r:embed="rId2"/>
          <a:stretch>
            <a:fillRect/>
          </a:stretch>
        </p:blipFill>
        <p:spPr>
          <a:xfrm>
            <a:off x="1354688" y="2689264"/>
            <a:ext cx="2496875" cy="3198918"/>
          </a:xfrm>
          <a:prstGeom prst="rect">
            <a:avLst/>
          </a:prstGeom>
        </p:spPr>
      </p:pic>
      <p:pic>
        <p:nvPicPr>
          <p:cNvPr id="7" name="Picture 6">
            <a:extLst>
              <a:ext uri="{FF2B5EF4-FFF2-40B4-BE49-F238E27FC236}">
                <a16:creationId xmlns:a16="http://schemas.microsoft.com/office/drawing/2014/main" id="{08207B4D-E82D-C353-985E-7BAD195CA069}"/>
              </a:ext>
            </a:extLst>
          </p:cNvPr>
          <p:cNvPicPr>
            <a:picLocks noChangeAspect="1"/>
          </p:cNvPicPr>
          <p:nvPr/>
        </p:nvPicPr>
        <p:blipFill>
          <a:blip r:embed="rId3"/>
          <a:stretch>
            <a:fillRect/>
          </a:stretch>
        </p:blipFill>
        <p:spPr>
          <a:xfrm>
            <a:off x="7684096" y="2832159"/>
            <a:ext cx="2496875" cy="2945186"/>
          </a:xfrm>
          <a:prstGeom prst="rect">
            <a:avLst/>
          </a:prstGeom>
        </p:spPr>
      </p:pic>
    </p:spTree>
    <p:extLst>
      <p:ext uri="{BB962C8B-B14F-4D97-AF65-F5344CB8AC3E}">
        <p14:creationId xmlns:p14="http://schemas.microsoft.com/office/powerpoint/2010/main" val="154261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Concept</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Process</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process is basically a program in execution. The execution of a process must progress in a sequential fashion.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process is defined as an entity which represents the basic unit of work to be implemented in the system.</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put it in simple terms, we write our computer programs in a text file and when we execute this program, it becomes a process which performs all the tasks mentioned in the program.</a:t>
            </a:r>
          </a:p>
        </p:txBody>
      </p:sp>
    </p:spTree>
    <p:extLst>
      <p:ext uri="{BB962C8B-B14F-4D97-AF65-F5344CB8AC3E}">
        <p14:creationId xmlns:p14="http://schemas.microsoft.com/office/powerpoint/2010/main" val="3551081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Inter process communication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669944"/>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used in a producer code represent the next empty buffer</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"out" used in consumer code represent first filled buffer</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count keeps the count number of elements in the buffer</a:t>
            </a:r>
          </a:p>
        </p:txBody>
      </p:sp>
    </p:spTree>
    <p:extLst>
      <p:ext uri="{BB962C8B-B14F-4D97-AF65-F5344CB8AC3E}">
        <p14:creationId xmlns:p14="http://schemas.microsoft.com/office/powerpoint/2010/main" val="1389667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Inter process communication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336059"/>
          </a:xfrm>
          <a:prstGeom prst="rect">
            <a:avLst/>
          </a:prstGeom>
          <a:noFill/>
        </p:spPr>
        <p:txBody>
          <a:bodyPr wrap="square">
            <a:spAutoFit/>
          </a:bodyPr>
          <a:lstStyle/>
          <a:p>
            <a:pPr algn="just">
              <a:lnSpc>
                <a:spcPct val="200000"/>
              </a:lnSpc>
            </a:pPr>
            <a:r>
              <a:rPr lang="en-US" b="1" dirty="0">
                <a:latin typeface="Times New Roman" panose="02020603050405020304" pitchFamily="18" charset="0"/>
                <a:cs typeface="Times New Roman" panose="02020603050405020304" pitchFamily="18" charset="0"/>
              </a:rPr>
              <a:t>ii) Messaging Passing Method</a:t>
            </a:r>
          </a:p>
          <a:p>
            <a:pPr algn="just">
              <a:lnSpc>
                <a:spcPct val="150000"/>
              </a:lnSpc>
            </a:pPr>
            <a:r>
              <a:rPr lang="en-US" dirty="0">
                <a:latin typeface="Times New Roman" panose="02020603050405020304" pitchFamily="18" charset="0"/>
                <a:cs typeface="Times New Roman" panose="02020603050405020304" pitchFamily="18" charset="0"/>
              </a:rPr>
              <a:t>Now, we will start our discussion of the communication between processes via message passing. In this method, processes communicate with each other without using any kind of shared memory. If two processes p1 and p2 want to communicate with each other, they proceed as follows:</a:t>
            </a:r>
          </a:p>
          <a:p>
            <a:pPr algn="just">
              <a:lnSpc>
                <a:spcPct val="150000"/>
              </a:lnSpc>
            </a:pP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Establish a communication link (if a link already exists, no need to establish it again.)</a:t>
            </a:r>
          </a:p>
          <a:p>
            <a:pPr algn="just">
              <a:lnSpc>
                <a:spcPct val="150000"/>
              </a:lnSpc>
            </a:pPr>
            <a:r>
              <a:rPr lang="en-US" dirty="0">
                <a:latin typeface="Times New Roman" panose="02020603050405020304" pitchFamily="18" charset="0"/>
                <a:cs typeface="Times New Roman" panose="02020603050405020304" pitchFamily="18" charset="0"/>
              </a:rPr>
              <a:t>Start exchanging messages using basic primitives.</a:t>
            </a:r>
          </a:p>
          <a:p>
            <a:pPr algn="just">
              <a:lnSpc>
                <a:spcPct val="150000"/>
              </a:lnSpc>
            </a:pPr>
            <a:r>
              <a:rPr lang="en-US" dirty="0">
                <a:latin typeface="Times New Roman" panose="02020603050405020304" pitchFamily="18" charset="0"/>
                <a:cs typeface="Times New Roman" panose="02020603050405020304" pitchFamily="18" charset="0"/>
              </a:rPr>
              <a:t>We need at least two primitives: </a:t>
            </a:r>
          </a:p>
          <a:p>
            <a:pPr algn="just">
              <a:lnSpc>
                <a:spcPct val="150000"/>
              </a:lnSpc>
            </a:pPr>
            <a:r>
              <a:rPr lang="en-US" b="1" dirty="0">
                <a:highlight>
                  <a:srgbClr val="FFFF00"/>
                </a:highlight>
                <a:latin typeface="Times New Roman" panose="02020603050405020304" pitchFamily="18" charset="0"/>
                <a:cs typeface="Times New Roman" panose="02020603050405020304" pitchFamily="18" charset="0"/>
              </a:rPr>
              <a:t>– send(message, destination) or send(message) </a:t>
            </a:r>
          </a:p>
          <a:p>
            <a:pPr algn="just">
              <a:lnSpc>
                <a:spcPct val="150000"/>
              </a:lnSpc>
            </a:pPr>
            <a:r>
              <a:rPr lang="en-US" b="1" dirty="0">
                <a:highlight>
                  <a:srgbClr val="FFFF00"/>
                </a:highlight>
                <a:latin typeface="Times New Roman" panose="02020603050405020304" pitchFamily="18" charset="0"/>
                <a:cs typeface="Times New Roman" panose="02020603050405020304" pitchFamily="18" charset="0"/>
              </a:rPr>
              <a:t>– receive(message, host) or receive(message)</a:t>
            </a:r>
          </a:p>
        </p:txBody>
      </p:sp>
    </p:spTree>
    <p:extLst>
      <p:ext uri="{BB962C8B-B14F-4D97-AF65-F5344CB8AC3E}">
        <p14:creationId xmlns:p14="http://schemas.microsoft.com/office/powerpoint/2010/main" val="2334505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Inter process communication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012072"/>
          </a:xfrm>
          <a:prstGeom prst="rect">
            <a:avLst/>
          </a:prstGeom>
          <a:noFill/>
        </p:spPr>
        <p:txBody>
          <a:bodyPr wrap="square">
            <a:spAutoFit/>
          </a:bodyPr>
          <a:lstStyle/>
          <a:p>
            <a:pPr algn="just">
              <a:lnSpc>
                <a:spcPct val="200000"/>
              </a:lnSpc>
            </a:pPr>
            <a:r>
              <a:rPr lang="en-US" b="1" dirty="0">
                <a:latin typeface="Times New Roman" panose="02020603050405020304" pitchFamily="18" charset="0"/>
                <a:cs typeface="Times New Roman" panose="02020603050405020304" pitchFamily="18" charset="0"/>
              </a:rPr>
              <a:t>ii) Messaging Passing Method</a:t>
            </a:r>
          </a:p>
          <a:p>
            <a:pPr algn="just">
              <a:lnSpc>
                <a:spcPct val="150000"/>
              </a:lnSpc>
            </a:pPr>
            <a:endParaRPr lang="en-US" b="1" dirty="0">
              <a:highlight>
                <a:srgbClr val="FFFF00"/>
              </a:highligh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C9EB79F-0293-F963-47CA-80B7730CA65D}"/>
              </a:ext>
            </a:extLst>
          </p:cNvPr>
          <p:cNvPicPr>
            <a:picLocks noChangeAspect="1"/>
          </p:cNvPicPr>
          <p:nvPr/>
        </p:nvPicPr>
        <p:blipFill>
          <a:blip r:embed="rId2"/>
          <a:stretch>
            <a:fillRect/>
          </a:stretch>
        </p:blipFill>
        <p:spPr>
          <a:xfrm>
            <a:off x="3028517" y="2852197"/>
            <a:ext cx="4029075" cy="2705100"/>
          </a:xfrm>
          <a:prstGeom prst="rect">
            <a:avLst/>
          </a:prstGeom>
        </p:spPr>
      </p:pic>
    </p:spTree>
    <p:extLst>
      <p:ext uri="{BB962C8B-B14F-4D97-AF65-F5344CB8AC3E}">
        <p14:creationId xmlns:p14="http://schemas.microsoft.com/office/powerpoint/2010/main" val="1465661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Inter process communication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777940"/>
          </a:xfrm>
          <a:prstGeom prst="rect">
            <a:avLst/>
          </a:prstGeom>
          <a:noFill/>
        </p:spPr>
        <p:txBody>
          <a:bodyPr wrap="square">
            <a:spAutoFit/>
          </a:bodyPr>
          <a:lstStyle/>
          <a:p>
            <a:pPr algn="just">
              <a:lnSpc>
                <a:spcPct val="200000"/>
              </a:lnSpc>
            </a:pPr>
            <a:r>
              <a:rPr lang="en-US" b="1" dirty="0">
                <a:latin typeface="Times New Roman" panose="02020603050405020304" pitchFamily="18" charset="0"/>
                <a:cs typeface="Times New Roman" panose="02020603050405020304" pitchFamily="18" charset="0"/>
              </a:rPr>
              <a:t>ii) Messaging Passing Method</a:t>
            </a:r>
          </a:p>
          <a:p>
            <a:pPr marL="342900" indent="-342900" algn="just">
              <a:lnSpc>
                <a:spcPct val="200000"/>
              </a:lnSpc>
              <a:buFont typeface="+mj-lt"/>
              <a:buAutoNum type="arabicPeriod"/>
            </a:pPr>
            <a:r>
              <a:rPr lang="en-US" dirty="0">
                <a:latin typeface="Times New Roman" panose="02020603050405020304" pitchFamily="18" charset="0"/>
                <a:cs typeface="Times New Roman" panose="02020603050405020304" pitchFamily="18" charset="0"/>
              </a:rPr>
              <a:t>Message Passing through Communication Link.</a:t>
            </a:r>
          </a:p>
          <a:p>
            <a:pPr marL="342900" indent="-342900" algn="just">
              <a:lnSpc>
                <a:spcPct val="200000"/>
              </a:lnSpc>
              <a:buFont typeface="+mj-lt"/>
              <a:buAutoNum type="arabicPeriod"/>
            </a:pPr>
            <a:r>
              <a:rPr lang="en-US" dirty="0">
                <a:latin typeface="Times New Roman" panose="02020603050405020304" pitchFamily="18" charset="0"/>
                <a:cs typeface="Times New Roman" panose="02020603050405020304" pitchFamily="18" charset="0"/>
              </a:rPr>
              <a:t>Message Passing through Exchanging the Messages.</a:t>
            </a:r>
          </a:p>
          <a:p>
            <a:pPr marL="342900" indent="-342900" algn="just">
              <a:lnSpc>
                <a:spcPct val="200000"/>
              </a:lnSpc>
              <a:buFont typeface="+mj-lt"/>
              <a:buAutoNum type="arabicPeriod"/>
            </a:pPr>
            <a:r>
              <a:rPr lang="en-US" dirty="0">
                <a:latin typeface="Times New Roman" panose="02020603050405020304" pitchFamily="18" charset="0"/>
                <a:cs typeface="Times New Roman" panose="02020603050405020304" pitchFamily="18" charset="0"/>
              </a:rPr>
              <a:t>Communication in client/server Architecture</a:t>
            </a:r>
          </a:p>
          <a:p>
            <a:pPr algn="just">
              <a:lnSpc>
                <a:spcPct val="2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144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Inter process communication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059060"/>
          </a:xfrm>
          <a:prstGeom prst="rect">
            <a:avLst/>
          </a:prstGeom>
          <a:noFill/>
        </p:spPr>
        <p:txBody>
          <a:bodyPr wrap="square">
            <a:spAutoFit/>
          </a:bodyPr>
          <a:lstStyle/>
          <a:p>
            <a:pPr algn="just">
              <a:lnSpc>
                <a:spcPct val="200000"/>
              </a:lnSpc>
            </a:pPr>
            <a:r>
              <a:rPr lang="en-US" b="1" dirty="0">
                <a:latin typeface="Times New Roman" panose="02020603050405020304" pitchFamily="18" charset="0"/>
                <a:cs typeface="Times New Roman" panose="02020603050405020304" pitchFamily="18" charset="0"/>
              </a:rPr>
              <a:t>Inter Process Communication – Pipes</a:t>
            </a:r>
          </a:p>
          <a:p>
            <a:pPr algn="just">
              <a:lnSpc>
                <a:spcPct val="20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Pipe is a communication medium between two or more related or interrelated processes. It can be either within one process or a communication between the child and the parent processes.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Communication can also be multi-level such as communication between the parent, the child and the grand-child, etc.</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Communication is achieved by one process writing into the pipe and other reading from the pipe.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achieve the pipe system call, create two files, one to write into the file and another to read from the file.</a:t>
            </a:r>
          </a:p>
        </p:txBody>
      </p:sp>
    </p:spTree>
    <p:extLst>
      <p:ext uri="{BB962C8B-B14F-4D97-AF65-F5344CB8AC3E}">
        <p14:creationId xmlns:p14="http://schemas.microsoft.com/office/powerpoint/2010/main" val="867971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Inter process communication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5270930"/>
          </a:xfrm>
          <a:prstGeom prst="rect">
            <a:avLst/>
          </a:prstGeom>
          <a:noFill/>
        </p:spPr>
        <p:txBody>
          <a:bodyPr wrap="square">
            <a:spAutoFit/>
          </a:bodyPr>
          <a:lstStyle/>
          <a:p>
            <a:pPr algn="just">
              <a:lnSpc>
                <a:spcPct val="200000"/>
              </a:lnSpc>
            </a:pPr>
            <a:r>
              <a:rPr lang="en-US" b="1" dirty="0">
                <a:latin typeface="Times New Roman" panose="02020603050405020304" pitchFamily="18" charset="0"/>
                <a:cs typeface="Times New Roman" panose="02020603050405020304" pitchFamily="18" charset="0"/>
              </a:rPr>
              <a:t>Inter Process Communication – Pipes</a:t>
            </a:r>
          </a:p>
          <a:p>
            <a:pPr algn="just">
              <a:lnSpc>
                <a:spcPct val="150000"/>
              </a:lnSpc>
            </a:pPr>
            <a:r>
              <a:rPr lang="en-US" dirty="0">
                <a:latin typeface="Times New Roman" panose="02020603050405020304" pitchFamily="18" charset="0"/>
                <a:cs typeface="Times New Roman" panose="02020603050405020304" pitchFamily="18" charset="0"/>
              </a:rPr>
              <a:t>Conceptually, a pipe is a connection between two processes, such that the standard output from one process becomes the standard input of the other process. In UNIX Operating System, Pipes are useful for communication between related processes(inter-process communication).</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Pipe is one-way communication only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we can use a pipe such that One process write to the pipe, and the other process reads from the pipe. It opens a pipe, which is an area of main memory that is treated as a “virtual file”.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pipe can be used by the creating process, as well as all its child processes, for reading and writing. One process can write to this “virtual file” or pipe and another related process can read from it.</a:t>
            </a:r>
          </a:p>
          <a:p>
            <a:pPr algn="just">
              <a:lnSpc>
                <a:spcPct val="200000"/>
              </a:lnSpc>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134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Inter process communication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115947"/>
          </a:xfrm>
          <a:prstGeom prst="rect">
            <a:avLst/>
          </a:prstGeom>
          <a:noFill/>
        </p:spPr>
        <p:txBody>
          <a:bodyPr wrap="square">
            <a:spAutoFit/>
          </a:bodyPr>
          <a:lstStyle/>
          <a:p>
            <a:pPr algn="just">
              <a:lnSpc>
                <a:spcPct val="200000"/>
              </a:lnSpc>
            </a:pPr>
            <a:r>
              <a:rPr lang="en-US" b="1" dirty="0">
                <a:latin typeface="Times New Roman" panose="02020603050405020304" pitchFamily="18" charset="0"/>
                <a:cs typeface="Times New Roman" panose="02020603050405020304" pitchFamily="18" charset="0"/>
              </a:rPr>
              <a:t>Inter Process Communication – Pipes</a:t>
            </a:r>
          </a:p>
          <a:p>
            <a:pPr algn="just">
              <a:lnSpc>
                <a:spcPct val="200000"/>
              </a:lnSpc>
            </a:pPr>
            <a:endParaRPr lang="en-US"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58D2BF4-6614-F421-FC16-FCA6F9DB43D2}"/>
              </a:ext>
            </a:extLst>
          </p:cNvPr>
          <p:cNvPicPr>
            <a:picLocks noChangeAspect="1"/>
          </p:cNvPicPr>
          <p:nvPr/>
        </p:nvPicPr>
        <p:blipFill>
          <a:blip r:embed="rId2"/>
          <a:stretch>
            <a:fillRect/>
          </a:stretch>
        </p:blipFill>
        <p:spPr>
          <a:xfrm>
            <a:off x="3514725" y="2703713"/>
            <a:ext cx="3733800" cy="2276475"/>
          </a:xfrm>
          <a:prstGeom prst="rect">
            <a:avLst/>
          </a:prstGeom>
        </p:spPr>
      </p:pic>
    </p:spTree>
    <p:extLst>
      <p:ext uri="{BB962C8B-B14F-4D97-AF65-F5344CB8AC3E}">
        <p14:creationId xmlns:p14="http://schemas.microsoft.com/office/powerpoint/2010/main" val="1484429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Inter process communication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31938"/>
          </a:xfrm>
          <a:prstGeom prst="rect">
            <a:avLst/>
          </a:prstGeom>
          <a:noFill/>
        </p:spPr>
        <p:txBody>
          <a:bodyPr wrap="square">
            <a:spAutoFit/>
          </a:bodyPr>
          <a:lstStyle/>
          <a:p>
            <a:pPr algn="just">
              <a:lnSpc>
                <a:spcPct val="200000"/>
              </a:lnSpc>
            </a:pPr>
            <a:r>
              <a:rPr lang="en-US" b="1" dirty="0">
                <a:latin typeface="Times New Roman" panose="02020603050405020304" pitchFamily="18" charset="0"/>
                <a:cs typeface="Times New Roman" panose="02020603050405020304" pitchFamily="18" charset="0"/>
              </a:rPr>
              <a:t>Inter Process Communication – Pipes</a:t>
            </a:r>
          </a:p>
          <a:p>
            <a:pPr algn="just">
              <a:lnSpc>
                <a:spcPct val="20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Parent and child sharing a pipe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When we use fork in any process, file descriptors remain open across child process and also parent process. If we call fork after creating a pipe, then the parent and child can communicate via the pipe.</a:t>
            </a:r>
          </a:p>
          <a:p>
            <a:pPr algn="just">
              <a:lnSpc>
                <a:spcPct val="200000"/>
              </a:lnSpc>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049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Inter process communication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059060"/>
          </a:xfrm>
          <a:prstGeom prst="rect">
            <a:avLst/>
          </a:prstGeom>
          <a:noFill/>
        </p:spPr>
        <p:txBody>
          <a:bodyPr wrap="square">
            <a:spAutoFit/>
          </a:bodyPr>
          <a:lstStyle/>
          <a:p>
            <a:pPr algn="just">
              <a:lnSpc>
                <a:spcPct val="200000"/>
              </a:lnSpc>
            </a:pPr>
            <a:r>
              <a:rPr lang="en-US" b="1" dirty="0">
                <a:latin typeface="Times New Roman" panose="02020603050405020304" pitchFamily="18" charset="0"/>
                <a:cs typeface="Times New Roman" panose="02020603050405020304" pitchFamily="18" charset="0"/>
              </a:rPr>
              <a:t>Inter Process Communication – Pipes</a:t>
            </a:r>
          </a:p>
          <a:p>
            <a:pPr algn="just">
              <a:lnSpc>
                <a:spcPct val="20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pipe works on the first in, first out principle and behaves like a queue data structure. With a pipe, the output of the first process becomes the input of the second.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However, the reverse does not happen. This is why a pipe is a form of one-way communication between processes or commands.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two-way communication, two pipes can be set up, one for each direction.</a:t>
            </a:r>
          </a:p>
        </p:txBody>
      </p:sp>
    </p:spTree>
    <p:extLst>
      <p:ext uri="{BB962C8B-B14F-4D97-AF65-F5344CB8AC3E}">
        <p14:creationId xmlns:p14="http://schemas.microsoft.com/office/powerpoint/2010/main" val="3170107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Synchronization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Process Synchronization is the coordination of execution of multiple processes in a multi-process system to ensure that they access shared resources in a controlled and predictable manner.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aims to resolve the problem of race conditions and other synchronization issues in a concurrent system.</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highlight>
                  <a:srgbClr val="FFFF00"/>
                </a:highlight>
                <a:latin typeface="Times New Roman" panose="02020603050405020304" pitchFamily="18" charset="0"/>
                <a:cs typeface="Times New Roman" panose="02020603050405020304" pitchFamily="18" charset="0"/>
              </a:rPr>
              <a:t>The main objective of process synchronization is to ensure that multiple processes access shared resources without interfering with each other, and to prevent the possibility of inconsistent data due to concurrent access. </a:t>
            </a:r>
          </a:p>
        </p:txBody>
      </p:sp>
    </p:spTree>
    <p:extLst>
      <p:ext uri="{BB962C8B-B14F-4D97-AF65-F5344CB8AC3E}">
        <p14:creationId xmlns:p14="http://schemas.microsoft.com/office/powerpoint/2010/main" val="296662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Concept</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53556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Process</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a program is loaded into the memory and it becomes a process, it can be divided into four sections ─ stack, heap, text and data.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following image shows a simplified layout of a process inside main memory −</a:t>
            </a:r>
          </a:p>
        </p:txBody>
      </p:sp>
    </p:spTree>
    <p:extLst>
      <p:ext uri="{BB962C8B-B14F-4D97-AF65-F5344CB8AC3E}">
        <p14:creationId xmlns:p14="http://schemas.microsoft.com/office/powerpoint/2010/main" val="13264019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Synchronization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On the basis of synchronization, processes are categorized as one of the following two types:</a:t>
            </a:r>
          </a:p>
          <a:p>
            <a:pPr algn="just">
              <a:lnSpc>
                <a:spcPct val="150000"/>
              </a:lnSpc>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Independent Process: </a:t>
            </a:r>
            <a:r>
              <a:rPr lang="en-US" dirty="0">
                <a:latin typeface="Times New Roman" panose="02020603050405020304" pitchFamily="18" charset="0"/>
                <a:cs typeface="Times New Roman" panose="02020603050405020304" pitchFamily="18" charset="0"/>
              </a:rPr>
              <a:t>The execution of one process does not affect the execution of other processes.</a:t>
            </a:r>
          </a:p>
          <a:p>
            <a:pPr marL="342900" indent="-342900" algn="just">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Cooperative Process: </a:t>
            </a:r>
            <a:r>
              <a:rPr lang="en-US" dirty="0">
                <a:latin typeface="Times New Roman" panose="02020603050405020304" pitchFamily="18" charset="0"/>
                <a:cs typeface="Times New Roman" panose="02020603050405020304" pitchFamily="18" charset="0"/>
              </a:rPr>
              <a:t>A process that can affect or be affected by other processes executing in the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 synchronization problem arises in the case of Cooperative process also because resources are shared in Cooperative processes. </a:t>
            </a:r>
          </a:p>
        </p:txBody>
      </p:sp>
    </p:spTree>
    <p:extLst>
      <p:ext uri="{BB962C8B-B14F-4D97-AF65-F5344CB8AC3E}">
        <p14:creationId xmlns:p14="http://schemas.microsoft.com/office/powerpoint/2010/main" val="5847833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Synchronization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Race Condition</a:t>
            </a:r>
          </a:p>
          <a:p>
            <a:pPr algn="just">
              <a:lnSpc>
                <a:spcPct val="150000"/>
              </a:lnSpc>
            </a:pPr>
            <a:r>
              <a:rPr lang="en-US" dirty="0">
                <a:latin typeface="Times New Roman" panose="02020603050405020304" pitchFamily="18" charset="0"/>
                <a:cs typeface="Times New Roman" panose="02020603050405020304" pitchFamily="18" charset="0"/>
              </a:rPr>
              <a:t>A Race Condition typically occurs when two or more threads try to read, write and possibly make the decisions based on the memory that they are accessing concurrently.</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highlight>
                  <a:srgbClr val="FFFF00"/>
                </a:highlight>
                <a:latin typeface="Times New Roman" panose="02020603050405020304" pitchFamily="18" charset="0"/>
                <a:cs typeface="Times New Roman" panose="02020603050405020304" pitchFamily="18" charset="0"/>
              </a:rPr>
              <a:t>When more than one process is executing the same code or accessing the same memory or any shared variable in that condition there is a possibility that the output or the value of the shared variable is wrong so for that all the processes doing the race to say that my output is correct this condition known as a race condition. </a:t>
            </a:r>
          </a:p>
        </p:txBody>
      </p:sp>
    </p:spTree>
    <p:extLst>
      <p:ext uri="{BB962C8B-B14F-4D97-AF65-F5344CB8AC3E}">
        <p14:creationId xmlns:p14="http://schemas.microsoft.com/office/powerpoint/2010/main" val="721326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Synchronization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Race Condition</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race condition is a situation that may occur inside a critical section.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happens when the result of multiple thread execution in the critical section differs according to the order in which the threads execute.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Race conditions in critical sections can be avoided if the critical section is treated as an atomic instruction.</a:t>
            </a:r>
          </a:p>
        </p:txBody>
      </p:sp>
    </p:spTree>
    <p:extLst>
      <p:ext uri="{BB962C8B-B14F-4D97-AF65-F5344CB8AC3E}">
        <p14:creationId xmlns:p14="http://schemas.microsoft.com/office/powerpoint/2010/main" val="2060706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Synchronization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simple </a:t>
            </a:r>
            <a:r>
              <a:rPr lang="en-US" b="1" dirty="0">
                <a:latin typeface="Times New Roman" panose="02020603050405020304" pitchFamily="18" charset="0"/>
                <a:cs typeface="Times New Roman" panose="02020603050405020304" pitchFamily="18" charset="0"/>
              </a:rPr>
              <a:t>example of a race condition </a:t>
            </a:r>
            <a:r>
              <a:rPr lang="en-US" dirty="0">
                <a:latin typeface="Times New Roman" panose="02020603050405020304" pitchFamily="18" charset="0"/>
                <a:cs typeface="Times New Roman" panose="02020603050405020304" pitchFamily="18" charset="0"/>
              </a:rPr>
              <a:t>is a light switch. In some homes, there are multiple light switches connected to a common ceiling light. </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these types of circuits are used, the switch position becomes irrelevant. If the light is on, moving either switch from its current position turns the light off.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Similarly, if the light is off, then moving either switch from its current position turns the light on.</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488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Synchronization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In computer memory or storage, a race condition may occur if commands to read and write a large amount of data are received at almost the same instant, and the machine attempts to overwrite some or all of the old data while that old data is still being read. The result may be one or more of the following:</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computer crashes or identifies an illegal operation of the program</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errors reading the old data</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errors writing the new data</a:t>
            </a:r>
          </a:p>
        </p:txBody>
      </p:sp>
    </p:spTree>
    <p:extLst>
      <p:ext uri="{BB962C8B-B14F-4D97-AF65-F5344CB8AC3E}">
        <p14:creationId xmlns:p14="http://schemas.microsoft.com/office/powerpoint/2010/main" val="16987585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Synchronization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Critical Section Problem: </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critical section is a code segment that can be accessed by only one process at a time.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critical section contains shared variables that need to be synchronized to maintain the consistency of data variables.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 the critical section problem means designing a way for cooperative processes to access shared resources without creating data inconsistencies. </a:t>
            </a:r>
          </a:p>
        </p:txBody>
      </p:sp>
    </p:spTree>
    <p:extLst>
      <p:ext uri="{BB962C8B-B14F-4D97-AF65-F5344CB8AC3E}">
        <p14:creationId xmlns:p14="http://schemas.microsoft.com/office/powerpoint/2010/main" val="17260293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Synchronization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873572"/>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Critical Section Problem: </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4FB0EB0-1427-503F-2734-E15EE9DE38BE}"/>
              </a:ext>
            </a:extLst>
          </p:cNvPr>
          <p:cNvPicPr>
            <a:picLocks noChangeAspect="1"/>
          </p:cNvPicPr>
          <p:nvPr/>
        </p:nvPicPr>
        <p:blipFill>
          <a:blip r:embed="rId2"/>
          <a:stretch>
            <a:fillRect/>
          </a:stretch>
        </p:blipFill>
        <p:spPr>
          <a:xfrm>
            <a:off x="4331902" y="2366966"/>
            <a:ext cx="3286125" cy="3676650"/>
          </a:xfrm>
          <a:prstGeom prst="rect">
            <a:avLst/>
          </a:prstGeom>
        </p:spPr>
      </p:pic>
    </p:spTree>
    <p:extLst>
      <p:ext uri="{BB962C8B-B14F-4D97-AF65-F5344CB8AC3E}">
        <p14:creationId xmlns:p14="http://schemas.microsoft.com/office/powerpoint/2010/main" val="4400121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Synchronization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Critical Section Problem: </a:t>
            </a:r>
          </a:p>
          <a:p>
            <a:pPr algn="just">
              <a:lnSpc>
                <a:spcPct val="150000"/>
              </a:lnSpc>
            </a:pPr>
            <a:r>
              <a:rPr lang="en-US" dirty="0">
                <a:latin typeface="Times New Roman" panose="02020603050405020304" pitchFamily="18" charset="0"/>
                <a:cs typeface="Times New Roman" panose="02020603050405020304" pitchFamily="18" charset="0"/>
              </a:rPr>
              <a:t>In the entry section, the process requests for entry in the Critical Section.</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Any solution to the critical section problem must satisfy three requirements: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1. Mutual Exclusion: </a:t>
            </a:r>
            <a:r>
              <a:rPr lang="en-US" dirty="0">
                <a:latin typeface="Times New Roman" panose="02020603050405020304" pitchFamily="18" charset="0"/>
                <a:cs typeface="Times New Roman" panose="02020603050405020304" pitchFamily="18" charset="0"/>
              </a:rPr>
              <a:t>If a process is executing in its critical section, then no other process is allowed to execute in the critical section.</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0730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Synchronization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Critical Section Problem: </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2. Progress: </a:t>
            </a:r>
            <a:r>
              <a:rPr lang="en-US" dirty="0">
                <a:latin typeface="Times New Roman" panose="02020603050405020304" pitchFamily="18" charset="0"/>
                <a:cs typeface="Times New Roman" panose="02020603050405020304" pitchFamily="18" charset="0"/>
              </a:rPr>
              <a:t>If no process is still in the critical section and other processes are waiting outside the critical section to execute, then any one of the threads must be permitted to enter the critical section.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decision of which process will enter the critical section will be taken by only those processes that are not executing in the remaining section.</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3231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Synchronization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Critical Section Problem: </a:t>
            </a:r>
          </a:p>
          <a:p>
            <a:pPr algn="just">
              <a:lnSpc>
                <a:spcPct val="150000"/>
              </a:lnSpc>
            </a:pPr>
            <a:r>
              <a:rPr lang="en-US" b="1" dirty="0">
                <a:latin typeface="Times New Roman" panose="02020603050405020304" pitchFamily="18" charset="0"/>
                <a:cs typeface="Times New Roman" panose="02020603050405020304" pitchFamily="18" charset="0"/>
              </a:rPr>
              <a:t>3. Bounded Waiting (No starvation): </a:t>
            </a:r>
            <a:r>
              <a:rPr lang="en-US" dirty="0">
                <a:latin typeface="Times New Roman" panose="02020603050405020304" pitchFamily="18" charset="0"/>
                <a:cs typeface="Times New Roman" panose="02020603050405020304" pitchFamily="18" charset="0"/>
              </a:rPr>
              <a:t>Starvation means a process keeps waiting forever to access the critical section but never gets a chance. No starvation is also known as Bounded Waiting.</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process should not wait forever to enter inside the critical section.</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a process submits a request to access its critical section, there should be a limit or bound, which is the number of other processes that are allowed to access the critical section before it.</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this bound is reached, this process should be allowed to access the critical section.</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31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Concept</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873572"/>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Process</a:t>
            </a:r>
          </a:p>
          <a:p>
            <a:pPr algn="just">
              <a:lnSpc>
                <a:spcPct val="150000"/>
              </a:lnSpc>
            </a:pPr>
            <a:endParaRPr lang="en-US"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1E8CBBE-82AE-49EC-642A-C7769F72166B}"/>
              </a:ext>
            </a:extLst>
          </p:cNvPr>
          <p:cNvPicPr>
            <a:picLocks noChangeAspect="1"/>
          </p:cNvPicPr>
          <p:nvPr/>
        </p:nvPicPr>
        <p:blipFill>
          <a:blip r:embed="rId2"/>
          <a:stretch>
            <a:fillRect/>
          </a:stretch>
        </p:blipFill>
        <p:spPr>
          <a:xfrm>
            <a:off x="3560618" y="2036963"/>
            <a:ext cx="4211782" cy="4127354"/>
          </a:xfrm>
          <a:prstGeom prst="rect">
            <a:avLst/>
          </a:prstGeom>
        </p:spPr>
      </p:pic>
    </p:spTree>
    <p:extLst>
      <p:ext uri="{BB962C8B-B14F-4D97-AF65-F5344CB8AC3E}">
        <p14:creationId xmlns:p14="http://schemas.microsoft.com/office/powerpoint/2010/main" val="3656966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Peterson’s Algorithm in Process Synchronization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Good algorithmic  description of solving the problem</a:t>
            </a:r>
          </a:p>
          <a:p>
            <a:pPr algn="just">
              <a:lnSpc>
                <a:spcPct val="150000"/>
              </a:lnSpc>
            </a:pPr>
            <a:r>
              <a:rPr lang="en-US" dirty="0">
                <a:highlight>
                  <a:srgbClr val="FFFF00"/>
                </a:highlight>
                <a:latin typeface="Times New Roman" panose="02020603050405020304" pitchFamily="18" charset="0"/>
                <a:cs typeface="Times New Roman" panose="02020603050405020304" pitchFamily="18" charset="0"/>
              </a:rPr>
              <a:t>Two process solution</a:t>
            </a:r>
          </a:p>
          <a:p>
            <a:pPr algn="just">
              <a:lnSpc>
                <a:spcPct val="150000"/>
              </a:lnSpc>
            </a:pPr>
            <a:r>
              <a:rPr lang="en-US" dirty="0">
                <a:latin typeface="Times New Roman" panose="02020603050405020304" pitchFamily="18" charset="0"/>
                <a:cs typeface="Times New Roman" panose="02020603050405020304" pitchFamily="18" charset="0"/>
              </a:rPr>
              <a:t>Assume that the load and store machine-language instructions are atomic; that is, cannot be interrupted</a:t>
            </a:r>
          </a:p>
          <a:p>
            <a:pPr algn="just">
              <a:lnSpc>
                <a:spcPct val="150000"/>
              </a:lnSpc>
            </a:pPr>
            <a:r>
              <a:rPr lang="en-US" b="1" dirty="0">
                <a:latin typeface="Times New Roman" panose="02020603050405020304" pitchFamily="18" charset="0"/>
                <a:cs typeface="Times New Roman" panose="02020603050405020304" pitchFamily="18" charset="0"/>
              </a:rPr>
              <a:t>The two processes share two variables:</a:t>
            </a:r>
          </a:p>
          <a:p>
            <a:pPr algn="just">
              <a:lnSpc>
                <a:spcPct val="150000"/>
              </a:lnSpc>
            </a:pPr>
            <a:r>
              <a:rPr lang="en-US" b="1" dirty="0">
                <a:latin typeface="Times New Roman" panose="02020603050405020304" pitchFamily="18" charset="0"/>
                <a:cs typeface="Times New Roman" panose="02020603050405020304" pitchFamily="18" charset="0"/>
              </a:rPr>
              <a:t>int turn; </a:t>
            </a:r>
          </a:p>
          <a:p>
            <a:pPr algn="just">
              <a:lnSpc>
                <a:spcPct val="150000"/>
              </a:lnSpc>
            </a:pPr>
            <a:r>
              <a:rPr lang="en-US" b="1" dirty="0">
                <a:latin typeface="Times New Roman" panose="02020603050405020304" pitchFamily="18" charset="0"/>
                <a:cs typeface="Times New Roman" panose="02020603050405020304" pitchFamily="18" charset="0"/>
              </a:rPr>
              <a:t>Boolean flag[2]</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variable turn indicates whose turn it is to enter the critical section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flag array is used to indicate if a process is ready to enter the critical section. flag[</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true  implies that process Pi is ready!</a:t>
            </a:r>
          </a:p>
        </p:txBody>
      </p:sp>
    </p:spTree>
    <p:extLst>
      <p:ext uri="{BB962C8B-B14F-4D97-AF65-F5344CB8AC3E}">
        <p14:creationId xmlns:p14="http://schemas.microsoft.com/office/powerpoint/2010/main" val="13845836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Peterson’s Algorithm in Process Synchronization</a:t>
            </a:r>
          </a:p>
        </p:txBody>
      </p:sp>
      <p:pic>
        <p:nvPicPr>
          <p:cNvPr id="3" name="Picture 2">
            <a:extLst>
              <a:ext uri="{FF2B5EF4-FFF2-40B4-BE49-F238E27FC236}">
                <a16:creationId xmlns:a16="http://schemas.microsoft.com/office/drawing/2014/main" id="{E86F9C44-8216-115C-AA79-9DA61BDFD3D8}"/>
              </a:ext>
            </a:extLst>
          </p:cNvPr>
          <p:cNvPicPr>
            <a:picLocks noChangeAspect="1"/>
          </p:cNvPicPr>
          <p:nvPr/>
        </p:nvPicPr>
        <p:blipFill>
          <a:blip r:embed="rId2"/>
          <a:stretch>
            <a:fillRect/>
          </a:stretch>
        </p:blipFill>
        <p:spPr>
          <a:xfrm>
            <a:off x="1320570" y="2069162"/>
            <a:ext cx="7213830" cy="3583493"/>
          </a:xfrm>
          <a:prstGeom prst="rect">
            <a:avLst/>
          </a:prstGeom>
        </p:spPr>
      </p:pic>
    </p:spTree>
    <p:extLst>
      <p:ext uri="{BB962C8B-B14F-4D97-AF65-F5344CB8AC3E}">
        <p14:creationId xmlns:p14="http://schemas.microsoft.com/office/powerpoint/2010/main" val="17829361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Peterson’s Algorithm in Process Synchronization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535566"/>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Provable that the three CS requirement are met:</a:t>
            </a:r>
          </a:p>
          <a:p>
            <a:pPr algn="just">
              <a:lnSpc>
                <a:spcPct val="150000"/>
              </a:lnSpc>
            </a:pPr>
            <a:r>
              <a:rPr lang="en-US" dirty="0">
                <a:latin typeface="Times New Roman" panose="02020603050405020304" pitchFamily="18" charset="0"/>
                <a:cs typeface="Times New Roman" panose="02020603050405020304" pitchFamily="18" charset="0"/>
              </a:rPr>
              <a:t>        1.   Mutual exclusion is preserved</a:t>
            </a:r>
          </a:p>
          <a:p>
            <a:pPr algn="just">
              <a:lnSpc>
                <a:spcPct val="150000"/>
              </a:lnSpc>
            </a:pPr>
            <a:r>
              <a:rPr lang="en-US" dirty="0">
                <a:latin typeface="Times New Roman" panose="02020603050405020304" pitchFamily="18" charset="0"/>
                <a:cs typeface="Times New Roman" panose="02020603050405020304" pitchFamily="18" charset="0"/>
              </a:rPr>
              <a:t>                Pi enters CS only if:</a:t>
            </a:r>
          </a:p>
          <a:p>
            <a:pPr algn="just">
              <a:lnSpc>
                <a:spcPct val="150000"/>
              </a:lnSpc>
            </a:pPr>
            <a:r>
              <a:rPr lang="en-US" dirty="0">
                <a:latin typeface="Times New Roman" panose="02020603050405020304" pitchFamily="18" charset="0"/>
                <a:cs typeface="Times New Roman" panose="02020603050405020304" pitchFamily="18" charset="0"/>
              </a:rPr>
              <a:t>                      either flag[j] = false or turn = </a:t>
            </a:r>
            <a:r>
              <a:rPr lang="en-US" dirty="0" err="1">
                <a:latin typeface="Times New Roman" panose="02020603050405020304" pitchFamily="18" charset="0"/>
                <a:cs typeface="Times New Roman" panose="02020603050405020304" pitchFamily="18" charset="0"/>
              </a:rPr>
              <a:t>i</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2.   Progress requirement is satisfied</a:t>
            </a:r>
          </a:p>
          <a:p>
            <a:pPr algn="just">
              <a:lnSpc>
                <a:spcPct val="150000"/>
              </a:lnSpc>
            </a:pPr>
            <a:r>
              <a:rPr lang="en-US" dirty="0">
                <a:latin typeface="Times New Roman" panose="02020603050405020304" pitchFamily="18" charset="0"/>
                <a:cs typeface="Times New Roman" panose="02020603050405020304" pitchFamily="18" charset="0"/>
              </a:rPr>
              <a:t>        3.   Bounded-waiting requirement is met</a:t>
            </a:r>
          </a:p>
        </p:txBody>
      </p:sp>
    </p:spTree>
    <p:extLst>
      <p:ext uri="{BB962C8B-B14F-4D97-AF65-F5344CB8AC3E}">
        <p14:creationId xmlns:p14="http://schemas.microsoft.com/office/powerpoint/2010/main" val="9395286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Sleep and Wake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Sleep (Blocking) in Critical Section:</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multiple processes/threads need to access a shared critical section, it's essential to ensure that only one process/thread is inside the critical section at a time.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other words, the process/thread realizes that it cannot enter the critical section immediately because it's currently being used by another process/thread. </a:t>
            </a:r>
          </a:p>
          <a:p>
            <a:pPr marL="285750" indent="-285750" algn="just">
              <a:lnSpc>
                <a:spcPct val="150000"/>
              </a:lnSpc>
              <a:buFont typeface="Arial" panose="020B0604020202020204" pitchFamily="34" charset="0"/>
              <a:buChar char="•"/>
            </a:pPr>
            <a:endParaRPr lang="en-US" dirty="0">
              <a:highlight>
                <a:srgbClr val="FFFF00"/>
              </a:highligh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highlight>
                  <a:srgbClr val="FFFF00"/>
                </a:highlight>
                <a:latin typeface="Times New Roman" panose="02020603050405020304" pitchFamily="18" charset="0"/>
                <a:cs typeface="Times New Roman" panose="02020603050405020304" pitchFamily="18" charset="0"/>
              </a:rPr>
              <a:t>So, instead of continuously checking if the critical section is available (which would be inefficient and waste CPU resources), the process/thread enters a sleep state</a:t>
            </a:r>
            <a:r>
              <a:rPr lang="en-US" dirty="0">
                <a:latin typeface="Times New Roman" panose="02020603050405020304" pitchFamily="18" charset="0"/>
                <a:cs typeface="Times New Roman" panose="02020603050405020304" pitchFamily="18" charset="0"/>
              </a:rPr>
              <a:t>. This frees up the CPU for other processes/threads to execute.</a:t>
            </a:r>
          </a:p>
        </p:txBody>
      </p:sp>
    </p:spTree>
    <p:extLst>
      <p:ext uri="{BB962C8B-B14F-4D97-AF65-F5344CB8AC3E}">
        <p14:creationId xmlns:p14="http://schemas.microsoft.com/office/powerpoint/2010/main" val="5424014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Sleep and Wake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Wakeup (Unblocking) in Critical Section:</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 process/thread inside the critical section finishes its work and exits the critical section, it triggers a "wakeup" mechanism.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mechanism notifies one of the blocked processes/threads that were waiting to enter the critical section. The awakened process/thread can then proceed to enter the critical section and execute its code.</a:t>
            </a:r>
          </a:p>
        </p:txBody>
      </p:sp>
    </p:spTree>
    <p:extLst>
      <p:ext uri="{BB962C8B-B14F-4D97-AF65-F5344CB8AC3E}">
        <p14:creationId xmlns:p14="http://schemas.microsoft.com/office/powerpoint/2010/main" val="2326611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Semaphores in Operating System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Semaphores are integer variables that are used to solve the critical section problem by using two atomic operations, wait and signal that are used for process synchronization.</a:t>
            </a:r>
          </a:p>
          <a:p>
            <a:pPr algn="just">
              <a:lnSpc>
                <a:spcPct val="150000"/>
              </a:lnSpc>
            </a:pPr>
            <a:r>
              <a:rPr lang="en-US" dirty="0">
                <a:latin typeface="Times New Roman" panose="02020603050405020304" pitchFamily="18" charset="0"/>
                <a:cs typeface="Times New Roman" panose="02020603050405020304" pitchFamily="18" charset="0"/>
              </a:rPr>
              <a:t>The definitions of wait and signal are as follows −</a:t>
            </a:r>
          </a:p>
          <a:p>
            <a:pPr algn="just">
              <a:lnSpc>
                <a:spcPct val="150000"/>
              </a:lnSpc>
            </a:pPr>
            <a:r>
              <a:rPr lang="en-US" b="1" dirty="0">
                <a:latin typeface="Times New Roman" panose="02020603050405020304" pitchFamily="18" charset="0"/>
                <a:cs typeface="Times New Roman" panose="02020603050405020304" pitchFamily="18" charset="0"/>
              </a:rPr>
              <a:t>Wait</a:t>
            </a:r>
          </a:p>
          <a:p>
            <a:pPr algn="just">
              <a:lnSpc>
                <a:spcPct val="150000"/>
              </a:lnSpc>
            </a:pPr>
            <a:r>
              <a:rPr lang="en-US" dirty="0">
                <a:latin typeface="Times New Roman" panose="02020603050405020304" pitchFamily="18" charset="0"/>
                <a:cs typeface="Times New Roman" panose="02020603050405020304" pitchFamily="18" charset="0"/>
              </a:rPr>
              <a:t>The wait operation decrements the value of its argument S, if it is positive. If S is negative or zero, then no operation is performed.</a:t>
            </a:r>
          </a:p>
          <a:p>
            <a:pPr algn="just">
              <a:lnSpc>
                <a:spcPct val="150000"/>
              </a:lnSpc>
            </a:pPr>
            <a:r>
              <a:rPr lang="en-US" dirty="0">
                <a:latin typeface="Times New Roman" panose="02020603050405020304" pitchFamily="18" charset="0"/>
                <a:cs typeface="Times New Roman" panose="02020603050405020304" pitchFamily="18" charset="0"/>
              </a:rPr>
              <a:t>wait(S)</a:t>
            </a:r>
          </a:p>
          <a:p>
            <a:pPr algn="just">
              <a:lnSpc>
                <a:spcPct val="150000"/>
              </a:lnSpc>
            </a:pP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   while (S&lt;=0);</a:t>
            </a:r>
          </a:p>
          <a:p>
            <a:pPr algn="just">
              <a:lnSpc>
                <a:spcPct val="150000"/>
              </a:lnSpc>
            </a:pPr>
            <a:r>
              <a:rPr lang="en-US" dirty="0">
                <a:latin typeface="Times New Roman" panose="02020603050405020304" pitchFamily="18" charset="0"/>
                <a:cs typeface="Times New Roman" panose="02020603050405020304" pitchFamily="18" charset="0"/>
              </a:rPr>
              <a:t>   S--;</a:t>
            </a:r>
          </a:p>
          <a:p>
            <a:pPr algn="just">
              <a:lnSpc>
                <a:spcPct val="150000"/>
              </a:lnSpc>
            </a:pP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317877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Semaphores in Operating System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Signal</a:t>
            </a:r>
          </a:p>
          <a:p>
            <a:pPr algn="just">
              <a:lnSpc>
                <a:spcPct val="150000"/>
              </a:lnSpc>
            </a:pPr>
            <a:r>
              <a:rPr lang="en-US" dirty="0">
                <a:latin typeface="Times New Roman" panose="02020603050405020304" pitchFamily="18" charset="0"/>
                <a:cs typeface="Times New Roman" panose="02020603050405020304" pitchFamily="18" charset="0"/>
              </a:rPr>
              <a:t>The signal operation increments the value of its argument 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signal(S)</a:t>
            </a:r>
          </a:p>
          <a:p>
            <a:pPr algn="just">
              <a:lnSpc>
                <a:spcPct val="150000"/>
              </a:lnSpc>
            </a:pP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   S++;</a:t>
            </a:r>
          </a:p>
          <a:p>
            <a:pPr algn="just">
              <a:lnSpc>
                <a:spcPct val="150000"/>
              </a:lnSpc>
            </a:pP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90376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Semaphores in Operating System</a:t>
            </a:r>
          </a:p>
        </p:txBody>
      </p:sp>
      <p:pic>
        <p:nvPicPr>
          <p:cNvPr id="2" name="Picture 1">
            <a:extLst>
              <a:ext uri="{FF2B5EF4-FFF2-40B4-BE49-F238E27FC236}">
                <a16:creationId xmlns:a16="http://schemas.microsoft.com/office/drawing/2014/main" id="{E1DE65D1-739B-DF1E-E2E4-3B616BED7087}"/>
              </a:ext>
            </a:extLst>
          </p:cNvPr>
          <p:cNvPicPr>
            <a:picLocks noChangeAspect="1"/>
          </p:cNvPicPr>
          <p:nvPr/>
        </p:nvPicPr>
        <p:blipFill>
          <a:blip r:embed="rId2"/>
          <a:stretch>
            <a:fillRect/>
          </a:stretch>
        </p:blipFill>
        <p:spPr>
          <a:xfrm>
            <a:off x="1078501" y="2298199"/>
            <a:ext cx="4724400" cy="2533650"/>
          </a:xfrm>
          <a:prstGeom prst="rect">
            <a:avLst/>
          </a:prstGeom>
        </p:spPr>
      </p:pic>
      <p:pic>
        <p:nvPicPr>
          <p:cNvPr id="3" name="Picture 2">
            <a:extLst>
              <a:ext uri="{FF2B5EF4-FFF2-40B4-BE49-F238E27FC236}">
                <a16:creationId xmlns:a16="http://schemas.microsoft.com/office/drawing/2014/main" id="{40E7D5BB-B336-BB7E-C0F9-475E2AA2D946}"/>
              </a:ext>
            </a:extLst>
          </p:cNvPr>
          <p:cNvPicPr>
            <a:picLocks noChangeAspect="1"/>
          </p:cNvPicPr>
          <p:nvPr/>
        </p:nvPicPr>
        <p:blipFill>
          <a:blip r:embed="rId3"/>
          <a:stretch>
            <a:fillRect/>
          </a:stretch>
        </p:blipFill>
        <p:spPr>
          <a:xfrm>
            <a:off x="7832320" y="2298199"/>
            <a:ext cx="2724150" cy="2305050"/>
          </a:xfrm>
          <a:prstGeom prst="rect">
            <a:avLst/>
          </a:prstGeom>
        </p:spPr>
      </p:pic>
    </p:spTree>
    <p:extLst>
      <p:ext uri="{BB962C8B-B14F-4D97-AF65-F5344CB8AC3E}">
        <p14:creationId xmlns:p14="http://schemas.microsoft.com/office/powerpoint/2010/main" val="37639327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Semaphores in Operating System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Types of Semaphores</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Binary Semaphore – </a:t>
            </a:r>
          </a:p>
          <a:p>
            <a:pPr algn="just">
              <a:lnSpc>
                <a:spcPct val="150000"/>
              </a:lnSpc>
            </a:pPr>
            <a:r>
              <a:rPr lang="en-US" dirty="0">
                <a:latin typeface="Times New Roman" panose="02020603050405020304" pitchFamily="18" charset="0"/>
                <a:cs typeface="Times New Roman" panose="02020603050405020304" pitchFamily="18" charset="0"/>
              </a:rPr>
              <a:t>This is also known as a mutex lock. It can have only two values – 0 and 1. Its value is initialized to 1. It is used to implement the solution of critical section problems with multiple processes.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Counting Semaphore – </a:t>
            </a:r>
          </a:p>
          <a:p>
            <a:pPr algn="just">
              <a:lnSpc>
                <a:spcPct val="150000"/>
              </a:lnSpc>
            </a:pPr>
            <a:r>
              <a:rPr lang="en-US" dirty="0">
                <a:latin typeface="Times New Roman" panose="02020603050405020304" pitchFamily="18" charset="0"/>
                <a:cs typeface="Times New Roman" panose="02020603050405020304" pitchFamily="18" charset="0"/>
              </a:rPr>
              <a:t>Its value can range over an unrestricted domain. It is used to control access to a resource that has multiple instances.</a:t>
            </a:r>
          </a:p>
        </p:txBody>
      </p:sp>
    </p:spTree>
    <p:extLst>
      <p:ext uri="{BB962C8B-B14F-4D97-AF65-F5344CB8AC3E}">
        <p14:creationId xmlns:p14="http://schemas.microsoft.com/office/powerpoint/2010/main" val="15326176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Semaphores in Operating System</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What Is Busy Waiting?</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Busy waiting, also known as spinning, or busy looping is a process synchronization technique in which a process/task waits and constantly checks for a condition to be satisfied before proceeding with its execution.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busy waiting, a process executes instructions that test for the entry condition to be true, such as the availability of a lock or resource in the computer system.</a:t>
            </a:r>
          </a:p>
        </p:txBody>
      </p:sp>
    </p:spTree>
    <p:extLst>
      <p:ext uri="{BB962C8B-B14F-4D97-AF65-F5344CB8AC3E}">
        <p14:creationId xmlns:p14="http://schemas.microsoft.com/office/powerpoint/2010/main" val="2516681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Concept</a:t>
            </a:r>
          </a:p>
        </p:txBody>
      </p:sp>
      <p:graphicFrame>
        <p:nvGraphicFramePr>
          <p:cNvPr id="2" name="Table 1">
            <a:extLst>
              <a:ext uri="{FF2B5EF4-FFF2-40B4-BE49-F238E27FC236}">
                <a16:creationId xmlns:a16="http://schemas.microsoft.com/office/drawing/2014/main" id="{2E59E618-5840-6286-D423-26DCDC2D3747}"/>
              </a:ext>
            </a:extLst>
          </p:cNvPr>
          <p:cNvGraphicFramePr>
            <a:graphicFrameLocks noGrp="1"/>
          </p:cNvGraphicFramePr>
          <p:nvPr>
            <p:extLst>
              <p:ext uri="{D42A27DB-BD31-4B8C-83A1-F6EECF244321}">
                <p14:modId xmlns:p14="http://schemas.microsoft.com/office/powerpoint/2010/main" val="25621354"/>
              </p:ext>
            </p:extLst>
          </p:nvPr>
        </p:nvGraphicFramePr>
        <p:xfrm>
          <a:off x="1078501" y="1828850"/>
          <a:ext cx="10034998" cy="4419548"/>
        </p:xfrm>
        <a:graphic>
          <a:graphicData uri="http://schemas.openxmlformats.org/drawingml/2006/table">
            <a:tbl>
              <a:tblPr/>
              <a:tblGrid>
                <a:gridCol w="692848">
                  <a:extLst>
                    <a:ext uri="{9D8B030D-6E8A-4147-A177-3AD203B41FA5}">
                      <a16:colId xmlns:a16="http://schemas.microsoft.com/office/drawing/2014/main" val="3174331808"/>
                    </a:ext>
                  </a:extLst>
                </a:gridCol>
                <a:gridCol w="9342150">
                  <a:extLst>
                    <a:ext uri="{9D8B030D-6E8A-4147-A177-3AD203B41FA5}">
                      <a16:colId xmlns:a16="http://schemas.microsoft.com/office/drawing/2014/main" val="1121066095"/>
                    </a:ext>
                  </a:extLst>
                </a:gridCol>
              </a:tblGrid>
              <a:tr h="634578">
                <a:tc>
                  <a:txBody>
                    <a:bodyPr/>
                    <a:lstStyle/>
                    <a:p>
                      <a:pPr algn="l" fontAlgn="t"/>
                      <a:r>
                        <a:rPr lang="en-IN" sz="1500" b="1">
                          <a:effectLst/>
                        </a:rPr>
                        <a:t>S.N.</a:t>
                      </a:r>
                    </a:p>
                  </a:txBody>
                  <a:tcPr marL="62855" marR="62855" marT="62855" marB="628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500" b="1" dirty="0">
                          <a:effectLst/>
                        </a:rPr>
                        <a:t>Component &amp; Description</a:t>
                      </a:r>
                    </a:p>
                  </a:txBody>
                  <a:tcPr marL="62855" marR="62855" marT="62855" marB="628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883818286"/>
                  </a:ext>
                </a:extLst>
              </a:tr>
              <a:tr h="1131203">
                <a:tc>
                  <a:txBody>
                    <a:bodyPr/>
                    <a:lstStyle/>
                    <a:p>
                      <a:pPr fontAlgn="t"/>
                      <a:r>
                        <a:rPr lang="en-IN" sz="1500">
                          <a:effectLst/>
                        </a:rPr>
                        <a:t>1</a:t>
                      </a:r>
                    </a:p>
                  </a:txBody>
                  <a:tcPr marL="62855" marR="62855" marT="62855" marB="628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500" b="1">
                          <a:solidFill>
                            <a:srgbClr val="000000"/>
                          </a:solidFill>
                          <a:effectLst/>
                        </a:rPr>
                        <a:t>Stack</a:t>
                      </a:r>
                      <a:endParaRPr lang="en-US" sz="1500">
                        <a:solidFill>
                          <a:srgbClr val="000000"/>
                        </a:solidFill>
                        <a:effectLst/>
                      </a:endParaRPr>
                    </a:p>
                    <a:p>
                      <a:pPr algn="just" fontAlgn="t"/>
                      <a:r>
                        <a:rPr lang="en-US" sz="1500">
                          <a:solidFill>
                            <a:srgbClr val="000000"/>
                          </a:solidFill>
                          <a:effectLst/>
                        </a:rPr>
                        <a:t>The process Stack contains the temporary data such as method/function parameters, return address and local variables.</a:t>
                      </a:r>
                    </a:p>
                  </a:txBody>
                  <a:tcPr marL="62855" marR="62855" marT="62855" marB="628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72810921"/>
                  </a:ext>
                </a:extLst>
              </a:tr>
              <a:tr h="882891">
                <a:tc>
                  <a:txBody>
                    <a:bodyPr/>
                    <a:lstStyle/>
                    <a:p>
                      <a:pPr fontAlgn="t"/>
                      <a:r>
                        <a:rPr lang="en-IN" sz="1500">
                          <a:effectLst/>
                        </a:rPr>
                        <a:t>2</a:t>
                      </a:r>
                    </a:p>
                  </a:txBody>
                  <a:tcPr marL="62855" marR="62855" marT="62855" marB="628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500" b="1">
                          <a:solidFill>
                            <a:srgbClr val="000000"/>
                          </a:solidFill>
                          <a:effectLst/>
                        </a:rPr>
                        <a:t>Heap</a:t>
                      </a:r>
                      <a:endParaRPr lang="en-US" sz="1500">
                        <a:solidFill>
                          <a:srgbClr val="000000"/>
                        </a:solidFill>
                        <a:effectLst/>
                      </a:endParaRPr>
                    </a:p>
                    <a:p>
                      <a:pPr algn="just" fontAlgn="t"/>
                      <a:r>
                        <a:rPr lang="en-US" sz="1500">
                          <a:solidFill>
                            <a:srgbClr val="000000"/>
                          </a:solidFill>
                          <a:effectLst/>
                        </a:rPr>
                        <a:t>This is dynamically allocated memory to a process during its run time.</a:t>
                      </a:r>
                    </a:p>
                  </a:txBody>
                  <a:tcPr marL="62855" marR="62855" marT="62855" marB="628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78551611"/>
                  </a:ext>
                </a:extLst>
              </a:tr>
              <a:tr h="1131203">
                <a:tc>
                  <a:txBody>
                    <a:bodyPr/>
                    <a:lstStyle/>
                    <a:p>
                      <a:pPr fontAlgn="t"/>
                      <a:r>
                        <a:rPr lang="en-IN" sz="1500">
                          <a:effectLst/>
                        </a:rPr>
                        <a:t>3</a:t>
                      </a:r>
                    </a:p>
                  </a:txBody>
                  <a:tcPr marL="62855" marR="62855" marT="62855" marB="628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500" b="1">
                          <a:solidFill>
                            <a:srgbClr val="000000"/>
                          </a:solidFill>
                          <a:effectLst/>
                        </a:rPr>
                        <a:t>Text</a:t>
                      </a:r>
                      <a:endParaRPr lang="en-US" sz="1500">
                        <a:solidFill>
                          <a:srgbClr val="000000"/>
                        </a:solidFill>
                        <a:effectLst/>
                      </a:endParaRPr>
                    </a:p>
                    <a:p>
                      <a:pPr algn="just" fontAlgn="t"/>
                      <a:r>
                        <a:rPr lang="en-US" sz="1500">
                          <a:solidFill>
                            <a:srgbClr val="000000"/>
                          </a:solidFill>
                          <a:effectLst/>
                        </a:rPr>
                        <a:t>This includes the current activity represented by the value of Program Counter and the contents of the processor's registers.</a:t>
                      </a:r>
                    </a:p>
                  </a:txBody>
                  <a:tcPr marL="62855" marR="62855" marT="62855" marB="628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73242659"/>
                  </a:ext>
                </a:extLst>
              </a:tr>
              <a:tr h="639673">
                <a:tc>
                  <a:txBody>
                    <a:bodyPr/>
                    <a:lstStyle/>
                    <a:p>
                      <a:pPr fontAlgn="t"/>
                      <a:r>
                        <a:rPr lang="en-IN" sz="1500">
                          <a:effectLst/>
                        </a:rPr>
                        <a:t>4</a:t>
                      </a:r>
                    </a:p>
                  </a:txBody>
                  <a:tcPr marL="62855" marR="62855" marT="62855" marB="628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500" b="1" dirty="0">
                          <a:solidFill>
                            <a:srgbClr val="000000"/>
                          </a:solidFill>
                          <a:effectLst/>
                        </a:rPr>
                        <a:t>Data</a:t>
                      </a:r>
                      <a:endParaRPr lang="en-US" sz="1500" dirty="0">
                        <a:solidFill>
                          <a:srgbClr val="000000"/>
                        </a:solidFill>
                        <a:effectLst/>
                      </a:endParaRPr>
                    </a:p>
                    <a:p>
                      <a:pPr algn="just" fontAlgn="t"/>
                      <a:r>
                        <a:rPr lang="en-US" sz="1500" dirty="0">
                          <a:solidFill>
                            <a:srgbClr val="000000"/>
                          </a:solidFill>
                          <a:effectLst/>
                        </a:rPr>
                        <a:t>This section contains the global and static variables.</a:t>
                      </a:r>
                    </a:p>
                  </a:txBody>
                  <a:tcPr marL="62855" marR="62855" marT="62855" marB="628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66590630"/>
                  </a:ext>
                </a:extLst>
              </a:tr>
            </a:tbl>
          </a:graphicData>
        </a:graphic>
      </p:graphicFrame>
    </p:spTree>
    <p:extLst>
      <p:ext uri="{BB962C8B-B14F-4D97-AF65-F5344CB8AC3E}">
        <p14:creationId xmlns:p14="http://schemas.microsoft.com/office/powerpoint/2010/main" val="11865762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Event counter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event counter, also known as a semaphore or a counting semaphore, is a synchronization primitive used in operating systems to control access to shared resources among multiple processes or threads.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Event counters provide a way to manage concurrency and ensure that certain sections of code or resources are accessed by a limited number of processes/threads at a time.</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Here's how an event counter works: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6516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Event counter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1. Initialization:</a:t>
            </a:r>
          </a:p>
          <a:p>
            <a:pPr algn="just">
              <a:lnSpc>
                <a:spcPct val="150000"/>
              </a:lnSpc>
            </a:pPr>
            <a:r>
              <a:rPr lang="en-US" dirty="0">
                <a:latin typeface="Times New Roman" panose="02020603050405020304" pitchFamily="18" charset="0"/>
                <a:cs typeface="Times New Roman" panose="02020603050405020304" pitchFamily="18" charset="0"/>
              </a:rPr>
              <a:t>An event counter is initialized with a non-negative integer value, often representing the number of available instances of a resource or the number of processes/threads that can access a critical section simultaneously.</a:t>
            </a:r>
          </a:p>
          <a:p>
            <a:pPr algn="just">
              <a:lnSpc>
                <a:spcPct val="150000"/>
              </a:lnSpc>
            </a:pPr>
            <a:r>
              <a:rPr lang="en-US" b="1" dirty="0">
                <a:latin typeface="Times New Roman" panose="02020603050405020304" pitchFamily="18" charset="0"/>
                <a:cs typeface="Times New Roman" panose="02020603050405020304" pitchFamily="18" charset="0"/>
              </a:rPr>
              <a:t>2. Operations:</a:t>
            </a:r>
          </a:p>
          <a:p>
            <a:pPr algn="just">
              <a:lnSpc>
                <a:spcPct val="150000"/>
              </a:lnSpc>
            </a:pPr>
            <a:r>
              <a:rPr lang="en-US" dirty="0">
                <a:latin typeface="Times New Roman" panose="02020603050405020304" pitchFamily="18" charset="0"/>
                <a:cs typeface="Times New Roman" panose="02020603050405020304" pitchFamily="18" charset="0"/>
              </a:rPr>
              <a:t>Event counters typically support two primary operations: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Wait (P or Down Operation):</a:t>
            </a:r>
          </a:p>
          <a:p>
            <a:pPr algn="just">
              <a:lnSpc>
                <a:spcPct val="150000"/>
              </a:lnSpc>
            </a:pPr>
            <a:r>
              <a:rPr lang="en-US" dirty="0">
                <a:latin typeface="Times New Roman" panose="02020603050405020304" pitchFamily="18" charset="0"/>
                <a:cs typeface="Times New Roman" panose="02020603050405020304" pitchFamily="18" charset="0"/>
              </a:rPr>
              <a:t>When a process/thread wants to access a resource or a critical section, it first attempts to decrement the event counter. If the counter is greater than zero, the decrement operation proceeds, and the process/thread continues its execution. </a:t>
            </a:r>
          </a:p>
        </p:txBody>
      </p:sp>
    </p:spTree>
    <p:extLst>
      <p:ext uri="{BB962C8B-B14F-4D97-AF65-F5344CB8AC3E}">
        <p14:creationId xmlns:p14="http://schemas.microsoft.com/office/powerpoint/2010/main" val="15333141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a:latin typeface="Times New Roman" panose="02020603050405020304" pitchFamily="18" charset="0"/>
                <a:cs typeface="Times New Roman" panose="02020603050405020304" pitchFamily="18" charset="0"/>
              </a:rPr>
              <a:t>Event counter </a:t>
            </a:r>
            <a:endParaRPr lang="en-US" sz="3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2. Operations:</a:t>
            </a:r>
          </a:p>
          <a:p>
            <a:pPr algn="just">
              <a:lnSpc>
                <a:spcPct val="150000"/>
              </a:lnSpc>
            </a:pPr>
            <a:r>
              <a:rPr lang="en-US" dirty="0">
                <a:latin typeface="Times New Roman" panose="02020603050405020304" pitchFamily="18" charset="0"/>
                <a:cs typeface="Times New Roman" panose="02020603050405020304" pitchFamily="18" charset="0"/>
              </a:rPr>
              <a:t>Event counters typically support two primary operations: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Signal (V or Up Operation):</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a process/thread finishes using a resource or exits a critical section, it increments the event counter by one. </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there were other processes/threads waiting due to the counter being zero, the signal operation allows one of those processes/threads to proceed, effectively unblocking it and allowing it to access the resource or critical section.</a:t>
            </a:r>
          </a:p>
        </p:txBody>
      </p:sp>
    </p:spTree>
    <p:extLst>
      <p:ext uri="{BB962C8B-B14F-4D97-AF65-F5344CB8AC3E}">
        <p14:creationId xmlns:p14="http://schemas.microsoft.com/office/powerpoint/2010/main" val="39414531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a:latin typeface="Times New Roman" panose="02020603050405020304" pitchFamily="18" charset="0"/>
                <a:cs typeface="Times New Roman" panose="02020603050405020304" pitchFamily="18" charset="0"/>
              </a:rPr>
              <a:t>Event counter </a:t>
            </a:r>
            <a:endParaRPr lang="en-US" sz="3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289071"/>
          </a:xfrm>
          <a:prstGeom prst="rect">
            <a:avLst/>
          </a:prstGeom>
          <a:noFill/>
        </p:spPr>
        <p:txBody>
          <a:bodyPr wrap="square">
            <a:spAutoFit/>
          </a:bodyPr>
          <a:lstStyle/>
          <a:p>
            <a:pPr algn="just">
              <a:lnSpc>
                <a:spcPct val="150000"/>
              </a:lnSpc>
            </a:pPr>
            <a:r>
              <a:rPr lang="en-US" dirty="0">
                <a:highlight>
                  <a:srgbClr val="00FFFF"/>
                </a:highlight>
                <a:latin typeface="Times New Roman" panose="02020603050405020304" pitchFamily="18" charset="0"/>
                <a:cs typeface="Times New Roman" panose="02020603050405020304" pitchFamily="18" charset="0"/>
              </a:rPr>
              <a:t>Event counters are particularly useful for scenarios where a fixed number of instances of a resource are available or where you want to limit the number of concurrent accesses to a certain section of code.</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753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Monitors in Process Synchronization</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Monitors are a synchronization tool used in process synchronization to manage access to shared resources and coordinate the actions of numerous threads or processes.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opposed to low-level primitives like locks or semaphores, they offer a higher-level abstraction for managing concurrency.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What are Monitors?</a:t>
            </a:r>
          </a:p>
          <a:p>
            <a:pPr algn="just">
              <a:lnSpc>
                <a:spcPct val="150000"/>
              </a:lnSpc>
            </a:pPr>
            <a:r>
              <a:rPr lang="en-US" dirty="0">
                <a:latin typeface="Times New Roman" panose="02020603050405020304" pitchFamily="18" charset="0"/>
                <a:cs typeface="Times New Roman" panose="02020603050405020304" pitchFamily="18" charset="0"/>
              </a:rPr>
              <a:t>A synchronization technique called a monitor unifies operations and data structures into a single entity. They contain both operations that can be carried out on shared resources. By allowing only one thread or process to execute the methods included in the monitor at once, monitors ensure mutual exclusion.</a:t>
            </a:r>
          </a:p>
        </p:txBody>
      </p:sp>
    </p:spTree>
    <p:extLst>
      <p:ext uri="{BB962C8B-B14F-4D97-AF65-F5344CB8AC3E}">
        <p14:creationId xmlns:p14="http://schemas.microsoft.com/office/powerpoint/2010/main" val="31402038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a:latin typeface="Times New Roman" panose="02020603050405020304" pitchFamily="18" charset="0"/>
                <a:cs typeface="Times New Roman" panose="02020603050405020304" pitchFamily="18" charset="0"/>
              </a:rPr>
              <a:t>Monitors in Process Synchronization</a:t>
            </a:r>
            <a:endParaRPr lang="en-US" sz="3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a:latin typeface="Times New Roman" panose="02020603050405020304" pitchFamily="18" charset="0"/>
                <a:cs typeface="Times New Roman" panose="02020603050405020304" pitchFamily="18" charset="0"/>
              </a:rPr>
              <a:t>The monitor is one of the ways to achieve Process synchronization.</a:t>
            </a:r>
          </a:p>
          <a:p>
            <a:pPr algn="just">
              <a:lnSpc>
                <a:spcPct val="150000"/>
              </a:lnSpc>
            </a:pP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 It is the collection of condition variables and procedures combined together in a special kind of module or a package.</a:t>
            </a:r>
          </a:p>
          <a:p>
            <a:pPr marL="285750" indent="-285750" algn="just">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The processes running outside the monitor can’t access the internal variable of the monitor but can call procedures of the monitor.</a:t>
            </a:r>
          </a:p>
          <a:p>
            <a:pPr marL="285750" indent="-285750" algn="just">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Only one process at a time can execute code inside monitors.</a:t>
            </a: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98D637E-4A08-FBD2-4CEF-5E9EE8097604}"/>
              </a:ext>
            </a:extLst>
          </p:cNvPr>
          <p:cNvPicPr>
            <a:picLocks noChangeAspect="1"/>
          </p:cNvPicPr>
          <p:nvPr/>
        </p:nvPicPr>
        <p:blipFill>
          <a:blip r:embed="rId2"/>
          <a:stretch>
            <a:fillRect/>
          </a:stretch>
        </p:blipFill>
        <p:spPr>
          <a:xfrm>
            <a:off x="7381875" y="4107551"/>
            <a:ext cx="2857500" cy="2428875"/>
          </a:xfrm>
          <a:prstGeom prst="rect">
            <a:avLst/>
          </a:prstGeom>
        </p:spPr>
      </p:pic>
    </p:spTree>
    <p:extLst>
      <p:ext uri="{BB962C8B-B14F-4D97-AF65-F5344CB8AC3E}">
        <p14:creationId xmlns:p14="http://schemas.microsoft.com/office/powerpoint/2010/main" val="8997074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a:latin typeface="Times New Roman" panose="02020603050405020304" pitchFamily="18" charset="0"/>
                <a:cs typeface="Times New Roman" panose="02020603050405020304" pitchFamily="18" charset="0"/>
              </a:rPr>
              <a:t>Monitors in Process Synchronization</a:t>
            </a:r>
            <a:endParaRPr lang="en-US" sz="3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algn="just">
              <a:lnSpc>
                <a:spcPct val="150000"/>
              </a:lnSpc>
            </a:pPr>
            <a:r>
              <a:rPr lang="en-US" dirty="0">
                <a:highlight>
                  <a:srgbClr val="FFFF00"/>
                </a:highlight>
                <a:latin typeface="Times New Roman" panose="02020603050405020304" pitchFamily="18" charset="0"/>
                <a:cs typeface="Times New Roman" panose="02020603050405020304" pitchFamily="18" charset="0"/>
              </a:rPr>
              <a:t>Imagine you're in a classroom, and there's a single computer that everyone wants to use. However, only one person can use it at a time to avoid messing up the work. </a:t>
            </a:r>
          </a:p>
          <a:p>
            <a:pPr algn="just">
              <a:lnSpc>
                <a:spcPct val="150000"/>
              </a:lnSpc>
            </a:pPr>
            <a:endParaRPr lang="en-US" dirty="0">
              <a:highlight>
                <a:srgbClr val="FFFF00"/>
              </a:highlight>
              <a:latin typeface="Times New Roman" panose="02020603050405020304" pitchFamily="18" charset="0"/>
              <a:cs typeface="Times New Roman" panose="02020603050405020304" pitchFamily="18" charset="0"/>
            </a:endParaRPr>
          </a:p>
          <a:p>
            <a:pPr algn="just">
              <a:lnSpc>
                <a:spcPct val="150000"/>
              </a:lnSpc>
            </a:pPr>
            <a:r>
              <a:rPr lang="en-US" dirty="0">
                <a:highlight>
                  <a:srgbClr val="FFFF00"/>
                </a:highlight>
                <a:latin typeface="Times New Roman" panose="02020603050405020304" pitchFamily="18" charset="0"/>
                <a:cs typeface="Times New Roman" panose="02020603050405020304" pitchFamily="18" charset="0"/>
              </a:rPr>
              <a:t>Monitors work somewhat like a classroom monitor who ensures that only one student can use the computer at any given time, maintaining order and fairness.</a:t>
            </a:r>
          </a:p>
        </p:txBody>
      </p:sp>
    </p:spTree>
    <p:extLst>
      <p:ext uri="{BB962C8B-B14F-4D97-AF65-F5344CB8AC3E}">
        <p14:creationId xmlns:p14="http://schemas.microsoft.com/office/powerpoint/2010/main" val="15508803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a:latin typeface="Times New Roman" panose="02020603050405020304" pitchFamily="18" charset="0"/>
                <a:cs typeface="Times New Roman" panose="02020603050405020304" pitchFamily="18" charset="0"/>
              </a:rPr>
              <a:t>Monitors in Process Synchronization</a:t>
            </a:r>
            <a:endParaRPr lang="en-US" sz="3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886338"/>
          </a:xfrm>
          <a:prstGeom prst="rect">
            <a:avLst/>
          </a:prstGeom>
          <a:noFill/>
        </p:spPr>
        <p:txBody>
          <a:bodyPr wrap="square">
            <a:spAutoFit/>
          </a:bodyPr>
          <a:lstStyle/>
          <a:p>
            <a:pPr algn="just">
              <a:lnSpc>
                <a:spcPct val="150000"/>
              </a:lnSpc>
            </a:pPr>
            <a:r>
              <a:rPr lang="en-US" sz="1100" dirty="0">
                <a:latin typeface="Times New Roman" panose="02020603050405020304" pitchFamily="18" charset="0"/>
                <a:cs typeface="Times New Roman" panose="02020603050405020304" pitchFamily="18" charset="0"/>
              </a:rPr>
              <a:t>monitor </a:t>
            </a:r>
            <a:r>
              <a:rPr lang="en-US" sz="1100" dirty="0" err="1">
                <a:highlight>
                  <a:srgbClr val="FFFF00"/>
                </a:highlight>
                <a:latin typeface="Times New Roman" panose="02020603050405020304" pitchFamily="18" charset="0"/>
                <a:cs typeface="Times New Roman" panose="02020603050405020304" pitchFamily="18" charset="0"/>
              </a:rPr>
              <a:t>MyMonitor</a:t>
            </a:r>
            <a:r>
              <a:rPr lang="en-US" sz="1100" dirty="0">
                <a:latin typeface="Times New Roman" panose="02020603050405020304" pitchFamily="18" charset="0"/>
                <a:cs typeface="Times New Roman" panose="02020603050405020304" pitchFamily="18" charset="0"/>
              </a:rPr>
              <a:t> {</a:t>
            </a:r>
          </a:p>
          <a:p>
            <a:pPr algn="just">
              <a:lnSpc>
                <a:spcPct val="150000"/>
              </a:lnSpc>
            </a:pPr>
            <a:r>
              <a:rPr lang="en-US" sz="1100" dirty="0">
                <a:latin typeface="Times New Roman" panose="02020603050405020304" pitchFamily="18" charset="0"/>
                <a:cs typeface="Times New Roman" panose="02020603050405020304" pitchFamily="18" charset="0"/>
              </a:rPr>
              <a:t>    var </a:t>
            </a:r>
            <a:r>
              <a:rPr lang="en-US" sz="1100" dirty="0" err="1">
                <a:latin typeface="Times New Roman" panose="02020603050405020304" pitchFamily="18" charset="0"/>
                <a:cs typeface="Times New Roman" panose="02020603050405020304" pitchFamily="18" charset="0"/>
              </a:rPr>
              <a:t>sharedData</a:t>
            </a:r>
            <a:r>
              <a:rPr lang="en-US" sz="1100" dirty="0">
                <a:latin typeface="Times New Roman" panose="02020603050405020304" pitchFamily="18" charset="0"/>
                <a:cs typeface="Times New Roman" panose="02020603050405020304" pitchFamily="18" charset="0"/>
              </a:rPr>
              <a:t>: int = 0;</a:t>
            </a:r>
          </a:p>
          <a:p>
            <a:pPr algn="just">
              <a:lnSpc>
                <a:spcPct val="150000"/>
              </a:lnSpc>
            </a:pPr>
            <a:r>
              <a:rPr lang="en-US" sz="1100" dirty="0">
                <a:latin typeface="Times New Roman" panose="02020603050405020304" pitchFamily="18" charset="0"/>
                <a:cs typeface="Times New Roman" panose="02020603050405020304" pitchFamily="18" charset="0"/>
              </a:rPr>
              <a:t>    condition </a:t>
            </a:r>
            <a:r>
              <a:rPr lang="en-US" sz="1100" dirty="0" err="1">
                <a:latin typeface="Times New Roman" panose="02020603050405020304" pitchFamily="18" charset="0"/>
                <a:cs typeface="Times New Roman" panose="02020603050405020304" pitchFamily="18" charset="0"/>
              </a:rPr>
              <a:t>myCondition</a:t>
            </a:r>
            <a:r>
              <a:rPr lang="en-US" sz="1100" dirty="0">
                <a:latin typeface="Times New Roman" panose="02020603050405020304" pitchFamily="18" charset="0"/>
                <a:cs typeface="Times New Roman" panose="02020603050405020304" pitchFamily="18" charset="0"/>
              </a:rPr>
              <a:t>;</a:t>
            </a:r>
          </a:p>
          <a:p>
            <a:pPr algn="just">
              <a:lnSpc>
                <a:spcPct val="150000"/>
              </a:lnSpc>
            </a:pPr>
            <a:r>
              <a:rPr lang="en-US" sz="1100" dirty="0">
                <a:latin typeface="Times New Roman" panose="02020603050405020304" pitchFamily="18" charset="0"/>
                <a:cs typeface="Times New Roman" panose="02020603050405020304" pitchFamily="18" charset="0"/>
              </a:rPr>
              <a:t>    procedure </a:t>
            </a:r>
            <a:r>
              <a:rPr lang="en-US" sz="1100" dirty="0" err="1">
                <a:latin typeface="Times New Roman" panose="02020603050405020304" pitchFamily="18" charset="0"/>
                <a:cs typeface="Times New Roman" panose="02020603050405020304" pitchFamily="18" charset="0"/>
              </a:rPr>
              <a:t>myProcedure</a:t>
            </a:r>
            <a:r>
              <a:rPr lang="en-US" sz="1100" dirty="0">
                <a:latin typeface="Times New Roman" panose="02020603050405020304" pitchFamily="18" charset="0"/>
                <a:cs typeface="Times New Roman" panose="02020603050405020304" pitchFamily="18" charset="0"/>
              </a:rPr>
              <a:t>() {</a:t>
            </a:r>
          </a:p>
          <a:p>
            <a:pPr algn="just">
              <a:lnSpc>
                <a:spcPct val="150000"/>
              </a:lnSpc>
            </a:pPr>
            <a:r>
              <a:rPr lang="en-US" sz="1100" dirty="0">
                <a:latin typeface="Times New Roman" panose="02020603050405020304" pitchFamily="18" charset="0"/>
                <a:cs typeface="Times New Roman" panose="02020603050405020304" pitchFamily="18" charset="0"/>
              </a:rPr>
              <a:t>        entry();</a:t>
            </a:r>
          </a:p>
          <a:p>
            <a:pPr algn="just">
              <a:lnSpc>
                <a:spcPct val="150000"/>
              </a:lnSpc>
            </a:pP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sharedData</a:t>
            </a:r>
            <a:r>
              <a:rPr lang="en-US" sz="1100" dirty="0">
                <a:latin typeface="Times New Roman" panose="02020603050405020304" pitchFamily="18" charset="0"/>
                <a:cs typeface="Times New Roman" panose="02020603050405020304" pitchFamily="18" charset="0"/>
              </a:rPr>
              <a:t> = </a:t>
            </a:r>
            <a:r>
              <a:rPr lang="en-US" sz="1100" dirty="0" err="1">
                <a:latin typeface="Times New Roman" panose="02020603050405020304" pitchFamily="18" charset="0"/>
                <a:cs typeface="Times New Roman" panose="02020603050405020304" pitchFamily="18" charset="0"/>
              </a:rPr>
              <a:t>sharedData</a:t>
            </a:r>
            <a:r>
              <a:rPr lang="en-US" sz="1100" dirty="0">
                <a:latin typeface="Times New Roman" panose="02020603050405020304" pitchFamily="18" charset="0"/>
                <a:cs typeface="Times New Roman" panose="02020603050405020304" pitchFamily="18" charset="0"/>
              </a:rPr>
              <a:t> + 1;</a:t>
            </a:r>
          </a:p>
          <a:p>
            <a:pPr algn="just">
              <a:lnSpc>
                <a:spcPct val="150000"/>
              </a:lnSpc>
            </a:pPr>
            <a:r>
              <a:rPr lang="en-US" sz="1100" dirty="0">
                <a:latin typeface="Times New Roman" panose="02020603050405020304" pitchFamily="18" charset="0"/>
                <a:cs typeface="Times New Roman" panose="02020603050405020304" pitchFamily="18" charset="0"/>
              </a:rPr>
              <a:t>        exit();</a:t>
            </a:r>
          </a:p>
          <a:p>
            <a:pPr algn="just">
              <a:lnSpc>
                <a:spcPct val="150000"/>
              </a:lnSpc>
            </a:pPr>
            <a:r>
              <a:rPr lang="en-US" sz="1100" dirty="0">
                <a:latin typeface="Times New Roman" panose="02020603050405020304" pitchFamily="18" charset="0"/>
                <a:cs typeface="Times New Roman" panose="02020603050405020304" pitchFamily="18" charset="0"/>
              </a:rPr>
              <a:t>    }</a:t>
            </a:r>
          </a:p>
          <a:p>
            <a:pPr algn="just">
              <a:lnSpc>
                <a:spcPct val="150000"/>
              </a:lnSpc>
            </a:pPr>
            <a:r>
              <a:rPr lang="en-US" sz="1100" dirty="0">
                <a:latin typeface="Times New Roman" panose="02020603050405020304" pitchFamily="18" charset="0"/>
                <a:cs typeface="Times New Roman" panose="02020603050405020304" pitchFamily="18" charset="0"/>
              </a:rPr>
              <a:t>    procedure </a:t>
            </a:r>
            <a:r>
              <a:rPr lang="en-US" sz="1100" dirty="0" err="1">
                <a:latin typeface="Times New Roman" panose="02020603050405020304" pitchFamily="18" charset="0"/>
                <a:cs typeface="Times New Roman" panose="02020603050405020304" pitchFamily="18" charset="0"/>
              </a:rPr>
              <a:t>waitForCondition</a:t>
            </a:r>
            <a:r>
              <a:rPr lang="en-US" sz="1100" dirty="0">
                <a:latin typeface="Times New Roman" panose="02020603050405020304" pitchFamily="18" charset="0"/>
                <a:cs typeface="Times New Roman" panose="02020603050405020304" pitchFamily="18" charset="0"/>
              </a:rPr>
              <a:t>() {</a:t>
            </a:r>
          </a:p>
          <a:p>
            <a:pPr algn="just">
              <a:lnSpc>
                <a:spcPct val="150000"/>
              </a:lnSpc>
            </a:pPr>
            <a:r>
              <a:rPr lang="en-US" sz="1100" dirty="0">
                <a:latin typeface="Times New Roman" panose="02020603050405020304" pitchFamily="18" charset="0"/>
                <a:cs typeface="Times New Roman" panose="02020603050405020304" pitchFamily="18" charset="0"/>
              </a:rPr>
              <a:t>        entry();</a:t>
            </a:r>
          </a:p>
          <a:p>
            <a:pPr algn="just">
              <a:lnSpc>
                <a:spcPct val="150000"/>
              </a:lnSpc>
            </a:pPr>
            <a:r>
              <a:rPr lang="en-US" sz="1100" dirty="0">
                <a:latin typeface="Times New Roman" panose="02020603050405020304" pitchFamily="18" charset="0"/>
                <a:cs typeface="Times New Roman" panose="02020603050405020304" pitchFamily="18" charset="0"/>
              </a:rPr>
              <a:t>        wait(</a:t>
            </a:r>
            <a:r>
              <a:rPr lang="en-US" sz="1100" dirty="0" err="1">
                <a:latin typeface="Times New Roman" panose="02020603050405020304" pitchFamily="18" charset="0"/>
                <a:cs typeface="Times New Roman" panose="02020603050405020304" pitchFamily="18" charset="0"/>
              </a:rPr>
              <a:t>myCondition</a:t>
            </a:r>
            <a:r>
              <a:rPr lang="en-US" sz="1100" dirty="0">
                <a:latin typeface="Times New Roman" panose="02020603050405020304" pitchFamily="18" charset="0"/>
                <a:cs typeface="Times New Roman" panose="02020603050405020304" pitchFamily="18" charset="0"/>
              </a:rPr>
              <a:t>);</a:t>
            </a:r>
          </a:p>
          <a:p>
            <a:pPr algn="just">
              <a:lnSpc>
                <a:spcPct val="150000"/>
              </a:lnSpc>
            </a:pPr>
            <a:r>
              <a:rPr lang="en-US" sz="1100" dirty="0">
                <a:latin typeface="Times New Roman" panose="02020603050405020304" pitchFamily="18" charset="0"/>
                <a:cs typeface="Times New Roman" panose="02020603050405020304" pitchFamily="18" charset="0"/>
              </a:rPr>
              <a:t>        exit();</a:t>
            </a:r>
          </a:p>
          <a:p>
            <a:pPr algn="just">
              <a:lnSpc>
                <a:spcPct val="150000"/>
              </a:lnSpc>
            </a:pPr>
            <a:r>
              <a:rPr lang="en-US" sz="1100" dirty="0">
                <a:latin typeface="Times New Roman" panose="02020603050405020304" pitchFamily="18" charset="0"/>
                <a:cs typeface="Times New Roman" panose="02020603050405020304" pitchFamily="18" charset="0"/>
              </a:rPr>
              <a:t>    }</a:t>
            </a:r>
          </a:p>
          <a:p>
            <a:pPr algn="just">
              <a:lnSpc>
                <a:spcPct val="150000"/>
              </a:lnSpc>
            </a:pPr>
            <a:r>
              <a:rPr lang="en-US" sz="1100" dirty="0">
                <a:latin typeface="Times New Roman" panose="02020603050405020304" pitchFamily="18" charset="0"/>
                <a:cs typeface="Times New Roman" panose="02020603050405020304" pitchFamily="18" charset="0"/>
              </a:rPr>
              <a:t>    procedure </a:t>
            </a:r>
            <a:r>
              <a:rPr lang="en-US" sz="1100" dirty="0" err="1">
                <a:latin typeface="Times New Roman" panose="02020603050405020304" pitchFamily="18" charset="0"/>
                <a:cs typeface="Times New Roman" panose="02020603050405020304" pitchFamily="18" charset="0"/>
              </a:rPr>
              <a:t>signalCondition</a:t>
            </a:r>
            <a:r>
              <a:rPr lang="en-US" sz="1100" dirty="0">
                <a:latin typeface="Times New Roman" panose="02020603050405020304" pitchFamily="18" charset="0"/>
                <a:cs typeface="Times New Roman" panose="02020603050405020304" pitchFamily="18" charset="0"/>
              </a:rPr>
              <a:t>() {</a:t>
            </a:r>
          </a:p>
          <a:p>
            <a:pPr algn="just">
              <a:lnSpc>
                <a:spcPct val="150000"/>
              </a:lnSpc>
            </a:pPr>
            <a:r>
              <a:rPr lang="en-US" sz="1100" dirty="0">
                <a:latin typeface="Times New Roman" panose="02020603050405020304" pitchFamily="18" charset="0"/>
                <a:cs typeface="Times New Roman" panose="02020603050405020304" pitchFamily="18" charset="0"/>
              </a:rPr>
              <a:t>        entry();</a:t>
            </a:r>
          </a:p>
          <a:p>
            <a:pPr algn="just">
              <a:lnSpc>
                <a:spcPct val="150000"/>
              </a:lnSpc>
            </a:pPr>
            <a:r>
              <a:rPr lang="en-US" sz="1100" dirty="0">
                <a:latin typeface="Times New Roman" panose="02020603050405020304" pitchFamily="18" charset="0"/>
                <a:cs typeface="Times New Roman" panose="02020603050405020304" pitchFamily="18" charset="0"/>
              </a:rPr>
              <a:t>        signal(</a:t>
            </a:r>
            <a:r>
              <a:rPr lang="en-US" sz="1100" dirty="0" err="1">
                <a:latin typeface="Times New Roman" panose="02020603050405020304" pitchFamily="18" charset="0"/>
                <a:cs typeface="Times New Roman" panose="02020603050405020304" pitchFamily="18" charset="0"/>
              </a:rPr>
              <a:t>myCondition</a:t>
            </a:r>
            <a:r>
              <a:rPr lang="en-US" sz="1100" dirty="0">
                <a:latin typeface="Times New Roman" panose="02020603050405020304" pitchFamily="18" charset="0"/>
                <a:cs typeface="Times New Roman" panose="02020603050405020304" pitchFamily="18" charset="0"/>
              </a:rPr>
              <a:t>);</a:t>
            </a:r>
          </a:p>
          <a:p>
            <a:pPr algn="just">
              <a:lnSpc>
                <a:spcPct val="150000"/>
              </a:lnSpc>
            </a:pPr>
            <a:r>
              <a:rPr lang="en-US" sz="1100" dirty="0">
                <a:latin typeface="Times New Roman" panose="02020603050405020304" pitchFamily="18" charset="0"/>
                <a:cs typeface="Times New Roman" panose="02020603050405020304" pitchFamily="18" charset="0"/>
              </a:rPr>
              <a:t>        exit();</a:t>
            </a:r>
          </a:p>
          <a:p>
            <a:pPr algn="just">
              <a:lnSpc>
                <a:spcPct val="150000"/>
              </a:lnSpc>
            </a:pPr>
            <a:r>
              <a:rPr lang="en-US" sz="1100" dirty="0">
                <a:latin typeface="Times New Roman" panose="02020603050405020304" pitchFamily="18" charset="0"/>
                <a:cs typeface="Times New Roman" panose="02020603050405020304" pitchFamily="18" charset="0"/>
              </a:rPr>
              <a:t>    }</a:t>
            </a:r>
          </a:p>
          <a:p>
            <a:pPr algn="just">
              <a:lnSpc>
                <a:spcPct val="150000"/>
              </a:lnSpc>
            </a:pPr>
            <a:r>
              <a:rPr lang="en-US" sz="11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3050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Threads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Threads</a:t>
            </a:r>
            <a:r>
              <a:rPr lang="en-US" dirty="0">
                <a:latin typeface="Times New Roman" panose="02020603050405020304" pitchFamily="18" charset="0"/>
                <a:cs typeface="Times New Roman" panose="02020603050405020304" pitchFamily="18" charset="0"/>
              </a:rPr>
              <a:t> are a fundamental concept in operating systems and concurrent programming.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are the smallest units of execution within a process and allow a program to perform multiple tasks concurrently.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Threads enable efficient multitasking, better resource utilization, and improved responsiveness in modern computer systems.</a:t>
            </a:r>
          </a:p>
        </p:txBody>
      </p:sp>
    </p:spTree>
    <p:extLst>
      <p:ext uri="{BB962C8B-B14F-4D97-AF65-F5344CB8AC3E}">
        <p14:creationId xmlns:p14="http://schemas.microsoft.com/office/powerpoint/2010/main" val="23790149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Threads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Thread Basics: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process is an executing program with its own memory space, resources, and one or more threads.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thread is a lightweight unit of execution within a process. </a:t>
            </a:r>
            <a:r>
              <a:rPr lang="en-US" dirty="0">
                <a:highlight>
                  <a:srgbClr val="FFFF00"/>
                </a:highlight>
                <a:latin typeface="Times New Roman" panose="02020603050405020304" pitchFamily="18" charset="0"/>
                <a:cs typeface="Times New Roman" panose="02020603050405020304" pitchFamily="18" charset="0"/>
              </a:rPr>
              <a:t>Multiple threads within a process share the same memory space and resources.</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Multithreading:</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Multithreading is the practice of creating multiple threads within a single process.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Threads within the same process can run concurrently, allowing for better utilization of multi-core processors and parallel execution of tasks.</a:t>
            </a:r>
          </a:p>
        </p:txBody>
      </p:sp>
    </p:spTree>
    <p:extLst>
      <p:ext uri="{BB962C8B-B14F-4D97-AF65-F5344CB8AC3E}">
        <p14:creationId xmlns:p14="http://schemas.microsoft.com/office/powerpoint/2010/main" val="3184886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Concept</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53556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Process Life Cycle</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a process executes, it passes through different states. These stages may differ in different operating systems, and the names of these states are also not standardized.</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general, a process can have one of the following five states at a time.</a:t>
            </a:r>
          </a:p>
        </p:txBody>
      </p:sp>
    </p:spTree>
    <p:extLst>
      <p:ext uri="{BB962C8B-B14F-4D97-AF65-F5344CB8AC3E}">
        <p14:creationId xmlns:p14="http://schemas.microsoft.com/office/powerpoint/2010/main" val="3389495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Threads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Types of Threads: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User-level threads: </a:t>
            </a:r>
            <a:r>
              <a:rPr lang="en-US" dirty="0">
                <a:latin typeface="Times New Roman" panose="02020603050405020304" pitchFamily="18" charset="0"/>
                <a:cs typeface="Times New Roman" panose="02020603050405020304" pitchFamily="18" charset="0"/>
              </a:rPr>
              <a:t>Managed by the user-level thread library. The operating system is unaware of these threads, so thread management is done by the program itself.</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Kernel-level threads: </a:t>
            </a:r>
            <a:r>
              <a:rPr lang="en-US" dirty="0">
                <a:latin typeface="Times New Roman" panose="02020603050405020304" pitchFamily="18" charset="0"/>
                <a:cs typeface="Times New Roman" panose="02020603050405020304" pitchFamily="18" charset="0"/>
              </a:rPr>
              <a:t>Managed by the operating system. Threads are scheduled and managed as part of the operating system's kernel.</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Thread States: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Threads can be in various states, including running, ready, blocked, or terminated.</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operating system scheduler manages the transition between these states.</a:t>
            </a:r>
          </a:p>
        </p:txBody>
      </p:sp>
    </p:spTree>
    <p:extLst>
      <p:ext uri="{BB962C8B-B14F-4D97-AF65-F5344CB8AC3E}">
        <p14:creationId xmlns:p14="http://schemas.microsoft.com/office/powerpoint/2010/main" val="37818586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Threads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User-level thread</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operating system does not recognize the user-level thread. User threads can be easily implemented and it is implemented by the user.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a user performs a user-level thread blocking operation, the whole process is blocked. The kernel level thread does not know nothing about the user level thread. </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527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Threads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Kernel level thread</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kernel thread recognizes the operating system. There is a thread control block and process control block in the system for each thread and process in the kernel-level thread.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kernel-level thread is implemented by the operating system. The kernel knows about all the threads and manages them.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kernel-level thread offers a system call to create and manage the threads from user-space. The implementation of kernel threads is more difficult than the user thread. Context switch time is longer in the kernel thread.</a:t>
            </a:r>
          </a:p>
        </p:txBody>
      </p:sp>
    </p:spTree>
    <p:extLst>
      <p:ext uri="{BB962C8B-B14F-4D97-AF65-F5344CB8AC3E}">
        <p14:creationId xmlns:p14="http://schemas.microsoft.com/office/powerpoint/2010/main" val="20368915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Threads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Threads Within the Same Process: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Share: </a:t>
            </a:r>
            <a:r>
              <a:rPr lang="en-US" dirty="0">
                <a:latin typeface="Times New Roman" panose="02020603050405020304" pitchFamily="18" charset="0"/>
                <a:cs typeface="Times New Roman" panose="02020603050405020304" pitchFamily="18" charset="0"/>
              </a:rPr>
              <a:t>Memory space, code segment, global variables, file descriptors.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Separate: </a:t>
            </a:r>
            <a:r>
              <a:rPr lang="en-US" dirty="0">
                <a:latin typeface="Times New Roman" panose="02020603050405020304" pitchFamily="18" charset="0"/>
                <a:cs typeface="Times New Roman" panose="02020603050405020304" pitchFamily="18" charset="0"/>
              </a:rPr>
              <a:t>Stack memory, registers, program counter, thread control block.</a:t>
            </a:r>
          </a:p>
        </p:txBody>
      </p:sp>
    </p:spTree>
    <p:extLst>
      <p:ext uri="{BB962C8B-B14F-4D97-AF65-F5344CB8AC3E}">
        <p14:creationId xmlns:p14="http://schemas.microsoft.com/office/powerpoint/2010/main" val="35844025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Threads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Thread Synchronization:</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Since threads within a process share resources, proper synchronization mechanisms are needed to prevent race conditions and ensure data consistency.</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Synchronization tools like mutexes, semaphores, and condition variables are used to coordinate access to shared resources.</a:t>
            </a:r>
          </a:p>
        </p:txBody>
      </p:sp>
    </p:spTree>
    <p:extLst>
      <p:ext uri="{BB962C8B-B14F-4D97-AF65-F5344CB8AC3E}">
        <p14:creationId xmlns:p14="http://schemas.microsoft.com/office/powerpoint/2010/main" val="13262516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Threads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28907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Each thread has its own </a:t>
            </a:r>
            <a:r>
              <a:rPr lang="en-US" b="1" dirty="0">
                <a:highlight>
                  <a:srgbClr val="00FFFF"/>
                </a:highlight>
                <a:latin typeface="Times New Roman" panose="02020603050405020304" pitchFamily="18" charset="0"/>
                <a:cs typeface="Times New Roman" panose="02020603050405020304" pitchFamily="18" charset="0"/>
              </a:rPr>
              <a:t>Thread Control Block (TCB). </a:t>
            </a:r>
            <a:r>
              <a:rPr lang="en-US" dirty="0">
                <a:latin typeface="Times New Roman" panose="02020603050405020304" pitchFamily="18" charset="0"/>
                <a:cs typeface="Times New Roman" panose="02020603050405020304" pitchFamily="18" charset="0"/>
              </a:rPr>
              <a:t>Like the process, a context switch occurs for the thread, and register contents are saved in (TCB). As threads share the same address space and resources, synchronization is also required for the various activities of the thread.</a:t>
            </a:r>
          </a:p>
        </p:txBody>
      </p:sp>
    </p:spTree>
    <p:extLst>
      <p:ext uri="{BB962C8B-B14F-4D97-AF65-F5344CB8AC3E}">
        <p14:creationId xmlns:p14="http://schemas.microsoft.com/office/powerpoint/2010/main" val="2000760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Threads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Difference Between Process and Thread</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primary difference is that threads within the same process run in a shared memory space, while processes run in separate memory spaces.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Threads are not independent of one another like processes are, and as a result, threads share with other threads their code section, data section, and OS resources (like open files and signals).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But, like a process, a thread has its own program counter (PC), register set, and stack space. </a:t>
            </a:r>
          </a:p>
        </p:txBody>
      </p:sp>
    </p:spTree>
    <p:extLst>
      <p:ext uri="{BB962C8B-B14F-4D97-AF65-F5344CB8AC3E}">
        <p14:creationId xmlns:p14="http://schemas.microsoft.com/office/powerpoint/2010/main" val="31705835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Threads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highlight>
                  <a:srgbClr val="00FFFF"/>
                </a:highlight>
                <a:latin typeface="Times New Roman" panose="02020603050405020304" pitchFamily="18" charset="0"/>
                <a:cs typeface="Times New Roman" panose="02020603050405020304" pitchFamily="18" charset="0"/>
              </a:rPr>
              <a:t>The process can be split down into so many threads. For example, in a browser, many tabs can be viewed as threads.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MS Word uses many threads - formatting text from one thread, processing input from another thread, etc.</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3C6F148-92AD-2342-64E7-6E50070343F6}"/>
              </a:ext>
            </a:extLst>
          </p:cNvPr>
          <p:cNvPicPr>
            <a:picLocks noChangeAspect="1"/>
          </p:cNvPicPr>
          <p:nvPr/>
        </p:nvPicPr>
        <p:blipFill>
          <a:blip r:embed="rId2"/>
          <a:stretch>
            <a:fillRect/>
          </a:stretch>
        </p:blipFill>
        <p:spPr>
          <a:xfrm>
            <a:off x="3500437" y="3278435"/>
            <a:ext cx="3771901" cy="3181350"/>
          </a:xfrm>
          <a:prstGeom prst="rect">
            <a:avLst/>
          </a:prstGeom>
        </p:spPr>
      </p:pic>
    </p:spTree>
    <p:extLst>
      <p:ext uri="{BB962C8B-B14F-4D97-AF65-F5344CB8AC3E}">
        <p14:creationId xmlns:p14="http://schemas.microsoft.com/office/powerpoint/2010/main" val="1745422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Process Scheduling </a:t>
            </a:r>
            <a:r>
              <a:rPr lang="en-US" dirty="0">
                <a:latin typeface="Times New Roman" panose="02020603050405020304" pitchFamily="18" charset="0"/>
                <a:cs typeface="Times New Roman" panose="02020603050405020304" pitchFamily="18" charset="0"/>
              </a:rPr>
              <a:t>is the broader concept that encompasses managing all aspects of processes, including I/O operations, memory management, and process execution.</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CPU Scheduling </a:t>
            </a:r>
            <a:r>
              <a:rPr lang="en-US" dirty="0">
                <a:latin typeface="Times New Roman" panose="02020603050405020304" pitchFamily="18" charset="0"/>
                <a:cs typeface="Times New Roman" panose="02020603050405020304" pitchFamily="18" charset="0"/>
              </a:rPr>
              <a:t>is a specific aspect of process scheduling that deals with selecting processes to run on the CPU, aiming to make efficient and optimal use of CPU resources.</a:t>
            </a:r>
          </a:p>
        </p:txBody>
      </p:sp>
    </p:spTree>
    <p:extLst>
      <p:ext uri="{BB962C8B-B14F-4D97-AF65-F5344CB8AC3E}">
        <p14:creationId xmlns:p14="http://schemas.microsoft.com/office/powerpoint/2010/main" val="13009723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Categories of Scheduling</a:t>
            </a:r>
          </a:p>
          <a:p>
            <a:pPr algn="just">
              <a:lnSpc>
                <a:spcPct val="150000"/>
              </a:lnSpc>
            </a:pPr>
            <a:r>
              <a:rPr lang="en-US" dirty="0">
                <a:latin typeface="Times New Roman" panose="02020603050405020304" pitchFamily="18" charset="0"/>
                <a:cs typeface="Times New Roman" panose="02020603050405020304" pitchFamily="18" charset="0"/>
              </a:rPr>
              <a:t>There are two categories of scheduling:</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Non-preemptive: </a:t>
            </a:r>
            <a:r>
              <a:rPr lang="en-US" dirty="0">
                <a:latin typeface="Times New Roman" panose="02020603050405020304" pitchFamily="18" charset="0"/>
                <a:cs typeface="Times New Roman" panose="02020603050405020304" pitchFamily="18" charset="0"/>
              </a:rPr>
              <a:t>Here the resource can’t be taken from a process until the process completes execution. The switching of resources occurs when the running process terminates and moves to a waiting state.</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Preemptive: </a:t>
            </a:r>
            <a:r>
              <a:rPr lang="en-US" dirty="0">
                <a:latin typeface="Times New Roman" panose="02020603050405020304" pitchFamily="18" charset="0"/>
                <a:cs typeface="Times New Roman" panose="02020603050405020304" pitchFamily="18" charset="0"/>
              </a:rPr>
              <a:t>Here the OS allocates the resources to a process for a fixed amount of time. During resource allocation, the process switches from running state to ready state or from waiting state to ready state. This switching occurs as the CPU may give priority to other processes and replace the process with higher priority with the running process.</a:t>
            </a:r>
          </a:p>
        </p:txBody>
      </p:sp>
    </p:spTree>
    <p:extLst>
      <p:ext uri="{BB962C8B-B14F-4D97-AF65-F5344CB8AC3E}">
        <p14:creationId xmlns:p14="http://schemas.microsoft.com/office/powerpoint/2010/main" val="3238674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Concept</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873572"/>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Process Life Cycle</a:t>
            </a:r>
          </a:p>
          <a:p>
            <a:pPr algn="just">
              <a:lnSpc>
                <a:spcPct val="150000"/>
              </a:lnSpc>
            </a:pPr>
            <a:endParaRPr lang="en-US"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786A68C-9FBC-A19F-07C0-0A364A02F0AA}"/>
              </a:ext>
            </a:extLst>
          </p:cNvPr>
          <p:cNvPicPr>
            <a:picLocks noChangeAspect="1"/>
          </p:cNvPicPr>
          <p:nvPr/>
        </p:nvPicPr>
        <p:blipFill>
          <a:blip r:embed="rId2"/>
          <a:stretch>
            <a:fillRect/>
          </a:stretch>
        </p:blipFill>
        <p:spPr>
          <a:xfrm>
            <a:off x="3584864" y="1840125"/>
            <a:ext cx="7528635" cy="4415635"/>
          </a:xfrm>
          <a:prstGeom prst="rect">
            <a:avLst/>
          </a:prstGeom>
        </p:spPr>
      </p:pic>
    </p:spTree>
    <p:extLst>
      <p:ext uri="{BB962C8B-B14F-4D97-AF65-F5344CB8AC3E}">
        <p14:creationId xmlns:p14="http://schemas.microsoft.com/office/powerpoint/2010/main" val="8801637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Objectives of Process Scheduling Algorithm:</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Utilization of CPU at maximum level.  Keep CPU as busy as possible.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Allocation of CPU should be fair.</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Throughput</a:t>
            </a:r>
            <a:r>
              <a:rPr lang="en-US" dirty="0">
                <a:latin typeface="Times New Roman" panose="02020603050405020304" pitchFamily="18" charset="0"/>
                <a:cs typeface="Times New Roman" panose="02020603050405020304" pitchFamily="18" charset="0"/>
              </a:rPr>
              <a:t> should be Maximum. i.e. Number of processes that complete their execution per time unit should be maximized.</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Minimum </a:t>
            </a:r>
            <a:r>
              <a:rPr lang="en-US" b="1" dirty="0">
                <a:latin typeface="Times New Roman" panose="02020603050405020304" pitchFamily="18" charset="0"/>
                <a:cs typeface="Times New Roman" panose="02020603050405020304" pitchFamily="18" charset="0"/>
              </a:rPr>
              <a:t>turnaround time</a:t>
            </a:r>
            <a:r>
              <a:rPr lang="en-US" dirty="0">
                <a:latin typeface="Times New Roman" panose="02020603050405020304" pitchFamily="18" charset="0"/>
                <a:cs typeface="Times New Roman" panose="02020603050405020304" pitchFamily="18" charset="0"/>
              </a:rPr>
              <a:t>, i.e. time taken by a process to finish execution should be the least.</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should be a minimum </a:t>
            </a:r>
            <a:r>
              <a:rPr lang="en-US" b="1" dirty="0">
                <a:latin typeface="Times New Roman" panose="02020603050405020304" pitchFamily="18" charset="0"/>
                <a:cs typeface="Times New Roman" panose="02020603050405020304" pitchFamily="18" charset="0"/>
              </a:rPr>
              <a:t>waiting time </a:t>
            </a:r>
            <a:r>
              <a:rPr lang="en-US" dirty="0">
                <a:latin typeface="Times New Roman" panose="02020603050405020304" pitchFamily="18" charset="0"/>
                <a:cs typeface="Times New Roman" panose="02020603050405020304" pitchFamily="18" charset="0"/>
              </a:rPr>
              <a:t>and the process should not starve in the ready queue.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Minimum response time. It means that the time when a process produces the first response should be as less as possible.</a:t>
            </a:r>
          </a:p>
        </p:txBody>
      </p:sp>
    </p:spTree>
    <p:extLst>
      <p:ext uri="{BB962C8B-B14F-4D97-AF65-F5344CB8AC3E}">
        <p14:creationId xmlns:p14="http://schemas.microsoft.com/office/powerpoint/2010/main" val="13612812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There are some popular process scheduling algorithms which we are going to discuss −</a:t>
            </a:r>
          </a:p>
          <a:p>
            <a:pPr algn="just">
              <a:lnSpc>
                <a:spcPct val="150000"/>
              </a:lnSpc>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First-Come, First-Served (FCFS) Scheduling</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Shortest-Job-First (SJF) Scheduling</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Priority Scheduling</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Round Robin(RR) Scheduling</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Multiple-Level Queues Scheduling</a:t>
            </a:r>
          </a:p>
        </p:txBody>
      </p:sp>
    </p:spTree>
    <p:extLst>
      <p:ext uri="{BB962C8B-B14F-4D97-AF65-F5344CB8AC3E}">
        <p14:creationId xmlns:p14="http://schemas.microsoft.com/office/powerpoint/2010/main" val="17894461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FCFS Scheduling-</a:t>
            </a:r>
          </a:p>
          <a:p>
            <a:pPr algn="just">
              <a:lnSpc>
                <a:spcPct val="150000"/>
              </a:lnSpc>
            </a:pPr>
            <a:r>
              <a:rPr lang="en-US" dirty="0">
                <a:latin typeface="Times New Roman" panose="02020603050405020304" pitchFamily="18" charset="0"/>
                <a:cs typeface="Times New Roman" panose="02020603050405020304" pitchFamily="18" charset="0"/>
              </a:rPr>
              <a:t>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In FCFS Scheduling,</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process which arrives first in the ready queue is firstly assigned the CPU.</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case of a tie, process with smaller process id is executed first.</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always non-preemptive in nature.</a:t>
            </a:r>
          </a:p>
        </p:txBody>
      </p:sp>
    </p:spTree>
    <p:extLst>
      <p:ext uri="{BB962C8B-B14F-4D97-AF65-F5344CB8AC3E}">
        <p14:creationId xmlns:p14="http://schemas.microsoft.com/office/powerpoint/2010/main" val="34717219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873572"/>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First Come First Serve (FCFS)</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8A5F166-C5D0-1C1A-7AC2-53A6B5B42D86}"/>
              </a:ext>
            </a:extLst>
          </p:cNvPr>
          <p:cNvPicPr>
            <a:picLocks noChangeAspect="1"/>
          </p:cNvPicPr>
          <p:nvPr/>
        </p:nvPicPr>
        <p:blipFill>
          <a:blip r:embed="rId2"/>
          <a:stretch>
            <a:fillRect/>
          </a:stretch>
        </p:blipFill>
        <p:spPr>
          <a:xfrm>
            <a:off x="3669915" y="2862262"/>
            <a:ext cx="4610100" cy="2790825"/>
          </a:xfrm>
          <a:prstGeom prst="rect">
            <a:avLst/>
          </a:prstGeom>
        </p:spPr>
      </p:pic>
    </p:spTree>
    <p:extLst>
      <p:ext uri="{BB962C8B-B14F-4D97-AF65-F5344CB8AC3E}">
        <p14:creationId xmlns:p14="http://schemas.microsoft.com/office/powerpoint/2010/main" val="12692868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First Come First Serve (FCFS)</a:t>
            </a:r>
          </a:p>
          <a:p>
            <a:pPr algn="just">
              <a:lnSpc>
                <a:spcPct val="150000"/>
              </a:lnSpc>
            </a:pPr>
            <a:r>
              <a:rPr lang="en-US" dirty="0">
                <a:latin typeface="Times New Roman" panose="02020603050405020304" pitchFamily="18" charset="0"/>
                <a:cs typeface="Times New Roman" panose="02020603050405020304" pitchFamily="18" charset="0"/>
              </a:rPr>
              <a:t>Wait time of each process is as follows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Average Wait Time: (0+4+6+13) / 4 = 5.75</a:t>
            </a:r>
          </a:p>
        </p:txBody>
      </p:sp>
      <p:graphicFrame>
        <p:nvGraphicFramePr>
          <p:cNvPr id="2" name="Table 1">
            <a:extLst>
              <a:ext uri="{FF2B5EF4-FFF2-40B4-BE49-F238E27FC236}">
                <a16:creationId xmlns:a16="http://schemas.microsoft.com/office/drawing/2014/main" id="{4669E635-BE0C-8118-30E2-AE9D669DAB4E}"/>
              </a:ext>
            </a:extLst>
          </p:cNvPr>
          <p:cNvGraphicFramePr>
            <a:graphicFrameLocks noGrp="1"/>
          </p:cNvGraphicFramePr>
          <p:nvPr>
            <p:extLst>
              <p:ext uri="{D42A27DB-BD31-4B8C-83A1-F6EECF244321}">
                <p14:modId xmlns:p14="http://schemas.microsoft.com/office/powerpoint/2010/main" val="1532587367"/>
              </p:ext>
            </p:extLst>
          </p:nvPr>
        </p:nvGraphicFramePr>
        <p:xfrm>
          <a:off x="1320570" y="3048335"/>
          <a:ext cx="8686800" cy="2133600"/>
        </p:xfrm>
        <a:graphic>
          <a:graphicData uri="http://schemas.openxmlformats.org/drawingml/2006/table">
            <a:tbl>
              <a:tblPr/>
              <a:tblGrid>
                <a:gridCol w="2671763">
                  <a:extLst>
                    <a:ext uri="{9D8B030D-6E8A-4147-A177-3AD203B41FA5}">
                      <a16:colId xmlns:a16="http://schemas.microsoft.com/office/drawing/2014/main" val="1754935435"/>
                    </a:ext>
                  </a:extLst>
                </a:gridCol>
                <a:gridCol w="6015037">
                  <a:extLst>
                    <a:ext uri="{9D8B030D-6E8A-4147-A177-3AD203B41FA5}">
                      <a16:colId xmlns:a16="http://schemas.microsoft.com/office/drawing/2014/main" val="1730206292"/>
                    </a:ext>
                  </a:extLst>
                </a:gridCol>
              </a:tblGrid>
              <a:tr h="0">
                <a:tc>
                  <a:txBody>
                    <a:bodyPr/>
                    <a:lstStyle/>
                    <a:p>
                      <a:pPr algn="l" fontAlgn="t"/>
                      <a:r>
                        <a:rPr lang="en-IN" b="1">
                          <a:effectLst/>
                        </a:rPr>
                        <a:t>Process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b="1" dirty="0">
                          <a:effectLst/>
                        </a:rPr>
                        <a:t>Wait Time : Service Time - Arrival 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700480930"/>
                  </a:ext>
                </a:extLst>
              </a:tr>
              <a:tr h="0">
                <a:tc>
                  <a:txBody>
                    <a:bodyPr/>
                    <a:lstStyle/>
                    <a:p>
                      <a:pPr fontAlgn="t"/>
                      <a:r>
                        <a:rPr lang="en-IN">
                          <a:effectLst/>
                        </a:rPr>
                        <a:t>P0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0 - 0 = 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64544098"/>
                  </a:ext>
                </a:extLst>
              </a:tr>
              <a:tr h="0">
                <a:tc>
                  <a:txBody>
                    <a:bodyPr/>
                    <a:lstStyle/>
                    <a:p>
                      <a:pPr fontAlgn="t"/>
                      <a:r>
                        <a:rPr lang="en-IN">
                          <a:effectLst/>
                        </a:rPr>
                        <a:t>P1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5 - 1 = 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30585148"/>
                  </a:ext>
                </a:extLst>
              </a:tr>
              <a:tr h="0">
                <a:tc>
                  <a:txBody>
                    <a:bodyPr/>
                    <a:lstStyle/>
                    <a:p>
                      <a:pPr fontAlgn="t"/>
                      <a:r>
                        <a:rPr lang="en-IN">
                          <a:effectLst/>
                        </a:rPr>
                        <a:t>P2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8 - 2 = 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05321110"/>
                  </a:ext>
                </a:extLst>
              </a:tr>
              <a:tr h="0">
                <a:tc>
                  <a:txBody>
                    <a:bodyPr/>
                    <a:lstStyle/>
                    <a:p>
                      <a:pPr fontAlgn="t"/>
                      <a:r>
                        <a:rPr lang="en-IN">
                          <a:effectLst/>
                        </a:rPr>
                        <a:t>P3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16 - 3 = 13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28642199"/>
                  </a:ext>
                </a:extLst>
              </a:tr>
            </a:tbl>
          </a:graphicData>
        </a:graphic>
      </p:graphicFrame>
    </p:spTree>
    <p:extLst>
      <p:ext uri="{BB962C8B-B14F-4D97-AF65-F5344CB8AC3E}">
        <p14:creationId xmlns:p14="http://schemas.microsoft.com/office/powerpoint/2010/main" val="32466669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Problem:</a:t>
            </a:r>
          </a:p>
          <a:p>
            <a:pPr algn="just">
              <a:lnSpc>
                <a:spcPct val="150000"/>
              </a:lnSpc>
            </a:pPr>
            <a:r>
              <a:rPr lang="en-US" dirty="0">
                <a:latin typeface="Times New Roman" panose="02020603050405020304" pitchFamily="18" charset="0"/>
                <a:cs typeface="Times New Roman" panose="02020603050405020304" pitchFamily="18" charset="0"/>
              </a:rPr>
              <a:t>Consider the set of 3 processes whose arrival time and burst time are given below-</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If the CPU scheduling policy is FCFS, calculate the average waiting time and average turn around time.</a:t>
            </a:r>
          </a:p>
          <a:p>
            <a:pPr algn="just">
              <a:lnSpc>
                <a:spcPct val="150000"/>
              </a:lnSpc>
            </a:pPr>
            <a:endParaRPr lang="en-US"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BCACFA6F-D023-63A8-745D-829A902F6738}"/>
              </a:ext>
            </a:extLst>
          </p:cNvPr>
          <p:cNvGraphicFramePr>
            <a:graphicFrameLocks noGrp="1"/>
          </p:cNvGraphicFramePr>
          <p:nvPr/>
        </p:nvGraphicFramePr>
        <p:xfrm>
          <a:off x="3454848" y="3049905"/>
          <a:ext cx="5342629" cy="1615440"/>
        </p:xfrm>
        <a:graphic>
          <a:graphicData uri="http://schemas.openxmlformats.org/drawingml/2006/table">
            <a:tbl>
              <a:tblPr/>
              <a:tblGrid>
                <a:gridCol w="1780778">
                  <a:extLst>
                    <a:ext uri="{9D8B030D-6E8A-4147-A177-3AD203B41FA5}">
                      <a16:colId xmlns:a16="http://schemas.microsoft.com/office/drawing/2014/main" val="2532299213"/>
                    </a:ext>
                  </a:extLst>
                </a:gridCol>
                <a:gridCol w="1780778">
                  <a:extLst>
                    <a:ext uri="{9D8B030D-6E8A-4147-A177-3AD203B41FA5}">
                      <a16:colId xmlns:a16="http://schemas.microsoft.com/office/drawing/2014/main" val="1857588170"/>
                    </a:ext>
                  </a:extLst>
                </a:gridCol>
                <a:gridCol w="1781073">
                  <a:extLst>
                    <a:ext uri="{9D8B030D-6E8A-4147-A177-3AD203B41FA5}">
                      <a16:colId xmlns:a16="http://schemas.microsoft.com/office/drawing/2014/main" val="4272057543"/>
                    </a:ext>
                  </a:extLst>
                </a:gridCol>
              </a:tblGrid>
              <a:tr h="209550">
                <a:tc>
                  <a:txBody>
                    <a:bodyPr/>
                    <a:lstStyle/>
                    <a:p>
                      <a:pPr algn="ctr"/>
                      <a:r>
                        <a:rPr lang="en-IN" sz="1200" b="1">
                          <a:effectLst/>
                        </a:rPr>
                        <a:t>Process Id</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Arrival time</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Burst time</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357779165"/>
                  </a:ext>
                </a:extLst>
              </a:tr>
              <a:tr h="209550">
                <a:tc>
                  <a:txBody>
                    <a:bodyPr/>
                    <a:lstStyle/>
                    <a:p>
                      <a:pPr algn="ctr"/>
                      <a:r>
                        <a:rPr lang="en-IN">
                          <a:effectLst/>
                        </a:rPr>
                        <a:t>P1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104458039"/>
                  </a:ext>
                </a:extLst>
              </a:tr>
              <a:tr h="209550">
                <a:tc>
                  <a:txBody>
                    <a:bodyPr/>
                    <a:lstStyle/>
                    <a:p>
                      <a:pPr algn="ctr"/>
                      <a:r>
                        <a:rPr lang="en-IN">
                          <a:effectLst/>
                        </a:rPr>
                        <a:t>P2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943792603"/>
                  </a:ext>
                </a:extLst>
              </a:tr>
              <a:tr h="209550">
                <a:tc>
                  <a:txBody>
                    <a:bodyPr/>
                    <a:lstStyle/>
                    <a:p>
                      <a:pPr algn="ctr"/>
                      <a:r>
                        <a:rPr lang="en-IN">
                          <a:effectLst/>
                        </a:rPr>
                        <a:t>P3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6</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588038571"/>
                  </a:ext>
                </a:extLst>
              </a:tr>
            </a:tbl>
          </a:graphicData>
        </a:graphic>
      </p:graphicFrame>
    </p:spTree>
    <p:extLst>
      <p:ext uri="{BB962C8B-B14F-4D97-AF65-F5344CB8AC3E}">
        <p14:creationId xmlns:p14="http://schemas.microsoft.com/office/powerpoint/2010/main" val="9229421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53556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Solution:</a:t>
            </a:r>
          </a:p>
          <a:p>
            <a:pPr algn="just">
              <a:lnSpc>
                <a:spcPct val="150000"/>
              </a:lnSpc>
            </a:pPr>
            <a:r>
              <a:rPr lang="en-US" dirty="0">
                <a:latin typeface="Times New Roman" panose="02020603050405020304" pitchFamily="18" charset="0"/>
                <a:cs typeface="Times New Roman" panose="02020603050405020304" pitchFamily="18" charset="0"/>
              </a:rPr>
              <a:t>Gantt Chart-</a:t>
            </a:r>
          </a:p>
          <a:p>
            <a:pPr algn="just">
              <a:lnSpc>
                <a:spcPct val="150000"/>
              </a:lnSpc>
            </a:pPr>
            <a:r>
              <a:rPr lang="en-US" dirty="0">
                <a:latin typeface="Times New Roman" panose="02020603050405020304" pitchFamily="18" charset="0"/>
                <a:cs typeface="Times New Roman" panose="02020603050405020304" pitchFamily="18" charset="0"/>
              </a:rPr>
              <a:t>Now,</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Average Turn Around time = (2 + 1 + 6) / 3 = 9 / 3 = 3 unit</a:t>
            </a:r>
          </a:p>
          <a:p>
            <a:pPr algn="just">
              <a:lnSpc>
                <a:spcPct val="150000"/>
              </a:lnSpc>
            </a:pPr>
            <a:r>
              <a:rPr lang="en-US" dirty="0">
                <a:latin typeface="Times New Roman" panose="02020603050405020304" pitchFamily="18" charset="0"/>
                <a:cs typeface="Times New Roman" panose="02020603050405020304" pitchFamily="18" charset="0"/>
              </a:rPr>
              <a:t>Average waiting time = (0 + 0 + 0) / 3 = 0 / 3 = 0 unit</a:t>
            </a:r>
          </a:p>
        </p:txBody>
      </p:sp>
      <p:pic>
        <p:nvPicPr>
          <p:cNvPr id="2" name="Picture 1">
            <a:extLst>
              <a:ext uri="{FF2B5EF4-FFF2-40B4-BE49-F238E27FC236}">
                <a16:creationId xmlns:a16="http://schemas.microsoft.com/office/drawing/2014/main" id="{FABB3CFB-19EC-BA68-D6A9-549924BDB285}"/>
              </a:ext>
            </a:extLst>
          </p:cNvPr>
          <p:cNvPicPr>
            <a:picLocks noChangeAspect="1"/>
          </p:cNvPicPr>
          <p:nvPr/>
        </p:nvPicPr>
        <p:blipFill>
          <a:blip r:embed="rId2"/>
          <a:stretch>
            <a:fillRect/>
          </a:stretch>
        </p:blipFill>
        <p:spPr>
          <a:xfrm>
            <a:off x="7273895" y="2814637"/>
            <a:ext cx="4105275" cy="1228725"/>
          </a:xfrm>
          <a:prstGeom prst="rect">
            <a:avLst/>
          </a:prstGeom>
        </p:spPr>
      </p:pic>
      <p:graphicFrame>
        <p:nvGraphicFramePr>
          <p:cNvPr id="3" name="Table 2">
            <a:extLst>
              <a:ext uri="{FF2B5EF4-FFF2-40B4-BE49-F238E27FC236}">
                <a16:creationId xmlns:a16="http://schemas.microsoft.com/office/drawing/2014/main" id="{7B498AA9-E9AC-B191-C03C-8EC78F5775BE}"/>
              </a:ext>
            </a:extLst>
          </p:cNvPr>
          <p:cNvGraphicFramePr>
            <a:graphicFrameLocks noGrp="1"/>
          </p:cNvGraphicFramePr>
          <p:nvPr>
            <p:extLst>
              <p:ext uri="{D42A27DB-BD31-4B8C-83A1-F6EECF244321}">
                <p14:modId xmlns:p14="http://schemas.microsoft.com/office/powerpoint/2010/main" val="2045055536"/>
              </p:ext>
            </p:extLst>
          </p:nvPr>
        </p:nvGraphicFramePr>
        <p:xfrm>
          <a:off x="2611066" y="4610018"/>
          <a:ext cx="6344393" cy="1615440"/>
        </p:xfrm>
        <a:graphic>
          <a:graphicData uri="http://schemas.openxmlformats.org/drawingml/2006/table">
            <a:tbl>
              <a:tblPr/>
              <a:tblGrid>
                <a:gridCol w="1165589">
                  <a:extLst>
                    <a:ext uri="{9D8B030D-6E8A-4147-A177-3AD203B41FA5}">
                      <a16:colId xmlns:a16="http://schemas.microsoft.com/office/drawing/2014/main" val="4195230561"/>
                    </a:ext>
                  </a:extLst>
                </a:gridCol>
                <a:gridCol w="1248161">
                  <a:extLst>
                    <a:ext uri="{9D8B030D-6E8A-4147-A177-3AD203B41FA5}">
                      <a16:colId xmlns:a16="http://schemas.microsoft.com/office/drawing/2014/main" val="1334735879"/>
                    </a:ext>
                  </a:extLst>
                </a:gridCol>
                <a:gridCol w="1774607">
                  <a:extLst>
                    <a:ext uri="{9D8B030D-6E8A-4147-A177-3AD203B41FA5}">
                      <a16:colId xmlns:a16="http://schemas.microsoft.com/office/drawing/2014/main" val="3383554009"/>
                    </a:ext>
                  </a:extLst>
                </a:gridCol>
                <a:gridCol w="2156036">
                  <a:extLst>
                    <a:ext uri="{9D8B030D-6E8A-4147-A177-3AD203B41FA5}">
                      <a16:colId xmlns:a16="http://schemas.microsoft.com/office/drawing/2014/main" val="2124225815"/>
                    </a:ext>
                  </a:extLst>
                </a:gridCol>
              </a:tblGrid>
              <a:tr h="209550">
                <a:tc>
                  <a:txBody>
                    <a:bodyPr/>
                    <a:lstStyle/>
                    <a:p>
                      <a:pPr algn="ctr"/>
                      <a:r>
                        <a:rPr lang="en-IN" sz="1200" b="1">
                          <a:effectLst/>
                        </a:rPr>
                        <a:t>Process Id</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Exit time</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Turn Around time</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Waiting time</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834596924"/>
                  </a:ext>
                </a:extLst>
              </a:tr>
              <a:tr h="209550">
                <a:tc>
                  <a:txBody>
                    <a:bodyPr/>
                    <a:lstStyle/>
                    <a:p>
                      <a:pPr algn="ctr"/>
                      <a:r>
                        <a:rPr lang="en-IN">
                          <a:effectLst/>
                        </a:rPr>
                        <a:t>P1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2 – 0 = 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2 – 2 = 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811872997"/>
                  </a:ext>
                </a:extLst>
              </a:tr>
              <a:tr h="209550">
                <a:tc>
                  <a:txBody>
                    <a:bodyPr/>
                    <a:lstStyle/>
                    <a:p>
                      <a:pPr algn="ctr"/>
                      <a:r>
                        <a:rPr lang="en-IN">
                          <a:effectLst/>
                        </a:rPr>
                        <a:t>P2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4 – 3 = 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 – 1 = 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230195307"/>
                  </a:ext>
                </a:extLst>
              </a:tr>
              <a:tr h="209550">
                <a:tc>
                  <a:txBody>
                    <a:bodyPr/>
                    <a:lstStyle/>
                    <a:p>
                      <a:pPr algn="ctr"/>
                      <a:r>
                        <a:rPr lang="en-IN">
                          <a:effectLst/>
                        </a:rPr>
                        <a:t>P3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11- 5 = 6</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6 – 6 = 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489261578"/>
                  </a:ext>
                </a:extLst>
              </a:tr>
            </a:tbl>
          </a:graphicData>
        </a:graphic>
      </p:graphicFrame>
    </p:spTree>
    <p:extLst>
      <p:ext uri="{BB962C8B-B14F-4D97-AF65-F5344CB8AC3E}">
        <p14:creationId xmlns:p14="http://schemas.microsoft.com/office/powerpoint/2010/main" val="2491101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70456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SJF Scheduling-</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Out of all the available processes, CPU is assigned to the process having smallest burst time.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case of a tie, it is broken by FCFS Scheduling.</a:t>
            </a:r>
          </a:p>
        </p:txBody>
      </p:sp>
      <p:pic>
        <p:nvPicPr>
          <p:cNvPr id="5" name="Picture 4">
            <a:extLst>
              <a:ext uri="{FF2B5EF4-FFF2-40B4-BE49-F238E27FC236}">
                <a16:creationId xmlns:a16="http://schemas.microsoft.com/office/drawing/2014/main" id="{0C340E48-1D06-B937-955F-3F59D6A73C5B}"/>
              </a:ext>
            </a:extLst>
          </p:cNvPr>
          <p:cNvPicPr>
            <a:picLocks noChangeAspect="1"/>
          </p:cNvPicPr>
          <p:nvPr/>
        </p:nvPicPr>
        <p:blipFill>
          <a:blip r:embed="rId2"/>
          <a:stretch>
            <a:fillRect/>
          </a:stretch>
        </p:blipFill>
        <p:spPr>
          <a:xfrm>
            <a:off x="2933700" y="4010025"/>
            <a:ext cx="5438775" cy="1466850"/>
          </a:xfrm>
          <a:prstGeom prst="rect">
            <a:avLst/>
          </a:prstGeom>
        </p:spPr>
      </p:pic>
    </p:spTree>
    <p:extLst>
      <p:ext uri="{BB962C8B-B14F-4D97-AF65-F5344CB8AC3E}">
        <p14:creationId xmlns:p14="http://schemas.microsoft.com/office/powerpoint/2010/main" val="2903748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Advantages-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SRTF (Shortest remaining time first) is optimal and guarantees the minimum average waiting time.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provides a standard for other algorithms since no other algorithm performs better than it.</a:t>
            </a:r>
          </a:p>
          <a:p>
            <a:pPr algn="just">
              <a:lnSpc>
                <a:spcPct val="150000"/>
              </a:lnSpc>
            </a:pPr>
            <a:r>
              <a:rPr lang="en-US" dirty="0">
                <a:latin typeface="Times New Roman" panose="02020603050405020304" pitchFamily="18" charset="0"/>
                <a:cs typeface="Times New Roman" panose="02020603050405020304" pitchFamily="18" charset="0"/>
              </a:rPr>
              <a:t> </a:t>
            </a:r>
          </a:p>
          <a:p>
            <a:pPr algn="just">
              <a:lnSpc>
                <a:spcPct val="150000"/>
              </a:lnSpc>
            </a:pPr>
            <a:r>
              <a:rPr lang="en-US" b="1" dirty="0">
                <a:latin typeface="Times New Roman" panose="02020603050405020304" pitchFamily="18" charset="0"/>
                <a:cs typeface="Times New Roman" panose="02020603050405020304" pitchFamily="18" charset="0"/>
              </a:rPr>
              <a:t>Disadvantages-</a:t>
            </a:r>
          </a:p>
          <a:p>
            <a:pPr algn="just">
              <a:lnSpc>
                <a:spcPct val="150000"/>
              </a:lnSpc>
            </a:pPr>
            <a:r>
              <a:rPr lang="en-US"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can not be implemented practically since burst time of the processes can not be known in advance.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leads to starvation for processes with larger burst time.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Priorities can not be set for the processes.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Processes with larger burst time have poor response time.</a:t>
            </a:r>
          </a:p>
        </p:txBody>
      </p:sp>
    </p:spTree>
    <p:extLst>
      <p:ext uri="{BB962C8B-B14F-4D97-AF65-F5344CB8AC3E}">
        <p14:creationId xmlns:p14="http://schemas.microsoft.com/office/powerpoint/2010/main" val="17591665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92789" y="1840125"/>
            <a:ext cx="9792929" cy="873572"/>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Problem-01: Non-preemptive</a:t>
            </a:r>
          </a:p>
          <a:p>
            <a:pPr algn="just">
              <a:lnSpc>
                <a:spcPct val="150000"/>
              </a:lnSpc>
            </a:pP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CCF82134-4AF8-2627-2D6B-7318ADD97BC3}"/>
              </a:ext>
            </a:extLst>
          </p:cNvPr>
          <p:cNvGraphicFramePr>
            <a:graphicFrameLocks noGrp="1"/>
          </p:cNvGraphicFramePr>
          <p:nvPr/>
        </p:nvGraphicFramePr>
        <p:xfrm>
          <a:off x="3454848" y="2623185"/>
          <a:ext cx="5342629" cy="2468880"/>
        </p:xfrm>
        <a:graphic>
          <a:graphicData uri="http://schemas.openxmlformats.org/drawingml/2006/table">
            <a:tbl>
              <a:tblPr/>
              <a:tblGrid>
                <a:gridCol w="1780778">
                  <a:extLst>
                    <a:ext uri="{9D8B030D-6E8A-4147-A177-3AD203B41FA5}">
                      <a16:colId xmlns:a16="http://schemas.microsoft.com/office/drawing/2014/main" val="318892893"/>
                    </a:ext>
                  </a:extLst>
                </a:gridCol>
                <a:gridCol w="1780778">
                  <a:extLst>
                    <a:ext uri="{9D8B030D-6E8A-4147-A177-3AD203B41FA5}">
                      <a16:colId xmlns:a16="http://schemas.microsoft.com/office/drawing/2014/main" val="1124972859"/>
                    </a:ext>
                  </a:extLst>
                </a:gridCol>
                <a:gridCol w="1781073">
                  <a:extLst>
                    <a:ext uri="{9D8B030D-6E8A-4147-A177-3AD203B41FA5}">
                      <a16:colId xmlns:a16="http://schemas.microsoft.com/office/drawing/2014/main" val="3503952197"/>
                    </a:ext>
                  </a:extLst>
                </a:gridCol>
              </a:tblGrid>
              <a:tr h="209550">
                <a:tc>
                  <a:txBody>
                    <a:bodyPr/>
                    <a:lstStyle/>
                    <a:p>
                      <a:pPr algn="ctr"/>
                      <a:r>
                        <a:rPr lang="en-IN" sz="1200" b="1">
                          <a:effectLst/>
                        </a:rPr>
                        <a:t>Process Id</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Arrival time</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Burst time</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787384398"/>
                  </a:ext>
                </a:extLst>
              </a:tr>
              <a:tr h="209550">
                <a:tc>
                  <a:txBody>
                    <a:bodyPr/>
                    <a:lstStyle/>
                    <a:p>
                      <a:pPr algn="ctr"/>
                      <a:r>
                        <a:rPr lang="en-IN">
                          <a:effectLst/>
                        </a:rPr>
                        <a:t>P1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393679933"/>
                  </a:ext>
                </a:extLst>
              </a:tr>
              <a:tr h="209550">
                <a:tc>
                  <a:txBody>
                    <a:bodyPr/>
                    <a:lstStyle/>
                    <a:p>
                      <a:pPr algn="ctr"/>
                      <a:r>
                        <a:rPr lang="en-IN">
                          <a:effectLst/>
                        </a:rPr>
                        <a:t>P2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129320595"/>
                  </a:ext>
                </a:extLst>
              </a:tr>
              <a:tr h="209550">
                <a:tc>
                  <a:txBody>
                    <a:bodyPr/>
                    <a:lstStyle/>
                    <a:p>
                      <a:pPr algn="ctr"/>
                      <a:r>
                        <a:rPr lang="en-IN">
                          <a:effectLst/>
                        </a:rPr>
                        <a:t>P3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405355073"/>
                  </a:ext>
                </a:extLst>
              </a:tr>
              <a:tr h="209550">
                <a:tc>
                  <a:txBody>
                    <a:bodyPr/>
                    <a:lstStyle/>
                    <a:p>
                      <a:pPr algn="ctr"/>
                      <a:r>
                        <a:rPr lang="en-IN">
                          <a:effectLst/>
                        </a:rPr>
                        <a:t>P4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6</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900496169"/>
                  </a:ext>
                </a:extLst>
              </a:tr>
              <a:tr h="209550">
                <a:tc>
                  <a:txBody>
                    <a:bodyPr/>
                    <a:lstStyle/>
                    <a:p>
                      <a:pPr algn="ctr"/>
                      <a:r>
                        <a:rPr lang="en-IN">
                          <a:effectLst/>
                        </a:rPr>
                        <a:t>P5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785156721"/>
                  </a:ext>
                </a:extLst>
              </a:tr>
            </a:tbl>
          </a:graphicData>
        </a:graphic>
      </p:graphicFrame>
    </p:spTree>
    <p:extLst>
      <p:ext uri="{BB962C8B-B14F-4D97-AF65-F5344CB8AC3E}">
        <p14:creationId xmlns:p14="http://schemas.microsoft.com/office/powerpoint/2010/main" val="61774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Concept</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Process States in Operating System</a:t>
            </a:r>
          </a:p>
          <a:p>
            <a:pPr algn="just">
              <a:lnSpc>
                <a:spcPct val="150000"/>
              </a:lnSpc>
            </a:pPr>
            <a:r>
              <a:rPr lang="en-US" dirty="0">
                <a:latin typeface="Times New Roman" panose="02020603050405020304" pitchFamily="18" charset="0"/>
                <a:cs typeface="Times New Roman" panose="02020603050405020304" pitchFamily="18" charset="0"/>
              </a:rPr>
              <a:t>The states of a process are as follows: </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New (Create): </a:t>
            </a:r>
            <a:r>
              <a:rPr lang="en-US" dirty="0">
                <a:latin typeface="Times New Roman" panose="02020603050405020304" pitchFamily="18" charset="0"/>
                <a:cs typeface="Times New Roman" panose="02020603050405020304" pitchFamily="18" charset="0"/>
              </a:rPr>
              <a:t>In this step, the process is about to be created but not yet created. It is the program that is present in secondary memory that will be picked up by OS to create the process.</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Ready: </a:t>
            </a:r>
            <a:r>
              <a:rPr lang="en-US" dirty="0">
                <a:latin typeface="Times New Roman" panose="02020603050405020304" pitchFamily="18" charset="0"/>
                <a:cs typeface="Times New Roman" panose="02020603050405020304" pitchFamily="18" charset="0"/>
              </a:rPr>
              <a:t>New -&gt; Ready to run. After the creation of a process, the process enters the ready state i.e. the process is loaded into the main memory. The process here is ready to run and is waiting to get the CPU time for its execution. Processes that are ready for execution by the CPU are maintained in a queue called ready queue for ready processes.</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Run: </a:t>
            </a:r>
            <a:r>
              <a:rPr lang="en-US" dirty="0">
                <a:latin typeface="Times New Roman" panose="02020603050405020304" pitchFamily="18" charset="0"/>
                <a:cs typeface="Times New Roman" panose="02020603050405020304" pitchFamily="18" charset="0"/>
              </a:rPr>
              <a:t>The process is chosen from the ready queue by the CPU for execution and the instructions within the process are executed by any one of the available CPU cores.</a:t>
            </a:r>
          </a:p>
        </p:txBody>
      </p:sp>
    </p:spTree>
    <p:extLst>
      <p:ext uri="{BB962C8B-B14F-4D97-AF65-F5344CB8AC3E}">
        <p14:creationId xmlns:p14="http://schemas.microsoft.com/office/powerpoint/2010/main" val="41239708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21752" y="307287"/>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70456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Solution-</a:t>
            </a:r>
          </a:p>
          <a:p>
            <a:pPr algn="just">
              <a:lnSpc>
                <a:spcPct val="150000"/>
              </a:lnSpc>
            </a:pPr>
            <a:r>
              <a:rPr lang="en-US" b="1" dirty="0">
                <a:latin typeface="Times New Roman" panose="02020603050405020304" pitchFamily="18" charset="0"/>
                <a:cs typeface="Times New Roman" panose="02020603050405020304" pitchFamily="18" charset="0"/>
              </a:rPr>
              <a:t>Average Turn Around time = (4 + 15 + 5 + 6 + 10) / 5 = 40 / 5 = 8 unit</a:t>
            </a:r>
          </a:p>
          <a:p>
            <a:pPr algn="just">
              <a:lnSpc>
                <a:spcPct val="150000"/>
              </a:lnSpc>
            </a:pPr>
            <a:r>
              <a:rPr lang="en-US" b="1" dirty="0">
                <a:latin typeface="Times New Roman" panose="02020603050405020304" pitchFamily="18" charset="0"/>
                <a:cs typeface="Times New Roman" panose="02020603050405020304" pitchFamily="18" charset="0"/>
              </a:rPr>
              <a:t>Average waiting time = (3 + 11 + 3 + 0 + 7) / 5 = 24 / 5 = 4.8 unit</a:t>
            </a:r>
          </a:p>
          <a:p>
            <a:pPr algn="just">
              <a:lnSpc>
                <a:spcPct val="150000"/>
              </a:lnSpc>
            </a:pP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D45A2D9-72F1-57D4-5570-608ABBC1B6B3}"/>
              </a:ext>
            </a:extLst>
          </p:cNvPr>
          <p:cNvPicPr>
            <a:picLocks noChangeAspect="1"/>
          </p:cNvPicPr>
          <p:nvPr/>
        </p:nvPicPr>
        <p:blipFill>
          <a:blip r:embed="rId2"/>
          <a:stretch>
            <a:fillRect/>
          </a:stretch>
        </p:blipFill>
        <p:spPr>
          <a:xfrm>
            <a:off x="7636793" y="3952416"/>
            <a:ext cx="4105275" cy="1228725"/>
          </a:xfrm>
          <a:prstGeom prst="rect">
            <a:avLst/>
          </a:prstGeom>
        </p:spPr>
      </p:pic>
      <p:graphicFrame>
        <p:nvGraphicFramePr>
          <p:cNvPr id="5" name="Table 4">
            <a:extLst>
              <a:ext uri="{FF2B5EF4-FFF2-40B4-BE49-F238E27FC236}">
                <a16:creationId xmlns:a16="http://schemas.microsoft.com/office/drawing/2014/main" id="{6BC32B74-AF64-5329-D0B6-50A4888165BD}"/>
              </a:ext>
            </a:extLst>
          </p:cNvPr>
          <p:cNvGraphicFramePr>
            <a:graphicFrameLocks noGrp="1"/>
          </p:cNvGraphicFramePr>
          <p:nvPr>
            <p:extLst>
              <p:ext uri="{D42A27DB-BD31-4B8C-83A1-F6EECF244321}">
                <p14:modId xmlns:p14="http://schemas.microsoft.com/office/powerpoint/2010/main" val="1708724515"/>
              </p:ext>
            </p:extLst>
          </p:nvPr>
        </p:nvGraphicFramePr>
        <p:xfrm>
          <a:off x="1161721" y="3295262"/>
          <a:ext cx="6344393" cy="3347085"/>
        </p:xfrm>
        <a:graphic>
          <a:graphicData uri="http://schemas.openxmlformats.org/drawingml/2006/table">
            <a:tbl>
              <a:tblPr/>
              <a:tblGrid>
                <a:gridCol w="1165589">
                  <a:extLst>
                    <a:ext uri="{9D8B030D-6E8A-4147-A177-3AD203B41FA5}">
                      <a16:colId xmlns:a16="http://schemas.microsoft.com/office/drawing/2014/main" val="2292371081"/>
                    </a:ext>
                  </a:extLst>
                </a:gridCol>
                <a:gridCol w="1248161">
                  <a:extLst>
                    <a:ext uri="{9D8B030D-6E8A-4147-A177-3AD203B41FA5}">
                      <a16:colId xmlns:a16="http://schemas.microsoft.com/office/drawing/2014/main" val="2439744669"/>
                    </a:ext>
                  </a:extLst>
                </a:gridCol>
                <a:gridCol w="1774607">
                  <a:extLst>
                    <a:ext uri="{9D8B030D-6E8A-4147-A177-3AD203B41FA5}">
                      <a16:colId xmlns:a16="http://schemas.microsoft.com/office/drawing/2014/main" val="1378892574"/>
                    </a:ext>
                  </a:extLst>
                </a:gridCol>
                <a:gridCol w="2156036">
                  <a:extLst>
                    <a:ext uri="{9D8B030D-6E8A-4147-A177-3AD203B41FA5}">
                      <a16:colId xmlns:a16="http://schemas.microsoft.com/office/drawing/2014/main" val="2648457183"/>
                    </a:ext>
                  </a:extLst>
                </a:gridCol>
              </a:tblGrid>
              <a:tr h="209550">
                <a:tc>
                  <a:txBody>
                    <a:bodyPr/>
                    <a:lstStyle/>
                    <a:p>
                      <a:pPr algn="ctr"/>
                      <a:r>
                        <a:rPr lang="en-IN" sz="1200" b="1">
                          <a:effectLst/>
                        </a:rPr>
                        <a:t>Process Id</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Exit time</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Turn Around time</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Waiting time</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749056547"/>
                  </a:ext>
                </a:extLst>
              </a:tr>
              <a:tr h="209550">
                <a:tc>
                  <a:txBody>
                    <a:bodyPr/>
                    <a:lstStyle/>
                    <a:p>
                      <a:pPr algn="ctr"/>
                      <a:r>
                        <a:rPr lang="en-IN">
                          <a:effectLst/>
                        </a:rPr>
                        <a:t>P1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7</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7 – 3 = 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4 – 1 = 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673038966"/>
                  </a:ext>
                </a:extLst>
              </a:tr>
              <a:tr h="209550">
                <a:tc>
                  <a:txBody>
                    <a:bodyPr/>
                    <a:lstStyle/>
                    <a:p>
                      <a:pPr algn="ctr"/>
                      <a:r>
                        <a:rPr lang="en-IN">
                          <a:effectLst/>
                        </a:rPr>
                        <a:t>P2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16</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16 – 1 = 15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15 – 4 = 11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957452350"/>
                  </a:ext>
                </a:extLst>
              </a:tr>
              <a:tr h="209550">
                <a:tc>
                  <a:txBody>
                    <a:bodyPr/>
                    <a:lstStyle/>
                    <a:p>
                      <a:pPr algn="ctr"/>
                      <a:r>
                        <a:rPr lang="en-IN">
                          <a:effectLst/>
                        </a:rPr>
                        <a:t>P3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9</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9 – 4 = 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5 – 2 = 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59711098"/>
                  </a:ext>
                </a:extLst>
              </a:tr>
              <a:tr h="209550">
                <a:tc>
                  <a:txBody>
                    <a:bodyPr/>
                    <a:lstStyle/>
                    <a:p>
                      <a:pPr algn="ctr"/>
                      <a:r>
                        <a:rPr lang="en-IN">
                          <a:effectLst/>
                        </a:rPr>
                        <a:t>P4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6</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6 – 0 = 6</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6 – 6 = 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114531839"/>
                  </a:ext>
                </a:extLst>
              </a:tr>
              <a:tr h="1304925">
                <a:tc>
                  <a:txBody>
                    <a:bodyPr/>
                    <a:lstStyle/>
                    <a:p>
                      <a:pPr algn="ctr"/>
                      <a:r>
                        <a:rPr lang="en-IN">
                          <a:effectLst/>
                        </a:rPr>
                        <a:t>P5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12 – 2 = 10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10 – 3 = 7</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069574743"/>
                  </a:ext>
                </a:extLst>
              </a:tr>
            </a:tbl>
          </a:graphicData>
        </a:graphic>
      </p:graphicFrame>
    </p:spTree>
    <p:extLst>
      <p:ext uri="{BB962C8B-B14F-4D97-AF65-F5344CB8AC3E}">
        <p14:creationId xmlns:p14="http://schemas.microsoft.com/office/powerpoint/2010/main" val="41978512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92789" y="1840125"/>
            <a:ext cx="9792929" cy="873572"/>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Problem: If the CPU scheduling policy is SJF preemptive, calculate the average waiting time and average turn around time. </a:t>
            </a:r>
            <a:endParaRPr lang="en-US"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CCF82134-4AF8-2627-2D6B-7318ADD97BC3}"/>
              </a:ext>
            </a:extLst>
          </p:cNvPr>
          <p:cNvGraphicFramePr>
            <a:graphicFrameLocks noGrp="1"/>
          </p:cNvGraphicFramePr>
          <p:nvPr/>
        </p:nvGraphicFramePr>
        <p:xfrm>
          <a:off x="3454848" y="2623185"/>
          <a:ext cx="5342629" cy="2468880"/>
        </p:xfrm>
        <a:graphic>
          <a:graphicData uri="http://schemas.openxmlformats.org/drawingml/2006/table">
            <a:tbl>
              <a:tblPr/>
              <a:tblGrid>
                <a:gridCol w="1780778">
                  <a:extLst>
                    <a:ext uri="{9D8B030D-6E8A-4147-A177-3AD203B41FA5}">
                      <a16:colId xmlns:a16="http://schemas.microsoft.com/office/drawing/2014/main" val="318892893"/>
                    </a:ext>
                  </a:extLst>
                </a:gridCol>
                <a:gridCol w="1780778">
                  <a:extLst>
                    <a:ext uri="{9D8B030D-6E8A-4147-A177-3AD203B41FA5}">
                      <a16:colId xmlns:a16="http://schemas.microsoft.com/office/drawing/2014/main" val="1124972859"/>
                    </a:ext>
                  </a:extLst>
                </a:gridCol>
                <a:gridCol w="1781073">
                  <a:extLst>
                    <a:ext uri="{9D8B030D-6E8A-4147-A177-3AD203B41FA5}">
                      <a16:colId xmlns:a16="http://schemas.microsoft.com/office/drawing/2014/main" val="3503952197"/>
                    </a:ext>
                  </a:extLst>
                </a:gridCol>
              </a:tblGrid>
              <a:tr h="209550">
                <a:tc>
                  <a:txBody>
                    <a:bodyPr/>
                    <a:lstStyle/>
                    <a:p>
                      <a:pPr algn="ctr"/>
                      <a:r>
                        <a:rPr lang="en-IN" sz="1200" b="1">
                          <a:effectLst/>
                        </a:rPr>
                        <a:t>Process Id</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Arrival time</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Burst time</a:t>
                      </a:r>
                      <a:endParaRPr lang="en-IN">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787384398"/>
                  </a:ext>
                </a:extLst>
              </a:tr>
              <a:tr h="209550">
                <a:tc>
                  <a:txBody>
                    <a:bodyPr/>
                    <a:lstStyle/>
                    <a:p>
                      <a:pPr algn="ctr"/>
                      <a:r>
                        <a:rPr lang="en-IN">
                          <a:effectLst/>
                        </a:rPr>
                        <a:t>P1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393679933"/>
                  </a:ext>
                </a:extLst>
              </a:tr>
              <a:tr h="209550">
                <a:tc>
                  <a:txBody>
                    <a:bodyPr/>
                    <a:lstStyle/>
                    <a:p>
                      <a:pPr algn="ctr"/>
                      <a:r>
                        <a:rPr lang="en-IN">
                          <a:effectLst/>
                        </a:rPr>
                        <a:t>P2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129320595"/>
                  </a:ext>
                </a:extLst>
              </a:tr>
              <a:tr h="209550">
                <a:tc>
                  <a:txBody>
                    <a:bodyPr/>
                    <a:lstStyle/>
                    <a:p>
                      <a:pPr algn="ctr"/>
                      <a:r>
                        <a:rPr lang="en-IN">
                          <a:effectLst/>
                        </a:rPr>
                        <a:t>P3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405355073"/>
                  </a:ext>
                </a:extLst>
              </a:tr>
              <a:tr h="209550">
                <a:tc>
                  <a:txBody>
                    <a:bodyPr/>
                    <a:lstStyle/>
                    <a:p>
                      <a:pPr algn="ctr"/>
                      <a:r>
                        <a:rPr lang="en-IN" dirty="0">
                          <a:effectLst/>
                        </a:rPr>
                        <a:t>P4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6</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900496169"/>
                  </a:ext>
                </a:extLst>
              </a:tr>
              <a:tr h="209550">
                <a:tc>
                  <a:txBody>
                    <a:bodyPr/>
                    <a:lstStyle/>
                    <a:p>
                      <a:pPr algn="ctr"/>
                      <a:r>
                        <a:rPr lang="en-IN">
                          <a:effectLst/>
                        </a:rPr>
                        <a:t>P5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785156721"/>
                  </a:ext>
                </a:extLst>
              </a:tr>
            </a:tbl>
          </a:graphicData>
        </a:graphic>
      </p:graphicFrame>
    </p:spTree>
    <p:extLst>
      <p:ext uri="{BB962C8B-B14F-4D97-AF65-F5344CB8AC3E}">
        <p14:creationId xmlns:p14="http://schemas.microsoft.com/office/powerpoint/2010/main" val="38746119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92789"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Problem: If the CPU scheduling policy is SJF preemptive, calculate the average waiting time and average turn around time. </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Average Turn Around time = (1 + 5 + 4 + 16 + 9) / 5 = 35 / 5 = 7 unit</a:t>
            </a:r>
          </a:p>
          <a:p>
            <a:pPr algn="just">
              <a:lnSpc>
                <a:spcPct val="150000"/>
              </a:lnSpc>
            </a:pPr>
            <a:r>
              <a:rPr lang="en-US" b="1" dirty="0">
                <a:latin typeface="Times New Roman" panose="02020603050405020304" pitchFamily="18" charset="0"/>
                <a:cs typeface="Times New Roman" panose="02020603050405020304" pitchFamily="18" charset="0"/>
              </a:rPr>
              <a:t>Average waiting time = (0 + 1 + 2 + 10 + 6) / 5 = 19 / 5 = 3.8 unit</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5D4A09B-FE85-1480-EB12-287733B3DBCF}"/>
              </a:ext>
            </a:extLst>
          </p:cNvPr>
          <p:cNvPicPr>
            <a:picLocks noChangeAspect="1"/>
          </p:cNvPicPr>
          <p:nvPr/>
        </p:nvPicPr>
        <p:blipFill>
          <a:blip r:embed="rId2"/>
          <a:stretch>
            <a:fillRect/>
          </a:stretch>
        </p:blipFill>
        <p:spPr>
          <a:xfrm>
            <a:off x="3281362" y="2814637"/>
            <a:ext cx="5629275" cy="1228725"/>
          </a:xfrm>
          <a:prstGeom prst="rect">
            <a:avLst/>
          </a:prstGeom>
        </p:spPr>
      </p:pic>
    </p:spTree>
    <p:extLst>
      <p:ext uri="{BB962C8B-B14F-4D97-AF65-F5344CB8AC3E}">
        <p14:creationId xmlns:p14="http://schemas.microsoft.com/office/powerpoint/2010/main" val="973629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Round Robin Scheduling-</a:t>
            </a:r>
          </a:p>
          <a:p>
            <a:pPr algn="just">
              <a:lnSpc>
                <a:spcPct val="150000"/>
              </a:lnSpc>
            </a:pP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In Round Robin Scheduling,</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CPU is assigned to the process on the basis of FCFS for a fixed amount of time.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fixed amount of time is called as time quantum or time slice.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the time quantum expires, the running process is preempted and sent to the ready queue.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the processor is assigned to the next arrived process.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always preemptive in nature.</a:t>
            </a:r>
          </a:p>
        </p:txBody>
      </p:sp>
    </p:spTree>
    <p:extLst>
      <p:ext uri="{BB962C8B-B14F-4D97-AF65-F5344CB8AC3E}">
        <p14:creationId xmlns:p14="http://schemas.microsoft.com/office/powerpoint/2010/main" val="10746627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53556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Round Robin Scheduling-</a:t>
            </a:r>
          </a:p>
          <a:p>
            <a:pPr algn="just">
              <a:lnSpc>
                <a:spcPct val="150000"/>
              </a:lnSpc>
            </a:pP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Advantages-</a:t>
            </a:r>
          </a:p>
          <a:p>
            <a:pPr algn="just">
              <a:lnSpc>
                <a:spcPct val="150000"/>
              </a:lnSpc>
            </a:pPr>
            <a:r>
              <a:rPr lang="en-US"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gives the best performance in terms of average response time.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best suited for time sharing system, client server architecture and interactive system.</a:t>
            </a:r>
          </a:p>
        </p:txBody>
      </p:sp>
    </p:spTree>
    <p:extLst>
      <p:ext uri="{BB962C8B-B14F-4D97-AF65-F5344CB8AC3E}">
        <p14:creationId xmlns:p14="http://schemas.microsoft.com/office/powerpoint/2010/main" val="32736145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With decreasing value of time quantum,</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Number of context switch increases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Response time decreases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Chances of starvation decreases</a:t>
            </a:r>
          </a:p>
          <a:p>
            <a:pPr algn="just">
              <a:lnSpc>
                <a:spcPct val="150000"/>
              </a:lnSpc>
            </a:pPr>
            <a:r>
              <a:rPr lang="en-US" dirty="0">
                <a:latin typeface="Times New Roman" panose="02020603050405020304" pitchFamily="18" charset="0"/>
                <a:cs typeface="Times New Roman" panose="02020603050405020304" pitchFamily="18" charset="0"/>
              </a:rPr>
              <a:t> Thus, smaller value of time quantum is better in terms of response time.</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With increasing value of time quantum,</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Number of context switch decreases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Response time increases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Chances of starvation increases</a:t>
            </a:r>
          </a:p>
          <a:p>
            <a:pPr algn="just">
              <a:lnSpc>
                <a:spcPct val="150000"/>
              </a:lnSpc>
            </a:pPr>
            <a:r>
              <a:rPr lang="en-US" dirty="0">
                <a:latin typeface="Times New Roman" panose="02020603050405020304" pitchFamily="18" charset="0"/>
                <a:cs typeface="Times New Roman" panose="02020603050405020304" pitchFamily="18" charset="0"/>
              </a:rPr>
              <a:t> Thus, higher value of time quantum is better in terms of number of context switch.</a:t>
            </a:r>
          </a:p>
        </p:txBody>
      </p:sp>
    </p:spTree>
    <p:extLst>
      <p:ext uri="{BB962C8B-B14F-4D97-AF65-F5344CB8AC3E}">
        <p14:creationId xmlns:p14="http://schemas.microsoft.com/office/powerpoint/2010/main" val="15125103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70456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Note:</a:t>
            </a:r>
          </a:p>
          <a:p>
            <a:pPr algn="just">
              <a:lnSpc>
                <a:spcPct val="150000"/>
              </a:lnSpc>
            </a:pPr>
            <a:r>
              <a:rPr lang="en-US"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dirty="0">
                <a:highlight>
                  <a:srgbClr val="00FFFF"/>
                </a:highlight>
                <a:latin typeface="Times New Roman" panose="02020603050405020304" pitchFamily="18" charset="0"/>
                <a:cs typeface="Times New Roman" panose="02020603050405020304" pitchFamily="18" charset="0"/>
              </a:rPr>
              <a:t>With increasing value of time quantum, Round Robin Scheduling tends to become FCFS Scheduling.</a:t>
            </a:r>
          </a:p>
          <a:p>
            <a:pPr marL="285750" indent="-285750" algn="just">
              <a:lnSpc>
                <a:spcPct val="150000"/>
              </a:lnSpc>
              <a:buFont typeface="Arial" panose="020B0604020202020204" pitchFamily="34" charset="0"/>
              <a:buChar char="•"/>
            </a:pPr>
            <a:r>
              <a:rPr lang="en-US" dirty="0">
                <a:highlight>
                  <a:srgbClr val="00FFFF"/>
                </a:highlight>
                <a:latin typeface="Times New Roman" panose="02020603050405020304" pitchFamily="18" charset="0"/>
                <a:cs typeface="Times New Roman" panose="02020603050405020304" pitchFamily="18" charset="0"/>
              </a:rPr>
              <a:t>When time quantum tends to infinity, Round Robin Scheduling becomes FCFS Scheduling.</a:t>
            </a:r>
          </a:p>
        </p:txBody>
      </p:sp>
    </p:spTree>
    <p:extLst>
      <p:ext uri="{BB962C8B-B14F-4D97-AF65-F5344CB8AC3E}">
        <p14:creationId xmlns:p14="http://schemas.microsoft.com/office/powerpoint/2010/main" val="24867007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70456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Problem:</a:t>
            </a:r>
          </a:p>
          <a:p>
            <a:pPr algn="just">
              <a:lnSpc>
                <a:spcPct val="150000"/>
              </a:lnSpc>
            </a:pPr>
            <a:r>
              <a:rPr lang="en-US" dirty="0">
                <a:latin typeface="Times New Roman" panose="02020603050405020304" pitchFamily="18" charset="0"/>
                <a:cs typeface="Times New Roman" panose="02020603050405020304" pitchFamily="18" charset="0"/>
              </a:rPr>
              <a:t>Consider the set of 6 processes whose arrival time and burst time are given below-</a:t>
            </a:r>
          </a:p>
          <a:p>
            <a:pPr algn="just">
              <a:lnSpc>
                <a:spcPct val="150000"/>
              </a:lnSpc>
            </a:pPr>
            <a:r>
              <a:rPr lang="en-US" dirty="0">
                <a:latin typeface="Times New Roman" panose="02020603050405020304" pitchFamily="18" charset="0"/>
                <a:cs typeface="Times New Roman" panose="02020603050405020304" pitchFamily="18" charset="0"/>
              </a:rPr>
              <a:t>If the CPU scheduling policy is Round Robin with time quantum = 4 unit, calculate the average waiting time and average turn around time</a:t>
            </a:r>
          </a:p>
        </p:txBody>
      </p:sp>
      <p:graphicFrame>
        <p:nvGraphicFramePr>
          <p:cNvPr id="3" name="Table 2">
            <a:extLst>
              <a:ext uri="{FF2B5EF4-FFF2-40B4-BE49-F238E27FC236}">
                <a16:creationId xmlns:a16="http://schemas.microsoft.com/office/drawing/2014/main" id="{601F98BB-BF5C-CD96-A52C-A960EF882424}"/>
              </a:ext>
            </a:extLst>
          </p:cNvPr>
          <p:cNvGraphicFramePr>
            <a:graphicFrameLocks noGrp="1"/>
          </p:cNvGraphicFramePr>
          <p:nvPr>
            <p:extLst>
              <p:ext uri="{D42A27DB-BD31-4B8C-83A1-F6EECF244321}">
                <p14:modId xmlns:p14="http://schemas.microsoft.com/office/powerpoint/2010/main" val="2858037178"/>
              </p:ext>
            </p:extLst>
          </p:nvPr>
        </p:nvGraphicFramePr>
        <p:xfrm>
          <a:off x="1960685" y="3579107"/>
          <a:ext cx="7016505" cy="3063240"/>
        </p:xfrm>
        <a:graphic>
          <a:graphicData uri="http://schemas.openxmlformats.org/drawingml/2006/table">
            <a:tbl>
              <a:tblPr/>
              <a:tblGrid>
                <a:gridCol w="2338835">
                  <a:extLst>
                    <a:ext uri="{9D8B030D-6E8A-4147-A177-3AD203B41FA5}">
                      <a16:colId xmlns:a16="http://schemas.microsoft.com/office/drawing/2014/main" val="2965715486"/>
                    </a:ext>
                  </a:extLst>
                </a:gridCol>
                <a:gridCol w="2338835">
                  <a:extLst>
                    <a:ext uri="{9D8B030D-6E8A-4147-A177-3AD203B41FA5}">
                      <a16:colId xmlns:a16="http://schemas.microsoft.com/office/drawing/2014/main" val="1868701345"/>
                    </a:ext>
                  </a:extLst>
                </a:gridCol>
                <a:gridCol w="2338835">
                  <a:extLst>
                    <a:ext uri="{9D8B030D-6E8A-4147-A177-3AD203B41FA5}">
                      <a16:colId xmlns:a16="http://schemas.microsoft.com/office/drawing/2014/main" val="2459734999"/>
                    </a:ext>
                  </a:extLst>
                </a:gridCol>
              </a:tblGrid>
              <a:tr h="0">
                <a:tc>
                  <a:txBody>
                    <a:bodyPr/>
                    <a:lstStyle/>
                    <a:p>
                      <a:pPr algn="l" fontAlgn="t"/>
                      <a:r>
                        <a:rPr lang="en-IN">
                          <a:solidFill>
                            <a:srgbClr val="000000"/>
                          </a:solidFill>
                          <a:effectLst/>
                          <a:latin typeface="times new roman" panose="02020603050405020304" pitchFamily="18" charset="0"/>
                        </a:rPr>
                        <a:t>Process ID</a:t>
                      </a:r>
                    </a:p>
                  </a:txBody>
                  <a:tcPr marL="114300" marR="114300" marT="114300" marB="114300">
                    <a:lnL w="9525" cap="flat" cmpd="sng" algn="ctr">
                      <a:solidFill>
                        <a:srgbClr val="90BF21"/>
                      </a:solidFill>
                      <a:prstDash val="solid"/>
                      <a:round/>
                      <a:headEnd type="none" w="med" len="med"/>
                      <a:tailEnd type="none" w="med" len="med"/>
                    </a:lnL>
                    <a:lnR w="9525" cap="flat" cmpd="sng" algn="ctr">
                      <a:solidFill>
                        <a:srgbClr val="90BF21"/>
                      </a:solidFill>
                      <a:prstDash val="solid"/>
                      <a:round/>
                      <a:headEnd type="none" w="med" len="med"/>
                      <a:tailEnd type="none" w="med" len="med"/>
                    </a:lnR>
                    <a:lnT w="9525" cap="flat" cmpd="sng" algn="ctr">
                      <a:solidFill>
                        <a:srgbClr val="90BF2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Arrival Time</a:t>
                      </a:r>
                    </a:p>
                  </a:txBody>
                  <a:tcPr marL="114300" marR="114300" marT="114300" marB="114300">
                    <a:lnL w="9525" cap="flat" cmpd="sng" algn="ctr">
                      <a:solidFill>
                        <a:srgbClr val="90BF21"/>
                      </a:solidFill>
                      <a:prstDash val="solid"/>
                      <a:round/>
                      <a:headEnd type="none" w="med" len="med"/>
                      <a:tailEnd type="none" w="med" len="med"/>
                    </a:lnL>
                    <a:lnR w="9525" cap="flat" cmpd="sng" algn="ctr">
                      <a:solidFill>
                        <a:srgbClr val="90BF21"/>
                      </a:solidFill>
                      <a:prstDash val="solid"/>
                      <a:round/>
                      <a:headEnd type="none" w="med" len="med"/>
                      <a:tailEnd type="none" w="med" len="med"/>
                    </a:lnR>
                    <a:lnT w="9525" cap="flat" cmpd="sng" algn="ctr">
                      <a:solidFill>
                        <a:srgbClr val="90BF2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Burst Time</a:t>
                      </a:r>
                    </a:p>
                  </a:txBody>
                  <a:tcPr marL="114300" marR="114300" marT="114300" marB="114300">
                    <a:lnL w="9525" cap="flat" cmpd="sng" algn="ctr">
                      <a:solidFill>
                        <a:srgbClr val="90BF21"/>
                      </a:solidFill>
                      <a:prstDash val="solid"/>
                      <a:round/>
                      <a:headEnd type="none" w="med" len="med"/>
                      <a:tailEnd type="none" w="med" len="med"/>
                    </a:lnL>
                    <a:lnR w="9525" cap="flat" cmpd="sng" algn="ctr">
                      <a:solidFill>
                        <a:srgbClr val="90BF21"/>
                      </a:solidFill>
                      <a:prstDash val="solid"/>
                      <a:round/>
                      <a:headEnd type="none" w="med" len="med"/>
                      <a:tailEnd type="none" w="med" len="med"/>
                    </a:lnR>
                    <a:lnT w="9525" cap="flat" cmpd="sng" algn="ctr">
                      <a:solidFill>
                        <a:srgbClr val="90BF2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515614014"/>
                  </a:ext>
                </a:extLst>
              </a:tr>
              <a:tr h="0">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47866679"/>
                  </a:ext>
                </a:extLst>
              </a:tr>
              <a:tr h="0">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28821863"/>
                  </a:ext>
                </a:extLst>
              </a:tr>
              <a:tr h="0">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16141860"/>
                  </a:ext>
                </a:extLst>
              </a:tr>
              <a:tr h="0">
                <a:tc>
                  <a:txBody>
                    <a:bodyPr/>
                    <a:lstStyle/>
                    <a:p>
                      <a:pPr algn="just" fontAlgn="t"/>
                      <a:r>
                        <a:rPr lang="en-IN">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07182322"/>
                  </a:ext>
                </a:extLst>
              </a:tr>
              <a:tr h="0">
                <a:tc>
                  <a:txBody>
                    <a:bodyPr/>
                    <a:lstStyle/>
                    <a:p>
                      <a:pPr algn="just" fontAlgn="t"/>
                      <a:r>
                        <a:rPr lang="en-IN">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24256351"/>
                  </a:ext>
                </a:extLst>
              </a:tr>
              <a:tr h="0">
                <a:tc>
                  <a:txBody>
                    <a:bodyPr/>
                    <a:lstStyle/>
                    <a:p>
                      <a:pPr algn="just" fontAlgn="t"/>
                      <a:r>
                        <a:rPr lang="en-IN">
                          <a:solidFill>
                            <a:srgbClr val="333333"/>
                          </a:solidFill>
                          <a:effectLst/>
                          <a:latin typeface="inter-regular"/>
                        </a:rPr>
                        <a:t>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46521589"/>
                  </a:ext>
                </a:extLst>
              </a:tr>
            </a:tbl>
          </a:graphicData>
        </a:graphic>
      </p:graphicFrame>
    </p:spTree>
    <p:extLst>
      <p:ext uri="{BB962C8B-B14F-4D97-AF65-F5344CB8AC3E}">
        <p14:creationId xmlns:p14="http://schemas.microsoft.com/office/powerpoint/2010/main" val="334719719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873572"/>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Solution-</a:t>
            </a:r>
          </a:p>
          <a:p>
            <a:pPr algn="just">
              <a:lnSpc>
                <a:spcPct val="150000"/>
              </a:lnSpc>
            </a:pPr>
            <a:r>
              <a:rPr lang="en-US" dirty="0">
                <a:latin typeface="Times New Roman" panose="02020603050405020304" pitchFamily="18" charset="0"/>
                <a:cs typeface="Times New Roman" panose="02020603050405020304" pitchFamily="18" charset="0"/>
              </a:rPr>
              <a:t> Avg Waiting Time = (12+16+6+8+15+11)/6 = 76/6 units</a:t>
            </a:r>
          </a:p>
        </p:txBody>
      </p:sp>
      <p:pic>
        <p:nvPicPr>
          <p:cNvPr id="2" name="Picture 1">
            <a:extLst>
              <a:ext uri="{FF2B5EF4-FFF2-40B4-BE49-F238E27FC236}">
                <a16:creationId xmlns:a16="http://schemas.microsoft.com/office/drawing/2014/main" id="{582DD77A-3223-B238-5170-B2A955722AF5}"/>
              </a:ext>
            </a:extLst>
          </p:cNvPr>
          <p:cNvPicPr>
            <a:picLocks noChangeAspect="1"/>
          </p:cNvPicPr>
          <p:nvPr/>
        </p:nvPicPr>
        <p:blipFill>
          <a:blip r:embed="rId2"/>
          <a:stretch>
            <a:fillRect/>
          </a:stretch>
        </p:blipFill>
        <p:spPr>
          <a:xfrm>
            <a:off x="1078501" y="4000499"/>
            <a:ext cx="7200900" cy="1343025"/>
          </a:xfrm>
          <a:prstGeom prst="rect">
            <a:avLst/>
          </a:prstGeom>
        </p:spPr>
      </p:pic>
    </p:spTree>
    <p:extLst>
      <p:ext uri="{BB962C8B-B14F-4D97-AF65-F5344CB8AC3E}">
        <p14:creationId xmlns:p14="http://schemas.microsoft.com/office/powerpoint/2010/main" val="17348718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Process scheduling &amp; CPU scheduling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873572"/>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Solution-</a:t>
            </a:r>
          </a:p>
          <a:p>
            <a:pPr algn="just">
              <a:lnSpc>
                <a:spcPct val="150000"/>
              </a:lnSpc>
            </a:pPr>
            <a:r>
              <a:rPr lang="en-US" dirty="0">
                <a:latin typeface="Times New Roman" panose="02020603050405020304" pitchFamily="18" charset="0"/>
                <a:cs typeface="Times New Roman" panose="02020603050405020304" pitchFamily="18" charset="0"/>
              </a:rPr>
              <a:t> Avg Waiting Time = (12+16+6+8+15+11)/6 = 76/6 units</a:t>
            </a:r>
          </a:p>
        </p:txBody>
      </p:sp>
      <p:pic>
        <p:nvPicPr>
          <p:cNvPr id="2" name="Picture 1">
            <a:extLst>
              <a:ext uri="{FF2B5EF4-FFF2-40B4-BE49-F238E27FC236}">
                <a16:creationId xmlns:a16="http://schemas.microsoft.com/office/drawing/2014/main" id="{582DD77A-3223-B238-5170-B2A955722AF5}"/>
              </a:ext>
            </a:extLst>
          </p:cNvPr>
          <p:cNvPicPr>
            <a:picLocks noChangeAspect="1"/>
          </p:cNvPicPr>
          <p:nvPr/>
        </p:nvPicPr>
        <p:blipFill>
          <a:blip r:embed="rId2"/>
          <a:stretch>
            <a:fillRect/>
          </a:stretch>
        </p:blipFill>
        <p:spPr>
          <a:xfrm>
            <a:off x="1078501" y="4000499"/>
            <a:ext cx="7200900" cy="1343025"/>
          </a:xfrm>
          <a:prstGeom prst="rect">
            <a:avLst/>
          </a:prstGeom>
        </p:spPr>
      </p:pic>
    </p:spTree>
    <p:extLst>
      <p:ext uri="{BB962C8B-B14F-4D97-AF65-F5344CB8AC3E}">
        <p14:creationId xmlns:p14="http://schemas.microsoft.com/office/powerpoint/2010/main" val="30339891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34026</TotalTime>
  <Words>8140</Words>
  <Application>Microsoft Office PowerPoint</Application>
  <PresentationFormat>Widescreen</PresentationFormat>
  <Paragraphs>1093</Paragraphs>
  <Slides>118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118</vt:i4>
      </vt:variant>
    </vt:vector>
  </HeadingPairs>
  <TitlesOfParts>
    <vt:vector size="126" baseType="lpstr">
      <vt:lpstr>Arial</vt:lpstr>
      <vt:lpstr>Calibri</vt:lpstr>
      <vt:lpstr>Calibri Light</vt:lpstr>
      <vt:lpstr>inter-regular</vt:lpstr>
      <vt:lpstr>Monotype Sorts</vt:lpstr>
      <vt:lpstr>Times New Roman</vt:lpstr>
      <vt:lpstr>Times New Roman</vt:lpstr>
      <vt:lpstr>Retrospect</vt:lpstr>
      <vt:lpstr>COURSE TITLE: Operating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CPU Switch From Process to Process</vt:lpstr>
      <vt:lpstr>Process Scheduling</vt:lpstr>
      <vt:lpstr>Context Switch</vt:lpstr>
      <vt:lpstr>Process Creation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Review of Fundamentals</dc:title>
  <dc:creator>Ningombam Devarani Devi</dc:creator>
  <cp:lastModifiedBy>Piyush Rawat</cp:lastModifiedBy>
  <cp:revision>501</cp:revision>
  <dcterms:created xsi:type="dcterms:W3CDTF">2022-07-21T04:37:14Z</dcterms:created>
  <dcterms:modified xsi:type="dcterms:W3CDTF">2023-09-11T05:46:50Z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