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4"/>
  </p:sldMasterIdLst>
  <p:notesMasterIdLst>
    <p:notesMasterId r:id="rId48"/>
  </p:notesMasterIdLst>
  <p:sldIdLst>
    <p:sldId id="306" r:id="rId5"/>
    <p:sldId id="307" r:id="rId6"/>
    <p:sldId id="414" r:id="rId7"/>
    <p:sldId id="415" r:id="rId8"/>
    <p:sldId id="416" r:id="rId9"/>
    <p:sldId id="417" r:id="rId10"/>
    <p:sldId id="418" r:id="rId11"/>
    <p:sldId id="419" r:id="rId12"/>
    <p:sldId id="420" r:id="rId13"/>
    <p:sldId id="421" r:id="rId14"/>
    <p:sldId id="422" r:id="rId15"/>
    <p:sldId id="423" r:id="rId16"/>
    <p:sldId id="424" r:id="rId17"/>
    <p:sldId id="425" r:id="rId18"/>
    <p:sldId id="426" r:id="rId19"/>
    <p:sldId id="427" r:id="rId20"/>
    <p:sldId id="428" r:id="rId21"/>
    <p:sldId id="429" r:id="rId22"/>
    <p:sldId id="430" r:id="rId23"/>
    <p:sldId id="431" r:id="rId24"/>
    <p:sldId id="432" r:id="rId25"/>
    <p:sldId id="433" r:id="rId26"/>
    <p:sldId id="434" r:id="rId27"/>
    <p:sldId id="435" r:id="rId28"/>
    <p:sldId id="437" r:id="rId29"/>
    <p:sldId id="438" r:id="rId30"/>
    <p:sldId id="439" r:id="rId31"/>
    <p:sldId id="440" r:id="rId32"/>
    <p:sldId id="441" r:id="rId33"/>
    <p:sldId id="442" r:id="rId34"/>
    <p:sldId id="443" r:id="rId35"/>
    <p:sldId id="444" r:id="rId36"/>
    <p:sldId id="445" r:id="rId37"/>
    <p:sldId id="446" r:id="rId38"/>
    <p:sldId id="447" r:id="rId39"/>
    <p:sldId id="448" r:id="rId40"/>
    <p:sldId id="449" r:id="rId41"/>
    <p:sldId id="450" r:id="rId42"/>
    <p:sldId id="451" r:id="rId43"/>
    <p:sldId id="452" r:id="rId44"/>
    <p:sldId id="454" r:id="rId45"/>
    <p:sldId id="455" r:id="rId46"/>
    <p:sldId id="45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08" autoAdjust="0"/>
    <p:restoredTop sz="93969" autoAdjust="0"/>
  </p:normalViewPr>
  <p:slideViewPr>
    <p:cSldViewPr snapToGrid="0">
      <p:cViewPr varScale="1">
        <p:scale>
          <a:sx n="69" d="100"/>
          <a:sy n="69" d="100"/>
        </p:scale>
        <p:origin x="4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E11E24-5245-49C5-9088-DEB7E151D64B}"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15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185703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587761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17955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80788-28A4-4B25-86CB-FF992BB21D67}"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94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B8554D-A8D3-4A64-8FD7-B576E131884A}" type="datetime1">
              <a:rPr lang="en-US" smtClean="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086158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B8554D-A8D3-4A64-8FD7-B576E131884A}" type="datetime1">
              <a:rPr lang="en-US" smtClean="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52582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9843D6-D413-4C73-A518-429F6B1C3153}" type="datetime1">
              <a:rPr lang="en-US" smtClean="0"/>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270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D95191-560A-44E8-9A14-08983E80E88F}" type="datetime1">
              <a:rPr lang="en-US" smtClean="0"/>
              <a:t>9/26/2023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304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B8554D-A8D3-4A64-8FD7-B576E131884A}" type="datetime1">
              <a:rPr lang="en-US" smtClean="0"/>
              <a:t>9/26/2023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469437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BDC914-ADB4-4BC5-94D9-AB610EFD392D}" type="datetime1">
              <a:rPr lang="en-US" smtClean="0"/>
              <a:t>9/26/2023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03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B8554D-A8D3-4A64-8FD7-B576E131884A}" type="datetime1">
              <a:rPr lang="en-US" smtClean="0"/>
              <a:t>9/26/2023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11289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8171-6086-C369-5830-5BE0DA4925DD}"/>
              </a:ext>
            </a:extLst>
          </p:cNvPr>
          <p:cNvSpPr>
            <a:spLocks noGrp="1"/>
          </p:cNvSpPr>
          <p:nvPr>
            <p:ph type="title"/>
          </p:nvPr>
        </p:nvSpPr>
        <p:spPr>
          <a:xfrm>
            <a:off x="634182" y="286603"/>
            <a:ext cx="10521498" cy="3532361"/>
          </a:xfrm>
        </p:spPr>
        <p:txBody>
          <a:bodyPr>
            <a:normAutofit/>
          </a:bodyPr>
          <a:lstStyle/>
          <a:p>
            <a:pPr algn="ctr"/>
            <a:r>
              <a:rPr lang="en-US" dirty="0">
                <a:latin typeface="Times New Roman" panose="02020603050405020304" pitchFamily="18" charset="0"/>
                <a:cs typeface="Times New Roman" panose="02020603050405020304" pitchFamily="18" charset="0"/>
              </a:rPr>
              <a:t>COURSE TITLE: Operating Systems </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4E0E6D-FEF5-0E1C-D727-433422663DED}"/>
              </a:ext>
            </a:extLst>
          </p:cNvPr>
          <p:cNvSpPr>
            <a:spLocks noGrp="1"/>
          </p:cNvSpPr>
          <p:nvPr>
            <p:ph type="sldNum" sz="quarter" idx="12"/>
          </p:nvPr>
        </p:nvSpPr>
        <p:spPr/>
        <p:txBody>
          <a:bodyPr/>
          <a:lstStyle/>
          <a:p>
            <a:fld id="{3A98EE3D-8CD1-4C3F-BD1C-C98C9596463C}" type="slidenum">
              <a:rPr lang="en-US" smtClean="0"/>
              <a:t>1</a:t>
            </a:fld>
            <a:endParaRPr lang="en-US" dirty="0"/>
          </a:p>
        </p:txBody>
      </p:sp>
      <p:sp>
        <p:nvSpPr>
          <p:cNvPr id="5" name="TextBox 4">
            <a:extLst>
              <a:ext uri="{FF2B5EF4-FFF2-40B4-BE49-F238E27FC236}">
                <a16:creationId xmlns:a16="http://schemas.microsoft.com/office/drawing/2014/main" id="{8EECA093-F652-C8C4-F8CE-E0E2C64DC8D6}"/>
              </a:ext>
            </a:extLst>
          </p:cNvPr>
          <p:cNvSpPr txBox="1"/>
          <p:nvPr/>
        </p:nvSpPr>
        <p:spPr>
          <a:xfrm>
            <a:off x="1546412" y="739588"/>
            <a:ext cx="7772400" cy="830997"/>
          </a:xfrm>
          <a:prstGeom prst="rect">
            <a:avLst/>
          </a:prstGeom>
          <a:noFill/>
        </p:spPr>
        <p:txBody>
          <a:bodyPr wrap="square" rtlCol="0">
            <a:spAutoFit/>
          </a:bodyPr>
          <a:lstStyle/>
          <a:p>
            <a:pPr algn="ctr"/>
            <a:r>
              <a:rPr lang="en-US" sz="4800" spc="-50" dirty="0">
                <a:solidFill>
                  <a:schemeClr val="tx1">
                    <a:lumMod val="75000"/>
                    <a:lumOff val="25000"/>
                  </a:schemeClr>
                </a:solidFill>
                <a:latin typeface="Times New Roman" panose="02020603050405020304" pitchFamily="18" charset="0"/>
                <a:ea typeface="+mj-ea"/>
                <a:cs typeface="Times New Roman" panose="02020603050405020304" pitchFamily="18" charset="0"/>
              </a:rPr>
              <a:t>UNIT - 3</a:t>
            </a:r>
            <a:endParaRPr lang="en-IN" sz="4800" spc="-50" dirty="0">
              <a:solidFill>
                <a:schemeClr val="tx1">
                  <a:lumMod val="75000"/>
                  <a:lumOff val="25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14846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detection and recovery.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Deadlock Detection :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 1. If resources have a single instance –</a:t>
            </a:r>
          </a:p>
          <a:p>
            <a:pPr algn="just">
              <a:lnSpc>
                <a:spcPct val="150000"/>
              </a:lnSpc>
            </a:pPr>
            <a:r>
              <a:rPr lang="en-US" dirty="0">
                <a:latin typeface="Times New Roman" panose="02020603050405020304" pitchFamily="18" charset="0"/>
                <a:cs typeface="Times New Roman" panose="02020603050405020304" pitchFamily="18" charset="0"/>
              </a:rPr>
              <a:t>In this case for Deadlock detection, we can run an algorithm to check for the cycle in the Resource Allocation Graph. The presence of a cycle in the graph is a sufficient condition for deadlock. </a:t>
            </a:r>
          </a:p>
          <a:p>
            <a:pPr algn="just">
              <a:lnSpc>
                <a:spcPct val="150000"/>
              </a:lnSpc>
            </a:pPr>
            <a:r>
              <a:rPr lang="en-US" dirty="0">
                <a:latin typeface="Times New Roman" panose="02020603050405020304" pitchFamily="18" charset="0"/>
                <a:cs typeface="Times New Roman" panose="02020603050405020304" pitchFamily="18" charset="0"/>
              </a:rPr>
              <a:t> </a:t>
            </a:r>
          </a:p>
        </p:txBody>
      </p:sp>
      <p:pic>
        <p:nvPicPr>
          <p:cNvPr id="2" name="Picture 1">
            <a:extLst>
              <a:ext uri="{FF2B5EF4-FFF2-40B4-BE49-F238E27FC236}">
                <a16:creationId xmlns:a16="http://schemas.microsoft.com/office/drawing/2014/main" id="{8844CAE2-2C50-EEB2-613F-83AFD0A98837}"/>
              </a:ext>
            </a:extLst>
          </p:cNvPr>
          <p:cNvPicPr>
            <a:picLocks noChangeAspect="1"/>
          </p:cNvPicPr>
          <p:nvPr/>
        </p:nvPicPr>
        <p:blipFill>
          <a:blip r:embed="rId2"/>
          <a:stretch>
            <a:fillRect/>
          </a:stretch>
        </p:blipFill>
        <p:spPr>
          <a:xfrm>
            <a:off x="3823855" y="4067192"/>
            <a:ext cx="3076333" cy="2153499"/>
          </a:xfrm>
          <a:prstGeom prst="rect">
            <a:avLst/>
          </a:prstGeom>
        </p:spPr>
      </p:pic>
    </p:spTree>
    <p:extLst>
      <p:ext uri="{BB962C8B-B14F-4D97-AF65-F5344CB8AC3E}">
        <p14:creationId xmlns:p14="http://schemas.microsoft.com/office/powerpoint/2010/main" val="1998271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detection and recovery.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502855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Deadlock Detection :  1. If resources have a single instance –</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In the above diagram, resource 1 and resource 2 have single instances. There is a cycle R1 → P1 → R2 → P2. So, Deadlock is Confirmed. </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844CAE2-2C50-EEB2-613F-83AFD0A98837}"/>
              </a:ext>
            </a:extLst>
          </p:cNvPr>
          <p:cNvPicPr>
            <a:picLocks noChangeAspect="1"/>
          </p:cNvPicPr>
          <p:nvPr/>
        </p:nvPicPr>
        <p:blipFill>
          <a:blip r:embed="rId2"/>
          <a:stretch>
            <a:fillRect/>
          </a:stretch>
        </p:blipFill>
        <p:spPr>
          <a:xfrm>
            <a:off x="3157640" y="2765201"/>
            <a:ext cx="3076333" cy="2153499"/>
          </a:xfrm>
          <a:prstGeom prst="rect">
            <a:avLst/>
          </a:prstGeom>
        </p:spPr>
      </p:pic>
    </p:spTree>
    <p:extLst>
      <p:ext uri="{BB962C8B-B14F-4D97-AF65-F5344CB8AC3E}">
        <p14:creationId xmlns:p14="http://schemas.microsoft.com/office/powerpoint/2010/main" val="226510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detection and recovery.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2. If there are multiple instances of resources –</a:t>
            </a:r>
          </a:p>
          <a:p>
            <a:pPr algn="just">
              <a:lnSpc>
                <a:spcPct val="150000"/>
              </a:lnSpc>
            </a:pPr>
            <a:r>
              <a:rPr lang="en-US" dirty="0">
                <a:latin typeface="Times New Roman" panose="02020603050405020304" pitchFamily="18" charset="0"/>
                <a:cs typeface="Times New Roman" panose="02020603050405020304" pitchFamily="18" charset="0"/>
              </a:rPr>
              <a:t>Detection of the cycle is necessary but not a sufficient condition for deadlock detection, in this case, the system may or may not be in deadlock varies according to different situations.</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3. Wait-For Graph Algorithm –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Wait-For Graph Algorithm is a deadlock detection algorithm used to detect deadlocks in a system where resources can have multiple instances. The algorithm works by constructing a Wait-For Graph, which is a directed graph that represents the dependencies between processes and resources.</a:t>
            </a:r>
          </a:p>
        </p:txBody>
      </p:sp>
    </p:spTree>
    <p:extLst>
      <p:ext uri="{BB962C8B-B14F-4D97-AF65-F5344CB8AC3E}">
        <p14:creationId xmlns:p14="http://schemas.microsoft.com/office/powerpoint/2010/main" val="100690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detection and recovery.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Deadlock Recovery : </a:t>
            </a:r>
          </a:p>
          <a:p>
            <a:pPr algn="just">
              <a:lnSpc>
                <a:spcPct val="150000"/>
              </a:lnSpc>
            </a:pPr>
            <a:r>
              <a:rPr lang="en-US" dirty="0">
                <a:latin typeface="Times New Roman" panose="02020603050405020304" pitchFamily="18" charset="0"/>
                <a:cs typeface="Times New Roman" panose="02020603050405020304" pitchFamily="18" charset="0"/>
              </a:rPr>
              <a:t>A traditional operating system such as Windows doesn’t deal with deadlock recovery as it is a time and space-consuming process. Real-time operating systems use Deadlock recovery.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1. Killing the process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Killing all the processes involved in the deadlock. Killing process one by one. After killing each process check for deadlock again and keep repeating the process till the system recovers from deadlock. Killing all the processes one by one helps a system to break circular wait conditions.</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317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detection and recovery.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Deadlock Recovery : </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2. Resource Preemption –</a:t>
            </a:r>
          </a:p>
          <a:p>
            <a:pPr algn="just">
              <a:lnSpc>
                <a:spcPct val="150000"/>
              </a:lnSpc>
            </a:pPr>
            <a:r>
              <a:rPr lang="en-US" dirty="0">
                <a:latin typeface="Times New Roman" panose="02020603050405020304" pitchFamily="18" charset="0"/>
                <a:cs typeface="Times New Roman" panose="02020603050405020304" pitchFamily="18" charset="0"/>
              </a:rPr>
              <a:t>Resources are preempted from the processes involved in the deadlock, and preempted resources are allocated to other processes so that there is a possibility of recovering the system from the deadlock. In this case, the system goes into starvation.</a:t>
            </a:r>
          </a:p>
        </p:txBody>
      </p:sp>
    </p:spTree>
    <p:extLst>
      <p:ext uri="{BB962C8B-B14F-4D97-AF65-F5344CB8AC3E}">
        <p14:creationId xmlns:p14="http://schemas.microsoft.com/office/powerpoint/2010/main" val="1845465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detection and recovery.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Deadlock Recovery : </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3. Concurrency Control – </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Concurrency control mechanisms are used to prevent data inconsistencies in systems with multiple concurrent processes. These mechanisms ensure that concurrent processes do not access the same data at the same time, which can lead to inconsistencies and errors. </a:t>
            </a:r>
          </a:p>
        </p:txBody>
      </p:sp>
    </p:spTree>
    <p:extLst>
      <p:ext uri="{BB962C8B-B14F-4D97-AF65-F5344CB8AC3E}">
        <p14:creationId xmlns:p14="http://schemas.microsoft.com/office/powerpoint/2010/main" val="3170927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Prevention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Deadlock Characteristics</a:t>
            </a:r>
          </a:p>
          <a:p>
            <a:pPr algn="just">
              <a:lnSpc>
                <a:spcPct val="150000"/>
              </a:lnSpc>
            </a:pPr>
            <a:r>
              <a:rPr lang="en-US" dirty="0">
                <a:latin typeface="Times New Roman" panose="02020603050405020304" pitchFamily="18" charset="0"/>
                <a:cs typeface="Times New Roman" panose="02020603050405020304" pitchFamily="18" charset="0"/>
              </a:rPr>
              <a:t> The deadlock has the following characteristics:</a:t>
            </a:r>
          </a:p>
          <a:p>
            <a:pPr marL="342900" indent="-342900"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Mutual Exclusion</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Hold and Wait</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No preemption</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Circular wait</a:t>
            </a:r>
          </a:p>
          <a:p>
            <a:pPr marL="342900" indent="-342900"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63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Prevention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Deadlock Prevention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highlight>
                  <a:srgbClr val="FFFF00"/>
                </a:highlight>
                <a:latin typeface="Times New Roman" panose="02020603050405020304" pitchFamily="18" charset="0"/>
                <a:cs typeface="Times New Roman" panose="02020603050405020304" pitchFamily="18" charset="0"/>
              </a:rPr>
              <a:t>We can prevent a Deadlock by eliminating any of the above four conditions</a:t>
            </a:r>
            <a:r>
              <a:rPr lang="en-US" dirty="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Eliminate Mutual Exclusion: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It is not possible to dis-satisfy the mutual exclusion because some resources, such as the tape drive and printer, are inherently </a:t>
            </a:r>
            <a:r>
              <a:rPr lang="en-US" dirty="0">
                <a:highlight>
                  <a:srgbClr val="FFFF00"/>
                </a:highlight>
                <a:latin typeface="Times New Roman" panose="02020603050405020304" pitchFamily="18" charset="0"/>
                <a:cs typeface="Times New Roman" panose="02020603050405020304" pitchFamily="18" charset="0"/>
              </a:rPr>
              <a:t>non-shareable</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38531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Prevention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Deadlock Prevention</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Eliminate Hold and wait: </a:t>
            </a:r>
          </a:p>
          <a:p>
            <a:pPr algn="just">
              <a:lnSpc>
                <a:spcPct val="150000"/>
              </a:lnSpc>
            </a:pPr>
            <a:r>
              <a:rPr lang="en-US" dirty="0">
                <a:latin typeface="Times New Roman" panose="02020603050405020304" pitchFamily="18" charset="0"/>
                <a:cs typeface="Times New Roman" panose="02020603050405020304" pitchFamily="18" charset="0"/>
              </a:rPr>
              <a:t>Allocate all required resources to the process before the start of its execution, this way hold and wait condition is eliminated</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3. Eliminate No Preemption </a:t>
            </a:r>
          </a:p>
          <a:p>
            <a:pPr algn="just">
              <a:lnSpc>
                <a:spcPct val="150000"/>
              </a:lnSpc>
            </a:pPr>
            <a:r>
              <a:rPr lang="en-US" dirty="0">
                <a:latin typeface="Times New Roman" panose="02020603050405020304" pitchFamily="18" charset="0"/>
                <a:cs typeface="Times New Roman" panose="02020603050405020304" pitchFamily="18" charset="0"/>
              </a:rPr>
              <a:t>Preempt resources from the process when resources are required by other high-priority processes. </a:t>
            </a:r>
          </a:p>
        </p:txBody>
      </p:sp>
    </p:spTree>
    <p:extLst>
      <p:ext uri="{BB962C8B-B14F-4D97-AF65-F5344CB8AC3E}">
        <p14:creationId xmlns:p14="http://schemas.microsoft.com/office/powerpoint/2010/main" val="851506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Prevention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4. Eliminate Circular Wait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Each resource will be assigned a numerical number. A process can request the resources to increase/decrease. order of numbering. For Example, if the P1 process is allocated R5 resources, now next time if P1 asks for R4, R3 lesser than R5 such a request will not be granted, only a request for resources more than R5 will be granted. </a:t>
            </a:r>
          </a:p>
        </p:txBody>
      </p:sp>
    </p:spTree>
    <p:extLst>
      <p:ext uri="{BB962C8B-B14F-4D97-AF65-F5344CB8AC3E}">
        <p14:creationId xmlns:p14="http://schemas.microsoft.com/office/powerpoint/2010/main" val="1650380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2AC9B1-B98B-B4EB-44D3-D4C2AF7067D1}"/>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5" name="Content Placeholder 2">
            <a:extLst>
              <a:ext uri="{FF2B5EF4-FFF2-40B4-BE49-F238E27FC236}">
                <a16:creationId xmlns:a16="http://schemas.microsoft.com/office/drawing/2014/main" id="{54E998D1-CDC6-67A1-C335-7B1CE73DE2C4}"/>
              </a:ext>
            </a:extLst>
          </p:cNvPr>
          <p:cNvSpPr>
            <a:spLocks noGrp="1"/>
          </p:cNvSpPr>
          <p:nvPr>
            <p:ph idx="1"/>
          </p:nvPr>
        </p:nvSpPr>
        <p:spPr>
          <a:xfrm>
            <a:off x="1096963" y="2713703"/>
            <a:ext cx="10058400" cy="3155285"/>
          </a:xfrm>
        </p:spPr>
        <p:txBody>
          <a:bodyPr anchor="t">
            <a:normAutofit/>
          </a:bodyPr>
          <a:lstStyle/>
          <a:p>
            <a:pPr marL="0" lvl="0" indent="0" algn="ctr">
              <a:lnSpc>
                <a:spcPct val="100000"/>
              </a:lnSpc>
              <a:buNone/>
            </a:pPr>
            <a:r>
              <a:rPr lang="en-US" sz="5400" dirty="0">
                <a:latin typeface="Times New Roman" panose="02020603050405020304" pitchFamily="18" charset="0"/>
                <a:cs typeface="Times New Roman" panose="02020603050405020304" pitchFamily="18" charset="0"/>
              </a:rPr>
              <a:t>UNIT 3: Deadlock</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506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avoidance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Deadlock avoidance is another technique used in operating systems to deal with deadlocks.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Unlike deadlock prevention, which aims to eliminate the possibility of deadlocks, deadlock avoidance focuses on dynamically detecting and avoiding situations that could lead to deadlocks.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deadlock avoidance, the request for any resource will be granted if the resulting state of the system doesn't cause deadlock in the system. The state of the system will continuously be checked for safe and unsafe states.</a:t>
            </a:r>
          </a:p>
        </p:txBody>
      </p:sp>
    </p:spTree>
    <p:extLst>
      <p:ext uri="{BB962C8B-B14F-4D97-AF65-F5344CB8AC3E}">
        <p14:creationId xmlns:p14="http://schemas.microsoft.com/office/powerpoint/2010/main" val="327250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avoidance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dirty="0">
                <a:highlight>
                  <a:srgbClr val="FFFF00"/>
                </a:highlight>
                <a:latin typeface="Times New Roman" panose="02020603050405020304" pitchFamily="18" charset="0"/>
                <a:cs typeface="Times New Roman" panose="02020603050405020304" pitchFamily="18" charset="0"/>
              </a:rPr>
              <a:t>In order to avoid deadlocks, the process must tell OS, the maximum number of resources a process can request to complete its execution.</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 state of the system is called </a:t>
            </a:r>
            <a:r>
              <a:rPr lang="en-US" b="1" dirty="0">
                <a:highlight>
                  <a:srgbClr val="00FFFF"/>
                </a:highlight>
                <a:latin typeface="Times New Roman" panose="02020603050405020304" pitchFamily="18" charset="0"/>
                <a:cs typeface="Times New Roman" panose="02020603050405020304" pitchFamily="18" charset="0"/>
              </a:rPr>
              <a:t>safe</a:t>
            </a:r>
            <a:r>
              <a:rPr lang="en-US" b="1" dirty="0">
                <a:latin typeface="Times New Roman" panose="02020603050405020304" pitchFamily="18" charset="0"/>
                <a:cs typeface="Times New Roman" panose="02020603050405020304" pitchFamily="18" charset="0"/>
              </a:rPr>
              <a:t> if the system can allocate all the resources requested by all the processes without entering into deadlock.</a:t>
            </a:r>
          </a:p>
          <a:p>
            <a:pPr marL="285750" indent="-285750" algn="just">
              <a:lnSpc>
                <a:spcPct val="15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If the system cannot fulfill the request of all processes then the state of the system is called </a:t>
            </a:r>
            <a:r>
              <a:rPr lang="en-US" b="1" dirty="0">
                <a:highlight>
                  <a:srgbClr val="00FFFF"/>
                </a:highlight>
                <a:latin typeface="Times New Roman" panose="02020603050405020304" pitchFamily="18" charset="0"/>
                <a:cs typeface="Times New Roman" panose="02020603050405020304" pitchFamily="18" charset="0"/>
              </a:rPr>
              <a:t>unsafe</a:t>
            </a:r>
            <a:r>
              <a:rPr lang="en-US" b="1" dirty="0">
                <a:latin typeface="Times New Roman" panose="02020603050405020304" pitchFamily="18" charset="0"/>
                <a:cs typeface="Times New Roman" panose="02020603050405020304" pitchFamily="18" charset="0"/>
              </a:rPr>
              <a:t>.</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key of Deadlock avoidance approach is when the request is made for resources then the request must only be approved in the case if the resulting state is also a safe state.</a:t>
            </a:r>
          </a:p>
        </p:txBody>
      </p:sp>
    </p:spTree>
    <p:extLst>
      <p:ext uri="{BB962C8B-B14F-4D97-AF65-F5344CB8AC3E}">
        <p14:creationId xmlns:p14="http://schemas.microsoft.com/office/powerpoint/2010/main" val="2167436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avoidance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is said to be in a </a:t>
            </a:r>
            <a:r>
              <a:rPr lang="en-US" dirty="0">
                <a:highlight>
                  <a:srgbClr val="00FFFF"/>
                </a:highlight>
                <a:latin typeface="Times New Roman" panose="02020603050405020304" pitchFamily="18" charset="0"/>
                <a:cs typeface="Times New Roman" panose="02020603050405020304" pitchFamily="18" charset="0"/>
              </a:rPr>
              <a:t>Safe state </a:t>
            </a:r>
            <a:r>
              <a:rPr lang="en-US" dirty="0">
                <a:latin typeface="Times New Roman" panose="02020603050405020304" pitchFamily="18" charset="0"/>
                <a:cs typeface="Times New Roman" panose="02020603050405020304" pitchFamily="18" charset="0"/>
              </a:rPr>
              <a:t>if all the resources required by the Process are satisfied with the resources that are currently available.</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is said to be in an </a:t>
            </a:r>
            <a:r>
              <a:rPr lang="en-US" dirty="0">
                <a:highlight>
                  <a:srgbClr val="00FFFF"/>
                </a:highlight>
                <a:latin typeface="Times New Roman" panose="02020603050405020304" pitchFamily="18" charset="0"/>
                <a:cs typeface="Times New Roman" panose="02020603050405020304" pitchFamily="18" charset="0"/>
              </a:rPr>
              <a:t>unsafe state </a:t>
            </a:r>
            <a:r>
              <a:rPr lang="en-US" dirty="0">
                <a:latin typeface="Times New Roman" panose="02020603050405020304" pitchFamily="18" charset="0"/>
                <a:cs typeface="Times New Roman" panose="02020603050405020304" pitchFamily="18" charset="0"/>
              </a:rPr>
              <a:t>if all of the resource requirements of the Process cannot be met by the available resources in any way.</a:t>
            </a:r>
          </a:p>
        </p:txBody>
      </p:sp>
    </p:spTree>
    <p:extLst>
      <p:ext uri="{BB962C8B-B14F-4D97-AF65-F5344CB8AC3E}">
        <p14:creationId xmlns:p14="http://schemas.microsoft.com/office/powerpoint/2010/main" val="2419908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avoidance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Avoiding Deadlock: Resource Trajectories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Two non-sharable resources and two processes.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Horizontal Axis: Number of instructions executed by process P1.</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Vertical Axis: Number of instructions executed by process P2.</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Shaded regions represent impossible situations: both P1 and P2 having a </a:t>
            </a:r>
            <a:r>
              <a:rPr lang="en-US" dirty="0" err="1">
                <a:latin typeface="Times New Roman" panose="02020603050405020304" pitchFamily="18" charset="0"/>
                <a:cs typeface="Times New Roman" panose="02020603050405020304" pitchFamily="18" charset="0"/>
              </a:rPr>
              <a:t>nonsharable</a:t>
            </a:r>
            <a:r>
              <a:rPr lang="en-US" dirty="0">
                <a:latin typeface="Times New Roman" panose="02020603050405020304" pitchFamily="18" charset="0"/>
                <a:cs typeface="Times New Roman" panose="02020603050405020304" pitchFamily="18" charset="0"/>
              </a:rPr>
              <a:t> resource.</a:t>
            </a:r>
          </a:p>
        </p:txBody>
      </p:sp>
    </p:spTree>
    <p:extLst>
      <p:ext uri="{BB962C8B-B14F-4D97-AF65-F5344CB8AC3E}">
        <p14:creationId xmlns:p14="http://schemas.microsoft.com/office/powerpoint/2010/main" val="1567304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avoidance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Avoiding Deadlock: Resource Trajectories</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P1 scheduled: goes from p to q,</a:t>
            </a:r>
          </a:p>
          <a:p>
            <a:pPr marL="342900" indent="-342900"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P2 scheduled: goes from q to r,</a:t>
            </a:r>
          </a:p>
          <a:p>
            <a:pPr marL="342900" indent="-342900"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P1 scheduled: goes from r to s,</a:t>
            </a:r>
          </a:p>
          <a:p>
            <a:pPr marL="342900" indent="-342900"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P2 scheduled: goes from s to t.</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FFEA0F4-4C8E-E25B-BC38-103C5A283FB7}"/>
              </a:ext>
            </a:extLst>
          </p:cNvPr>
          <p:cNvPicPr>
            <a:picLocks noChangeAspect="1"/>
          </p:cNvPicPr>
          <p:nvPr/>
        </p:nvPicPr>
        <p:blipFill>
          <a:blip r:embed="rId2"/>
          <a:stretch>
            <a:fillRect/>
          </a:stretch>
        </p:blipFill>
        <p:spPr>
          <a:xfrm>
            <a:off x="6233973" y="2308424"/>
            <a:ext cx="3819525" cy="3152775"/>
          </a:xfrm>
          <a:prstGeom prst="rect">
            <a:avLst/>
          </a:prstGeom>
        </p:spPr>
      </p:pic>
    </p:spTree>
    <p:extLst>
      <p:ext uri="{BB962C8B-B14F-4D97-AF65-F5344CB8AC3E}">
        <p14:creationId xmlns:p14="http://schemas.microsoft.com/office/powerpoint/2010/main" val="2441264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Two Phase Locking</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A transaction is said to follow the Two-Phase Locking protocol if Locking and Unlocking can be done in two phases.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Growing Phase: </a:t>
            </a:r>
            <a:r>
              <a:rPr lang="en-US" dirty="0">
                <a:latin typeface="Times New Roman" panose="02020603050405020304" pitchFamily="18" charset="0"/>
                <a:cs typeface="Times New Roman" panose="02020603050405020304" pitchFamily="18" charset="0"/>
              </a:rPr>
              <a:t>New locks on data items may be acquired but none can be released.</a:t>
            </a:r>
          </a:p>
          <a:p>
            <a:pPr marL="285750" indent="-285750" algn="just">
              <a:lnSpc>
                <a:spcPct val="15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Shrinking Phase: </a:t>
            </a:r>
            <a:r>
              <a:rPr lang="en-US" dirty="0">
                <a:latin typeface="Times New Roman" panose="02020603050405020304" pitchFamily="18" charset="0"/>
                <a:cs typeface="Times New Roman" panose="02020603050405020304" pitchFamily="18" charset="0"/>
              </a:rPr>
              <a:t>Existing locks may be released but no new locks can be acquired.</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Note: If lock conversion is allowed, then upgrading of lock( from S(a) to X(a) ) is allowed in the Growing Phase, and downgrading of lock (from X(a) to S(a)) must be done in the shrinking phase.</a:t>
            </a:r>
          </a:p>
        </p:txBody>
      </p:sp>
    </p:spTree>
    <p:extLst>
      <p:ext uri="{BB962C8B-B14F-4D97-AF65-F5344CB8AC3E}">
        <p14:creationId xmlns:p14="http://schemas.microsoft.com/office/powerpoint/2010/main" val="3783594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Two Phase Locking</a:t>
            </a:r>
          </a:p>
        </p:txBody>
      </p:sp>
      <p:pic>
        <p:nvPicPr>
          <p:cNvPr id="3" name="Picture 2">
            <a:extLst>
              <a:ext uri="{FF2B5EF4-FFF2-40B4-BE49-F238E27FC236}">
                <a16:creationId xmlns:a16="http://schemas.microsoft.com/office/drawing/2014/main" id="{E6BA849E-74E0-BB1E-2034-6EE7F1E4CE83}"/>
              </a:ext>
            </a:extLst>
          </p:cNvPr>
          <p:cNvPicPr>
            <a:picLocks noChangeAspect="1"/>
          </p:cNvPicPr>
          <p:nvPr/>
        </p:nvPicPr>
        <p:blipFill>
          <a:blip r:embed="rId2"/>
          <a:stretch>
            <a:fillRect/>
          </a:stretch>
        </p:blipFill>
        <p:spPr>
          <a:xfrm>
            <a:off x="4340279" y="690180"/>
            <a:ext cx="6773220" cy="5477639"/>
          </a:xfrm>
          <a:prstGeom prst="rect">
            <a:avLst/>
          </a:prstGeom>
        </p:spPr>
      </p:pic>
    </p:spTree>
    <p:extLst>
      <p:ext uri="{BB962C8B-B14F-4D97-AF65-F5344CB8AC3E}">
        <p14:creationId xmlns:p14="http://schemas.microsoft.com/office/powerpoint/2010/main" val="3327349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Two Phase Locking</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Transaction T1</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growing Phase is from steps 1-3</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shrinking Phase is from steps 5-7</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Lock Point at 3</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Transaction T2</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growing Phase is from steps 2-6</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shrinking Phase is from steps 8-9</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Lock Point at 6</a:t>
            </a:r>
          </a:p>
        </p:txBody>
      </p:sp>
    </p:spTree>
    <p:extLst>
      <p:ext uri="{BB962C8B-B14F-4D97-AF65-F5344CB8AC3E}">
        <p14:creationId xmlns:p14="http://schemas.microsoft.com/office/powerpoint/2010/main" val="3166421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Two Phase Locking</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Deadlock in 2-PL</a:t>
            </a:r>
          </a:p>
          <a:p>
            <a:pPr algn="just">
              <a:lnSpc>
                <a:spcPct val="150000"/>
              </a:lnSpc>
            </a:pPr>
            <a:r>
              <a:rPr lang="en-US" dirty="0">
                <a:latin typeface="Times New Roman" panose="02020603050405020304" pitchFamily="18" charset="0"/>
                <a:cs typeface="Times New Roman" panose="02020603050405020304" pitchFamily="18" charset="0"/>
              </a:rPr>
              <a:t>Consider this simple example, it will be easy to understand. Say we have two transactions T1 and T2.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Schedule: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Drawing the precedence graph, you may detect the loop. So Deadlock is also possible in 2-PL.</a:t>
            </a:r>
          </a:p>
        </p:txBody>
      </p:sp>
      <p:graphicFrame>
        <p:nvGraphicFramePr>
          <p:cNvPr id="2" name="Table 2">
            <a:extLst>
              <a:ext uri="{FF2B5EF4-FFF2-40B4-BE49-F238E27FC236}">
                <a16:creationId xmlns:a16="http://schemas.microsoft.com/office/drawing/2014/main" id="{E40859BB-BC7F-9713-99F9-8E3841BBDF6F}"/>
              </a:ext>
            </a:extLst>
          </p:cNvPr>
          <p:cNvGraphicFramePr>
            <a:graphicFrameLocks noGrp="1"/>
          </p:cNvGraphicFramePr>
          <p:nvPr>
            <p:extLst>
              <p:ext uri="{D42A27DB-BD31-4B8C-83A1-F6EECF244321}">
                <p14:modId xmlns:p14="http://schemas.microsoft.com/office/powerpoint/2010/main" val="2981549229"/>
              </p:ext>
            </p:extLst>
          </p:nvPr>
        </p:nvGraphicFramePr>
        <p:xfrm>
          <a:off x="1320570" y="3823085"/>
          <a:ext cx="8128000" cy="138176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583090390"/>
                    </a:ext>
                  </a:extLst>
                </a:gridCol>
                <a:gridCol w="4064000">
                  <a:extLst>
                    <a:ext uri="{9D8B030D-6E8A-4147-A177-3AD203B41FA5}">
                      <a16:colId xmlns:a16="http://schemas.microsoft.com/office/drawing/2014/main" val="620558117"/>
                    </a:ext>
                  </a:extLst>
                </a:gridCol>
              </a:tblGrid>
              <a:tr h="370840">
                <a:tc>
                  <a:txBody>
                    <a:bodyPr/>
                    <a:lstStyle/>
                    <a:p>
                      <a:r>
                        <a:rPr lang="en-US" dirty="0"/>
                        <a:t>T1</a:t>
                      </a:r>
                      <a:endParaRPr lang="en-IN" dirty="0"/>
                    </a:p>
                  </a:txBody>
                  <a:tcPr>
                    <a:solidFill>
                      <a:schemeClr val="bg2"/>
                    </a:solidFill>
                  </a:tcPr>
                </a:tc>
                <a:tc>
                  <a:txBody>
                    <a:bodyPr/>
                    <a:lstStyle/>
                    <a:p>
                      <a:r>
                        <a:rPr lang="en-US" dirty="0"/>
                        <a:t>T2</a:t>
                      </a:r>
                      <a:endParaRPr lang="en-IN" dirty="0"/>
                    </a:p>
                  </a:txBody>
                  <a:tcPr>
                    <a:solidFill>
                      <a:schemeClr val="bg2"/>
                    </a:solidFill>
                  </a:tcPr>
                </a:tc>
                <a:extLst>
                  <a:ext uri="{0D108BD9-81ED-4DB2-BD59-A6C34878D82A}">
                    <a16:rowId xmlns:a16="http://schemas.microsoft.com/office/drawing/2014/main" val="144284575"/>
                  </a:ext>
                </a:extLst>
              </a:tr>
              <a:tr h="370840">
                <a:tc>
                  <a:txBody>
                    <a:bodyPr/>
                    <a:lstStyle/>
                    <a:p>
                      <a:r>
                        <a:rPr lang="en-US" dirty="0"/>
                        <a:t>Lock-X1(A) </a:t>
                      </a:r>
                      <a:endParaRPr lang="en-IN" dirty="0"/>
                    </a:p>
                  </a:txBody>
                  <a:tcPr/>
                </a:tc>
                <a:tc>
                  <a:txBody>
                    <a:bodyPr/>
                    <a:lstStyle/>
                    <a:p>
                      <a:r>
                        <a:rPr lang="en-US" dirty="0"/>
                        <a:t>Lock-X1(B) </a:t>
                      </a:r>
                      <a:endParaRPr lang="en-IN" dirty="0"/>
                    </a:p>
                  </a:txBody>
                  <a:tcPr/>
                </a:tc>
                <a:extLst>
                  <a:ext uri="{0D108BD9-81ED-4DB2-BD59-A6C34878D82A}">
                    <a16:rowId xmlns:a16="http://schemas.microsoft.com/office/drawing/2014/main" val="1960381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Lock-X2(B)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Lock-X2(A)</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1244856"/>
                  </a:ext>
                </a:extLst>
              </a:tr>
            </a:tbl>
          </a:graphicData>
        </a:graphic>
      </p:graphicFrame>
    </p:spTree>
    <p:extLst>
      <p:ext uri="{BB962C8B-B14F-4D97-AF65-F5344CB8AC3E}">
        <p14:creationId xmlns:p14="http://schemas.microsoft.com/office/powerpoint/2010/main" val="1205054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Two Phase Locking</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502855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Deadlock in 2-PL</a:t>
            </a:r>
          </a:p>
          <a:p>
            <a:pPr algn="just">
              <a:lnSpc>
                <a:spcPct val="150000"/>
              </a:lnSpc>
            </a:pPr>
            <a:r>
              <a:rPr lang="en-US" dirty="0">
                <a:latin typeface="Times New Roman" panose="02020603050405020304" pitchFamily="18" charset="0"/>
                <a:cs typeface="Times New Roman" panose="02020603050405020304" pitchFamily="18" charset="0"/>
              </a:rPr>
              <a:t>Consider this simple example, it will be easy to understand. Say we have two transactions T1 and T2.</a:t>
            </a:r>
          </a:p>
          <a:p>
            <a:pPr algn="just">
              <a:lnSpc>
                <a:spcPct val="150000"/>
              </a:lnSpc>
            </a:pPr>
            <a:r>
              <a:rPr lang="en-US" b="1" dirty="0">
                <a:latin typeface="Times New Roman" panose="02020603050405020304" pitchFamily="18" charset="0"/>
                <a:cs typeface="Times New Roman" panose="02020603050405020304" pitchFamily="18" charset="0"/>
              </a:rPr>
              <a:t> Phase 1 - Lock Request:</a:t>
            </a:r>
          </a:p>
          <a:p>
            <a:pPr algn="just">
              <a:lnSpc>
                <a:spcPct val="150000"/>
              </a:lnSpc>
            </a:pPr>
            <a:r>
              <a:rPr lang="en-US" dirty="0">
                <a:latin typeface="Times New Roman" panose="02020603050405020304" pitchFamily="18" charset="0"/>
                <a:cs typeface="Times New Roman" panose="02020603050405020304" pitchFamily="18" charset="0"/>
              </a:rPr>
              <a:t>Process T1 acquires a lock on Resource A. </a:t>
            </a:r>
          </a:p>
          <a:p>
            <a:pPr algn="just">
              <a:lnSpc>
                <a:spcPct val="150000"/>
              </a:lnSpc>
            </a:pPr>
            <a:r>
              <a:rPr lang="en-US" dirty="0">
                <a:latin typeface="Times New Roman" panose="02020603050405020304" pitchFamily="18" charset="0"/>
                <a:cs typeface="Times New Roman" panose="02020603050405020304" pitchFamily="18" charset="0"/>
              </a:rPr>
              <a:t>Process T2 acquires a lock on Resource B.</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Phase 2 - Lock Release:</a:t>
            </a:r>
          </a:p>
          <a:p>
            <a:pPr algn="just">
              <a:lnSpc>
                <a:spcPct val="150000"/>
              </a:lnSpc>
            </a:pPr>
            <a:r>
              <a:rPr lang="en-US" dirty="0">
                <a:latin typeface="Times New Roman" panose="02020603050405020304" pitchFamily="18" charset="0"/>
                <a:cs typeface="Times New Roman" panose="02020603050405020304" pitchFamily="18" charset="0"/>
              </a:rPr>
              <a:t>Process T1 now needs Resource B to proceed further, but it cannot release Resource A until it has both resources due to the two-phase locking rule.</a:t>
            </a:r>
          </a:p>
          <a:p>
            <a:pPr algn="just">
              <a:lnSpc>
                <a:spcPct val="150000"/>
              </a:lnSpc>
            </a:pPr>
            <a:r>
              <a:rPr lang="en-US" dirty="0">
                <a:latin typeface="Times New Roman" panose="02020603050405020304" pitchFamily="18" charset="0"/>
                <a:cs typeface="Times New Roman" panose="02020603050405020304" pitchFamily="18" charset="0"/>
              </a:rPr>
              <a:t>Process T2 similarly needs Resource A to continue, but it's holding onto Resource B.</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D86BB07-A6C3-D36F-C2A8-2232713AA1A3}"/>
              </a:ext>
            </a:extLst>
          </p:cNvPr>
          <p:cNvPicPr>
            <a:picLocks noChangeAspect="1"/>
          </p:cNvPicPr>
          <p:nvPr/>
        </p:nvPicPr>
        <p:blipFill>
          <a:blip r:embed="rId2"/>
          <a:stretch>
            <a:fillRect/>
          </a:stretch>
        </p:blipFill>
        <p:spPr>
          <a:xfrm>
            <a:off x="6384867" y="2743201"/>
            <a:ext cx="3238500" cy="2474792"/>
          </a:xfrm>
          <a:prstGeom prst="rect">
            <a:avLst/>
          </a:prstGeom>
        </p:spPr>
      </p:pic>
    </p:spTree>
    <p:extLst>
      <p:ext uri="{BB962C8B-B14F-4D97-AF65-F5344CB8AC3E}">
        <p14:creationId xmlns:p14="http://schemas.microsoft.com/office/powerpoint/2010/main" val="35710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deadlock is a situation where a set of processes are blocked because each process is holding a resource and waiting for another resource acquired by some other process.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Deadlock is a situation where each of the computer process waits for a resource which is being assigned to some another process.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situation, none of the process gets executed since the resource it needs, is held by some other process which is also waiting for some other resource to be released.</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081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Security mechanism and policy.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What is Operating System Security?</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a:highlight>
                  <a:srgbClr val="FFFF00"/>
                </a:highlight>
                <a:latin typeface="Times New Roman" panose="02020603050405020304" pitchFamily="18" charset="0"/>
                <a:cs typeface="Times New Roman" panose="02020603050405020304" pitchFamily="18" charset="0"/>
              </a:rPr>
              <a:t>process of ensuring OS availability, confidentiality, integrity</a:t>
            </a:r>
            <a:r>
              <a:rPr lang="en-US" dirty="0">
                <a:latin typeface="Times New Roman" panose="02020603050405020304" pitchFamily="18" charset="0"/>
                <a:cs typeface="Times New Roman" panose="02020603050405020304" pitchFamily="18" charset="0"/>
              </a:rPr>
              <a:t> is known as operating system security.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OS security refers to the processes or measures taken to protect the operating system from dangers, including viruses, worms, malware, and remote hacker intrusions.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Operating system security comprises all preventive-control procedures that protect any system assets that could be stolen, modified, or deleted if OS security is breached.</a:t>
            </a:r>
          </a:p>
        </p:txBody>
      </p:sp>
    </p:spTree>
    <p:extLst>
      <p:ext uri="{BB962C8B-B14F-4D97-AF65-F5344CB8AC3E}">
        <p14:creationId xmlns:p14="http://schemas.microsoft.com/office/powerpoint/2010/main" val="2559200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Security mechanism and policy.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System security may be threatened through two violations, and these are as follows: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1. Threat</a:t>
            </a:r>
          </a:p>
          <a:p>
            <a:pPr algn="just">
              <a:lnSpc>
                <a:spcPct val="150000"/>
              </a:lnSpc>
            </a:pPr>
            <a:r>
              <a:rPr lang="en-US" dirty="0">
                <a:latin typeface="Times New Roman" panose="02020603050405020304" pitchFamily="18" charset="0"/>
                <a:cs typeface="Times New Roman" panose="02020603050405020304" pitchFamily="18" charset="0"/>
              </a:rPr>
              <a:t>A program that has the potential to harm the system seriously.</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2. Attack</a:t>
            </a:r>
          </a:p>
          <a:p>
            <a:pPr algn="just">
              <a:lnSpc>
                <a:spcPct val="150000"/>
              </a:lnSpc>
            </a:pPr>
            <a:r>
              <a:rPr lang="en-US" dirty="0">
                <a:latin typeface="Times New Roman" panose="02020603050405020304" pitchFamily="18" charset="0"/>
                <a:cs typeface="Times New Roman" panose="02020603050405020304" pitchFamily="18" charset="0"/>
              </a:rPr>
              <a:t>A breach of security that allows unauthorized access to a resource.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593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Security mechanism and policy.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Security may be compromised through the breaches. Some of the breaches are as follows:</a:t>
            </a:r>
          </a:p>
          <a:p>
            <a:pPr algn="just">
              <a:lnSpc>
                <a:spcPct val="150000"/>
              </a:lnSpc>
            </a:pPr>
            <a:r>
              <a:rPr lang="en-US" b="1" dirty="0">
                <a:latin typeface="Times New Roman" panose="02020603050405020304" pitchFamily="18" charset="0"/>
                <a:cs typeface="Times New Roman" panose="02020603050405020304" pitchFamily="18" charset="0"/>
              </a:rPr>
              <a:t>1. Breach of integrity</a:t>
            </a:r>
          </a:p>
          <a:p>
            <a:pPr algn="just">
              <a:lnSpc>
                <a:spcPct val="150000"/>
              </a:lnSpc>
            </a:pPr>
            <a:r>
              <a:rPr lang="en-US" dirty="0">
                <a:latin typeface="Times New Roman" panose="02020603050405020304" pitchFamily="18" charset="0"/>
                <a:cs typeface="Times New Roman" panose="02020603050405020304" pitchFamily="18" charset="0"/>
              </a:rPr>
              <a:t>This violation has unauthorized data modification.</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2. Theft of service</a:t>
            </a:r>
          </a:p>
          <a:p>
            <a:pPr algn="just">
              <a:lnSpc>
                <a:spcPct val="150000"/>
              </a:lnSpc>
            </a:pPr>
            <a:r>
              <a:rPr lang="en-US" dirty="0">
                <a:latin typeface="Times New Roman" panose="02020603050405020304" pitchFamily="18" charset="0"/>
                <a:cs typeface="Times New Roman" panose="02020603050405020304" pitchFamily="18" charset="0"/>
              </a:rPr>
              <a:t>It involves the unauthorized use of resources.</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3. Breach of confidentiality</a:t>
            </a:r>
          </a:p>
          <a:p>
            <a:pPr algn="just">
              <a:lnSpc>
                <a:spcPct val="150000"/>
              </a:lnSpc>
            </a:pPr>
            <a:r>
              <a:rPr lang="en-US" dirty="0">
                <a:latin typeface="Times New Roman" panose="02020603050405020304" pitchFamily="18" charset="0"/>
                <a:cs typeface="Times New Roman" panose="02020603050405020304" pitchFamily="18" charset="0"/>
              </a:rPr>
              <a:t>It involves the unauthorized reading of data.</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9226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Security mechanism and policy.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Operating System Security Policies and Procedures</a:t>
            </a:r>
          </a:p>
          <a:p>
            <a:pPr algn="just">
              <a:lnSpc>
                <a:spcPct val="150000"/>
              </a:lnSpc>
            </a:pPr>
            <a:r>
              <a:rPr lang="en-US" dirty="0">
                <a:latin typeface="Times New Roman" panose="02020603050405020304" pitchFamily="18" charset="0"/>
                <a:cs typeface="Times New Roman" panose="02020603050405020304" pitchFamily="18" charset="0"/>
              </a:rPr>
              <a:t>As OS security policies and procedures cover a large area, there are various techniques to addressing them. Some of them are as follows: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highlight>
                  <a:srgbClr val="00FFFF"/>
                </a:highlight>
                <a:latin typeface="Times New Roman" panose="02020603050405020304" pitchFamily="18" charset="0"/>
                <a:cs typeface="Times New Roman" panose="02020603050405020304" pitchFamily="18" charset="0"/>
              </a:rPr>
              <a:t>Installing and updating anti-virus software</a:t>
            </a:r>
          </a:p>
          <a:p>
            <a:pPr marL="285750" indent="-285750" algn="just">
              <a:lnSpc>
                <a:spcPct val="150000"/>
              </a:lnSpc>
              <a:buFont typeface="Arial" panose="020B0604020202020204" pitchFamily="34" charset="0"/>
              <a:buChar char="•"/>
            </a:pPr>
            <a:r>
              <a:rPr lang="en-US" dirty="0">
                <a:highlight>
                  <a:srgbClr val="FFFF00"/>
                </a:highlight>
                <a:latin typeface="Times New Roman" panose="02020603050405020304" pitchFamily="18" charset="0"/>
                <a:cs typeface="Times New Roman" panose="02020603050405020304" pitchFamily="18" charset="0"/>
              </a:rPr>
              <a:t>Ensure the systems are patched or updated regularly</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Implementing user management policies to protect user accounts and privileges.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Installing a firewall and ensuring that it is properly set to monitor all incoming and outgoing traffic.</a:t>
            </a:r>
          </a:p>
        </p:txBody>
      </p:sp>
    </p:spTree>
    <p:extLst>
      <p:ext uri="{BB962C8B-B14F-4D97-AF65-F5344CB8AC3E}">
        <p14:creationId xmlns:p14="http://schemas.microsoft.com/office/powerpoint/2010/main" val="2807787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Domain of protection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"Domain of Protection" refers to the level of protection provided to different resources and operations within a system to prevent or mitigate deadlocks. It encompasses various mechanisms and strategies to manage and control access to resources in a way that reduces the risk of deadlocks. Here are some key components of the domain of protection in deadlock management:</a:t>
            </a:r>
          </a:p>
          <a:p>
            <a:pPr algn="just">
              <a:lnSpc>
                <a:spcPct val="150000"/>
              </a:lnSpc>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b="1" dirty="0">
                <a:latin typeface="Times New Roman" panose="02020603050405020304" pitchFamily="18" charset="0"/>
                <a:cs typeface="Times New Roman" panose="02020603050405020304" pitchFamily="18" charset="0"/>
              </a:rPr>
              <a:t>Resource Allocation Policies: </a:t>
            </a:r>
          </a:p>
          <a:p>
            <a:pPr algn="just">
              <a:lnSpc>
                <a:spcPct val="150000"/>
              </a:lnSpc>
            </a:pPr>
            <a:r>
              <a:rPr lang="en-US" dirty="0">
                <a:latin typeface="Times New Roman" panose="02020603050405020304" pitchFamily="18" charset="0"/>
                <a:cs typeface="Times New Roman" panose="02020603050405020304" pitchFamily="18" charset="0"/>
              </a:rPr>
              <a:t>The domain of protection includes policies and rules for allocating resources, such as memory, CPU time, or I/O devices, in a manner that minimizes the likelihood of deadlocks. For example, resource allocation can follow strategies like "</a:t>
            </a:r>
            <a:r>
              <a:rPr lang="en-US" dirty="0">
                <a:highlight>
                  <a:srgbClr val="FFFF00"/>
                </a:highlight>
                <a:latin typeface="Times New Roman" panose="02020603050405020304" pitchFamily="18" charset="0"/>
                <a:cs typeface="Times New Roman" panose="02020603050405020304" pitchFamily="18" charset="0"/>
              </a:rPr>
              <a:t>resource allocation graph" or "banker's algorithm" </a:t>
            </a:r>
            <a:r>
              <a:rPr lang="en-US" dirty="0">
                <a:latin typeface="Times New Roman" panose="02020603050405020304" pitchFamily="18" charset="0"/>
                <a:cs typeface="Times New Roman" panose="02020603050405020304" pitchFamily="18" charset="0"/>
              </a:rPr>
              <a:t>to ensure that resources are allocated in a safe and non-blocking manner.</a:t>
            </a:r>
          </a:p>
        </p:txBody>
      </p:sp>
    </p:spTree>
    <p:extLst>
      <p:ext uri="{BB962C8B-B14F-4D97-AF65-F5344CB8AC3E}">
        <p14:creationId xmlns:p14="http://schemas.microsoft.com/office/powerpoint/2010/main" val="2193181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Domain of protection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2. Process Synchronization: </a:t>
            </a:r>
          </a:p>
          <a:p>
            <a:pPr algn="just">
              <a:lnSpc>
                <a:spcPct val="150000"/>
              </a:lnSpc>
            </a:pPr>
            <a:r>
              <a:rPr lang="en-US" dirty="0">
                <a:latin typeface="Times New Roman" panose="02020603050405020304" pitchFamily="18" charset="0"/>
                <a:cs typeface="Times New Roman" panose="02020603050405020304" pitchFamily="18" charset="0"/>
              </a:rPr>
              <a:t>Protection mechanisms are implemented to allow processes to synchronize their access to shared resources. This involves using synchronization primitives like </a:t>
            </a:r>
            <a:r>
              <a:rPr lang="en-US" dirty="0">
                <a:highlight>
                  <a:srgbClr val="FFFF00"/>
                </a:highlight>
                <a:latin typeface="Times New Roman" panose="02020603050405020304" pitchFamily="18" charset="0"/>
                <a:cs typeface="Times New Roman" panose="02020603050405020304" pitchFamily="18" charset="0"/>
              </a:rPr>
              <a:t>semaphores, mutexes, </a:t>
            </a:r>
            <a:r>
              <a:rPr lang="en-US" dirty="0">
                <a:latin typeface="Times New Roman" panose="02020603050405020304" pitchFamily="18" charset="0"/>
                <a:cs typeface="Times New Roman" panose="02020603050405020304" pitchFamily="18" charset="0"/>
              </a:rPr>
              <a:t>and condition variables to ensure that processes request and release resources in an orderly fashion.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3. Resource Locking: </a:t>
            </a:r>
            <a:r>
              <a:rPr lang="en-US" dirty="0">
                <a:latin typeface="Times New Roman" panose="02020603050405020304" pitchFamily="18" charset="0"/>
                <a:cs typeface="Times New Roman" panose="02020603050405020304" pitchFamily="18" charset="0"/>
              </a:rPr>
              <a:t>Resources can be protected by locking mechanisms to ensure exclusive access when required. </a:t>
            </a:r>
            <a:r>
              <a:rPr lang="en-US" dirty="0">
                <a:highlight>
                  <a:srgbClr val="FFFF00"/>
                </a:highlight>
                <a:latin typeface="Times New Roman" panose="02020603050405020304" pitchFamily="18" charset="0"/>
                <a:cs typeface="Times New Roman" panose="02020603050405020304" pitchFamily="18" charset="0"/>
              </a:rPr>
              <a:t>Locks</a:t>
            </a:r>
            <a:r>
              <a:rPr lang="en-US" dirty="0">
                <a:latin typeface="Times New Roman" panose="02020603050405020304" pitchFamily="18" charset="0"/>
                <a:cs typeface="Times New Roman" panose="02020603050405020304" pitchFamily="18" charset="0"/>
              </a:rPr>
              <a:t> can be used to prevent multiple processes from concurrently accessing critical sections of code or shared resources, reducing the risk of contention and potential deadlocks.</a:t>
            </a:r>
          </a:p>
        </p:txBody>
      </p:sp>
    </p:spTree>
    <p:extLst>
      <p:ext uri="{BB962C8B-B14F-4D97-AF65-F5344CB8AC3E}">
        <p14:creationId xmlns:p14="http://schemas.microsoft.com/office/powerpoint/2010/main" val="1004989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Domain of protection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70456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4. Deadlock Detection: </a:t>
            </a:r>
            <a:r>
              <a:rPr lang="en-US" dirty="0">
                <a:latin typeface="Times New Roman" panose="02020603050405020304" pitchFamily="18" charset="0"/>
                <a:cs typeface="Times New Roman" panose="02020603050405020304" pitchFamily="18" charset="0"/>
              </a:rPr>
              <a:t>The domain of protection also includes mechanisms for detecting deadlocks when they occur. This may involve periodically checking the system's resource allocation state, analyzing the </a:t>
            </a:r>
            <a:r>
              <a:rPr lang="en-US" dirty="0">
                <a:highlight>
                  <a:srgbClr val="FFFF00"/>
                </a:highlight>
                <a:latin typeface="Times New Roman" panose="02020603050405020304" pitchFamily="18" charset="0"/>
                <a:cs typeface="Times New Roman" panose="02020603050405020304" pitchFamily="18" charset="0"/>
              </a:rPr>
              <a:t>resource allocation graph</a:t>
            </a:r>
            <a:r>
              <a:rPr lang="en-US" dirty="0">
                <a:latin typeface="Times New Roman" panose="02020603050405020304" pitchFamily="18" charset="0"/>
                <a:cs typeface="Times New Roman" panose="02020603050405020304" pitchFamily="18" charset="0"/>
              </a:rPr>
              <a:t>, or using other techniques to identify potential deadlock situations.</a:t>
            </a:r>
          </a:p>
        </p:txBody>
      </p:sp>
    </p:spTree>
    <p:extLst>
      <p:ext uri="{BB962C8B-B14F-4D97-AF65-F5344CB8AC3E}">
        <p14:creationId xmlns:p14="http://schemas.microsoft.com/office/powerpoint/2010/main" val="2863021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Domain of protection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4. Deadlock Detection: </a:t>
            </a:r>
            <a:r>
              <a:rPr lang="en-US" dirty="0">
                <a:latin typeface="Times New Roman" panose="02020603050405020304" pitchFamily="18" charset="0"/>
                <a:cs typeface="Times New Roman" panose="02020603050405020304" pitchFamily="18" charset="0"/>
              </a:rPr>
              <a:t>The domain of protection also includes mechanisms for detecting deadlocks when they occur. This may involve periodically checking the system's resource allocation state, analyzing the </a:t>
            </a:r>
            <a:r>
              <a:rPr lang="en-US" dirty="0">
                <a:highlight>
                  <a:srgbClr val="FFFF00"/>
                </a:highlight>
                <a:latin typeface="Times New Roman" panose="02020603050405020304" pitchFamily="18" charset="0"/>
                <a:cs typeface="Times New Roman" panose="02020603050405020304" pitchFamily="18" charset="0"/>
              </a:rPr>
              <a:t>resource allocation graph</a:t>
            </a:r>
            <a:r>
              <a:rPr lang="en-US" dirty="0">
                <a:latin typeface="Times New Roman" panose="02020603050405020304" pitchFamily="18" charset="0"/>
                <a:cs typeface="Times New Roman" panose="02020603050405020304" pitchFamily="18" charset="0"/>
              </a:rPr>
              <a:t>, or using other techniques to identify potential deadlock situations.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5. Resource Priority: </a:t>
            </a:r>
            <a:r>
              <a:rPr lang="en-US" dirty="0">
                <a:latin typeface="Times New Roman" panose="02020603050405020304" pitchFamily="18" charset="0"/>
                <a:cs typeface="Times New Roman" panose="02020603050405020304" pitchFamily="18" charset="0"/>
              </a:rPr>
              <a:t>Some systems may prioritize resource allocation based on criteria such as process priority or resource type. Adjusting resource allocation priorities can help reduce the chances of high-priority processes being blocked by low-priority ones in a deadlock situation.</a:t>
            </a:r>
          </a:p>
        </p:txBody>
      </p:sp>
    </p:spTree>
    <p:extLst>
      <p:ext uri="{BB962C8B-B14F-4D97-AF65-F5344CB8AC3E}">
        <p14:creationId xmlns:p14="http://schemas.microsoft.com/office/powerpoint/2010/main" val="1314748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Domain of protection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70456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6. Resource Preemption: </a:t>
            </a:r>
            <a:r>
              <a:rPr lang="en-US" dirty="0">
                <a:latin typeface="Times New Roman" panose="02020603050405020304" pitchFamily="18" charset="0"/>
                <a:cs typeface="Times New Roman" panose="02020603050405020304" pitchFamily="18" charset="0"/>
              </a:rPr>
              <a:t>In some cases, the domain of protection includes strategies for preempting resources from lower-priority processes to resolve a deadlock. This may involve forcibly taking resources away from a process to break the deadlock, but it should be done carefully to avoid data corruption or undesirable behavior.</a:t>
            </a:r>
          </a:p>
        </p:txBody>
      </p:sp>
    </p:spTree>
    <p:extLst>
      <p:ext uri="{BB962C8B-B14F-4D97-AF65-F5344CB8AC3E}">
        <p14:creationId xmlns:p14="http://schemas.microsoft.com/office/powerpoint/2010/main" val="604558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Access matrix</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Access Matrix is a security model of protection state in computer system. It is represented as a matrix.</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Access matrix is used to define the rights of each process executing in the domain with respect to each object.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rows of matrix represent domains and columns represent objects. Each cell of matrix represents set of access rights which are given to the processes of domain means each entry(</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j) defines the set of operations that a process executing in domain Di can invoke on object </a:t>
            </a:r>
            <a:r>
              <a:rPr lang="en-US" dirty="0" err="1">
                <a:latin typeface="Times New Roman" panose="02020603050405020304" pitchFamily="18" charset="0"/>
                <a:cs typeface="Times New Roman" panose="02020603050405020304" pitchFamily="18" charset="0"/>
              </a:rPr>
              <a:t>Oj</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8524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a:t>
            </a:r>
          </a:p>
        </p:txBody>
      </p:sp>
      <p:pic>
        <p:nvPicPr>
          <p:cNvPr id="2" name="Picture 1">
            <a:extLst>
              <a:ext uri="{FF2B5EF4-FFF2-40B4-BE49-F238E27FC236}">
                <a16:creationId xmlns:a16="http://schemas.microsoft.com/office/drawing/2014/main" id="{7875074B-D218-8E22-57AA-622BD5B93DFD}"/>
              </a:ext>
            </a:extLst>
          </p:cNvPr>
          <p:cNvPicPr>
            <a:picLocks noChangeAspect="1"/>
          </p:cNvPicPr>
          <p:nvPr/>
        </p:nvPicPr>
        <p:blipFill>
          <a:blip r:embed="rId2"/>
          <a:stretch>
            <a:fillRect/>
          </a:stretch>
        </p:blipFill>
        <p:spPr>
          <a:xfrm>
            <a:off x="607464" y="2055307"/>
            <a:ext cx="6029325" cy="2971800"/>
          </a:xfrm>
          <a:prstGeom prst="rect">
            <a:avLst/>
          </a:prstGeom>
        </p:spPr>
      </p:pic>
      <p:pic>
        <p:nvPicPr>
          <p:cNvPr id="3" name="Picture 2">
            <a:extLst>
              <a:ext uri="{FF2B5EF4-FFF2-40B4-BE49-F238E27FC236}">
                <a16:creationId xmlns:a16="http://schemas.microsoft.com/office/drawing/2014/main" id="{43E4A8FE-2A36-2C09-DBEB-317FF8F5DEB2}"/>
              </a:ext>
            </a:extLst>
          </p:cNvPr>
          <p:cNvPicPr>
            <a:picLocks noChangeAspect="1"/>
          </p:cNvPicPr>
          <p:nvPr/>
        </p:nvPicPr>
        <p:blipFill>
          <a:blip r:embed="rId3"/>
          <a:stretch>
            <a:fillRect/>
          </a:stretch>
        </p:blipFill>
        <p:spPr>
          <a:xfrm>
            <a:off x="7727545" y="2731582"/>
            <a:ext cx="2828925" cy="1619250"/>
          </a:xfrm>
          <a:prstGeom prst="rect">
            <a:avLst/>
          </a:prstGeom>
        </p:spPr>
      </p:pic>
    </p:spTree>
    <p:extLst>
      <p:ext uri="{BB962C8B-B14F-4D97-AF65-F5344CB8AC3E}">
        <p14:creationId xmlns:p14="http://schemas.microsoft.com/office/powerpoint/2010/main" val="983154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Access matrix</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Different types of rights:</a:t>
            </a:r>
          </a:p>
          <a:p>
            <a:pPr algn="just">
              <a:lnSpc>
                <a:spcPct val="150000"/>
              </a:lnSpc>
            </a:pPr>
            <a:r>
              <a:rPr lang="en-US" dirty="0">
                <a:latin typeface="Times New Roman" panose="02020603050405020304" pitchFamily="18" charset="0"/>
                <a:cs typeface="Times New Roman" panose="02020603050405020304" pitchFamily="18" charset="0"/>
              </a:rPr>
              <a:t>There are different types of rights the files can have. The most common ones are:</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Read- This is a right given to a process in a domain, which allows it to read the file.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Write- Process in domain can write into the file.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Execute- Process in domain can execute the file.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Print- Process in domain only has access to printer.</a:t>
            </a:r>
          </a:p>
        </p:txBody>
      </p:sp>
    </p:spTree>
    <p:extLst>
      <p:ext uri="{BB962C8B-B14F-4D97-AF65-F5344CB8AC3E}">
        <p14:creationId xmlns:p14="http://schemas.microsoft.com/office/powerpoint/2010/main" val="1064026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Access matrix</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Let us now understand how an access matrix works from the example given below. </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BBBD435-8C5A-9CFB-89D9-3BF443FF25EA}"/>
              </a:ext>
            </a:extLst>
          </p:cNvPr>
          <p:cNvPicPr>
            <a:picLocks noChangeAspect="1"/>
          </p:cNvPicPr>
          <p:nvPr/>
        </p:nvPicPr>
        <p:blipFill>
          <a:blip r:embed="rId2"/>
          <a:stretch>
            <a:fillRect/>
          </a:stretch>
        </p:blipFill>
        <p:spPr>
          <a:xfrm>
            <a:off x="1866900" y="2579110"/>
            <a:ext cx="5715000" cy="3667125"/>
          </a:xfrm>
          <a:prstGeom prst="rect">
            <a:avLst/>
          </a:prstGeom>
        </p:spPr>
      </p:pic>
    </p:spTree>
    <p:extLst>
      <p:ext uri="{BB962C8B-B14F-4D97-AF65-F5344CB8AC3E}">
        <p14:creationId xmlns:p14="http://schemas.microsoft.com/office/powerpoint/2010/main" val="2561162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Access matrix</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example, there are 4 domains and objects in the above matrix, and also consider 3 files (including F1, F2, and F3) and one printer.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Files F1 and F3 can be read by a process running in D1. A process running in domain D4 has the same rights as D1, but it may also write on files.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Only one process running in domain D2 has access to the printer. The access matrix mechanism is made up of various policies and semantic features.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Specifically, we should ensure that a process running in domain Di may only access the objects listed in row </a:t>
            </a:r>
            <a:r>
              <a:rPr lang="en-US" dirty="0" err="1">
                <a:latin typeface="Times New Roman" panose="02020603050405020304" pitchFamily="18" charset="0"/>
                <a:cs typeface="Times New Roman" panose="02020603050405020304" pitchFamily="18" charset="0"/>
              </a:rPr>
              <a:t>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931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Access matrix</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protection policies in the access matrix determine which rights must be included in the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j)</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entry.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should also choose the domain in which each process runs. The OS usually decides this policy.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Users determine the data of the access-matrix entries.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118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Necessary conditions for Deadlocks</a:t>
            </a:r>
          </a:p>
          <a:p>
            <a:pPr algn="just">
              <a:lnSpc>
                <a:spcPct val="150000"/>
              </a:lnSpc>
            </a:pPr>
            <a:r>
              <a:rPr lang="en-US" dirty="0">
                <a:latin typeface="Times New Roman" panose="02020603050405020304" pitchFamily="18" charset="0"/>
                <a:cs typeface="Times New Roman" panose="02020603050405020304" pitchFamily="18" charset="0"/>
              </a:rPr>
              <a:t>Deadlock can arise if the following four conditions hold simultaneously</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1. Mutual Exclusion</a:t>
            </a:r>
          </a:p>
          <a:p>
            <a:pPr algn="just">
              <a:lnSpc>
                <a:spcPct val="150000"/>
              </a:lnSpc>
            </a:pPr>
            <a:r>
              <a:rPr lang="en-US" dirty="0">
                <a:latin typeface="Times New Roman" panose="02020603050405020304" pitchFamily="18" charset="0"/>
                <a:cs typeface="Times New Roman" panose="02020603050405020304" pitchFamily="18" charset="0"/>
              </a:rPr>
              <a:t>A resource can only be shared in mutually exclusive manner. It implies, if two process cannot use the same resource at the same time.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2. Hold and Wait</a:t>
            </a:r>
          </a:p>
          <a:p>
            <a:pPr algn="just">
              <a:lnSpc>
                <a:spcPct val="150000"/>
              </a:lnSpc>
            </a:pPr>
            <a:r>
              <a:rPr lang="en-US" dirty="0">
                <a:latin typeface="Times New Roman" panose="02020603050405020304" pitchFamily="18" charset="0"/>
                <a:cs typeface="Times New Roman" panose="02020603050405020304" pitchFamily="18" charset="0"/>
              </a:rPr>
              <a:t>A process waits for some resources while holding another resource at the same time.</a:t>
            </a:r>
          </a:p>
        </p:txBody>
      </p:sp>
    </p:spTree>
    <p:extLst>
      <p:ext uri="{BB962C8B-B14F-4D97-AF65-F5344CB8AC3E}">
        <p14:creationId xmlns:p14="http://schemas.microsoft.com/office/powerpoint/2010/main" val="318531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Necessary conditions for Deadlocks</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3. No preemption</a:t>
            </a:r>
          </a:p>
          <a:p>
            <a:pPr algn="just">
              <a:lnSpc>
                <a:spcPct val="150000"/>
              </a:lnSpc>
            </a:pPr>
            <a:r>
              <a:rPr lang="en-US" dirty="0">
                <a:latin typeface="Times New Roman" panose="02020603050405020304" pitchFamily="18" charset="0"/>
                <a:cs typeface="Times New Roman" panose="02020603050405020304" pitchFamily="18" charset="0"/>
              </a:rPr>
              <a:t>The process which once scheduled will be executed till the completion. No other process can be scheduled by the scheduler meanwhile.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4. Circular Wait</a:t>
            </a:r>
          </a:p>
          <a:p>
            <a:pPr algn="just">
              <a:lnSpc>
                <a:spcPct val="150000"/>
              </a:lnSpc>
            </a:pPr>
            <a:r>
              <a:rPr lang="en-US" dirty="0">
                <a:latin typeface="Times New Roman" panose="02020603050405020304" pitchFamily="18" charset="0"/>
                <a:cs typeface="Times New Roman" panose="02020603050405020304" pitchFamily="18" charset="0"/>
              </a:rPr>
              <a:t>All the processes must be waiting for the resources in a cyclic manner so that the last process is waiting for the resource which is being held by the first process.</a:t>
            </a:r>
          </a:p>
        </p:txBody>
      </p:sp>
    </p:spTree>
    <p:extLst>
      <p:ext uri="{BB962C8B-B14F-4D97-AF65-F5344CB8AC3E}">
        <p14:creationId xmlns:p14="http://schemas.microsoft.com/office/powerpoint/2010/main" val="3170147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detection and recovery.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Deadlock Prevention: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idea is to not let the system into a deadlock state. This system will make sure that above mentioned four conditions will not arise. These techniques are very costly so we use this in cases where our priority is making a system deadlock-free.</a:t>
            </a:r>
          </a:p>
          <a:p>
            <a:pPr algn="just">
              <a:lnSpc>
                <a:spcPct val="150000"/>
              </a:lnSpc>
            </a:pPr>
            <a:r>
              <a:rPr lang="en-US" dirty="0">
                <a:latin typeface="Times New Roman" panose="02020603050405020304" pitchFamily="18" charset="0"/>
                <a:cs typeface="Times New Roman" panose="02020603050405020304" pitchFamily="18" charset="0"/>
              </a:rPr>
              <a:t>One can zoom into each category individually, Prevention is done by negating one of the above-mentioned necessary conditions for deadlock. Prevention can be done in four different ways: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highlight>
                  <a:srgbClr val="FFFF00"/>
                </a:highlight>
                <a:latin typeface="Times New Roman" panose="02020603050405020304" pitchFamily="18" charset="0"/>
                <a:cs typeface="Times New Roman" panose="02020603050405020304" pitchFamily="18" charset="0"/>
              </a:rPr>
              <a:t>       1. Eliminate mutual exclusion                                        3. Allow preemption</a:t>
            </a:r>
          </a:p>
          <a:p>
            <a:pPr algn="just">
              <a:lnSpc>
                <a:spcPct val="150000"/>
              </a:lnSpc>
            </a:pPr>
            <a:endParaRPr lang="en-US" dirty="0">
              <a:highlight>
                <a:srgbClr val="FFFF00"/>
              </a:highlight>
              <a:latin typeface="Times New Roman" panose="02020603050405020304" pitchFamily="18" charset="0"/>
              <a:cs typeface="Times New Roman" panose="02020603050405020304" pitchFamily="18" charset="0"/>
            </a:endParaRPr>
          </a:p>
          <a:p>
            <a:pPr algn="just">
              <a:lnSpc>
                <a:spcPct val="150000"/>
              </a:lnSpc>
            </a:pPr>
            <a:r>
              <a:rPr lang="en-US" dirty="0">
                <a:highlight>
                  <a:srgbClr val="FFFF00"/>
                </a:highlight>
                <a:latin typeface="Times New Roman" panose="02020603050405020304" pitchFamily="18" charset="0"/>
                <a:cs typeface="Times New Roman" panose="02020603050405020304" pitchFamily="18" charset="0"/>
              </a:rPr>
              <a:t>       2. Solve hold and Wait                                                   4. Circular wait Solution</a:t>
            </a:r>
          </a:p>
        </p:txBody>
      </p:sp>
    </p:spTree>
    <p:extLst>
      <p:ext uri="{BB962C8B-B14F-4D97-AF65-F5344CB8AC3E}">
        <p14:creationId xmlns:p14="http://schemas.microsoft.com/office/powerpoint/2010/main" val="337809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detection and recovery.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There are two main approaches to deadlock detection and recovery:</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1. Prevention: </a:t>
            </a:r>
            <a:r>
              <a:rPr lang="en-US" dirty="0">
                <a:latin typeface="Times New Roman" panose="02020603050405020304" pitchFamily="18" charset="0"/>
                <a:cs typeface="Times New Roman" panose="02020603050405020304" pitchFamily="18" charset="0"/>
              </a:rPr>
              <a:t>The operating system takes steps to prevent deadlocks from occurring by ensuring that the system is always in a safe state, where deadlocks cannot occur. This is achieved through resource allocation algorithms such as the Banker’s Algorithm.</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2. Detection and Recovery: </a:t>
            </a:r>
            <a:r>
              <a:rPr lang="en-US" dirty="0">
                <a:latin typeface="Times New Roman" panose="02020603050405020304" pitchFamily="18" charset="0"/>
                <a:cs typeface="Times New Roman" panose="02020603050405020304" pitchFamily="18" charset="0"/>
              </a:rPr>
              <a:t>If deadlocks do occur, the operating system must detect and resolve them. Deadlock detection algorithms, such as the Wait-For Graph, are used to identify deadlocks, and recovery algorithms, such as the Rollback and Abort algorithm, are used to resolve them. The recovery algorithm releases the resources held by one or more processes, allowing the system to continue to make progress.</a:t>
            </a:r>
          </a:p>
        </p:txBody>
      </p:sp>
    </p:spTree>
    <p:extLst>
      <p:ext uri="{BB962C8B-B14F-4D97-AF65-F5344CB8AC3E}">
        <p14:creationId xmlns:p14="http://schemas.microsoft.com/office/powerpoint/2010/main" val="2449424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Deadlock detection and recovery.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Deadlock Detection and Recovery</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approach, The OS doesn't apply any mechanism to avoid or prevent the deadlocks. Therefore the system considers that the deadlock will definitely occur. In order to get rid of deadlocks.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OS periodically checks the system for any deadlock. In case, it finds any of the deadlock then the OS will recover the system using some recovery techniques.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task of the OS is detecting the deadlocks. The OS can detect the deadlocks with the help of Resource allocation graph.</a:t>
            </a:r>
          </a:p>
        </p:txBody>
      </p:sp>
    </p:spTree>
    <p:extLst>
      <p:ext uri="{BB962C8B-B14F-4D97-AF65-F5344CB8AC3E}">
        <p14:creationId xmlns:p14="http://schemas.microsoft.com/office/powerpoint/2010/main" val="32304729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35177</TotalTime>
  <Words>2970</Words>
  <Application>Microsoft Office PowerPoint</Application>
  <PresentationFormat>Widescreen</PresentationFormat>
  <Paragraphs>330</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Times New Roman</vt:lpstr>
      <vt:lpstr>Retrospect</vt:lpstr>
      <vt:lpstr>COURSE TITLE: Operating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Review of Fundamentals</dc:title>
  <dc:creator>Ningombam Devarani Devi</dc:creator>
  <cp:lastModifiedBy>Piyush Rawat</cp:lastModifiedBy>
  <cp:revision>542</cp:revision>
  <dcterms:created xsi:type="dcterms:W3CDTF">2022-07-21T04:37:14Z</dcterms:created>
  <dcterms:modified xsi:type="dcterms:W3CDTF">2023-09-27T03:34:13Z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