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79" r:id="rId5"/>
    <p:sldId id="266" r:id="rId6"/>
    <p:sldId id="267" r:id="rId7"/>
    <p:sldId id="280" r:id="rId8"/>
    <p:sldId id="268" r:id="rId9"/>
    <p:sldId id="258" r:id="rId10"/>
    <p:sldId id="259" r:id="rId11"/>
    <p:sldId id="281" r:id="rId12"/>
    <p:sldId id="282" r:id="rId13"/>
    <p:sldId id="269" r:id="rId14"/>
    <p:sldId id="270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60" r:id="rId25"/>
    <p:sldId id="284" r:id="rId26"/>
    <p:sldId id="261" r:id="rId27"/>
    <p:sldId id="262" r:id="rId28"/>
    <p:sldId id="285" r:id="rId29"/>
    <p:sldId id="263" r:id="rId30"/>
    <p:sldId id="298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latin typeface="Broadway" panose="04040905080B02020502" pitchFamily="82" charset="0"/>
              </a:rPr>
              <a:t>Process Management</a:t>
            </a:r>
            <a:endParaRPr lang="en-US" sz="4000" dirty="0">
              <a:latin typeface="Broadway" panose="04040905080B020205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7554" y="4876800"/>
            <a:ext cx="250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Alok Jhaldiyal</a:t>
            </a:r>
          </a:p>
          <a:p>
            <a:pPr algn="ctr"/>
            <a:r>
              <a:rPr lang="en-US" dirty="0" smtClean="0">
                <a:latin typeface="Broadway" panose="04040905080B02020502" pitchFamily="82" charset="0"/>
              </a:rPr>
              <a:t>Assistant Professor</a:t>
            </a:r>
          </a:p>
          <a:p>
            <a:pPr algn="ctr"/>
            <a:r>
              <a:rPr lang="en-US" dirty="0" err="1" smtClean="0">
                <a:latin typeface="Broadway" panose="04040905080B02020502" pitchFamily="82" charset="0"/>
              </a:rPr>
              <a:t>SoCSE</a:t>
            </a:r>
            <a:r>
              <a:rPr lang="en-US" dirty="0" smtClean="0">
                <a:latin typeface="Broadway" panose="04040905080B02020502" pitchFamily="82" charset="0"/>
              </a:rPr>
              <a:t>, UPES</a:t>
            </a:r>
          </a:p>
          <a:p>
            <a:pPr algn="ctr"/>
            <a:r>
              <a:rPr lang="en-US" dirty="0" smtClean="0">
                <a:latin typeface="Broadway" panose="04040905080B02020502" pitchFamily="82" charset="0"/>
              </a:rPr>
              <a:t>Dehradun</a:t>
            </a:r>
          </a:p>
        </p:txBody>
      </p:sp>
    </p:spTree>
    <p:extLst>
      <p:ext uri="{BB962C8B-B14F-4D97-AF65-F5344CB8AC3E}">
        <p14:creationId xmlns:p14="http://schemas.microsoft.com/office/powerpoint/2010/main" val="21864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1"/>
            <a:r>
              <a:rPr lang="en-US" b="1" dirty="0"/>
              <a:t>Memory-management information: </a:t>
            </a:r>
            <a:r>
              <a:rPr lang="en-US" dirty="0"/>
              <a:t>Might</a:t>
            </a:r>
            <a:r>
              <a:rPr lang="en-US" b="1" dirty="0"/>
              <a:t> i</a:t>
            </a:r>
            <a:r>
              <a:rPr lang="en-US" dirty="0"/>
              <a:t>nclude  value of the base and limit registers and the page tables, based on the memory system used  by the underlying system.</a:t>
            </a:r>
          </a:p>
          <a:p>
            <a:pPr lvl="1"/>
            <a:r>
              <a:rPr lang="en-US" b="1" dirty="0"/>
              <a:t>Accounting information: </a:t>
            </a:r>
            <a:r>
              <a:rPr lang="en-US" dirty="0" smtClean="0"/>
              <a:t>This</a:t>
            </a:r>
            <a:r>
              <a:rPr lang="en-US" b="1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includes the amount of </a:t>
            </a:r>
            <a:r>
              <a:rPr lang="en-US" sz="2400" dirty="0"/>
              <a:t>CPU </a:t>
            </a:r>
            <a:r>
              <a:rPr lang="en-US" dirty="0"/>
              <a:t>and real time used, time limits, account numbers, job or process </a:t>
            </a:r>
            <a:r>
              <a:rPr lang="en-US" dirty="0" smtClean="0"/>
              <a:t>numbers.</a:t>
            </a:r>
          </a:p>
          <a:p>
            <a:pPr lvl="1"/>
            <a:r>
              <a:rPr lang="en-US" b="1" dirty="0"/>
              <a:t>I/O status </a:t>
            </a:r>
            <a:r>
              <a:rPr lang="en-US" b="1" dirty="0" smtClean="0"/>
              <a:t>information: </a:t>
            </a:r>
            <a:r>
              <a:rPr lang="en-US" dirty="0"/>
              <a:t>I</a:t>
            </a:r>
            <a:r>
              <a:rPr lang="en-US" dirty="0" smtClean="0"/>
              <a:t>ncludes </a:t>
            </a:r>
            <a:r>
              <a:rPr lang="en-US" dirty="0"/>
              <a:t>the list of </a:t>
            </a:r>
            <a:r>
              <a:rPr lang="en-US" sz="2400" dirty="0"/>
              <a:t>I/O </a:t>
            </a:r>
            <a:r>
              <a:rPr lang="en-US" dirty="0" smtClean="0"/>
              <a:t>devices allocated </a:t>
            </a:r>
            <a:r>
              <a:rPr lang="en-US" dirty="0"/>
              <a:t>to the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list of open </a:t>
            </a:r>
            <a:r>
              <a:rPr lang="en-US" dirty="0" smtClean="0"/>
              <a:t>files.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3" t="12560" r="12042" b="8738"/>
          <a:stretch/>
        </p:blipFill>
        <p:spPr bwMode="auto">
          <a:xfrm>
            <a:off x="723900" y="152399"/>
            <a:ext cx="7696200" cy="6277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6520934"/>
            <a:ext cx="50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CPU Switching between two concurrent processes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02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09600"/>
            <a:ext cx="8229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Include this in your Assignment 1</a:t>
            </a:r>
          </a:p>
          <a:p>
            <a:pPr algn="ctr"/>
            <a:endParaRPr lang="en-US" sz="3200" b="1" u="sng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Class </a:t>
            </a:r>
            <a:r>
              <a:rPr lang="en-US" sz="2400" b="1" dirty="0">
                <a:solidFill>
                  <a:schemeClr val="tx1"/>
                </a:solidFill>
              </a:rPr>
              <a:t>Activity: Assume that a </a:t>
            </a:r>
            <a:r>
              <a:rPr lang="en-US" sz="2400" b="1" dirty="0" smtClean="0">
                <a:solidFill>
                  <a:schemeClr val="tx1"/>
                </a:solidFill>
              </a:rPr>
              <a:t>process [P1] </a:t>
            </a:r>
            <a:r>
              <a:rPr lang="en-US" sz="2400" b="1" dirty="0">
                <a:solidFill>
                  <a:schemeClr val="tx1"/>
                </a:solidFill>
              </a:rPr>
              <a:t>is running in which user is recording his voice and </a:t>
            </a:r>
            <a:r>
              <a:rPr lang="en-US" sz="2400" b="1" dirty="0" smtClean="0">
                <a:solidFill>
                  <a:schemeClr val="tx1"/>
                </a:solidFill>
              </a:rPr>
              <a:t> at </a:t>
            </a:r>
            <a:r>
              <a:rPr lang="en-US" sz="2400" b="1" dirty="0">
                <a:solidFill>
                  <a:schemeClr val="tx1"/>
                </a:solidFill>
              </a:rPr>
              <a:t>the same time </a:t>
            </a:r>
            <a:r>
              <a:rPr lang="en-US" sz="2400" b="1" dirty="0" smtClean="0">
                <a:solidFill>
                  <a:schemeClr val="tx1"/>
                </a:solidFill>
              </a:rPr>
              <a:t>process [P2</a:t>
            </a:r>
            <a:r>
              <a:rPr lang="en-US" sz="2400" b="1" dirty="0">
                <a:solidFill>
                  <a:schemeClr val="tx1"/>
                </a:solidFill>
              </a:rPr>
              <a:t>] </a:t>
            </a:r>
            <a:r>
              <a:rPr lang="en-US" sz="2400" b="1" dirty="0" smtClean="0">
                <a:solidFill>
                  <a:schemeClr val="tx1"/>
                </a:solidFill>
              </a:rPr>
              <a:t>getting the voice </a:t>
            </a:r>
            <a:r>
              <a:rPr lang="en-US" sz="2400" b="1" dirty="0">
                <a:solidFill>
                  <a:schemeClr val="tx1"/>
                </a:solidFill>
              </a:rPr>
              <a:t>converted into text </a:t>
            </a:r>
            <a:r>
              <a:rPr lang="en-US" sz="2400" b="1" dirty="0" smtClean="0">
                <a:solidFill>
                  <a:schemeClr val="tx1"/>
                </a:solidFill>
              </a:rPr>
              <a:t>form i.e. </a:t>
            </a:r>
            <a:r>
              <a:rPr lang="en-US" sz="2400" b="1" dirty="0">
                <a:solidFill>
                  <a:schemeClr val="tx1"/>
                </a:solidFill>
              </a:rPr>
              <a:t>Based on the above scenario: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List all the required resources in context to operating system to run this process successfully.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Assume </a:t>
            </a:r>
            <a:r>
              <a:rPr lang="en-US" sz="2400" b="1" dirty="0" smtClean="0">
                <a:solidFill>
                  <a:schemeClr val="tx1"/>
                </a:solidFill>
              </a:rPr>
              <a:t>that during execution of process P1 suffers from one  interrupts after 20ns of execution and P2 face interrupt second after 60ns, </a:t>
            </a:r>
            <a:r>
              <a:rPr lang="en-US" sz="2400" b="1" dirty="0">
                <a:solidFill>
                  <a:schemeClr val="tx1"/>
                </a:solidFill>
              </a:rPr>
              <a:t>using a diagram </a:t>
            </a:r>
            <a:r>
              <a:rPr lang="en-US" sz="2400" b="1" dirty="0" smtClean="0">
                <a:solidFill>
                  <a:schemeClr val="tx1"/>
                </a:solidFill>
              </a:rPr>
              <a:t> show </a:t>
            </a:r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chemeClr val="tx1"/>
                </a:solidFill>
              </a:rPr>
              <a:t>CPU switching. Consider CPU requirement for P1 is 80 and P2 is 100 and to handle interrupt 1 it takes 5ns and interrupt 2 10ns.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Consider process P1 is picked by the scheduler at the inception of this scenario.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Context Switch: A context switch is the mechanism to store and restore the state or context of a CPU in Process Control block (PCB) so that a process execution can be resumed from the same point at a later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to switch </a:t>
            </a:r>
            <a:r>
              <a:rPr lang="en-US" dirty="0"/>
              <a:t>the CPU between multiple programs which want to run on the </a:t>
            </a:r>
            <a:r>
              <a:rPr lang="en-US" dirty="0" smtClean="0"/>
              <a:t>system is context </a:t>
            </a:r>
            <a:r>
              <a:rPr lang="en-US" dirty="0"/>
              <a:t>switching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ct </a:t>
            </a:r>
            <a:r>
              <a:rPr lang="en-US" dirty="0"/>
              <a:t>of context switching can only be performed in kernel </a:t>
            </a:r>
            <a:r>
              <a:rPr lang="en-US" dirty="0" smtClean="0"/>
              <a:t>mode as only in kernel mode page map can be changed.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  <a:ln w="38100"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/>
              <a:t>Get into kernel mode.</a:t>
            </a:r>
          </a:p>
          <a:p>
            <a:r>
              <a:rPr lang="en-US" dirty="0" smtClean="0"/>
              <a:t>Save </a:t>
            </a:r>
            <a:r>
              <a:rPr lang="en-US" dirty="0"/>
              <a:t>the old program's registers somewhere, and the address of the next instruction it was about to execute, so they can be restored </a:t>
            </a:r>
            <a:r>
              <a:rPr lang="en-US" dirty="0" smtClean="0"/>
              <a:t>later, save in its PCB.</a:t>
            </a:r>
          </a:p>
          <a:p>
            <a:r>
              <a:rPr lang="en-US" dirty="0" smtClean="0"/>
              <a:t>Save </a:t>
            </a:r>
            <a:r>
              <a:rPr lang="en-US" dirty="0"/>
              <a:t>the mappings in the current page map, also into the PCB.</a:t>
            </a:r>
          </a:p>
          <a:p>
            <a:r>
              <a:rPr lang="en-US" dirty="0" err="1"/>
              <a:t>Unmap</a:t>
            </a:r>
            <a:r>
              <a:rPr lang="en-US" dirty="0"/>
              <a:t> all of the old program's pages from the page map.</a:t>
            </a:r>
          </a:p>
          <a:p>
            <a:r>
              <a:rPr lang="en-US" dirty="0"/>
              <a:t>Choose a new program to re-start. Find its PCB.</a:t>
            </a:r>
          </a:p>
          <a:p>
            <a:r>
              <a:rPr lang="en-US" dirty="0"/>
              <a:t>Re-map the pages of the new program from its PCB.</a:t>
            </a:r>
          </a:p>
          <a:p>
            <a:r>
              <a:rPr lang="en-US" dirty="0"/>
              <a:t>Re-load the registers of the new program from its PCB.</a:t>
            </a:r>
          </a:p>
          <a:p>
            <a:r>
              <a:rPr lang="en-US" dirty="0"/>
              <a:t>Return to the next instruction of the new program, and return to user-mode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Multiprogramming aims to maximize CPU utilization and it requires CPU to </a:t>
            </a:r>
            <a:r>
              <a:rPr lang="en-US" dirty="0"/>
              <a:t>have some process running at </a:t>
            </a:r>
            <a:r>
              <a:rPr lang="en-US" dirty="0" smtClean="0"/>
              <a:t>all times</a:t>
            </a:r>
            <a:r>
              <a:rPr lang="en-US" dirty="0"/>
              <a:t>, to maximize CPU utilization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Idea is to switch between CPU so frequently that the CPU can interact with each program.</a:t>
            </a:r>
          </a:p>
          <a:p>
            <a:r>
              <a:rPr lang="en-US" dirty="0" smtClean="0"/>
              <a:t>A process scheduler helps CPU find a available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Scheduling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 w="38100"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incoming jobs are kept in  a job queue.</a:t>
            </a:r>
          </a:p>
          <a:p>
            <a:r>
              <a:rPr lang="en-US" dirty="0" smtClean="0"/>
              <a:t>Processes residing in main memory and are ready to be executed are kept in ready queue.</a:t>
            </a:r>
          </a:p>
          <a:p>
            <a:r>
              <a:rPr lang="en-US" dirty="0" smtClean="0"/>
              <a:t>Ready queue is a linked list and headers contain pointers to the first and last process PCB.</a:t>
            </a:r>
          </a:p>
          <a:p>
            <a:r>
              <a:rPr lang="en-US" dirty="0" smtClean="0"/>
              <a:t>Each PCB has a header field that holds the pointer to the next process PCB.</a:t>
            </a:r>
          </a:p>
          <a:p>
            <a:r>
              <a:rPr lang="en-US" dirty="0" smtClean="0"/>
              <a:t>A process waiting for a shared device is kept in a device queue. </a:t>
            </a:r>
          </a:p>
          <a:p>
            <a:r>
              <a:rPr lang="en-US" dirty="0" smtClean="0"/>
              <a:t>Each device has its own device queue and a oval denotes a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Queuing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A common representation of process </a:t>
            </a:r>
            <a:r>
              <a:rPr lang="en-US" dirty="0" smtClean="0"/>
              <a:t>scheduling </a:t>
            </a:r>
            <a:r>
              <a:rPr lang="en-US" dirty="0"/>
              <a:t>is a queueing </a:t>
            </a:r>
            <a:r>
              <a:rPr lang="en-US" dirty="0" smtClean="0"/>
              <a:t>diagram.</a:t>
            </a:r>
          </a:p>
          <a:p>
            <a:r>
              <a:rPr lang="en-US" dirty="0" smtClean="0"/>
              <a:t>A queuing diagram is made of ovals and rectangles and connected using arrows.</a:t>
            </a:r>
          </a:p>
          <a:p>
            <a:r>
              <a:rPr lang="en-US" dirty="0"/>
              <a:t>Two </a:t>
            </a:r>
            <a:r>
              <a:rPr lang="en-US" dirty="0" smtClean="0"/>
              <a:t>types of </a:t>
            </a:r>
            <a:r>
              <a:rPr lang="en-US" dirty="0"/>
              <a:t>queues are present: the ready queue and a set of device </a:t>
            </a:r>
            <a:r>
              <a:rPr lang="en-US" dirty="0" smtClean="0"/>
              <a:t>queues.</a:t>
            </a:r>
          </a:p>
          <a:p>
            <a:r>
              <a:rPr lang="pt-BR" dirty="0"/>
              <a:t>R</a:t>
            </a:r>
            <a:r>
              <a:rPr lang="pt-BR" dirty="0" smtClean="0"/>
              <a:t>ectangular </a:t>
            </a:r>
            <a:r>
              <a:rPr lang="pt-BR" dirty="0"/>
              <a:t>box represents a queue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1" t="19444" r="12877" b="23281"/>
          <a:stretch/>
        </p:blipFill>
        <p:spPr bwMode="auto">
          <a:xfrm>
            <a:off x="1380672" y="53586"/>
            <a:ext cx="6382657" cy="3680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886200"/>
            <a:ext cx="8382000" cy="2895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new process waits in a ready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Once process is assigned a CPU, it is executing.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Once a process is executing several events may occur: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process could issue an I/O request and then be placed in an I/O queue.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process could create a new child process and wait for the child’s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termination.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process could be removed forcibly from the CPU, as a result of 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interrupt, and be put back in the ready queue. </a:t>
            </a:r>
          </a:p>
        </p:txBody>
      </p:sp>
    </p:spTree>
    <p:extLst>
      <p:ext uri="{BB962C8B-B14F-4D97-AF65-F5344CB8AC3E}">
        <p14:creationId xmlns:p14="http://schemas.microsoft.com/office/powerpoint/2010/main" val="635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 w="38100"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since its creation passes through several queues.</a:t>
            </a:r>
          </a:p>
          <a:p>
            <a:r>
              <a:rPr lang="en-US" dirty="0" smtClean="0"/>
              <a:t>A schedulers responsibility is to select an appropriate and available process.</a:t>
            </a:r>
          </a:p>
          <a:p>
            <a:r>
              <a:rPr lang="en-US" dirty="0" smtClean="0"/>
              <a:t>Before getting a CPU time a process is spooled in memory disk.</a:t>
            </a:r>
          </a:p>
          <a:p>
            <a:r>
              <a:rPr lang="en-US" dirty="0" smtClean="0"/>
              <a:t>Schedulers types:</a:t>
            </a:r>
          </a:p>
          <a:p>
            <a:pPr lvl="1"/>
            <a:r>
              <a:rPr lang="en-US" dirty="0" smtClean="0"/>
              <a:t>Long term scheduler </a:t>
            </a:r>
          </a:p>
          <a:p>
            <a:pPr lvl="1"/>
            <a:r>
              <a:rPr lang="en-US" dirty="0" smtClean="0"/>
              <a:t>Short term scheduler</a:t>
            </a:r>
          </a:p>
          <a:p>
            <a:r>
              <a:rPr lang="en-US" dirty="0" smtClean="0"/>
              <a:t>The two schedulers are distinguished by the frequency of there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What a process is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ln w="38100"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Process is</a:t>
            </a:r>
          </a:p>
          <a:p>
            <a:pPr lvl="1"/>
            <a:r>
              <a:rPr lang="en-US" dirty="0" smtClean="0"/>
              <a:t>A program in execution</a:t>
            </a:r>
          </a:p>
          <a:p>
            <a:pPr lvl="1"/>
            <a:r>
              <a:rPr lang="en-US" dirty="0" smtClean="0"/>
              <a:t>Unit of work of most operating systems</a:t>
            </a:r>
          </a:p>
          <a:p>
            <a:pPr lvl="1"/>
            <a:r>
              <a:rPr lang="en-US" dirty="0" smtClean="0"/>
              <a:t>Requires resources – CPU time, memory, I/O devices</a:t>
            </a:r>
          </a:p>
          <a:p>
            <a:r>
              <a:rPr lang="en-US" dirty="0" smtClean="0"/>
              <a:t>A system may consist of multiple  running processes: System process running system code and user process running user code.</a:t>
            </a:r>
          </a:p>
          <a:p>
            <a:r>
              <a:rPr lang="en-US" dirty="0" smtClean="0"/>
              <a:t>Traditionally process used to have a single thread but modern operating system contains multiple thread. </a:t>
            </a:r>
          </a:p>
          <a:p>
            <a:r>
              <a:rPr lang="en-US" dirty="0" smtClean="0"/>
              <a:t>Important aspects of process management: Thread management, creation and deletion of process, scheduling process  and maintain a synchronized and a communicated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Short term scheduler:</a:t>
            </a:r>
          </a:p>
          <a:p>
            <a:pPr lvl="1"/>
            <a:r>
              <a:rPr lang="en-US" dirty="0" smtClean="0"/>
              <a:t>It is CPU scheduler</a:t>
            </a:r>
          </a:p>
          <a:p>
            <a:pPr lvl="1"/>
            <a:r>
              <a:rPr lang="en-US" dirty="0" smtClean="0"/>
              <a:t>Selects </a:t>
            </a:r>
            <a:r>
              <a:rPr lang="en-US" dirty="0"/>
              <a:t>from </a:t>
            </a:r>
            <a:r>
              <a:rPr lang="en-US" dirty="0" smtClean="0"/>
              <a:t>among the </a:t>
            </a:r>
            <a:r>
              <a:rPr lang="en-US" dirty="0"/>
              <a:t>processes that are ready to execute and allocates the </a:t>
            </a:r>
            <a:r>
              <a:rPr lang="en-US" sz="2400" dirty="0" smtClean="0"/>
              <a:t>CPU </a:t>
            </a:r>
            <a:r>
              <a:rPr lang="en-US" dirty="0" smtClean="0"/>
              <a:t>to one of them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/>
              <a:t>A CPU might run for few milliseconds before waiting for a input.</a:t>
            </a:r>
          </a:p>
          <a:p>
            <a:pPr lvl="1"/>
            <a:r>
              <a:rPr lang="en-US" dirty="0" smtClean="0"/>
              <a:t>A short term scheduler needs to be very fast to select a process and assign CPU.</a:t>
            </a:r>
          </a:p>
          <a:p>
            <a:pPr lvl="1"/>
            <a:r>
              <a:rPr lang="en-US" dirty="0" smtClean="0"/>
              <a:t>It often switches process at every 100 milliseconds.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Long term schedulers:</a:t>
            </a:r>
          </a:p>
          <a:p>
            <a:pPr lvl="1"/>
            <a:r>
              <a:rPr lang="en-US" dirty="0" smtClean="0"/>
              <a:t>These schedulers function less frequently, often minutes may separate two process.</a:t>
            </a:r>
          </a:p>
          <a:p>
            <a:pPr lvl="1"/>
            <a:r>
              <a:rPr lang="en-US" dirty="0" smtClean="0"/>
              <a:t>Long term schedulers control the degree of multiprogramming in the system i.e. process loaded in the memory.</a:t>
            </a:r>
          </a:p>
          <a:p>
            <a:pPr lvl="1"/>
            <a:r>
              <a:rPr lang="en-US" dirty="0" smtClean="0"/>
              <a:t> The rate to process creation must match the process departure rate.</a:t>
            </a:r>
          </a:p>
          <a:p>
            <a:pPr lvl="1"/>
            <a:r>
              <a:rPr lang="en-US" dirty="0" smtClean="0"/>
              <a:t>Long term schedulers have flexibility to give more time to select a process.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efficiently utilizing CPU time a long term scheduler should select a proper mix of processes.</a:t>
            </a:r>
          </a:p>
          <a:p>
            <a:r>
              <a:rPr lang="en-US" dirty="0" smtClean="0"/>
              <a:t>A process is usually Input bound or CPU bound:</a:t>
            </a:r>
          </a:p>
          <a:p>
            <a:pPr lvl="1"/>
            <a:r>
              <a:rPr lang="en-US" dirty="0" smtClean="0"/>
              <a:t>Input Bound: It is a process that spends more of its execution time waiting for inputs.</a:t>
            </a:r>
          </a:p>
          <a:p>
            <a:pPr lvl="1"/>
            <a:r>
              <a:rPr lang="en-US" dirty="0" smtClean="0"/>
              <a:t>CPU Bound: A CPU bound generates </a:t>
            </a:r>
            <a:r>
              <a:rPr lang="en-US" sz="2400" dirty="0" smtClean="0"/>
              <a:t>I/O </a:t>
            </a:r>
            <a:r>
              <a:rPr lang="en-US" dirty="0"/>
              <a:t>requests infrequently, using more of its time doing </a:t>
            </a:r>
            <a:r>
              <a:rPr lang="en-US" dirty="0" smtClean="0"/>
              <a:t>computations</a:t>
            </a:r>
          </a:p>
          <a:p>
            <a:r>
              <a:rPr lang="en-US" dirty="0" smtClean="0"/>
              <a:t>If all </a:t>
            </a:r>
            <a:r>
              <a:rPr lang="en-US" dirty="0"/>
              <a:t>processes are I/O bound, the ready queue </a:t>
            </a:r>
            <a:r>
              <a:rPr lang="en-US" dirty="0" smtClean="0"/>
              <a:t>will almost </a:t>
            </a:r>
            <a:r>
              <a:rPr lang="en-US" dirty="0"/>
              <a:t>always be </a:t>
            </a:r>
            <a:r>
              <a:rPr lang="en-US" dirty="0" smtClean="0"/>
              <a:t>empty, short term scheduler will have very less to do.</a:t>
            </a:r>
          </a:p>
          <a:p>
            <a:r>
              <a:rPr lang="en-US" dirty="0"/>
              <a:t>If all processes are CPU bound, the I/O waiting queue will almost always </a:t>
            </a:r>
            <a:r>
              <a:rPr lang="en-US" dirty="0" smtClean="0"/>
              <a:t>be empty</a:t>
            </a:r>
            <a:r>
              <a:rPr lang="en-US" dirty="0"/>
              <a:t>, devices will go unused</a:t>
            </a:r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Operations 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Most systems run processes dynamically and for this to be implemented, multiple processes needs to be created and destroyed.</a:t>
            </a:r>
          </a:p>
          <a:p>
            <a:r>
              <a:rPr lang="en-US" dirty="0" smtClean="0"/>
              <a:t>Broadly operations on process include: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Destruction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During the course of execution a process may create multiple new processes.</a:t>
            </a:r>
          </a:p>
          <a:p>
            <a:r>
              <a:rPr lang="en-US" dirty="0" smtClean="0"/>
              <a:t>Creating process is parent process and new process created is child process.</a:t>
            </a:r>
          </a:p>
          <a:p>
            <a:r>
              <a:rPr lang="en-US" dirty="0" smtClean="0"/>
              <a:t>Operating Systems (UNIX, Linux and Windows) </a:t>
            </a:r>
            <a:r>
              <a:rPr lang="en-US" dirty="0"/>
              <a:t>i</a:t>
            </a:r>
            <a:r>
              <a:rPr lang="en-US" dirty="0" smtClean="0"/>
              <a:t>dentify process using a unique identifier called PID.</a:t>
            </a:r>
          </a:p>
          <a:p>
            <a:r>
              <a:rPr lang="en-US" dirty="0" smtClean="0"/>
              <a:t>PID is a integer and is used as index to various attributes of a process.</a:t>
            </a:r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4699" r="9977" b="19414"/>
          <a:stretch/>
        </p:blipFill>
        <p:spPr bwMode="auto">
          <a:xfrm>
            <a:off x="76200" y="1250585"/>
            <a:ext cx="8991600" cy="4529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8449" y="457200"/>
            <a:ext cx="48671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tree of Processes in a Linux 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30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  <a:ln w="38100"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  <a:ln w="38100">
            <a:solidFill>
              <a:srgbClr val="00B0F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a new process is created there may exist some scenarios:</a:t>
            </a:r>
          </a:p>
          <a:p>
            <a:pPr lvl="1"/>
            <a:r>
              <a:rPr lang="en-US" dirty="0" smtClean="0"/>
              <a:t>The child program may request the required resources directly from the OS.</a:t>
            </a:r>
          </a:p>
          <a:p>
            <a:pPr lvl="1"/>
            <a:r>
              <a:rPr lang="en-US" dirty="0" smtClean="0"/>
              <a:t>Parent may partition its resources among its children.</a:t>
            </a:r>
          </a:p>
          <a:p>
            <a:r>
              <a:rPr lang="en-US" dirty="0" smtClean="0"/>
              <a:t>Partitioning the resources avoids over burdening the OS </a:t>
            </a:r>
          </a:p>
          <a:p>
            <a:r>
              <a:rPr lang="en-US" dirty="0" smtClean="0"/>
              <a:t>Also two possibilities of execution exist:</a:t>
            </a:r>
          </a:p>
          <a:p>
            <a:pPr lvl="1"/>
            <a:r>
              <a:rPr lang="en-US" dirty="0"/>
              <a:t>The parent continues to execute concurrently with its children.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waits until some or all of its children have terminated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address-space possibilities for the new </a:t>
            </a:r>
            <a:r>
              <a:rPr lang="en-US" dirty="0" smtClean="0"/>
              <a:t>process:</a:t>
            </a:r>
          </a:p>
          <a:p>
            <a:pPr lvl="1"/>
            <a:r>
              <a:rPr lang="en-US" dirty="0"/>
              <a:t>The child process is a duplicate of the parent process (it has the </a:t>
            </a:r>
            <a:r>
              <a:rPr lang="en-US" dirty="0" smtClean="0"/>
              <a:t>same program </a:t>
            </a:r>
            <a:r>
              <a:rPr lang="en-US" dirty="0"/>
              <a:t>and data as the parent).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child process has a new program loaded into it.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334000"/>
          </a:xfrm>
          <a:ln w="38100"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new process is created by a fork() system call (UNIX).</a:t>
            </a:r>
          </a:p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process consists of a copy of the address space of the </a:t>
            </a:r>
            <a:r>
              <a:rPr lang="en-US" dirty="0" smtClean="0"/>
              <a:t>original process, which allows communication between parent and child.</a:t>
            </a:r>
          </a:p>
          <a:p>
            <a:r>
              <a:rPr lang="en-US" dirty="0" smtClean="0"/>
              <a:t>Both parent and child execute after fork()</a:t>
            </a:r>
          </a:p>
          <a:p>
            <a:pPr lvl="1"/>
            <a:r>
              <a:rPr lang="en-US" dirty="0" smtClean="0"/>
              <a:t>Child process has a return identifier 0.</a:t>
            </a:r>
          </a:p>
          <a:p>
            <a:pPr lvl="1"/>
            <a:r>
              <a:rPr lang="en-US" dirty="0" smtClean="0"/>
              <a:t>Parent process has a non-negative return identifier </a:t>
            </a:r>
          </a:p>
          <a:p>
            <a:r>
              <a:rPr lang="en-US" dirty="0" smtClean="0"/>
              <a:t>Child process is an identical copy of parent process.</a:t>
            </a:r>
          </a:p>
          <a:p>
            <a:r>
              <a:rPr lang="en-US" dirty="0" smtClean="0"/>
              <a:t>The new processes can start execution using exec() system call.</a:t>
            </a:r>
          </a:p>
          <a:p>
            <a:r>
              <a:rPr lang="en-US" dirty="0" smtClean="0"/>
              <a:t>In PCB every process has a reference to its parent process, hence sharing of resources is possible.</a:t>
            </a:r>
          </a:p>
          <a:p>
            <a:r>
              <a:rPr lang="en-US" dirty="0" smtClean="0"/>
              <a:t>If a parent process has nothing to do and is waiting for child to finish then it can enter to waiting using wait() sys call.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  <a:ln w="38100">
            <a:solidFill>
              <a:srgbClr val="00B0F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b="1" i="1" dirty="0"/>
              <a:t>&lt;</a:t>
            </a:r>
            <a:r>
              <a:rPr lang="en-US" b="1" dirty="0"/>
              <a:t>sys/</a:t>
            </a:r>
            <a:r>
              <a:rPr lang="en-US" b="1" dirty="0" err="1"/>
              <a:t>types.h</a:t>
            </a:r>
            <a:r>
              <a:rPr lang="en-US" b="1" i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b="1" i="1" dirty="0"/>
              <a:t>&lt;</a:t>
            </a:r>
            <a:r>
              <a:rPr lang="en-US" b="1" dirty="0" err="1"/>
              <a:t>stdio.h</a:t>
            </a:r>
            <a:r>
              <a:rPr lang="en-US" b="1" i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b="1" i="1" dirty="0"/>
              <a:t>&lt;</a:t>
            </a:r>
            <a:r>
              <a:rPr lang="en-US" b="1" dirty="0" err="1"/>
              <a:t>unistd.h</a:t>
            </a:r>
            <a:r>
              <a:rPr lang="en-US" b="1" i="1" dirty="0"/>
              <a:t>&gt;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0" indent="0">
              <a:buNone/>
            </a:pPr>
            <a:r>
              <a:rPr lang="en-US" b="1" i="1" dirty="0"/>
              <a:t>{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pid</a:t>
            </a:r>
            <a:r>
              <a:rPr lang="en-US" b="1" dirty="0" err="1"/>
              <a:t>_</a:t>
            </a:r>
            <a:r>
              <a:rPr lang="en-US" b="1" dirty="0" err="1" smtClean="0"/>
              <a:t>t</a:t>
            </a:r>
            <a:r>
              <a:rPr lang="en-US" b="1" dirty="0" smtClean="0"/>
              <a:t> </a:t>
            </a:r>
            <a:r>
              <a:rPr lang="en-US" b="1" dirty="0" err="1"/>
              <a:t>pid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/* </a:t>
            </a:r>
            <a:r>
              <a:rPr lang="en-US" b="1" dirty="0"/>
              <a:t>fork a child process */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pid</a:t>
            </a:r>
            <a:r>
              <a:rPr lang="en-US" b="1" dirty="0" smtClean="0"/>
              <a:t> </a:t>
            </a:r>
            <a:r>
              <a:rPr lang="en-US" b="1" dirty="0"/>
              <a:t>= fork();</a:t>
            </a:r>
          </a:p>
          <a:p>
            <a:pPr marL="0" indent="0">
              <a:buNone/>
            </a:pPr>
            <a:r>
              <a:rPr lang="en-US" b="1" dirty="0" smtClean="0"/>
              <a:t>	if </a:t>
            </a:r>
            <a:r>
              <a:rPr lang="en-US" b="1" dirty="0"/>
              <a:t>(</a:t>
            </a:r>
            <a:r>
              <a:rPr lang="en-US" b="1" dirty="0" err="1"/>
              <a:t>pid</a:t>
            </a:r>
            <a:r>
              <a:rPr lang="en-US" b="1" dirty="0"/>
              <a:t> &lt; 0) </a:t>
            </a:r>
            <a:r>
              <a:rPr lang="en-US" b="1" i="1" dirty="0"/>
              <a:t>{ </a:t>
            </a:r>
            <a:r>
              <a:rPr lang="en-US" b="1" dirty="0"/>
              <a:t>/* error occurred */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fprintf</a:t>
            </a:r>
            <a:r>
              <a:rPr lang="en-US" b="1" dirty="0" smtClean="0"/>
              <a:t>("</a:t>
            </a:r>
            <a:r>
              <a:rPr lang="en-US" b="1" dirty="0"/>
              <a:t>Fork Failed");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i="1" dirty="0" smtClean="0"/>
              <a:t>}</a:t>
            </a:r>
            <a:endParaRPr lang="en-US" b="1" i="1" dirty="0"/>
          </a:p>
          <a:p>
            <a:pPr marL="0" indent="0">
              <a:buNone/>
            </a:pPr>
            <a:r>
              <a:rPr lang="en-US" b="1" dirty="0" smtClean="0"/>
              <a:t>	else </a:t>
            </a:r>
            <a:r>
              <a:rPr lang="en-US" b="1" dirty="0"/>
              <a:t>if (</a:t>
            </a:r>
            <a:r>
              <a:rPr lang="en-US" b="1" dirty="0" err="1"/>
              <a:t>pid</a:t>
            </a:r>
            <a:r>
              <a:rPr lang="en-US" b="1" dirty="0"/>
              <a:t> == 0) </a:t>
            </a:r>
            <a:r>
              <a:rPr lang="en-US" b="1" i="1" dirty="0"/>
              <a:t>{ </a:t>
            </a:r>
            <a:r>
              <a:rPr lang="en-US" b="1" dirty="0"/>
              <a:t>/* child process */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execlp</a:t>
            </a:r>
            <a:r>
              <a:rPr lang="en-US" b="1" dirty="0"/>
              <a:t>("/bin/</a:t>
            </a:r>
            <a:r>
              <a:rPr lang="en-US" b="1" dirty="0" err="1"/>
              <a:t>ls","ls</a:t>
            </a:r>
            <a:r>
              <a:rPr lang="en-US" b="1" dirty="0" smtClean="0"/>
              <a:t>");</a:t>
            </a:r>
          </a:p>
          <a:p>
            <a:r>
              <a:rPr lang="en-US" b="1" i="1" dirty="0"/>
              <a:t>}</a:t>
            </a:r>
          </a:p>
          <a:p>
            <a:r>
              <a:rPr lang="en-US" b="1" dirty="0"/>
              <a:t>else </a:t>
            </a:r>
            <a:r>
              <a:rPr lang="en-US" b="1" i="1" dirty="0"/>
              <a:t>{ </a:t>
            </a:r>
            <a:r>
              <a:rPr lang="en-US" b="1" dirty="0"/>
              <a:t>/* parent process */</a:t>
            </a:r>
          </a:p>
          <a:p>
            <a:r>
              <a:rPr lang="en-US" b="1" dirty="0"/>
              <a:t>/* parent will wait for the child to complete */</a:t>
            </a:r>
          </a:p>
          <a:p>
            <a:r>
              <a:rPr lang="en-US" b="1" dirty="0" smtClean="0"/>
              <a:t>wait();</a:t>
            </a:r>
            <a:endParaRPr lang="en-US" b="1" dirty="0"/>
          </a:p>
          <a:p>
            <a:r>
              <a:rPr lang="en-US" b="1" dirty="0" err="1"/>
              <a:t>printf</a:t>
            </a:r>
            <a:r>
              <a:rPr lang="en-US" b="1" dirty="0"/>
              <a:t>("Child Complete");</a:t>
            </a:r>
          </a:p>
          <a:p>
            <a:r>
              <a:rPr lang="en-US" b="1" i="1" dirty="0"/>
              <a:t>}</a:t>
            </a:r>
          </a:p>
          <a:p>
            <a:r>
              <a:rPr lang="en-US" b="1" dirty="0"/>
              <a:t>return 0;</a:t>
            </a:r>
          </a:p>
          <a:p>
            <a:r>
              <a:rPr lang="en-US" b="1" i="1" dirty="0"/>
              <a:t>}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  <a:ln w="38100"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ork()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  <a:ln w="38100"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terminates when it finishes </a:t>
            </a:r>
            <a:r>
              <a:rPr lang="en-US" dirty="0" smtClean="0"/>
              <a:t>executing.</a:t>
            </a:r>
          </a:p>
          <a:p>
            <a:r>
              <a:rPr lang="en-US" dirty="0" smtClean="0"/>
              <a:t>Terminates using exit() system call.</a:t>
            </a:r>
          </a:p>
          <a:p>
            <a:r>
              <a:rPr lang="en-US" dirty="0" smtClean="0"/>
              <a:t>A terminating process informs its parent by returning a integer.</a:t>
            </a:r>
          </a:p>
          <a:p>
            <a:r>
              <a:rPr lang="en-US" dirty="0" smtClean="0"/>
              <a:t>All the resources i.e</a:t>
            </a:r>
            <a:r>
              <a:rPr lang="en-US" dirty="0"/>
              <a:t>. physical and virtual memory, open files, and I/O </a:t>
            </a:r>
            <a:r>
              <a:rPr lang="en-US" dirty="0" smtClean="0"/>
              <a:t>buffers are deallocated by OS.</a:t>
            </a:r>
          </a:p>
          <a:p>
            <a:r>
              <a:rPr lang="en-US" dirty="0" smtClean="0"/>
              <a:t>A parent can also abruptly terminate a process based on following reasons: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hild </a:t>
            </a:r>
            <a:r>
              <a:rPr lang="en-US" dirty="0"/>
              <a:t>has exceeded its usage of some of the </a:t>
            </a:r>
            <a:r>
              <a:rPr lang="en-US" dirty="0" smtClean="0"/>
              <a:t>resources.</a:t>
            </a:r>
          </a:p>
          <a:p>
            <a:pPr lvl="1"/>
            <a:r>
              <a:rPr lang="en-US" dirty="0"/>
              <a:t>The task assigned to the child is no longer required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parent is exiting, and the operating system does not allow a child </a:t>
            </a:r>
            <a:r>
              <a:rPr lang="en-US" dirty="0" smtClean="0"/>
              <a:t>to continue </a:t>
            </a:r>
            <a:r>
              <a:rPr lang="en-US" dirty="0"/>
              <a:t>if its parent terminates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A program is set of instruction stored in computers memory. </a:t>
            </a:r>
          </a:p>
          <a:p>
            <a:r>
              <a:rPr lang="en-US" dirty="0" smtClean="0"/>
              <a:t>A program may be active or in a passive state.</a:t>
            </a:r>
          </a:p>
          <a:p>
            <a:r>
              <a:rPr lang="en-US" dirty="0" smtClean="0"/>
              <a:t>Program in active state is a process.</a:t>
            </a:r>
          </a:p>
          <a:p>
            <a:r>
              <a:rPr lang="en-US" dirty="0" smtClean="0"/>
              <a:t>Process includes a program counter and data stored in the processor registers.</a:t>
            </a:r>
          </a:p>
          <a:p>
            <a:r>
              <a:rPr lang="en-US" dirty="0" smtClean="0"/>
              <a:t>A process generally includes process stack which contains temporary data, a data section,  and also a heap.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8700" y="914400"/>
            <a:ext cx="7086600" cy="2514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is degree of multiprogramming maintained?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Draw PCB and explain each building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Redraw below figure including the details of scheduler responsible for moving processes between different ovals.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500" y="76200"/>
            <a:ext cx="3429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Class Activity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95400" y="3771900"/>
            <a:ext cx="6553200" cy="2857500"/>
            <a:chOff x="381000" y="3771900"/>
            <a:chExt cx="6553200" cy="2857500"/>
          </a:xfrm>
        </p:grpSpPr>
        <p:sp>
          <p:nvSpPr>
            <p:cNvPr id="5" name="Oval 4"/>
            <p:cNvSpPr/>
            <p:nvPr/>
          </p:nvSpPr>
          <p:spPr>
            <a:xfrm>
              <a:off x="381000" y="37719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Ready Queue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181600" y="37719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34000" y="57912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I/O Devices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981200" y="3962400"/>
              <a:ext cx="3200400" cy="4191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5922818" y="4610100"/>
              <a:ext cx="304800" cy="11811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1000" y="57912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Job Queue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 rot="10800000">
              <a:off x="990600" y="4610100"/>
              <a:ext cx="360218" cy="11811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5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2667000"/>
            <a:ext cx="7086600" cy="152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Home Work: Demonstrate process creation in  a windows environment.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105400" y="841117"/>
            <a:ext cx="3962400" cy="5175766"/>
            <a:chOff x="5105400" y="228600"/>
            <a:chExt cx="3962400" cy="5779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3443" r="28160" b="20251"/>
            <a:stretch/>
          </p:blipFill>
          <p:spPr bwMode="auto">
            <a:xfrm>
              <a:off x="5105400" y="228600"/>
              <a:ext cx="3962400" cy="5444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81453" y="5638800"/>
              <a:ext cx="201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Process in Memory</a:t>
              </a:r>
              <a:endParaRPr lang="en-US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52400" y="723900"/>
            <a:ext cx="4419600" cy="5410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Process Stack contains temporary data such as function parameters, return addresses, and local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Data section contains global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Heap is the dynamically allocated memory during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And text is program instructions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More about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A program becomes a process when an executable </a:t>
            </a:r>
            <a:r>
              <a:rPr lang="en-US" dirty="0" smtClean="0"/>
              <a:t>file is </a:t>
            </a:r>
            <a:r>
              <a:rPr lang="en-US" dirty="0"/>
              <a:t>loaded into </a:t>
            </a:r>
            <a:r>
              <a:rPr lang="en-US" dirty="0" smtClean="0"/>
              <a:t>memory.</a:t>
            </a:r>
          </a:p>
          <a:p>
            <a:r>
              <a:rPr lang="en-US" dirty="0"/>
              <a:t>T</a:t>
            </a:r>
            <a:r>
              <a:rPr lang="en-US" dirty="0" smtClean="0"/>
              <a:t>wo processes may be associated with the same program, they are </a:t>
            </a:r>
            <a:r>
              <a:rPr lang="en-US" dirty="0"/>
              <a:t>nevertheless considered </a:t>
            </a:r>
            <a:r>
              <a:rPr lang="en-US" dirty="0" smtClean="0"/>
              <a:t>two separate processes.</a:t>
            </a:r>
          </a:p>
          <a:p>
            <a:r>
              <a:rPr lang="en-US" dirty="0" smtClean="0"/>
              <a:t>Example can be a browser in which user has opened multiple tabs, but active tab is a separate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a process executes, it is in some state that we call process state.</a:t>
            </a:r>
          </a:p>
          <a:p>
            <a:r>
              <a:rPr lang="en-US" dirty="0"/>
              <a:t>A process may be in one of the </a:t>
            </a:r>
            <a:r>
              <a:rPr lang="en-US" dirty="0" smtClean="0"/>
              <a:t>following states:</a:t>
            </a:r>
          </a:p>
          <a:p>
            <a:pPr lvl="1"/>
            <a:r>
              <a:rPr lang="en-US" dirty="0"/>
              <a:t>New. The process is being created.</a:t>
            </a:r>
          </a:p>
          <a:p>
            <a:pPr lvl="1"/>
            <a:r>
              <a:rPr lang="en-US" dirty="0" smtClean="0"/>
              <a:t>Running</a:t>
            </a:r>
            <a:r>
              <a:rPr lang="en-US" dirty="0"/>
              <a:t>. Instructions are being executed.</a:t>
            </a:r>
          </a:p>
          <a:p>
            <a:pPr lvl="1"/>
            <a:r>
              <a:rPr lang="en-US" dirty="0" smtClean="0"/>
              <a:t>Waiting</a:t>
            </a:r>
            <a:r>
              <a:rPr lang="en-US" dirty="0"/>
              <a:t>. The process is waiting for some event to occur (such as an </a:t>
            </a:r>
            <a:r>
              <a:rPr lang="en-US" dirty="0" smtClean="0"/>
              <a:t>I/O completion </a:t>
            </a:r>
            <a:r>
              <a:rPr lang="en-US" dirty="0"/>
              <a:t>or reception of a signal).</a:t>
            </a:r>
          </a:p>
          <a:p>
            <a:pPr lvl="1"/>
            <a:r>
              <a:rPr lang="en-US" dirty="0" smtClean="0"/>
              <a:t>Ready</a:t>
            </a:r>
            <a:r>
              <a:rPr lang="en-US" dirty="0"/>
              <a:t>. The process is waiting to be assigned to a processor.</a:t>
            </a:r>
          </a:p>
          <a:p>
            <a:pPr lvl="1"/>
            <a:r>
              <a:rPr lang="en-US" dirty="0" smtClean="0"/>
              <a:t>Terminated</a:t>
            </a:r>
            <a:r>
              <a:rPr lang="en-US" dirty="0"/>
              <a:t>.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7" t="24908" r="13212" b="33020"/>
          <a:stretch/>
        </p:blipFill>
        <p:spPr bwMode="auto">
          <a:xfrm>
            <a:off x="133066" y="1562387"/>
            <a:ext cx="8877869" cy="3788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429000" y="5345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 State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5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5029200"/>
          </a:xfrm>
          <a:ln w="38100"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Representation of a process in operating system is done using a Process Control Block (PCB) or Task Control Block.</a:t>
            </a:r>
          </a:p>
          <a:p>
            <a:r>
              <a:rPr lang="en-US" dirty="0" smtClean="0"/>
              <a:t>A PCB is tiered block and each block holding information associated with the particular process.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1" t="30978" r="32176" b="26949"/>
          <a:stretch/>
        </p:blipFill>
        <p:spPr bwMode="auto">
          <a:xfrm>
            <a:off x="5764179" y="1600200"/>
            <a:ext cx="2971800" cy="455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34100" y="6096000"/>
            <a:ext cx="22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 Control Block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ieces </a:t>
            </a:r>
            <a:r>
              <a:rPr lang="en-US" sz="2400" b="1" dirty="0"/>
              <a:t>of </a:t>
            </a:r>
            <a:r>
              <a:rPr lang="en-US" sz="2400" b="1" dirty="0" smtClean="0"/>
              <a:t>information in PCB:</a:t>
            </a:r>
          </a:p>
          <a:p>
            <a:pPr lvl="1"/>
            <a:r>
              <a:rPr lang="en-US" sz="2400" b="1" dirty="0"/>
              <a:t>Process </a:t>
            </a:r>
            <a:r>
              <a:rPr lang="en-US" sz="2400" b="1" dirty="0" smtClean="0"/>
              <a:t>state: </a:t>
            </a:r>
            <a:r>
              <a:rPr lang="en-US" sz="2400" dirty="0"/>
              <a:t>N</a:t>
            </a:r>
            <a:r>
              <a:rPr lang="en-US" sz="2400" dirty="0" smtClean="0"/>
              <a:t>ew</a:t>
            </a:r>
            <a:r>
              <a:rPr lang="en-US" sz="2400" dirty="0"/>
              <a:t>, </a:t>
            </a:r>
            <a:r>
              <a:rPr lang="en-US" sz="2400" dirty="0" smtClean="0"/>
              <a:t>Ready</a:t>
            </a:r>
            <a:r>
              <a:rPr lang="en-US" sz="2400" dirty="0"/>
              <a:t>, </a:t>
            </a:r>
            <a:r>
              <a:rPr lang="en-US" sz="2400" dirty="0" smtClean="0"/>
              <a:t>Running</a:t>
            </a:r>
            <a:r>
              <a:rPr lang="en-US" sz="2400" dirty="0"/>
              <a:t>, </a:t>
            </a:r>
            <a:r>
              <a:rPr lang="en-US" sz="2400" dirty="0" smtClean="0"/>
              <a:t>Waiting</a:t>
            </a:r>
            <a:r>
              <a:rPr lang="en-US" sz="2400" dirty="0"/>
              <a:t>, H</a:t>
            </a:r>
            <a:r>
              <a:rPr lang="en-US" sz="2400" dirty="0" smtClean="0"/>
              <a:t>alted and Terminated.</a:t>
            </a:r>
          </a:p>
          <a:p>
            <a:pPr lvl="1"/>
            <a:r>
              <a:rPr lang="en-US" sz="2400" b="1" dirty="0"/>
              <a:t>Program </a:t>
            </a:r>
            <a:r>
              <a:rPr lang="en-US" sz="2400" b="1" dirty="0" smtClean="0"/>
              <a:t>counter</a:t>
            </a:r>
            <a:r>
              <a:rPr lang="en-US" sz="2400" dirty="0" smtClean="0"/>
              <a:t>: Indicates </a:t>
            </a:r>
            <a:r>
              <a:rPr lang="en-US" sz="2400" dirty="0"/>
              <a:t>the address of the next </a:t>
            </a:r>
            <a:r>
              <a:rPr lang="en-US" sz="2400" dirty="0" smtClean="0"/>
              <a:t>instruction.</a:t>
            </a:r>
          </a:p>
          <a:p>
            <a:pPr lvl="1"/>
            <a:r>
              <a:rPr lang="en-US" sz="2400" b="1" dirty="0"/>
              <a:t>CPU </a:t>
            </a:r>
            <a:r>
              <a:rPr lang="en-US" sz="2400" b="1" dirty="0" smtClean="0"/>
              <a:t>registers: </a:t>
            </a:r>
          </a:p>
          <a:p>
            <a:pPr lvl="2"/>
            <a:r>
              <a:rPr lang="en-US" sz="1800" dirty="0" smtClean="0"/>
              <a:t>Vary in type and number</a:t>
            </a:r>
          </a:p>
          <a:p>
            <a:pPr lvl="2"/>
            <a:r>
              <a:rPr lang="en-US" sz="1800" dirty="0" smtClean="0"/>
              <a:t>Includes </a:t>
            </a:r>
            <a:r>
              <a:rPr lang="en-US" sz="1800" dirty="0"/>
              <a:t>accumulators, index </a:t>
            </a:r>
            <a:r>
              <a:rPr lang="en-US" sz="1800" dirty="0" smtClean="0"/>
              <a:t>registers, stack </a:t>
            </a:r>
            <a:r>
              <a:rPr lang="en-US" sz="1800" dirty="0"/>
              <a:t>pointers, and general-purpose </a:t>
            </a:r>
            <a:r>
              <a:rPr lang="en-US" sz="1800" dirty="0" smtClean="0"/>
              <a:t>registers</a:t>
            </a:r>
          </a:p>
          <a:p>
            <a:pPr lvl="2"/>
            <a:r>
              <a:rPr lang="en-US" sz="1800" dirty="0" smtClean="0"/>
              <a:t>During interrupt process state and program counter information is stored in registers.</a:t>
            </a:r>
          </a:p>
          <a:p>
            <a:pPr lvl="1"/>
            <a:r>
              <a:rPr lang="en-US" sz="2400" b="1" dirty="0"/>
              <a:t>CPU-scheduling information: </a:t>
            </a:r>
            <a:r>
              <a:rPr lang="en-US" sz="2400" dirty="0" smtClean="0"/>
              <a:t>Includes </a:t>
            </a:r>
            <a:r>
              <a:rPr lang="en-US" sz="2400" dirty="0"/>
              <a:t>a process priority</a:t>
            </a:r>
            <a:r>
              <a:rPr lang="en-US" sz="2400" dirty="0" smtClean="0"/>
              <a:t>, pointers </a:t>
            </a:r>
            <a:r>
              <a:rPr lang="en-US" sz="2400" dirty="0"/>
              <a:t>to scheduling queues, </a:t>
            </a:r>
            <a:r>
              <a:rPr lang="en-US" sz="2400" dirty="0" smtClean="0"/>
              <a:t>and </a:t>
            </a:r>
            <a:r>
              <a:rPr lang="en-US" sz="2400" dirty="0"/>
              <a:t>other scheduling </a:t>
            </a:r>
            <a:r>
              <a:rPr lang="en-US" sz="2400" dirty="0" smtClean="0"/>
              <a:t>parameters.</a:t>
            </a:r>
          </a:p>
        </p:txBody>
      </p:sp>
    </p:spTree>
    <p:extLst>
      <p:ext uri="{BB962C8B-B14F-4D97-AF65-F5344CB8AC3E}">
        <p14:creationId xmlns:p14="http://schemas.microsoft.com/office/powerpoint/2010/main" val="31770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2092</Words>
  <Application>Microsoft Office PowerPoint</Application>
  <PresentationFormat>On-screen Show (4:3)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Broadway</vt:lpstr>
      <vt:lpstr>Calibri</vt:lpstr>
      <vt:lpstr>Office Theme</vt:lpstr>
      <vt:lpstr>Process Management</vt:lpstr>
      <vt:lpstr>What a process is ?</vt:lpstr>
      <vt:lpstr>The Process</vt:lpstr>
      <vt:lpstr>PowerPoint Presentation</vt:lpstr>
      <vt:lpstr>More about process</vt:lpstr>
      <vt:lpstr>Process State</vt:lpstr>
      <vt:lpstr>PowerPoint Presentation</vt:lpstr>
      <vt:lpstr>Process Control Block</vt:lpstr>
      <vt:lpstr>Process Control Block</vt:lpstr>
      <vt:lpstr>PowerPoint Presentation</vt:lpstr>
      <vt:lpstr>PowerPoint Presentation</vt:lpstr>
      <vt:lpstr>PowerPoint Presentation</vt:lpstr>
      <vt:lpstr>Context Switching</vt:lpstr>
      <vt:lpstr>Context Switching</vt:lpstr>
      <vt:lpstr>Process Scheduling</vt:lpstr>
      <vt:lpstr>Scheduling Queues</vt:lpstr>
      <vt:lpstr>Queuing Diagram</vt:lpstr>
      <vt:lpstr>PowerPoint Presentation</vt:lpstr>
      <vt:lpstr>Schedulers</vt:lpstr>
      <vt:lpstr>Schedulers</vt:lpstr>
      <vt:lpstr>Schedulers</vt:lpstr>
      <vt:lpstr>Schedulers</vt:lpstr>
      <vt:lpstr>Operations on Process</vt:lpstr>
      <vt:lpstr>Process Creation</vt:lpstr>
      <vt:lpstr>PowerPoint Presentation</vt:lpstr>
      <vt:lpstr>Process Creation</vt:lpstr>
      <vt:lpstr>Process Creation</vt:lpstr>
      <vt:lpstr>fork() Demonstration</vt:lpstr>
      <vt:lpstr>Process Termination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Alok Jhaldiyal</dc:creator>
  <cp:lastModifiedBy>Alok Jhaldiyal</cp:lastModifiedBy>
  <cp:revision>68</cp:revision>
  <dcterms:created xsi:type="dcterms:W3CDTF">2006-08-16T00:00:00Z</dcterms:created>
  <dcterms:modified xsi:type="dcterms:W3CDTF">2023-09-07T07:43:50Z</dcterms:modified>
</cp:coreProperties>
</file>