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87" r:id="rId5"/>
    <p:sldId id="259" r:id="rId6"/>
    <p:sldId id="263" r:id="rId7"/>
    <p:sldId id="264" r:id="rId8"/>
    <p:sldId id="265" r:id="rId9"/>
    <p:sldId id="274" r:id="rId10"/>
    <p:sldId id="275" r:id="rId11"/>
    <p:sldId id="277" r:id="rId12"/>
    <p:sldId id="266" r:id="rId13"/>
    <p:sldId id="267" r:id="rId14"/>
    <p:sldId id="268" r:id="rId15"/>
    <p:sldId id="269" r:id="rId16"/>
    <p:sldId id="270" r:id="rId17"/>
    <p:sldId id="271" r:id="rId18"/>
    <p:sldId id="285" r:id="rId19"/>
    <p:sldId id="272" r:id="rId20"/>
    <p:sldId id="279" r:id="rId21"/>
    <p:sldId id="281" r:id="rId22"/>
    <p:sldId id="286"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138EA-11E6-4257-A4C0-B5302446EB13}" type="datetimeFigureOut">
              <a:rPr lang="en-US" smtClean="0"/>
              <a:t>9/20/2023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1024E-ACEA-491B-ABAF-82C7B0E83938}" type="slidenum">
              <a:rPr lang="en-US" smtClean="0"/>
              <a:t>‹#›</a:t>
            </a:fld>
            <a:endParaRPr lang="en-US"/>
          </a:p>
        </p:txBody>
      </p:sp>
    </p:spTree>
    <p:extLst>
      <p:ext uri="{BB962C8B-B14F-4D97-AF65-F5344CB8AC3E}">
        <p14:creationId xmlns:p14="http://schemas.microsoft.com/office/powerpoint/2010/main" val="363983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1024E-ACEA-491B-ABAF-82C7B0E83938}" type="slidenum">
              <a:rPr lang="en-US" smtClean="0"/>
              <a:t>12</a:t>
            </a:fld>
            <a:endParaRPr lang="en-US"/>
          </a:p>
        </p:txBody>
      </p:sp>
    </p:spTree>
    <p:extLst>
      <p:ext uri="{BB962C8B-B14F-4D97-AF65-F5344CB8AC3E}">
        <p14:creationId xmlns:p14="http://schemas.microsoft.com/office/powerpoint/2010/main" val="43771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2212975"/>
          </a:xfrm>
          <a:noFill/>
          <a:effectLst>
            <a:innerShdw blurRad="114300">
              <a:prstClr val="black"/>
            </a:innerShdw>
          </a:effectLst>
        </p:spPr>
        <p:txBody>
          <a:bodyPr>
            <a:normAutofit/>
          </a:bodyPr>
          <a:lstStyle/>
          <a:p>
            <a:r>
              <a:rPr lang="en-US" b="1" dirty="0" smtClean="0"/>
              <a:t>Process Synchronization</a:t>
            </a:r>
            <a:br>
              <a:rPr lang="en-US" b="1" dirty="0" smtClean="0"/>
            </a:br>
            <a:r>
              <a:rPr lang="en-US" sz="3100" dirty="0" smtClean="0"/>
              <a:t>Alok Jhaldiyal</a:t>
            </a:r>
            <a:br>
              <a:rPr lang="en-US" sz="3100" dirty="0" smtClean="0"/>
            </a:br>
            <a:r>
              <a:rPr lang="en-US" sz="3100" dirty="0" smtClean="0"/>
              <a:t>Assistant Professor</a:t>
            </a:r>
            <a:br>
              <a:rPr lang="en-US" sz="3100" dirty="0" smtClean="0"/>
            </a:br>
            <a:r>
              <a:rPr lang="en-US" sz="3100" dirty="0" err="1" smtClean="0"/>
              <a:t>SoCS</a:t>
            </a:r>
            <a:r>
              <a:rPr lang="en-US" sz="3100" dirty="0" smtClean="0"/>
              <a:t>, UPES</a:t>
            </a:r>
            <a:endParaRPr lang="en-US" sz="4000" dirty="0"/>
          </a:p>
        </p:txBody>
      </p:sp>
    </p:spTree>
    <p:extLst>
      <p:ext uri="{BB962C8B-B14F-4D97-AF65-F5344CB8AC3E}">
        <p14:creationId xmlns:p14="http://schemas.microsoft.com/office/powerpoint/2010/main" val="334239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Implementation Mutex Locks</a:t>
            </a:r>
            <a:endParaRPr lang="en-US" b="1" dirty="0"/>
          </a:p>
        </p:txBody>
      </p:sp>
      <p:sp>
        <p:nvSpPr>
          <p:cNvPr id="3" name="Content Placeholder 2"/>
          <p:cNvSpPr>
            <a:spLocks noGrp="1"/>
          </p:cNvSpPr>
          <p:nvPr>
            <p:ph idx="1"/>
          </p:nvPr>
        </p:nvSpPr>
        <p:spPr>
          <a:xfrm>
            <a:off x="0" y="1417637"/>
            <a:ext cx="4343400" cy="5440363"/>
          </a:xfrm>
          <a:solidFill>
            <a:schemeClr val="accent1">
              <a:lumMod val="75000"/>
            </a:schemeClr>
          </a:solidFill>
        </p:spPr>
        <p:txBody>
          <a:bodyPr>
            <a:noAutofit/>
          </a:bodyPr>
          <a:lstStyle/>
          <a:p>
            <a:r>
              <a:rPr lang="en-US" sz="2800" b="1" dirty="0">
                <a:solidFill>
                  <a:schemeClr val="bg1"/>
                </a:solidFill>
              </a:rPr>
              <a:t>a</a:t>
            </a:r>
            <a:r>
              <a:rPr lang="en-US" sz="2800" b="1" dirty="0" smtClean="0">
                <a:solidFill>
                  <a:schemeClr val="bg1"/>
                </a:solidFill>
              </a:rPr>
              <a:t>cquire()</a:t>
            </a:r>
            <a:endParaRPr lang="en-US" sz="2800" b="1" u="sng" dirty="0" smtClean="0">
              <a:solidFill>
                <a:schemeClr val="bg1"/>
              </a:solidFill>
            </a:endParaRPr>
          </a:p>
          <a:p>
            <a:pPr marL="457200" lvl="1" indent="0">
              <a:buNone/>
            </a:pPr>
            <a:r>
              <a:rPr lang="en-US" sz="2400" b="1" u="sng" dirty="0">
                <a:solidFill>
                  <a:schemeClr val="bg1"/>
                </a:solidFill>
              </a:rPr>
              <a:t>acq</a:t>
            </a:r>
            <a:r>
              <a:rPr lang="en-US" sz="2400" b="1" dirty="0">
                <a:solidFill>
                  <a:schemeClr val="bg1"/>
                </a:solidFill>
              </a:rPr>
              <a:t>uire() {</a:t>
            </a:r>
          </a:p>
          <a:p>
            <a:pPr marL="457200" lvl="1" indent="0">
              <a:buNone/>
            </a:pPr>
            <a:r>
              <a:rPr lang="en-US" sz="2400" b="1" dirty="0">
                <a:solidFill>
                  <a:schemeClr val="bg1"/>
                </a:solidFill>
              </a:rPr>
              <a:t>while (!available)</a:t>
            </a:r>
          </a:p>
          <a:p>
            <a:pPr marL="457200" lvl="1" indent="0">
              <a:buNone/>
            </a:pPr>
            <a:r>
              <a:rPr lang="en-US" sz="2400" b="1" dirty="0">
                <a:solidFill>
                  <a:schemeClr val="bg1"/>
                </a:solidFill>
              </a:rPr>
              <a:t>; /* busy wait */</a:t>
            </a:r>
          </a:p>
          <a:p>
            <a:pPr marL="457200" lvl="1" indent="0">
              <a:buNone/>
            </a:pPr>
            <a:r>
              <a:rPr lang="en-US" sz="2400" b="1" dirty="0">
                <a:solidFill>
                  <a:schemeClr val="bg1"/>
                </a:solidFill>
              </a:rPr>
              <a:t>available = false;;</a:t>
            </a:r>
          </a:p>
          <a:p>
            <a:pPr marL="457200" lvl="1" indent="0">
              <a:buNone/>
            </a:pPr>
            <a:r>
              <a:rPr lang="en-US" sz="2400" b="1" dirty="0" smtClean="0">
                <a:solidFill>
                  <a:schemeClr val="bg1"/>
                </a:solidFill>
              </a:rPr>
              <a:t>}</a:t>
            </a:r>
          </a:p>
          <a:p>
            <a:r>
              <a:rPr lang="en-US" sz="2800" b="1" u="sng" dirty="0">
                <a:solidFill>
                  <a:schemeClr val="bg1"/>
                </a:solidFill>
              </a:rPr>
              <a:t>release()</a:t>
            </a:r>
          </a:p>
          <a:p>
            <a:pPr marL="457200" lvl="1" indent="0">
              <a:buNone/>
            </a:pPr>
            <a:r>
              <a:rPr lang="en-US" sz="2400" b="1" dirty="0">
                <a:solidFill>
                  <a:schemeClr val="bg1"/>
                </a:solidFill>
              </a:rPr>
              <a:t>release() {</a:t>
            </a:r>
          </a:p>
          <a:p>
            <a:pPr marL="457200" lvl="1" indent="0">
              <a:buNone/>
            </a:pPr>
            <a:r>
              <a:rPr lang="en-US" sz="2400" b="1" dirty="0">
                <a:solidFill>
                  <a:schemeClr val="bg1"/>
                </a:solidFill>
              </a:rPr>
              <a:t>available = true;</a:t>
            </a:r>
          </a:p>
          <a:p>
            <a:pPr marL="457200" lvl="1" indent="0">
              <a:buNone/>
            </a:pPr>
            <a:r>
              <a:rPr lang="en-US" sz="2400" b="1" dirty="0">
                <a:solidFill>
                  <a:schemeClr val="bg1"/>
                </a:solidFill>
              </a:rPr>
              <a: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203" t="23443" r="22917" b="34694"/>
          <a:stretch/>
        </p:blipFill>
        <p:spPr bwMode="auto">
          <a:xfrm>
            <a:off x="5011055" y="2457790"/>
            <a:ext cx="3897667" cy="33600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12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Busy Waiting</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Autofit/>
          </a:bodyPr>
          <a:lstStyle/>
          <a:p>
            <a:r>
              <a:rPr lang="en-US" b="1" dirty="0" smtClean="0">
                <a:solidFill>
                  <a:schemeClr val="bg1"/>
                </a:solidFill>
              </a:rPr>
              <a:t>Main disadvantage of using </a:t>
            </a:r>
            <a:r>
              <a:rPr lang="en-US" b="1" dirty="0" err="1" smtClean="0">
                <a:solidFill>
                  <a:schemeClr val="bg1"/>
                </a:solidFill>
              </a:rPr>
              <a:t>mutex</a:t>
            </a:r>
            <a:r>
              <a:rPr lang="en-US" b="1" dirty="0" smtClean="0">
                <a:solidFill>
                  <a:schemeClr val="bg1"/>
                </a:solidFill>
              </a:rPr>
              <a:t> lock is busy waiting.</a:t>
            </a:r>
          </a:p>
          <a:p>
            <a:r>
              <a:rPr lang="en-US" b="1" dirty="0">
                <a:solidFill>
                  <a:schemeClr val="bg1"/>
                </a:solidFill>
              </a:rPr>
              <a:t> While a process is in its critical section, any other process </a:t>
            </a:r>
            <a:r>
              <a:rPr lang="en-US" b="1" dirty="0" smtClean="0">
                <a:solidFill>
                  <a:schemeClr val="bg1"/>
                </a:solidFill>
              </a:rPr>
              <a:t>that tries </a:t>
            </a:r>
            <a:r>
              <a:rPr lang="en-US" b="1" dirty="0">
                <a:solidFill>
                  <a:schemeClr val="bg1"/>
                </a:solidFill>
              </a:rPr>
              <a:t>to enter its critical section must loop </a:t>
            </a:r>
            <a:r>
              <a:rPr lang="en-US" b="1" dirty="0" smtClean="0">
                <a:solidFill>
                  <a:schemeClr val="bg1"/>
                </a:solidFill>
              </a:rPr>
              <a:t> continuously </a:t>
            </a:r>
            <a:r>
              <a:rPr lang="en-US" b="1" dirty="0">
                <a:solidFill>
                  <a:schemeClr val="bg1"/>
                </a:solidFill>
              </a:rPr>
              <a:t>in the call to acquire</a:t>
            </a:r>
            <a:r>
              <a:rPr lang="en-US" b="1" dirty="0" smtClean="0">
                <a:solidFill>
                  <a:schemeClr val="bg1"/>
                </a:solidFill>
              </a:rPr>
              <a:t>().</a:t>
            </a:r>
          </a:p>
          <a:p>
            <a:r>
              <a:rPr lang="en-US" b="1" dirty="0" smtClean="0">
                <a:solidFill>
                  <a:schemeClr val="bg1"/>
                </a:solidFill>
              </a:rPr>
              <a:t>Continual </a:t>
            </a:r>
            <a:r>
              <a:rPr lang="en-US" b="1" dirty="0">
                <a:solidFill>
                  <a:schemeClr val="bg1"/>
                </a:solidFill>
              </a:rPr>
              <a:t>looping is clearly a </a:t>
            </a:r>
            <a:r>
              <a:rPr lang="en-US" b="1" dirty="0" smtClean="0">
                <a:solidFill>
                  <a:schemeClr val="bg1"/>
                </a:solidFill>
              </a:rPr>
              <a:t>problem in </a:t>
            </a:r>
            <a:r>
              <a:rPr lang="en-US" b="1" dirty="0">
                <a:solidFill>
                  <a:schemeClr val="bg1"/>
                </a:solidFill>
              </a:rPr>
              <a:t>a real multiprogramming system, where a single CPU is </a:t>
            </a:r>
            <a:r>
              <a:rPr lang="en-US" b="1" dirty="0" smtClean="0">
                <a:solidFill>
                  <a:schemeClr val="bg1"/>
                </a:solidFill>
              </a:rPr>
              <a:t>shared.</a:t>
            </a:r>
          </a:p>
          <a:p>
            <a:r>
              <a:rPr lang="en-US" b="1" dirty="0">
                <a:solidFill>
                  <a:schemeClr val="bg1"/>
                </a:solidFill>
              </a:rPr>
              <a:t>Busy waiting wastes CPU cycles that some other process might </a:t>
            </a:r>
            <a:r>
              <a:rPr lang="en-US" b="1" dirty="0" smtClean="0">
                <a:solidFill>
                  <a:schemeClr val="bg1"/>
                </a:solidFill>
              </a:rPr>
              <a:t>be able </a:t>
            </a:r>
            <a:r>
              <a:rPr lang="en-US" b="1" dirty="0">
                <a:solidFill>
                  <a:schemeClr val="bg1"/>
                </a:solidFill>
              </a:rPr>
              <a:t>to use productively</a:t>
            </a:r>
          </a:p>
        </p:txBody>
      </p:sp>
    </p:spTree>
    <p:extLst>
      <p:ext uri="{BB962C8B-B14F-4D97-AF65-F5344CB8AC3E}">
        <p14:creationId xmlns:p14="http://schemas.microsoft.com/office/powerpoint/2010/main" val="3484322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371600"/>
          </a:xfrm>
          <a:noFill/>
        </p:spPr>
        <p:txBody>
          <a:bodyPr/>
          <a:lstStyle/>
          <a:p>
            <a:r>
              <a:rPr lang="en-US" b="1" dirty="0" smtClean="0"/>
              <a:t>Semaphores</a:t>
            </a:r>
            <a:endParaRPr lang="en-US" b="1" dirty="0"/>
          </a:p>
        </p:txBody>
      </p:sp>
      <p:sp>
        <p:nvSpPr>
          <p:cNvPr id="3" name="Content Placeholder 2"/>
          <p:cNvSpPr>
            <a:spLocks noGrp="1"/>
          </p:cNvSpPr>
          <p:nvPr>
            <p:ph idx="1"/>
          </p:nvPr>
        </p:nvSpPr>
        <p:spPr>
          <a:xfrm>
            <a:off x="0" y="1371601"/>
            <a:ext cx="9144000" cy="5486400"/>
          </a:xfrm>
          <a:solidFill>
            <a:schemeClr val="accent1">
              <a:lumMod val="75000"/>
            </a:schemeClr>
          </a:solidFill>
        </p:spPr>
        <p:txBody>
          <a:bodyPr>
            <a:noAutofit/>
          </a:bodyPr>
          <a:lstStyle/>
          <a:p>
            <a:r>
              <a:rPr lang="en-US" sz="2800" b="1" dirty="0" smtClean="0">
                <a:solidFill>
                  <a:schemeClr val="bg1"/>
                </a:solidFill>
              </a:rPr>
              <a:t>Widely </a:t>
            </a:r>
            <a:r>
              <a:rPr lang="en-US" sz="2800" b="1" dirty="0">
                <a:solidFill>
                  <a:schemeClr val="bg1"/>
                </a:solidFill>
              </a:rPr>
              <a:t>used synchronization tool </a:t>
            </a:r>
          </a:p>
          <a:p>
            <a:r>
              <a:rPr lang="en-US" sz="2800" b="1" dirty="0" smtClean="0">
                <a:solidFill>
                  <a:schemeClr val="bg1"/>
                </a:solidFill>
              </a:rPr>
              <a:t>Does </a:t>
            </a:r>
            <a:r>
              <a:rPr lang="en-US" sz="2800" b="1" dirty="0">
                <a:solidFill>
                  <a:schemeClr val="bg1"/>
                </a:solidFill>
              </a:rPr>
              <a:t>not require busy-waiting </a:t>
            </a:r>
            <a:endParaRPr lang="en-US" sz="2800" b="1" dirty="0" smtClean="0">
              <a:solidFill>
                <a:schemeClr val="bg1"/>
              </a:solidFill>
            </a:endParaRPr>
          </a:p>
          <a:p>
            <a:pPr lvl="1"/>
            <a:r>
              <a:rPr lang="en-US" sz="2400" b="1" dirty="0" smtClean="0">
                <a:solidFill>
                  <a:schemeClr val="bg1"/>
                </a:solidFill>
              </a:rPr>
              <a:t>CPU </a:t>
            </a:r>
            <a:r>
              <a:rPr lang="en-US" sz="2400" b="1" dirty="0">
                <a:solidFill>
                  <a:schemeClr val="bg1"/>
                </a:solidFill>
              </a:rPr>
              <a:t>is not held unnecessarily while the process is waiting </a:t>
            </a:r>
          </a:p>
          <a:p>
            <a:r>
              <a:rPr lang="en-US" sz="2800" b="1" dirty="0" smtClean="0">
                <a:solidFill>
                  <a:schemeClr val="bg1"/>
                </a:solidFill>
              </a:rPr>
              <a:t>A </a:t>
            </a:r>
            <a:r>
              <a:rPr lang="en-US" sz="2800" b="1" dirty="0">
                <a:solidFill>
                  <a:schemeClr val="bg1"/>
                </a:solidFill>
              </a:rPr>
              <a:t>Semaphore S is </a:t>
            </a:r>
            <a:endParaRPr lang="en-US" sz="2800" b="1" dirty="0" smtClean="0">
              <a:solidFill>
                <a:schemeClr val="bg1"/>
              </a:solidFill>
            </a:endParaRPr>
          </a:p>
          <a:p>
            <a:pPr lvl="1"/>
            <a:r>
              <a:rPr lang="en-US" sz="2400" b="1" dirty="0" smtClean="0">
                <a:solidFill>
                  <a:schemeClr val="bg1"/>
                </a:solidFill>
              </a:rPr>
              <a:t>A </a:t>
            </a:r>
            <a:r>
              <a:rPr lang="en-US" sz="2400" b="1" dirty="0">
                <a:solidFill>
                  <a:schemeClr val="bg1"/>
                </a:solidFill>
              </a:rPr>
              <a:t>data structure with an integer variable </a:t>
            </a:r>
            <a:r>
              <a:rPr lang="en-US" sz="2400" b="1" dirty="0" err="1">
                <a:solidFill>
                  <a:schemeClr val="bg1"/>
                </a:solidFill>
              </a:rPr>
              <a:t>S.value</a:t>
            </a:r>
            <a:r>
              <a:rPr lang="en-US" sz="2400" b="1" dirty="0">
                <a:solidFill>
                  <a:schemeClr val="bg1"/>
                </a:solidFill>
              </a:rPr>
              <a:t> and a queue </a:t>
            </a:r>
            <a:r>
              <a:rPr lang="en-US" sz="2400" b="1" dirty="0" err="1">
                <a:solidFill>
                  <a:schemeClr val="bg1"/>
                </a:solidFill>
              </a:rPr>
              <a:t>S.q</a:t>
            </a:r>
            <a:r>
              <a:rPr lang="en-US" sz="2400" b="1" dirty="0">
                <a:solidFill>
                  <a:schemeClr val="bg1"/>
                </a:solidFill>
              </a:rPr>
              <a:t> of processes </a:t>
            </a:r>
            <a:endParaRPr lang="en-US" sz="2400" b="1" dirty="0" smtClean="0">
              <a:solidFill>
                <a:schemeClr val="bg1"/>
              </a:solidFill>
            </a:endParaRPr>
          </a:p>
          <a:p>
            <a:pPr lvl="1"/>
            <a:r>
              <a:rPr lang="en-US" sz="2400" b="1" dirty="0" smtClean="0">
                <a:solidFill>
                  <a:schemeClr val="bg1"/>
                </a:solidFill>
              </a:rPr>
              <a:t>The </a:t>
            </a:r>
            <a:r>
              <a:rPr lang="en-US" sz="2400" b="1" dirty="0">
                <a:solidFill>
                  <a:schemeClr val="bg1"/>
                </a:solidFill>
              </a:rPr>
              <a:t>data structure can only be accessed by two atomic operations, wait(S) and signal(S) (also called P(S) and V(S)) </a:t>
            </a:r>
          </a:p>
          <a:p>
            <a:r>
              <a:rPr lang="en-US" sz="2800" b="1" dirty="0" smtClean="0">
                <a:solidFill>
                  <a:schemeClr val="bg1"/>
                </a:solidFill>
              </a:rPr>
              <a:t>Value </a:t>
            </a:r>
            <a:r>
              <a:rPr lang="en-US" sz="2800" b="1" dirty="0">
                <a:solidFill>
                  <a:schemeClr val="bg1"/>
                </a:solidFill>
              </a:rPr>
              <a:t>of the semaphore S = value of the integer </a:t>
            </a:r>
            <a:r>
              <a:rPr lang="en-US" sz="2800" b="1" dirty="0" err="1" smtClean="0">
                <a:solidFill>
                  <a:schemeClr val="bg1"/>
                </a:solidFill>
              </a:rPr>
              <a:t>S.value</a:t>
            </a:r>
            <a:endParaRPr lang="en-US" sz="2800"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Wait and Signal Operations </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lnSpcReduction="10000"/>
          </a:bodyPr>
          <a:lstStyle/>
          <a:p>
            <a:r>
              <a:rPr lang="en-US" b="1" i="1" dirty="0">
                <a:solidFill>
                  <a:schemeClr val="bg1"/>
                </a:solidFill>
              </a:rPr>
              <a:t>wait </a:t>
            </a:r>
            <a:r>
              <a:rPr lang="en-US" b="1" dirty="0">
                <a:solidFill>
                  <a:schemeClr val="bg1"/>
                </a:solidFill>
              </a:rPr>
              <a:t>(</a:t>
            </a:r>
            <a:r>
              <a:rPr lang="en-US" b="1" i="1" dirty="0">
                <a:solidFill>
                  <a:schemeClr val="bg1"/>
                </a:solidFill>
              </a:rPr>
              <a:t>S</a:t>
            </a:r>
            <a:r>
              <a:rPr lang="en-US" b="1" dirty="0">
                <a:solidFill>
                  <a:schemeClr val="bg1"/>
                </a:solidFill>
              </a:rPr>
              <a:t>): </a:t>
            </a:r>
            <a:endParaRPr lang="en-US" b="1" dirty="0" smtClean="0">
              <a:solidFill>
                <a:schemeClr val="bg1"/>
              </a:solidFill>
            </a:endParaRPr>
          </a:p>
          <a:p>
            <a:pPr marL="0" indent="0">
              <a:buNone/>
            </a:pPr>
            <a:r>
              <a:rPr lang="en-US" b="1" i="1" dirty="0" smtClean="0">
                <a:solidFill>
                  <a:schemeClr val="bg1"/>
                </a:solidFill>
              </a:rPr>
              <a:t>	if </a:t>
            </a:r>
            <a:r>
              <a:rPr lang="en-US" b="1" i="1" dirty="0">
                <a:solidFill>
                  <a:schemeClr val="bg1"/>
                </a:solidFill>
              </a:rPr>
              <a:t>(</a:t>
            </a:r>
            <a:r>
              <a:rPr lang="en-US" b="1" i="1" dirty="0" err="1">
                <a:solidFill>
                  <a:schemeClr val="bg1"/>
                </a:solidFill>
              </a:rPr>
              <a:t>S.value</a:t>
            </a:r>
            <a:r>
              <a:rPr lang="en-US" b="1" i="1" dirty="0">
                <a:solidFill>
                  <a:schemeClr val="bg1"/>
                </a:solidFill>
              </a:rPr>
              <a:t> &gt; 0) </a:t>
            </a:r>
            <a:r>
              <a:rPr lang="en-US" b="1" i="1" dirty="0" err="1">
                <a:solidFill>
                  <a:schemeClr val="bg1"/>
                </a:solidFill>
              </a:rPr>
              <a:t>S.value</a:t>
            </a:r>
            <a:r>
              <a:rPr lang="en-US" b="1" i="1" dirty="0">
                <a:solidFill>
                  <a:schemeClr val="bg1"/>
                </a:solidFill>
              </a:rPr>
              <a:t> --; </a:t>
            </a:r>
            <a:endParaRPr lang="en-US" b="1" dirty="0">
              <a:solidFill>
                <a:schemeClr val="bg1"/>
              </a:solidFill>
            </a:endParaRPr>
          </a:p>
          <a:p>
            <a:pPr marL="0" indent="0">
              <a:buNone/>
            </a:pPr>
            <a:r>
              <a:rPr lang="en-US" b="1" i="1" dirty="0" smtClean="0">
                <a:solidFill>
                  <a:schemeClr val="bg1"/>
                </a:solidFill>
              </a:rPr>
              <a:t>	else </a:t>
            </a:r>
            <a:r>
              <a:rPr lang="en-US" b="1" i="1" dirty="0">
                <a:solidFill>
                  <a:schemeClr val="bg1"/>
                </a:solidFill>
              </a:rPr>
              <a:t>{ </a:t>
            </a:r>
            <a:endParaRPr lang="en-US" b="1" dirty="0">
              <a:solidFill>
                <a:schemeClr val="bg1"/>
              </a:solidFill>
            </a:endParaRPr>
          </a:p>
          <a:p>
            <a:pPr marL="0" indent="0">
              <a:buNone/>
            </a:pPr>
            <a:r>
              <a:rPr lang="en-US" b="1" i="1" dirty="0" smtClean="0">
                <a:solidFill>
                  <a:schemeClr val="bg1"/>
                </a:solidFill>
              </a:rPr>
              <a:t>		add </a:t>
            </a:r>
            <a:r>
              <a:rPr lang="en-US" b="1" i="1" dirty="0">
                <a:solidFill>
                  <a:schemeClr val="bg1"/>
                </a:solidFill>
              </a:rPr>
              <a:t>the process to </a:t>
            </a:r>
            <a:r>
              <a:rPr lang="en-US" b="1" i="1" dirty="0" err="1">
                <a:solidFill>
                  <a:schemeClr val="bg1"/>
                </a:solidFill>
              </a:rPr>
              <a:t>S.q</a:t>
            </a:r>
            <a:r>
              <a:rPr lang="en-US" b="1" i="1" dirty="0">
                <a:solidFill>
                  <a:schemeClr val="bg1"/>
                </a:solidFill>
              </a:rPr>
              <a:t>; </a:t>
            </a:r>
            <a:endParaRPr lang="en-US" b="1" dirty="0">
              <a:solidFill>
                <a:schemeClr val="bg1"/>
              </a:solidFill>
            </a:endParaRPr>
          </a:p>
          <a:p>
            <a:pPr marL="0" indent="0">
              <a:buNone/>
            </a:pPr>
            <a:r>
              <a:rPr lang="en-US" b="1" i="1" dirty="0" smtClean="0">
                <a:solidFill>
                  <a:schemeClr val="bg1"/>
                </a:solidFill>
              </a:rPr>
              <a:t>		block </a:t>
            </a:r>
            <a:r>
              <a:rPr lang="en-US" b="1" i="1" dirty="0">
                <a:solidFill>
                  <a:schemeClr val="bg1"/>
                </a:solidFill>
              </a:rPr>
              <a:t>the process; </a:t>
            </a:r>
            <a:endParaRPr lang="en-US" b="1" dirty="0">
              <a:solidFill>
                <a:schemeClr val="bg1"/>
              </a:solidFill>
            </a:endParaRPr>
          </a:p>
          <a:p>
            <a:pPr marL="0" indent="0">
              <a:buNone/>
            </a:pPr>
            <a:r>
              <a:rPr lang="en-US" b="1" i="1" dirty="0" smtClean="0">
                <a:solidFill>
                  <a:schemeClr val="bg1"/>
                </a:solidFill>
              </a:rPr>
              <a:t>	} </a:t>
            </a:r>
            <a:endParaRPr lang="en-US" b="1" dirty="0">
              <a:solidFill>
                <a:schemeClr val="bg1"/>
              </a:solidFill>
            </a:endParaRPr>
          </a:p>
          <a:p>
            <a:r>
              <a:rPr lang="en-US" b="1" i="1" dirty="0">
                <a:solidFill>
                  <a:schemeClr val="bg1"/>
                </a:solidFill>
              </a:rPr>
              <a:t>signal </a:t>
            </a:r>
            <a:r>
              <a:rPr lang="en-US" b="1" dirty="0">
                <a:solidFill>
                  <a:schemeClr val="bg1"/>
                </a:solidFill>
              </a:rPr>
              <a:t>(</a:t>
            </a:r>
            <a:r>
              <a:rPr lang="en-US" b="1" i="1" dirty="0">
                <a:solidFill>
                  <a:schemeClr val="bg1"/>
                </a:solidFill>
              </a:rPr>
              <a:t>S</a:t>
            </a:r>
            <a:r>
              <a:rPr lang="en-US" b="1" dirty="0">
                <a:solidFill>
                  <a:schemeClr val="bg1"/>
                </a:solidFill>
              </a:rPr>
              <a:t>): </a:t>
            </a:r>
            <a:endParaRPr lang="en-US" b="1" dirty="0" smtClean="0">
              <a:solidFill>
                <a:schemeClr val="bg1"/>
              </a:solidFill>
            </a:endParaRPr>
          </a:p>
          <a:p>
            <a:pPr marL="0" indent="0">
              <a:buNone/>
            </a:pPr>
            <a:r>
              <a:rPr lang="en-US" b="1" i="1" dirty="0" smtClean="0">
                <a:solidFill>
                  <a:schemeClr val="bg1"/>
                </a:solidFill>
              </a:rPr>
              <a:t>	if </a:t>
            </a:r>
            <a:r>
              <a:rPr lang="en-US" b="1" i="1" dirty="0">
                <a:solidFill>
                  <a:schemeClr val="bg1"/>
                </a:solidFill>
              </a:rPr>
              <a:t>(</a:t>
            </a:r>
            <a:r>
              <a:rPr lang="en-US" b="1" i="1" dirty="0" err="1">
                <a:solidFill>
                  <a:schemeClr val="bg1"/>
                </a:solidFill>
              </a:rPr>
              <a:t>S.q</a:t>
            </a:r>
            <a:r>
              <a:rPr lang="en-US" b="1" i="1" dirty="0">
                <a:solidFill>
                  <a:schemeClr val="bg1"/>
                </a:solidFill>
              </a:rPr>
              <a:t> is not empty) </a:t>
            </a:r>
            <a:endParaRPr lang="en-US" b="1" dirty="0">
              <a:solidFill>
                <a:schemeClr val="bg1"/>
              </a:solidFill>
            </a:endParaRPr>
          </a:p>
          <a:p>
            <a:pPr marL="0" indent="0">
              <a:buNone/>
            </a:pPr>
            <a:r>
              <a:rPr lang="en-US" b="1" i="1" dirty="0" smtClean="0">
                <a:solidFill>
                  <a:schemeClr val="bg1"/>
                </a:solidFill>
              </a:rPr>
              <a:t>		choose </a:t>
            </a:r>
            <a:r>
              <a:rPr lang="en-US" b="1" i="1" dirty="0">
                <a:solidFill>
                  <a:schemeClr val="bg1"/>
                </a:solidFill>
              </a:rPr>
              <a:t>a process from </a:t>
            </a:r>
            <a:r>
              <a:rPr lang="en-US" b="1" i="1" dirty="0" err="1">
                <a:solidFill>
                  <a:schemeClr val="bg1"/>
                </a:solidFill>
              </a:rPr>
              <a:t>S.q</a:t>
            </a:r>
            <a:r>
              <a:rPr lang="en-US" b="1" i="1" dirty="0">
                <a:solidFill>
                  <a:schemeClr val="bg1"/>
                </a:solidFill>
              </a:rPr>
              <a:t> and unblock it </a:t>
            </a:r>
            <a:endParaRPr lang="en-US" b="1" dirty="0">
              <a:solidFill>
                <a:schemeClr val="bg1"/>
              </a:solidFill>
            </a:endParaRPr>
          </a:p>
          <a:p>
            <a:pPr marL="0" indent="0">
              <a:buNone/>
            </a:pPr>
            <a:r>
              <a:rPr lang="en-US" b="1" i="1" dirty="0" smtClean="0">
                <a:solidFill>
                  <a:schemeClr val="bg1"/>
                </a:solidFill>
              </a:rPr>
              <a:t>	else </a:t>
            </a:r>
            <a:r>
              <a:rPr lang="en-US" b="1" i="1" dirty="0" err="1">
                <a:solidFill>
                  <a:schemeClr val="bg1"/>
                </a:solidFill>
              </a:rPr>
              <a:t>S.value</a:t>
            </a:r>
            <a:r>
              <a:rPr lang="en-US" b="1" i="1" dirty="0">
                <a:solidFill>
                  <a:schemeClr val="bg1"/>
                </a:solidFill>
              </a:rPr>
              <a:t> ++; </a:t>
            </a:r>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Semaphores Types</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smtClean="0">
                <a:solidFill>
                  <a:schemeClr val="bg1"/>
                </a:solidFill>
              </a:rPr>
              <a:t>Semaphores can be:</a:t>
            </a:r>
          </a:p>
          <a:p>
            <a:pPr lvl="1"/>
            <a:r>
              <a:rPr lang="en-US" b="1" dirty="0" smtClean="0">
                <a:solidFill>
                  <a:schemeClr val="bg1"/>
                </a:solidFill>
              </a:rPr>
              <a:t>Counting Semaphore </a:t>
            </a:r>
          </a:p>
          <a:p>
            <a:pPr lvl="1"/>
            <a:r>
              <a:rPr lang="en-US" b="1" dirty="0" smtClean="0">
                <a:solidFill>
                  <a:schemeClr val="bg1"/>
                </a:solidFill>
              </a:rPr>
              <a:t>Binary Semaphore</a:t>
            </a:r>
          </a:p>
          <a:p>
            <a:r>
              <a:rPr lang="en-US" b="1" dirty="0" smtClean="0">
                <a:solidFill>
                  <a:schemeClr val="bg1"/>
                </a:solidFill>
              </a:rPr>
              <a:t>Value of binary </a:t>
            </a:r>
            <a:r>
              <a:rPr lang="en-US" b="1" dirty="0">
                <a:solidFill>
                  <a:schemeClr val="bg1"/>
                </a:solidFill>
              </a:rPr>
              <a:t>semaphore can range only between 0 and </a:t>
            </a:r>
            <a:r>
              <a:rPr lang="en-US" b="1" dirty="0" smtClean="0">
                <a:solidFill>
                  <a:schemeClr val="bg1"/>
                </a:solidFill>
              </a:rPr>
              <a:t>1, behave similarly to </a:t>
            </a:r>
            <a:r>
              <a:rPr lang="en-US" b="1" dirty="0" err="1" smtClean="0">
                <a:solidFill>
                  <a:schemeClr val="bg1"/>
                </a:solidFill>
              </a:rPr>
              <a:t>mutex</a:t>
            </a:r>
            <a:r>
              <a:rPr lang="en-US" b="1" dirty="0" smtClean="0">
                <a:solidFill>
                  <a:schemeClr val="bg1"/>
                </a:solidFill>
              </a:rPr>
              <a:t> locks.</a:t>
            </a:r>
          </a:p>
          <a:p>
            <a:r>
              <a:rPr lang="en-US" b="1" dirty="0" smtClean="0">
                <a:solidFill>
                  <a:schemeClr val="bg1"/>
                </a:solidFill>
              </a:rPr>
              <a:t>Value </a:t>
            </a:r>
            <a:r>
              <a:rPr lang="en-US" b="1" dirty="0">
                <a:solidFill>
                  <a:schemeClr val="bg1"/>
                </a:solidFill>
              </a:rPr>
              <a:t>of a counting semaphore can range over an unrestricted domain</a:t>
            </a:r>
            <a:r>
              <a:rPr lang="en-US" b="1" dirty="0" smtClean="0">
                <a:solidFill>
                  <a:schemeClr val="bg1"/>
                </a:solidFill>
              </a:rPr>
              <a:t>.</a:t>
            </a:r>
          </a:p>
          <a:p>
            <a:r>
              <a:rPr lang="en-US" b="1" dirty="0">
                <a:solidFill>
                  <a:schemeClr val="bg1"/>
                </a:solidFill>
              </a:rPr>
              <a:t>Counting semaphores can be used to control access to a given </a:t>
            </a:r>
            <a:r>
              <a:rPr lang="en-US" b="1" dirty="0" smtClean="0">
                <a:solidFill>
                  <a:schemeClr val="bg1"/>
                </a:solidFill>
              </a:rPr>
              <a:t>resource consisting </a:t>
            </a:r>
            <a:r>
              <a:rPr lang="en-US" b="1" dirty="0">
                <a:solidFill>
                  <a:schemeClr val="bg1"/>
                </a:solidFill>
              </a:rPr>
              <a:t>of a finite number of </a:t>
            </a:r>
            <a:r>
              <a:rPr lang="en-US" b="1" dirty="0" smtClean="0">
                <a:solidFill>
                  <a:schemeClr val="bg1"/>
                </a:solidFill>
              </a:rPr>
              <a:t>instances.</a:t>
            </a:r>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Semaphore Usage</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a:solidFill>
                  <a:schemeClr val="bg1"/>
                </a:solidFill>
              </a:rPr>
              <a:t>Each process that wishes to use a </a:t>
            </a:r>
            <a:r>
              <a:rPr lang="en-US" b="1" dirty="0" smtClean="0">
                <a:solidFill>
                  <a:schemeClr val="bg1"/>
                </a:solidFill>
              </a:rPr>
              <a:t>resource performs </a:t>
            </a:r>
            <a:r>
              <a:rPr lang="en-US" b="1" dirty="0">
                <a:solidFill>
                  <a:schemeClr val="bg1"/>
                </a:solidFill>
              </a:rPr>
              <a:t>a wait() operation on the </a:t>
            </a:r>
            <a:r>
              <a:rPr lang="en-US" b="1" dirty="0" smtClean="0">
                <a:solidFill>
                  <a:schemeClr val="bg1"/>
                </a:solidFill>
              </a:rPr>
              <a:t>semaphore.</a:t>
            </a:r>
          </a:p>
          <a:p>
            <a:pPr lvl="1"/>
            <a:r>
              <a:rPr lang="en-US" b="1" dirty="0" smtClean="0">
                <a:solidFill>
                  <a:schemeClr val="bg1"/>
                </a:solidFill>
              </a:rPr>
              <a:t>Also decrements the semaphore count.</a:t>
            </a:r>
          </a:p>
          <a:p>
            <a:r>
              <a:rPr lang="en-US" b="1" dirty="0">
                <a:solidFill>
                  <a:schemeClr val="bg1"/>
                </a:solidFill>
              </a:rPr>
              <a:t>When a process releases a resource, it performs a signal() </a:t>
            </a:r>
            <a:r>
              <a:rPr lang="en-US" b="1" dirty="0" smtClean="0">
                <a:solidFill>
                  <a:schemeClr val="bg1"/>
                </a:solidFill>
              </a:rPr>
              <a:t>operation.</a:t>
            </a:r>
          </a:p>
          <a:p>
            <a:pPr lvl="1"/>
            <a:r>
              <a:rPr lang="en-US" b="1" dirty="0" smtClean="0">
                <a:solidFill>
                  <a:schemeClr val="bg1"/>
                </a:solidFill>
              </a:rPr>
              <a:t>Increments the count</a:t>
            </a:r>
          </a:p>
          <a:p>
            <a:r>
              <a:rPr lang="en-US" b="1" dirty="0">
                <a:solidFill>
                  <a:schemeClr val="bg1"/>
                </a:solidFill>
              </a:rPr>
              <a:t>When the count for the semaphore goes to 0, </a:t>
            </a:r>
            <a:r>
              <a:rPr lang="en-US" b="1" dirty="0" smtClean="0">
                <a:solidFill>
                  <a:schemeClr val="bg1"/>
                </a:solidFill>
              </a:rPr>
              <a:t>all resources </a:t>
            </a:r>
            <a:r>
              <a:rPr lang="en-US" b="1" dirty="0">
                <a:solidFill>
                  <a:schemeClr val="bg1"/>
                </a:solidFill>
              </a:rPr>
              <a:t>are being </a:t>
            </a:r>
            <a:r>
              <a:rPr lang="en-US" b="1" dirty="0" smtClean="0">
                <a:solidFill>
                  <a:schemeClr val="bg1"/>
                </a:solidFill>
              </a:rPr>
              <a:t>used.</a:t>
            </a:r>
          </a:p>
          <a:p>
            <a:pPr lvl="1"/>
            <a:r>
              <a:rPr lang="en-US" b="1" dirty="0" smtClean="0">
                <a:solidFill>
                  <a:schemeClr val="bg1"/>
                </a:solidFill>
              </a:rPr>
              <a:t>Processes </a:t>
            </a:r>
            <a:r>
              <a:rPr lang="en-US" b="1" dirty="0">
                <a:solidFill>
                  <a:schemeClr val="bg1"/>
                </a:solidFill>
              </a:rPr>
              <a:t>that wish to use a resource </a:t>
            </a:r>
            <a:r>
              <a:rPr lang="en-US" b="1" dirty="0" smtClean="0">
                <a:solidFill>
                  <a:schemeClr val="bg1"/>
                </a:solidFill>
              </a:rPr>
              <a:t>will block </a:t>
            </a:r>
            <a:r>
              <a:rPr lang="en-US" b="1" dirty="0">
                <a:solidFill>
                  <a:schemeClr val="bg1"/>
                </a:solidFill>
              </a:rPr>
              <a:t>until the count becomes greater than 0</a:t>
            </a: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Semaphore Implementation</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lnSpcReduction="10000"/>
          </a:bodyPr>
          <a:lstStyle/>
          <a:p>
            <a:r>
              <a:rPr lang="en-US" b="1" dirty="0" smtClean="0">
                <a:solidFill>
                  <a:schemeClr val="bg1"/>
                </a:solidFill>
              </a:rPr>
              <a:t>Semaphore operations is evolved approach and have overcome the need of busy waiting.</a:t>
            </a:r>
          </a:p>
          <a:p>
            <a:r>
              <a:rPr lang="en-US" b="1" dirty="0" smtClean="0">
                <a:solidFill>
                  <a:schemeClr val="bg1"/>
                </a:solidFill>
              </a:rPr>
              <a:t>This is implemented by modifying the basic definition of wait() and signal().</a:t>
            </a:r>
          </a:p>
          <a:p>
            <a:r>
              <a:rPr lang="en-US" b="1" dirty="0" smtClean="0">
                <a:solidFill>
                  <a:schemeClr val="bg1"/>
                </a:solidFill>
              </a:rPr>
              <a:t>Process </a:t>
            </a:r>
            <a:r>
              <a:rPr lang="en-US" b="1" dirty="0">
                <a:solidFill>
                  <a:schemeClr val="bg1"/>
                </a:solidFill>
              </a:rPr>
              <a:t>executes the wait() operation and </a:t>
            </a:r>
            <a:r>
              <a:rPr lang="en-US" b="1" dirty="0" smtClean="0">
                <a:solidFill>
                  <a:schemeClr val="bg1"/>
                </a:solidFill>
              </a:rPr>
              <a:t>finds that </a:t>
            </a:r>
            <a:r>
              <a:rPr lang="en-US" b="1" dirty="0">
                <a:solidFill>
                  <a:schemeClr val="bg1"/>
                </a:solidFill>
              </a:rPr>
              <a:t>the semaphore value is not positive, it must </a:t>
            </a:r>
            <a:r>
              <a:rPr lang="en-US" b="1" dirty="0" smtClean="0">
                <a:solidFill>
                  <a:schemeClr val="bg1"/>
                </a:solidFill>
              </a:rPr>
              <a:t>wait.</a:t>
            </a:r>
          </a:p>
          <a:p>
            <a:r>
              <a:rPr lang="en-US" b="1" dirty="0">
                <a:solidFill>
                  <a:schemeClr val="bg1"/>
                </a:solidFill>
              </a:rPr>
              <a:t>R</a:t>
            </a:r>
            <a:r>
              <a:rPr lang="en-US" b="1" dirty="0" smtClean="0">
                <a:solidFill>
                  <a:schemeClr val="bg1"/>
                </a:solidFill>
              </a:rPr>
              <a:t>ather than engaging </a:t>
            </a:r>
            <a:r>
              <a:rPr lang="en-US" b="1" dirty="0">
                <a:solidFill>
                  <a:schemeClr val="bg1"/>
                </a:solidFill>
              </a:rPr>
              <a:t>in busy waiting, the process can block </a:t>
            </a:r>
            <a:r>
              <a:rPr lang="en-US" b="1" dirty="0" smtClean="0">
                <a:solidFill>
                  <a:schemeClr val="bg1"/>
                </a:solidFill>
              </a:rPr>
              <a:t>itself.</a:t>
            </a:r>
          </a:p>
          <a:p>
            <a:r>
              <a:rPr lang="en-US" b="1" dirty="0" smtClean="0">
                <a:solidFill>
                  <a:schemeClr val="bg1"/>
                </a:solidFill>
              </a:rPr>
              <a:t>Block operation places </a:t>
            </a:r>
            <a:r>
              <a:rPr lang="en-US" b="1" dirty="0">
                <a:solidFill>
                  <a:schemeClr val="bg1"/>
                </a:solidFill>
              </a:rPr>
              <a:t>a process into a waiting queue associated with the semaphore</a:t>
            </a:r>
          </a:p>
          <a:p>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a:t>Semaphore Implementation</a:t>
            </a:r>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a:solidFill>
                  <a:schemeClr val="bg1"/>
                </a:solidFill>
              </a:rPr>
              <a:t>Once the process enters a semaphore waiting </a:t>
            </a:r>
            <a:r>
              <a:rPr lang="en-US" b="1" dirty="0" smtClean="0">
                <a:solidFill>
                  <a:schemeClr val="bg1"/>
                </a:solidFill>
              </a:rPr>
              <a:t>queue</a:t>
            </a:r>
            <a:r>
              <a:rPr lang="en-US" b="1" dirty="0">
                <a:solidFill>
                  <a:schemeClr val="bg1"/>
                </a:solidFill>
              </a:rPr>
              <a:t>, control is </a:t>
            </a:r>
            <a:r>
              <a:rPr lang="en-US" b="1" dirty="0" smtClean="0">
                <a:solidFill>
                  <a:schemeClr val="bg1"/>
                </a:solidFill>
              </a:rPr>
              <a:t>transferred to </a:t>
            </a:r>
            <a:r>
              <a:rPr lang="en-US" b="1" dirty="0">
                <a:solidFill>
                  <a:schemeClr val="bg1"/>
                </a:solidFill>
              </a:rPr>
              <a:t>the CPU </a:t>
            </a:r>
            <a:r>
              <a:rPr lang="en-US" b="1" dirty="0" smtClean="0">
                <a:solidFill>
                  <a:schemeClr val="bg1"/>
                </a:solidFill>
              </a:rPr>
              <a:t>scheduler.</a:t>
            </a:r>
          </a:p>
          <a:p>
            <a:r>
              <a:rPr lang="en-US" b="1" dirty="0">
                <a:solidFill>
                  <a:schemeClr val="bg1"/>
                </a:solidFill>
              </a:rPr>
              <a:t>CPU </a:t>
            </a:r>
            <a:r>
              <a:rPr lang="en-US" b="1" dirty="0" smtClean="0">
                <a:solidFill>
                  <a:schemeClr val="bg1"/>
                </a:solidFill>
              </a:rPr>
              <a:t>scheduler picks another process from ready queue and assigns CPU to it.</a:t>
            </a:r>
          </a:p>
          <a:p>
            <a:r>
              <a:rPr lang="en-US" b="1" dirty="0" smtClean="0">
                <a:solidFill>
                  <a:schemeClr val="bg1"/>
                </a:solidFill>
              </a:rPr>
              <a:t>Process </a:t>
            </a:r>
            <a:r>
              <a:rPr lang="en-US" b="1" dirty="0">
                <a:solidFill>
                  <a:schemeClr val="bg1"/>
                </a:solidFill>
              </a:rPr>
              <a:t>that is blocked, waiting on a semaphore S, should be </a:t>
            </a:r>
            <a:r>
              <a:rPr lang="en-US" b="1" dirty="0" smtClean="0">
                <a:solidFill>
                  <a:schemeClr val="bg1"/>
                </a:solidFill>
              </a:rPr>
              <a:t>restarted when </a:t>
            </a:r>
            <a:r>
              <a:rPr lang="en-US" b="1" dirty="0">
                <a:solidFill>
                  <a:schemeClr val="bg1"/>
                </a:solidFill>
              </a:rPr>
              <a:t>some other process executes a signal() </a:t>
            </a:r>
            <a:r>
              <a:rPr lang="en-US" b="1" dirty="0" smtClean="0">
                <a:solidFill>
                  <a:schemeClr val="bg1"/>
                </a:solidFill>
              </a:rPr>
              <a:t>operation.</a:t>
            </a:r>
          </a:p>
          <a:p>
            <a:r>
              <a:rPr lang="en-US" b="1" dirty="0" smtClean="0">
                <a:solidFill>
                  <a:schemeClr val="bg1"/>
                </a:solidFill>
              </a:rPr>
              <a:t>Process is restarted </a:t>
            </a:r>
            <a:r>
              <a:rPr lang="en-US" b="1" dirty="0">
                <a:solidFill>
                  <a:schemeClr val="bg1"/>
                </a:solidFill>
              </a:rPr>
              <a:t>by a wakeup() operation, which changes the process </a:t>
            </a:r>
            <a:r>
              <a:rPr lang="en-US" b="1" dirty="0" smtClean="0">
                <a:solidFill>
                  <a:schemeClr val="bg1"/>
                </a:solidFill>
              </a:rPr>
              <a:t>from the waiting state </a:t>
            </a:r>
            <a:r>
              <a:rPr lang="en-US" b="1" dirty="0">
                <a:solidFill>
                  <a:schemeClr val="bg1"/>
                </a:solidFill>
              </a:rPr>
              <a:t>to the ready state</a:t>
            </a:r>
          </a:p>
          <a:p>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Race Condition</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smtClean="0">
                <a:solidFill>
                  <a:schemeClr val="bg1"/>
                </a:solidFill>
              </a:rPr>
              <a:t>A </a:t>
            </a:r>
            <a:r>
              <a:rPr lang="en-US" b="1" dirty="0">
                <a:solidFill>
                  <a:schemeClr val="bg1"/>
                </a:solidFill>
              </a:rPr>
              <a:t>scenario in which the final output is dependent on the relative speed of the processes </a:t>
            </a:r>
            <a:endParaRPr lang="en-US" b="1" dirty="0" smtClean="0">
              <a:solidFill>
                <a:schemeClr val="bg1"/>
              </a:solidFill>
            </a:endParaRPr>
          </a:p>
          <a:p>
            <a:pPr lvl="1"/>
            <a:r>
              <a:rPr lang="en-US" b="1" dirty="0" smtClean="0">
                <a:solidFill>
                  <a:schemeClr val="bg1"/>
                </a:solidFill>
              </a:rPr>
              <a:t>Example</a:t>
            </a:r>
            <a:r>
              <a:rPr lang="en-US" b="1" dirty="0">
                <a:solidFill>
                  <a:schemeClr val="bg1"/>
                </a:solidFill>
              </a:rPr>
              <a:t>: The final value of the shared data </a:t>
            </a:r>
            <a:r>
              <a:rPr lang="en-US" b="1" i="1" dirty="0">
                <a:solidFill>
                  <a:schemeClr val="bg1"/>
                </a:solidFill>
              </a:rPr>
              <a:t>counter </a:t>
            </a:r>
            <a:r>
              <a:rPr lang="en-US" b="1" dirty="0">
                <a:solidFill>
                  <a:schemeClr val="bg1"/>
                </a:solidFill>
              </a:rPr>
              <a:t>depends upon which process finishes last </a:t>
            </a:r>
          </a:p>
          <a:p>
            <a:r>
              <a:rPr lang="en-US" b="1" dirty="0" smtClean="0">
                <a:solidFill>
                  <a:schemeClr val="bg1"/>
                </a:solidFill>
              </a:rPr>
              <a:t>Race </a:t>
            </a:r>
            <a:r>
              <a:rPr lang="en-US" b="1" dirty="0">
                <a:solidFill>
                  <a:schemeClr val="bg1"/>
                </a:solidFill>
              </a:rPr>
              <a:t>conditions must be prevented </a:t>
            </a:r>
            <a:endParaRPr lang="en-US" b="1" dirty="0" smtClean="0">
              <a:solidFill>
                <a:schemeClr val="bg1"/>
              </a:solidFill>
            </a:endParaRPr>
          </a:p>
          <a:p>
            <a:pPr lvl="1"/>
            <a:r>
              <a:rPr lang="en-US" b="1" dirty="0" smtClean="0">
                <a:solidFill>
                  <a:schemeClr val="bg1"/>
                </a:solidFill>
              </a:rPr>
              <a:t>Concurrent </a:t>
            </a:r>
            <a:r>
              <a:rPr lang="en-US" b="1" dirty="0">
                <a:solidFill>
                  <a:schemeClr val="bg1"/>
                </a:solidFill>
              </a:rPr>
              <a:t>processes must be synchronized </a:t>
            </a:r>
          </a:p>
          <a:p>
            <a:pPr lvl="1"/>
            <a:r>
              <a:rPr lang="en-US" b="1" dirty="0">
                <a:solidFill>
                  <a:schemeClr val="bg1"/>
                </a:solidFill>
              </a:rPr>
              <a:t>Final output should be what is specified by the program, and should not change due to relative speeds of the </a:t>
            </a:r>
            <a:r>
              <a:rPr lang="en-US" b="1" dirty="0" smtClean="0">
                <a:solidFill>
                  <a:schemeClr val="bg1"/>
                </a:solidFill>
              </a:rPr>
              <a:t>processes.</a:t>
            </a:r>
            <a:endParaRPr lang="en-US" b="1" dirty="0">
              <a:solidFill>
                <a:schemeClr val="bg1"/>
              </a:solidFill>
            </a:endParaRPr>
          </a:p>
        </p:txBody>
      </p:sp>
    </p:spTree>
    <p:extLst>
      <p:ext uri="{BB962C8B-B14F-4D97-AF65-F5344CB8AC3E}">
        <p14:creationId xmlns:p14="http://schemas.microsoft.com/office/powerpoint/2010/main" val="2884524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Race Condition</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pPr marL="0" indent="0">
              <a:buNone/>
            </a:pPr>
            <a:r>
              <a:rPr lang="en-US" b="1" dirty="0">
                <a:solidFill>
                  <a:schemeClr val="bg1"/>
                </a:solidFill>
              </a:rPr>
              <a:t>Suppose that two processes A and B have access to a shared variable “Balance”: </a:t>
            </a:r>
            <a:endParaRPr lang="en-US" b="1" dirty="0" smtClean="0">
              <a:solidFill>
                <a:schemeClr val="bg1"/>
              </a:solidFill>
            </a:endParaRPr>
          </a:p>
          <a:p>
            <a:pPr marL="0" indent="0">
              <a:buNone/>
            </a:pPr>
            <a:r>
              <a:rPr lang="en-US" b="1" dirty="0" smtClean="0">
                <a:solidFill>
                  <a:schemeClr val="bg1"/>
                </a:solidFill>
              </a:rPr>
              <a:t>PROCESS </a:t>
            </a:r>
            <a:r>
              <a:rPr lang="en-US" b="1" dirty="0">
                <a:solidFill>
                  <a:schemeClr val="bg1"/>
                </a:solidFill>
              </a:rPr>
              <a:t>A: </a:t>
            </a:r>
            <a:r>
              <a:rPr lang="en-US" b="1" dirty="0" smtClean="0">
                <a:solidFill>
                  <a:schemeClr val="bg1"/>
                </a:solidFill>
              </a:rPr>
              <a:t>			PROCESS </a:t>
            </a:r>
            <a:r>
              <a:rPr lang="en-US" b="1" dirty="0">
                <a:solidFill>
                  <a:schemeClr val="bg1"/>
                </a:solidFill>
              </a:rPr>
              <a:t>B: </a:t>
            </a:r>
            <a:endParaRPr lang="en-US" b="1" dirty="0" smtClean="0">
              <a:solidFill>
                <a:schemeClr val="bg1"/>
              </a:solidFill>
            </a:endParaRPr>
          </a:p>
          <a:p>
            <a:pPr marL="0" indent="0">
              <a:buNone/>
            </a:pPr>
            <a:r>
              <a:rPr lang="en-US" b="1" dirty="0" smtClean="0">
                <a:solidFill>
                  <a:schemeClr val="bg1"/>
                </a:solidFill>
              </a:rPr>
              <a:t>Balance </a:t>
            </a:r>
            <a:r>
              <a:rPr lang="en-US" b="1" dirty="0">
                <a:solidFill>
                  <a:schemeClr val="bg1"/>
                </a:solidFill>
              </a:rPr>
              <a:t>= Balance - 100 </a:t>
            </a:r>
            <a:r>
              <a:rPr lang="en-US" b="1" dirty="0" smtClean="0">
                <a:solidFill>
                  <a:schemeClr val="bg1"/>
                </a:solidFill>
              </a:rPr>
              <a:t>	Balance </a:t>
            </a:r>
            <a:r>
              <a:rPr lang="en-US" b="1" dirty="0">
                <a:solidFill>
                  <a:schemeClr val="bg1"/>
                </a:solidFill>
              </a:rPr>
              <a:t>= Balance - 200 </a:t>
            </a:r>
            <a:endParaRPr lang="en-US" b="1" dirty="0" smtClean="0">
              <a:solidFill>
                <a:schemeClr val="bg1"/>
              </a:solidFill>
            </a:endParaRPr>
          </a:p>
          <a:p>
            <a:pPr marL="0" indent="0">
              <a:buNone/>
            </a:pPr>
            <a:endParaRPr lang="en-US" b="1" dirty="0">
              <a:solidFill>
                <a:schemeClr val="bg1"/>
              </a:solidFill>
            </a:endParaRPr>
          </a:p>
          <a:p>
            <a:pPr marL="0" indent="0">
              <a:buNone/>
            </a:pPr>
            <a:r>
              <a:rPr lang="en-US" b="1" dirty="0" smtClean="0">
                <a:solidFill>
                  <a:schemeClr val="bg1"/>
                </a:solidFill>
              </a:rPr>
              <a:t>Further</a:t>
            </a:r>
            <a:r>
              <a:rPr lang="en-US" b="1" dirty="0">
                <a:solidFill>
                  <a:schemeClr val="bg1"/>
                </a:solidFill>
              </a:rPr>
              <a:t>, assume that Process A and Process B are executing concurrently in a time-shared, multi-programmed system.</a:t>
            </a: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normAutofit/>
          </a:bodyPr>
          <a:lstStyle/>
          <a:p>
            <a:r>
              <a:rPr lang="en-US" b="1" dirty="0" smtClean="0"/>
              <a:t>Why needed?</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lnSpcReduction="10000"/>
          </a:bodyPr>
          <a:lstStyle/>
          <a:p>
            <a:r>
              <a:rPr lang="en-US" b="1" dirty="0" smtClean="0">
                <a:solidFill>
                  <a:schemeClr val="bg1"/>
                </a:solidFill>
              </a:rPr>
              <a:t>Processes </a:t>
            </a:r>
            <a:r>
              <a:rPr lang="en-US" b="1" dirty="0">
                <a:solidFill>
                  <a:schemeClr val="bg1"/>
                </a:solidFill>
              </a:rPr>
              <a:t>may need to share data </a:t>
            </a:r>
            <a:endParaRPr lang="en-US" b="1" dirty="0" smtClean="0">
              <a:solidFill>
                <a:schemeClr val="bg1"/>
              </a:solidFill>
            </a:endParaRPr>
          </a:p>
          <a:p>
            <a:pPr lvl="1"/>
            <a:r>
              <a:rPr lang="en-US" b="1" dirty="0" smtClean="0">
                <a:solidFill>
                  <a:schemeClr val="bg1"/>
                </a:solidFill>
              </a:rPr>
              <a:t>More </a:t>
            </a:r>
            <a:r>
              <a:rPr lang="en-US" b="1" dirty="0">
                <a:solidFill>
                  <a:schemeClr val="bg1"/>
                </a:solidFill>
              </a:rPr>
              <a:t>than one process reading/writing the same data (a shared file, a database record,…) </a:t>
            </a:r>
          </a:p>
          <a:p>
            <a:pPr lvl="1"/>
            <a:r>
              <a:rPr lang="en-US" b="1" dirty="0">
                <a:solidFill>
                  <a:schemeClr val="bg1"/>
                </a:solidFill>
              </a:rPr>
              <a:t>Output of one process being used by another </a:t>
            </a:r>
          </a:p>
          <a:p>
            <a:pPr lvl="1"/>
            <a:r>
              <a:rPr lang="en-US" b="1" dirty="0">
                <a:solidFill>
                  <a:schemeClr val="bg1"/>
                </a:solidFill>
              </a:rPr>
              <a:t>Needs mechanisms to pass data between processes </a:t>
            </a:r>
          </a:p>
          <a:p>
            <a:r>
              <a:rPr lang="en-US" b="1" dirty="0" smtClean="0">
                <a:solidFill>
                  <a:schemeClr val="bg1"/>
                </a:solidFill>
              </a:rPr>
              <a:t>Ordering </a:t>
            </a:r>
            <a:r>
              <a:rPr lang="en-US" b="1" dirty="0">
                <a:solidFill>
                  <a:schemeClr val="bg1"/>
                </a:solidFill>
              </a:rPr>
              <a:t>executions of multiple processes may be needed to ensure correctness </a:t>
            </a:r>
            <a:endParaRPr lang="en-US" b="1" dirty="0" smtClean="0">
              <a:solidFill>
                <a:schemeClr val="bg1"/>
              </a:solidFill>
            </a:endParaRPr>
          </a:p>
          <a:p>
            <a:pPr lvl="1"/>
            <a:r>
              <a:rPr lang="en-US" b="1" dirty="0" smtClean="0">
                <a:solidFill>
                  <a:schemeClr val="bg1"/>
                </a:solidFill>
              </a:rPr>
              <a:t>Process </a:t>
            </a:r>
            <a:r>
              <a:rPr lang="en-US" b="1" dirty="0">
                <a:solidFill>
                  <a:schemeClr val="bg1"/>
                </a:solidFill>
              </a:rPr>
              <a:t>X should not do something before process Y does something etc. </a:t>
            </a:r>
          </a:p>
          <a:p>
            <a:pPr lvl="1"/>
            <a:r>
              <a:rPr lang="en-US" b="1" dirty="0">
                <a:solidFill>
                  <a:schemeClr val="bg1"/>
                </a:solidFill>
              </a:rPr>
              <a:t>Need mechanisms to pass control signals between </a:t>
            </a:r>
            <a:r>
              <a:rPr lang="en-US" b="1" dirty="0" smtClean="0">
                <a:solidFill>
                  <a:schemeClr val="bg1"/>
                </a:solidFill>
              </a:rPr>
              <a:t>processes</a:t>
            </a:r>
            <a:endParaRPr lang="en-US" dirty="0"/>
          </a:p>
          <a:p>
            <a:endParaRPr lang="en-US" b="1" dirty="0">
              <a:solidFill>
                <a:schemeClr val="bg1"/>
              </a:solidFill>
            </a:endParaRPr>
          </a:p>
        </p:txBody>
      </p:sp>
    </p:spTree>
    <p:extLst>
      <p:ext uri="{BB962C8B-B14F-4D97-AF65-F5344CB8AC3E}">
        <p14:creationId xmlns:p14="http://schemas.microsoft.com/office/powerpoint/2010/main" val="2255994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Concurrent Access to Shared Data</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fontScale="92500" lnSpcReduction="20000"/>
          </a:bodyPr>
          <a:lstStyle/>
          <a:p>
            <a:r>
              <a:rPr lang="en-US" b="1" dirty="0">
                <a:solidFill>
                  <a:schemeClr val="bg1"/>
                </a:solidFill>
              </a:rPr>
              <a:t>The statement “ Balance = Balance – 100” is implemented by several machine level instructions such as: </a:t>
            </a:r>
          </a:p>
          <a:p>
            <a:pPr lvl="1"/>
            <a:r>
              <a:rPr lang="en-US" b="1" dirty="0" smtClean="0">
                <a:solidFill>
                  <a:schemeClr val="bg1"/>
                </a:solidFill>
              </a:rPr>
              <a:t>A1</a:t>
            </a:r>
            <a:r>
              <a:rPr lang="en-US" b="1" dirty="0">
                <a:solidFill>
                  <a:schemeClr val="bg1"/>
                </a:solidFill>
              </a:rPr>
              <a:t>. LOAD R1, BALANCE // load Balance from memory into </a:t>
            </a:r>
            <a:r>
              <a:rPr lang="en-US" b="1" dirty="0" smtClean="0">
                <a:solidFill>
                  <a:schemeClr val="bg1"/>
                </a:solidFill>
              </a:rPr>
              <a:t>					Register </a:t>
            </a:r>
            <a:r>
              <a:rPr lang="en-US" b="1" dirty="0">
                <a:solidFill>
                  <a:schemeClr val="bg1"/>
                </a:solidFill>
              </a:rPr>
              <a:t>1 (</a:t>
            </a:r>
            <a:r>
              <a:rPr lang="en-US" b="1" dirty="0" smtClean="0">
                <a:solidFill>
                  <a:schemeClr val="bg1"/>
                </a:solidFill>
              </a:rPr>
              <a:t>R1)</a:t>
            </a:r>
          </a:p>
          <a:p>
            <a:pPr lvl="1"/>
            <a:r>
              <a:rPr lang="en-US" b="1" dirty="0" smtClean="0">
                <a:solidFill>
                  <a:schemeClr val="bg1"/>
                </a:solidFill>
              </a:rPr>
              <a:t>A2</a:t>
            </a:r>
            <a:r>
              <a:rPr lang="en-US" b="1" dirty="0">
                <a:solidFill>
                  <a:schemeClr val="bg1"/>
                </a:solidFill>
              </a:rPr>
              <a:t>. SUB R1, 100 // Subtract 100 from </a:t>
            </a:r>
            <a:r>
              <a:rPr lang="en-US" b="1" dirty="0" smtClean="0">
                <a:solidFill>
                  <a:schemeClr val="bg1"/>
                </a:solidFill>
              </a:rPr>
              <a:t>R1</a:t>
            </a:r>
          </a:p>
          <a:p>
            <a:pPr lvl="1"/>
            <a:r>
              <a:rPr lang="en-US" b="1" dirty="0" smtClean="0">
                <a:solidFill>
                  <a:schemeClr val="bg1"/>
                </a:solidFill>
              </a:rPr>
              <a:t>A3</a:t>
            </a:r>
            <a:r>
              <a:rPr lang="en-US" b="1" dirty="0">
                <a:solidFill>
                  <a:schemeClr val="bg1"/>
                </a:solidFill>
              </a:rPr>
              <a:t>. STORE BALANCE, R1 // Store R1’s contents back to the </a:t>
            </a:r>
            <a:r>
              <a:rPr lang="en-US" b="1" dirty="0" smtClean="0">
                <a:solidFill>
                  <a:schemeClr val="bg1"/>
                </a:solidFill>
              </a:rPr>
              <a:t>					memory </a:t>
            </a:r>
            <a:r>
              <a:rPr lang="en-US" b="1" dirty="0">
                <a:solidFill>
                  <a:schemeClr val="bg1"/>
                </a:solidFill>
              </a:rPr>
              <a:t>location of </a:t>
            </a:r>
            <a:r>
              <a:rPr lang="en-US" b="1" dirty="0" smtClean="0">
                <a:solidFill>
                  <a:schemeClr val="bg1"/>
                </a:solidFill>
              </a:rPr>
              <a:t>Balance.</a:t>
            </a:r>
          </a:p>
          <a:p>
            <a:r>
              <a:rPr lang="en-US" b="1" dirty="0" smtClean="0">
                <a:solidFill>
                  <a:schemeClr val="bg1"/>
                </a:solidFill>
              </a:rPr>
              <a:t>Similarly</a:t>
            </a:r>
            <a:r>
              <a:rPr lang="en-US" b="1" dirty="0">
                <a:solidFill>
                  <a:schemeClr val="bg1"/>
                </a:solidFill>
              </a:rPr>
              <a:t>, “Balance = Balance – 200” can be implemented by the </a:t>
            </a:r>
            <a:r>
              <a:rPr lang="en-US" b="1" dirty="0" smtClean="0">
                <a:solidFill>
                  <a:schemeClr val="bg1"/>
                </a:solidFill>
              </a:rPr>
              <a:t>following:</a:t>
            </a:r>
          </a:p>
          <a:p>
            <a:pPr lvl="1"/>
            <a:r>
              <a:rPr lang="en-US" b="1" dirty="0" smtClean="0">
                <a:solidFill>
                  <a:schemeClr val="bg1"/>
                </a:solidFill>
              </a:rPr>
              <a:t>B1</a:t>
            </a:r>
            <a:r>
              <a:rPr lang="en-US" b="1" dirty="0">
                <a:solidFill>
                  <a:schemeClr val="bg1"/>
                </a:solidFill>
              </a:rPr>
              <a:t>. LOAD R1, BALANCE </a:t>
            </a:r>
          </a:p>
          <a:p>
            <a:pPr lvl="1"/>
            <a:r>
              <a:rPr lang="en-US" b="1" dirty="0" smtClean="0">
                <a:solidFill>
                  <a:schemeClr val="bg1"/>
                </a:solidFill>
              </a:rPr>
              <a:t>B2</a:t>
            </a:r>
            <a:r>
              <a:rPr lang="en-US" b="1" dirty="0">
                <a:solidFill>
                  <a:schemeClr val="bg1"/>
                </a:solidFill>
              </a:rPr>
              <a:t>. SUB R1, 200 </a:t>
            </a:r>
          </a:p>
          <a:p>
            <a:pPr lvl="1"/>
            <a:r>
              <a:rPr lang="en-US" b="1" dirty="0" smtClean="0">
                <a:solidFill>
                  <a:schemeClr val="bg1"/>
                </a:solidFill>
              </a:rPr>
              <a:t>B3</a:t>
            </a:r>
            <a:r>
              <a:rPr lang="en-US" b="1" dirty="0">
                <a:solidFill>
                  <a:schemeClr val="bg1"/>
                </a:solidFill>
              </a:rPr>
              <a:t>. STORE BALANCE, R1</a:t>
            </a:r>
          </a:p>
        </p:txBody>
      </p:sp>
    </p:spTree>
    <p:extLst>
      <p:ext uri="{BB962C8B-B14F-4D97-AF65-F5344CB8AC3E}">
        <p14:creationId xmlns:p14="http://schemas.microsoft.com/office/powerpoint/2010/main" val="4277597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Race Conditions</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lnSpcReduction="10000"/>
          </a:bodyPr>
          <a:lstStyle/>
          <a:p>
            <a:pPr marL="0" indent="0">
              <a:buNone/>
            </a:pPr>
            <a:r>
              <a:rPr lang="en-US" b="1" dirty="0">
                <a:solidFill>
                  <a:schemeClr val="bg1"/>
                </a:solidFill>
              </a:rPr>
              <a:t>When multiple processes are accessing shared data without access control the final result depends on the execution order creating what we call race conditions</a:t>
            </a:r>
            <a:r>
              <a:rPr lang="en-US" b="1" dirty="0" smtClean="0">
                <a:solidFill>
                  <a:schemeClr val="bg1"/>
                </a:solidFill>
              </a:rPr>
              <a:t>.</a:t>
            </a:r>
          </a:p>
          <a:p>
            <a:r>
              <a:rPr lang="en-US" b="1" dirty="0" smtClean="0">
                <a:solidFill>
                  <a:schemeClr val="bg1"/>
                </a:solidFill>
              </a:rPr>
              <a:t>A </a:t>
            </a:r>
            <a:r>
              <a:rPr lang="en-US" b="1" dirty="0">
                <a:solidFill>
                  <a:schemeClr val="bg1"/>
                </a:solidFill>
              </a:rPr>
              <a:t>serious problem for any concurrent system using shared variables! </a:t>
            </a:r>
            <a:endParaRPr lang="en-US" b="1" dirty="0" smtClean="0">
              <a:solidFill>
                <a:schemeClr val="bg1"/>
              </a:solidFill>
            </a:endParaRPr>
          </a:p>
          <a:p>
            <a:r>
              <a:rPr lang="en-US" b="1" dirty="0" smtClean="0">
                <a:solidFill>
                  <a:schemeClr val="bg1"/>
                </a:solidFill>
              </a:rPr>
              <a:t>We </a:t>
            </a:r>
            <a:r>
              <a:rPr lang="en-US" b="1" dirty="0">
                <a:solidFill>
                  <a:schemeClr val="bg1"/>
                </a:solidFill>
              </a:rPr>
              <a:t>need Access Control using code sections that are executed atomically. </a:t>
            </a:r>
            <a:endParaRPr lang="en-US" b="1" dirty="0" smtClean="0">
              <a:solidFill>
                <a:schemeClr val="bg1"/>
              </a:solidFill>
            </a:endParaRPr>
          </a:p>
          <a:p>
            <a:r>
              <a:rPr lang="en-US" b="1" dirty="0" smtClean="0">
                <a:solidFill>
                  <a:schemeClr val="bg1"/>
                </a:solidFill>
              </a:rPr>
              <a:t>An </a:t>
            </a:r>
            <a:r>
              <a:rPr lang="en-US" b="1" dirty="0">
                <a:solidFill>
                  <a:schemeClr val="bg1"/>
                </a:solidFill>
              </a:rPr>
              <a:t>Atomic operation is one that completes in its </a:t>
            </a:r>
            <a:r>
              <a:rPr lang="en-US" b="1" dirty="0" smtClean="0">
                <a:solidFill>
                  <a:schemeClr val="bg1"/>
                </a:solidFill>
              </a:rPr>
              <a:t>entirely </a:t>
            </a:r>
            <a:r>
              <a:rPr lang="en-US" b="1" dirty="0">
                <a:solidFill>
                  <a:schemeClr val="bg1"/>
                </a:solidFill>
              </a:rPr>
              <a:t>without context switching (i.e. without interruption).</a:t>
            </a:r>
          </a:p>
        </p:txBody>
      </p:sp>
    </p:spTree>
    <p:extLst>
      <p:ext uri="{BB962C8B-B14F-4D97-AF65-F5344CB8AC3E}">
        <p14:creationId xmlns:p14="http://schemas.microsoft.com/office/powerpoint/2010/main" val="4277597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172" y="1524000"/>
            <a:ext cx="9260897" cy="2952750"/>
          </a:xfrm>
          <a:prstGeom prst="rect">
            <a:avLst/>
          </a:prstGeom>
        </p:spPr>
      </p:pic>
    </p:spTree>
    <p:extLst>
      <p:ext uri="{BB962C8B-B14F-4D97-AF65-F5344CB8AC3E}">
        <p14:creationId xmlns:p14="http://schemas.microsoft.com/office/powerpoint/2010/main" val="272445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10"/>
            <a:ext cx="9144000" cy="1417638"/>
          </a:xfrm>
          <a:noFill/>
        </p:spPr>
        <p:txBody>
          <a:bodyPr/>
          <a:lstStyle/>
          <a:p>
            <a:r>
              <a:rPr lang="en-US" b="1" dirty="0" smtClean="0"/>
              <a:t>Readers Writers Problem</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a:solidFill>
                  <a:schemeClr val="bg1"/>
                </a:solidFill>
              </a:rPr>
              <a:t>C</a:t>
            </a:r>
            <a:r>
              <a:rPr lang="en-US" b="1" dirty="0" smtClean="0">
                <a:solidFill>
                  <a:schemeClr val="bg1"/>
                </a:solidFill>
              </a:rPr>
              <a:t>lassic </a:t>
            </a:r>
            <a:r>
              <a:rPr lang="en-US" b="1" dirty="0">
                <a:solidFill>
                  <a:schemeClr val="bg1"/>
                </a:solidFill>
              </a:rPr>
              <a:t>problem for which design of synchronization and concurrency mechanisms can be </a:t>
            </a:r>
            <a:r>
              <a:rPr lang="en-US" b="1" dirty="0" smtClean="0">
                <a:solidFill>
                  <a:schemeClr val="bg1"/>
                </a:solidFill>
              </a:rPr>
              <a:t>tested.</a:t>
            </a:r>
          </a:p>
          <a:p>
            <a:r>
              <a:rPr lang="en-US" b="1" dirty="0" smtClean="0">
                <a:solidFill>
                  <a:schemeClr val="bg1"/>
                </a:solidFill>
              </a:rPr>
              <a:t>Other Problems:</a:t>
            </a:r>
          </a:p>
          <a:p>
            <a:pPr lvl="1"/>
            <a:r>
              <a:rPr lang="en-US" b="1" dirty="0" smtClean="0">
                <a:solidFill>
                  <a:schemeClr val="bg1"/>
                </a:solidFill>
              </a:rPr>
              <a:t>Producer/Consumer problem</a:t>
            </a:r>
          </a:p>
          <a:p>
            <a:pPr lvl="1"/>
            <a:r>
              <a:rPr lang="en-US" b="1" dirty="0" smtClean="0">
                <a:solidFill>
                  <a:schemeClr val="bg1"/>
                </a:solidFill>
              </a:rPr>
              <a:t>Dining Philosophers Problem</a:t>
            </a:r>
          </a:p>
          <a:p>
            <a:pPr marL="457200" lvl="1" indent="0">
              <a:buNone/>
            </a:pPr>
            <a:endParaRPr lang="en-US" b="1" dirty="0">
              <a:solidFill>
                <a:schemeClr val="bg1"/>
              </a:solidFill>
            </a:endParaRPr>
          </a:p>
        </p:txBody>
      </p:sp>
    </p:spTree>
    <p:extLst>
      <p:ext uri="{BB962C8B-B14F-4D97-AF65-F5344CB8AC3E}">
        <p14:creationId xmlns:p14="http://schemas.microsoft.com/office/powerpoint/2010/main" val="4277597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normAutofit/>
          </a:bodyPr>
          <a:lstStyle/>
          <a:p>
            <a:r>
              <a:rPr lang="en-US" b="1" dirty="0"/>
              <a:t>Readers/Writers </a:t>
            </a:r>
            <a:r>
              <a:rPr lang="en-US" b="1" dirty="0" smtClean="0"/>
              <a:t>Problem Definition</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fontScale="85000" lnSpcReduction="20000"/>
          </a:bodyPr>
          <a:lstStyle/>
          <a:p>
            <a:r>
              <a:rPr lang="en-US" sz="3500" b="1" dirty="0">
                <a:solidFill>
                  <a:schemeClr val="bg1"/>
                </a:solidFill>
              </a:rPr>
              <a:t>There is a data area that is shared among a number of processes.</a:t>
            </a:r>
          </a:p>
          <a:p>
            <a:r>
              <a:rPr lang="en-US" sz="3500" b="1" dirty="0">
                <a:solidFill>
                  <a:schemeClr val="bg1"/>
                </a:solidFill>
              </a:rPr>
              <a:t>Any number of readers may simultaneously </a:t>
            </a:r>
            <a:r>
              <a:rPr lang="en-US" sz="3500" b="1" dirty="0" smtClean="0">
                <a:solidFill>
                  <a:schemeClr val="bg1"/>
                </a:solidFill>
              </a:rPr>
              <a:t>read </a:t>
            </a:r>
            <a:r>
              <a:rPr lang="en-US" sz="3500" b="1" dirty="0">
                <a:solidFill>
                  <a:schemeClr val="bg1"/>
                </a:solidFill>
              </a:rPr>
              <a:t>to the data area.</a:t>
            </a:r>
          </a:p>
          <a:p>
            <a:r>
              <a:rPr lang="en-US" sz="3500" b="1" dirty="0">
                <a:solidFill>
                  <a:schemeClr val="bg1"/>
                </a:solidFill>
              </a:rPr>
              <a:t>Only one writer at a time may write to the data area.</a:t>
            </a:r>
          </a:p>
          <a:p>
            <a:r>
              <a:rPr lang="en-US" sz="3500" b="1" dirty="0">
                <a:solidFill>
                  <a:schemeClr val="bg1"/>
                </a:solidFill>
              </a:rPr>
              <a:t>If a writer is writing to the data area, no reader may read it.</a:t>
            </a:r>
          </a:p>
          <a:p>
            <a:r>
              <a:rPr lang="en-US" sz="3500" b="1" dirty="0">
                <a:solidFill>
                  <a:schemeClr val="bg1"/>
                </a:solidFill>
              </a:rPr>
              <a:t>If there is at least one reader reading the data area, no writer may write to it.</a:t>
            </a:r>
          </a:p>
          <a:p>
            <a:r>
              <a:rPr lang="en-US" sz="3500" b="1" dirty="0">
                <a:solidFill>
                  <a:schemeClr val="bg1"/>
                </a:solidFill>
              </a:rPr>
              <a:t>Readers only read and writers only write</a:t>
            </a:r>
          </a:p>
          <a:p>
            <a:r>
              <a:rPr lang="en-US" sz="3500" b="1" dirty="0">
                <a:solidFill>
                  <a:schemeClr val="bg1"/>
                </a:solidFill>
              </a:rPr>
              <a:t>A process that reads and writes to a data area must be considered a </a:t>
            </a:r>
            <a:r>
              <a:rPr lang="en-US" sz="3500" b="1" dirty="0" smtClean="0">
                <a:solidFill>
                  <a:schemeClr val="bg1"/>
                </a:solidFill>
              </a:rPr>
              <a:t>writer.</a:t>
            </a:r>
            <a:endParaRPr lang="en-US" sz="3500"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4277597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Class</a:t>
            </a:r>
            <a:r>
              <a:rPr lang="en-US" b="1" dirty="0" smtClean="0"/>
              <a:t> </a:t>
            </a:r>
            <a:r>
              <a:rPr lang="en-US" b="1" dirty="0" smtClean="0"/>
              <a:t>Work</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a:bodyPr>
          <a:lstStyle/>
          <a:p>
            <a:r>
              <a:rPr lang="en-US" b="1" dirty="0" smtClean="0">
                <a:solidFill>
                  <a:schemeClr val="bg1"/>
                </a:solidFill>
              </a:rPr>
              <a:t>Suggest a solution for reader/writers problem using semaphore.</a:t>
            </a:r>
            <a:endParaRPr lang="en-US" b="1" dirty="0">
              <a:solidFill>
                <a:schemeClr val="bg1"/>
              </a:solidFill>
            </a:endParaRPr>
          </a:p>
        </p:txBody>
      </p:sp>
    </p:spTree>
    <p:extLst>
      <p:ext uri="{BB962C8B-B14F-4D97-AF65-F5344CB8AC3E}">
        <p14:creationId xmlns:p14="http://schemas.microsoft.com/office/powerpoint/2010/main" val="427759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a:t>Interprocess Communication (IPC) </a:t>
            </a:r>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lnSpcReduction="10000"/>
          </a:bodyPr>
          <a:lstStyle/>
          <a:p>
            <a:r>
              <a:rPr lang="en-US" sz="3600" b="1" dirty="0" smtClean="0">
                <a:solidFill>
                  <a:schemeClr val="bg1"/>
                </a:solidFill>
              </a:rPr>
              <a:t>Mechanism </a:t>
            </a:r>
            <a:r>
              <a:rPr lang="en-US" sz="3600" b="1" dirty="0">
                <a:solidFill>
                  <a:schemeClr val="bg1"/>
                </a:solidFill>
              </a:rPr>
              <a:t>for processes P and Q to communicate and to synchronize their actions </a:t>
            </a:r>
            <a:endParaRPr lang="en-US" sz="3600" b="1" dirty="0" smtClean="0">
              <a:solidFill>
                <a:schemeClr val="bg1"/>
              </a:solidFill>
            </a:endParaRPr>
          </a:p>
          <a:p>
            <a:pPr lvl="1"/>
            <a:r>
              <a:rPr lang="en-US" sz="3200" b="1" dirty="0">
                <a:solidFill>
                  <a:schemeClr val="bg1"/>
                </a:solidFill>
              </a:rPr>
              <a:t>Establish a communication link </a:t>
            </a:r>
          </a:p>
          <a:p>
            <a:pPr lvl="1"/>
            <a:r>
              <a:rPr lang="en-US" sz="3200" b="1" dirty="0">
                <a:solidFill>
                  <a:schemeClr val="bg1"/>
                </a:solidFill>
              </a:rPr>
              <a:t>Fundamental types of communication links </a:t>
            </a:r>
          </a:p>
          <a:p>
            <a:pPr lvl="1"/>
            <a:r>
              <a:rPr lang="en-US" sz="3200" b="1" dirty="0" smtClean="0">
                <a:solidFill>
                  <a:schemeClr val="bg1"/>
                </a:solidFill>
              </a:rPr>
              <a:t>Shared </a:t>
            </a:r>
            <a:r>
              <a:rPr lang="en-US" sz="3200" b="1" dirty="0">
                <a:solidFill>
                  <a:schemeClr val="bg1"/>
                </a:solidFill>
              </a:rPr>
              <a:t>memory </a:t>
            </a:r>
            <a:endParaRPr lang="en-US" sz="3200" b="1" dirty="0" smtClean="0">
              <a:solidFill>
                <a:schemeClr val="bg1"/>
              </a:solidFill>
            </a:endParaRPr>
          </a:p>
          <a:p>
            <a:pPr lvl="2"/>
            <a:r>
              <a:rPr lang="en-US" sz="2800" b="1" dirty="0" smtClean="0">
                <a:solidFill>
                  <a:schemeClr val="bg1"/>
                </a:solidFill>
              </a:rPr>
              <a:t>P </a:t>
            </a:r>
            <a:r>
              <a:rPr lang="en-US" sz="2800" b="1" dirty="0">
                <a:solidFill>
                  <a:schemeClr val="bg1"/>
                </a:solidFill>
              </a:rPr>
              <a:t>writes into a shared location, Q reads from it and vice-versa </a:t>
            </a:r>
          </a:p>
          <a:p>
            <a:pPr lvl="1"/>
            <a:r>
              <a:rPr lang="en-US" sz="3200" b="1" dirty="0" smtClean="0">
                <a:solidFill>
                  <a:schemeClr val="bg1"/>
                </a:solidFill>
              </a:rPr>
              <a:t>Message </a:t>
            </a:r>
            <a:r>
              <a:rPr lang="en-US" sz="3200" b="1" dirty="0">
                <a:solidFill>
                  <a:schemeClr val="bg1"/>
                </a:solidFill>
              </a:rPr>
              <a:t>passing </a:t>
            </a:r>
            <a:endParaRPr lang="en-US" sz="3200" b="1" dirty="0" smtClean="0">
              <a:solidFill>
                <a:schemeClr val="bg1"/>
              </a:solidFill>
            </a:endParaRPr>
          </a:p>
          <a:p>
            <a:pPr lvl="2"/>
            <a:r>
              <a:rPr lang="en-US" sz="2800" b="1" dirty="0" smtClean="0">
                <a:solidFill>
                  <a:schemeClr val="bg1"/>
                </a:solidFill>
              </a:rPr>
              <a:t>P </a:t>
            </a:r>
            <a:r>
              <a:rPr lang="en-US" sz="2800" b="1" dirty="0">
                <a:solidFill>
                  <a:schemeClr val="bg1"/>
                </a:solidFill>
              </a:rPr>
              <a:t>and Q exchange messages </a:t>
            </a: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noFill/>
        </p:spPr>
        <p:txBody>
          <a:bodyPr/>
          <a:lstStyle/>
          <a:p>
            <a:r>
              <a:rPr lang="en-US" b="1" dirty="0" smtClean="0"/>
              <a:t>Producer Consumer Problem</a:t>
            </a:r>
            <a:endParaRPr lang="en-US" b="1" dirty="0"/>
          </a:p>
        </p:txBody>
      </p:sp>
      <p:sp>
        <p:nvSpPr>
          <p:cNvPr id="3" name="Content Placeholder 2"/>
          <p:cNvSpPr>
            <a:spLocks noGrp="1"/>
          </p:cNvSpPr>
          <p:nvPr>
            <p:ph idx="1"/>
          </p:nvPr>
        </p:nvSpPr>
        <p:spPr>
          <a:xfrm>
            <a:off x="0" y="838201"/>
            <a:ext cx="9144000" cy="6019800"/>
          </a:xfrm>
          <a:solidFill>
            <a:schemeClr val="accent1">
              <a:lumMod val="75000"/>
            </a:schemeClr>
          </a:solidFill>
        </p:spPr>
        <p:txBody>
          <a:bodyPr>
            <a:normAutofit fontScale="85000" lnSpcReduction="10000"/>
          </a:bodyPr>
          <a:lstStyle/>
          <a:p>
            <a:r>
              <a:rPr lang="en-US" b="1" dirty="0" smtClean="0">
                <a:solidFill>
                  <a:schemeClr val="bg1"/>
                </a:solidFill>
              </a:rPr>
              <a:t>Entities involved:</a:t>
            </a:r>
          </a:p>
          <a:p>
            <a:pPr lvl="1"/>
            <a:r>
              <a:rPr lang="en-US" b="1" dirty="0">
                <a:solidFill>
                  <a:schemeClr val="bg1"/>
                </a:solidFill>
              </a:rPr>
              <a:t>Producers: These are processes or threads responsible for producing data items and adding them to the shared buffer.</a:t>
            </a:r>
          </a:p>
          <a:p>
            <a:pPr lvl="1"/>
            <a:r>
              <a:rPr lang="en-US" b="1" dirty="0">
                <a:solidFill>
                  <a:schemeClr val="bg1"/>
                </a:solidFill>
              </a:rPr>
              <a:t>Consumers: These are processes or threads responsible for retrieving data items from the shared buffer and processing them.</a:t>
            </a:r>
          </a:p>
          <a:p>
            <a:pPr lvl="1"/>
            <a:r>
              <a:rPr lang="en-US" b="1" dirty="0">
                <a:solidFill>
                  <a:schemeClr val="bg1"/>
                </a:solidFill>
              </a:rPr>
              <a:t>Buffer: This is a shared data structure with a limited capacity that holds the produced items until they are </a:t>
            </a:r>
            <a:r>
              <a:rPr lang="en-US" b="1" dirty="0" smtClean="0">
                <a:solidFill>
                  <a:schemeClr val="bg1"/>
                </a:solidFill>
              </a:rPr>
              <a:t>consumed</a:t>
            </a:r>
          </a:p>
          <a:p>
            <a:r>
              <a:rPr lang="en-US" b="1" dirty="0" smtClean="0">
                <a:solidFill>
                  <a:schemeClr val="bg1"/>
                </a:solidFill>
              </a:rPr>
              <a:t>Constraints:</a:t>
            </a:r>
          </a:p>
          <a:p>
            <a:pPr lvl="1"/>
            <a:r>
              <a:rPr lang="en-US" b="1" dirty="0">
                <a:solidFill>
                  <a:schemeClr val="bg1"/>
                </a:solidFill>
              </a:rPr>
              <a:t>Producers must wait when the buffer is full, and they can only produce data if there is space in the buffer.</a:t>
            </a:r>
          </a:p>
          <a:p>
            <a:pPr lvl="1"/>
            <a:r>
              <a:rPr lang="en-US" b="1" dirty="0">
                <a:solidFill>
                  <a:schemeClr val="bg1"/>
                </a:solidFill>
              </a:rPr>
              <a:t>Consumers must wait when the buffer is empty, and they can only consume data if there is data available in the buffer.</a:t>
            </a:r>
          </a:p>
          <a:p>
            <a:pPr lvl="1"/>
            <a:r>
              <a:rPr lang="en-US" b="1" dirty="0">
                <a:solidFill>
                  <a:schemeClr val="bg1"/>
                </a:solidFill>
              </a:rPr>
              <a:t>Multiple producers and consumers may be running concurrently</a:t>
            </a:r>
            <a:r>
              <a:rPr lang="en-US" b="1" dirty="0" smtClean="0">
                <a:solidFill>
                  <a:schemeClr val="bg1"/>
                </a:solidFill>
              </a:rPr>
              <a:t>.</a:t>
            </a:r>
            <a:endParaRPr lang="en-US" b="1" dirty="0">
              <a:solidFill>
                <a:schemeClr val="bg1"/>
              </a:solidFill>
            </a:endParaRPr>
          </a:p>
          <a:p>
            <a:r>
              <a:rPr lang="en-US" b="1" dirty="0" smtClean="0">
                <a:solidFill>
                  <a:schemeClr val="bg1"/>
                </a:solidFill>
              </a:rPr>
              <a:t>Key Operations: Produce &amp; Consume</a:t>
            </a:r>
            <a:endParaRPr lang="en-US" b="1" dirty="0">
              <a:solidFill>
                <a:schemeClr val="bg1"/>
              </a:solidFill>
            </a:endParaRPr>
          </a:p>
        </p:txBody>
      </p:sp>
    </p:spTree>
    <p:extLst>
      <p:ext uri="{BB962C8B-B14F-4D97-AF65-F5344CB8AC3E}">
        <p14:creationId xmlns:p14="http://schemas.microsoft.com/office/powerpoint/2010/main" val="37492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Producer Consumer Problem</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fontScale="92500"/>
          </a:bodyPr>
          <a:lstStyle/>
          <a:p>
            <a:r>
              <a:rPr lang="en-US" b="1" dirty="0" smtClean="0">
                <a:solidFill>
                  <a:schemeClr val="bg1"/>
                </a:solidFill>
              </a:rPr>
              <a:t>Paradigm </a:t>
            </a:r>
            <a:r>
              <a:rPr lang="en-US" b="1" dirty="0">
                <a:solidFill>
                  <a:schemeClr val="bg1"/>
                </a:solidFill>
              </a:rPr>
              <a:t>for cooperating processes </a:t>
            </a:r>
          </a:p>
          <a:p>
            <a:r>
              <a:rPr lang="en-US" b="1" i="1" dirty="0" smtClean="0">
                <a:solidFill>
                  <a:schemeClr val="bg1"/>
                </a:solidFill>
              </a:rPr>
              <a:t>producer </a:t>
            </a:r>
            <a:r>
              <a:rPr lang="en-US" b="1" dirty="0">
                <a:solidFill>
                  <a:schemeClr val="bg1"/>
                </a:solidFill>
              </a:rPr>
              <a:t>process produces information that is consumed by a </a:t>
            </a:r>
            <a:r>
              <a:rPr lang="en-US" b="1" i="1" dirty="0">
                <a:solidFill>
                  <a:schemeClr val="bg1"/>
                </a:solidFill>
              </a:rPr>
              <a:t>consumer </a:t>
            </a:r>
            <a:r>
              <a:rPr lang="en-US" b="1" dirty="0">
                <a:solidFill>
                  <a:schemeClr val="bg1"/>
                </a:solidFill>
              </a:rPr>
              <a:t>process. </a:t>
            </a:r>
            <a:endParaRPr lang="en-US" b="1" dirty="0" smtClean="0">
              <a:solidFill>
                <a:schemeClr val="bg1"/>
              </a:solidFill>
            </a:endParaRPr>
          </a:p>
          <a:p>
            <a:pPr lvl="1"/>
            <a:r>
              <a:rPr lang="en-US" b="1" i="1" dirty="0" smtClean="0">
                <a:solidFill>
                  <a:schemeClr val="bg1"/>
                </a:solidFill>
              </a:rPr>
              <a:t>unbounded-buffer </a:t>
            </a:r>
            <a:r>
              <a:rPr lang="en-US" b="1" dirty="0">
                <a:solidFill>
                  <a:schemeClr val="bg1"/>
                </a:solidFill>
              </a:rPr>
              <a:t>places no practical limit on the size of the buffer. </a:t>
            </a:r>
          </a:p>
          <a:p>
            <a:pPr lvl="1"/>
            <a:r>
              <a:rPr lang="en-US" b="1" i="1" dirty="0">
                <a:solidFill>
                  <a:schemeClr val="bg1"/>
                </a:solidFill>
              </a:rPr>
              <a:t>bounded-buffer </a:t>
            </a:r>
            <a:r>
              <a:rPr lang="en-US" b="1" dirty="0">
                <a:solidFill>
                  <a:schemeClr val="bg1"/>
                </a:solidFill>
              </a:rPr>
              <a:t>assumes that there is a fixed buffer size. </a:t>
            </a:r>
          </a:p>
          <a:p>
            <a:r>
              <a:rPr lang="en-US" b="1" dirty="0" smtClean="0">
                <a:solidFill>
                  <a:schemeClr val="bg1"/>
                </a:solidFill>
              </a:rPr>
              <a:t>Basic </a:t>
            </a:r>
            <a:r>
              <a:rPr lang="en-US" b="1" dirty="0">
                <a:solidFill>
                  <a:schemeClr val="bg1"/>
                </a:solidFill>
              </a:rPr>
              <a:t>synchronization requirement </a:t>
            </a:r>
            <a:endParaRPr lang="en-US" b="1" dirty="0" smtClean="0">
              <a:solidFill>
                <a:schemeClr val="bg1"/>
              </a:solidFill>
            </a:endParaRPr>
          </a:p>
          <a:p>
            <a:pPr lvl="1"/>
            <a:r>
              <a:rPr lang="en-US" b="1" dirty="0" smtClean="0">
                <a:solidFill>
                  <a:schemeClr val="bg1"/>
                </a:solidFill>
              </a:rPr>
              <a:t>Producer </a:t>
            </a:r>
            <a:r>
              <a:rPr lang="en-US" b="1" dirty="0">
                <a:solidFill>
                  <a:schemeClr val="bg1"/>
                </a:solidFill>
              </a:rPr>
              <a:t>should not write into a full buffer </a:t>
            </a:r>
          </a:p>
          <a:p>
            <a:pPr lvl="1"/>
            <a:r>
              <a:rPr lang="en-US" b="1" dirty="0">
                <a:solidFill>
                  <a:schemeClr val="bg1"/>
                </a:solidFill>
              </a:rPr>
              <a:t>Consumer should not read from an empty buffer </a:t>
            </a:r>
          </a:p>
          <a:p>
            <a:pPr lvl="1"/>
            <a:r>
              <a:rPr lang="en-US" b="1" dirty="0">
                <a:solidFill>
                  <a:schemeClr val="bg1"/>
                </a:solidFill>
              </a:rPr>
              <a:t>All data written by the producer must be read exactly once by the </a:t>
            </a:r>
            <a:r>
              <a:rPr lang="en-US" b="1" dirty="0" smtClean="0">
                <a:solidFill>
                  <a:schemeClr val="bg1"/>
                </a:solidFill>
              </a:rPr>
              <a:t>consumer</a:t>
            </a:r>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noFill/>
        </p:spPr>
        <p:txBody>
          <a:bodyPr>
            <a:normAutofit fontScale="90000"/>
          </a:bodyPr>
          <a:lstStyle/>
          <a:p>
            <a:r>
              <a:rPr lang="en-US" b="1" dirty="0" smtClean="0"/>
              <a:t>Critical Section Problem</a:t>
            </a:r>
            <a:endParaRPr lang="en-US" b="1" dirty="0"/>
          </a:p>
        </p:txBody>
      </p:sp>
      <p:sp>
        <p:nvSpPr>
          <p:cNvPr id="3" name="Content Placeholder 2"/>
          <p:cNvSpPr>
            <a:spLocks noGrp="1"/>
          </p:cNvSpPr>
          <p:nvPr>
            <p:ph idx="1"/>
          </p:nvPr>
        </p:nvSpPr>
        <p:spPr>
          <a:xfrm>
            <a:off x="0" y="685801"/>
            <a:ext cx="9144000" cy="6172200"/>
          </a:xfrm>
          <a:solidFill>
            <a:schemeClr val="accent1">
              <a:lumMod val="75000"/>
            </a:schemeClr>
          </a:solidFill>
        </p:spPr>
        <p:txBody>
          <a:bodyPr>
            <a:normAutofit fontScale="85000" lnSpcReduction="10000"/>
          </a:bodyPr>
          <a:lstStyle/>
          <a:p>
            <a:r>
              <a:rPr lang="en-US" b="1" dirty="0" smtClean="0">
                <a:solidFill>
                  <a:schemeClr val="bg1"/>
                </a:solidFill>
              </a:rPr>
              <a:t>A </a:t>
            </a:r>
            <a:r>
              <a:rPr lang="en-US" b="1" dirty="0">
                <a:solidFill>
                  <a:schemeClr val="bg1"/>
                </a:solidFill>
              </a:rPr>
              <a:t>"critical section" refers to a specific section of a program or code that is executed by multiple threads or processes concurrently, and where shared resources or data are accessed and manipulated. </a:t>
            </a:r>
            <a:endParaRPr lang="en-US" b="1" dirty="0" smtClean="0">
              <a:solidFill>
                <a:schemeClr val="bg1"/>
              </a:solidFill>
            </a:endParaRPr>
          </a:p>
          <a:p>
            <a:r>
              <a:rPr lang="en-US" b="1" dirty="0" smtClean="0">
                <a:solidFill>
                  <a:schemeClr val="bg1"/>
                </a:solidFill>
              </a:rPr>
              <a:t>Consider </a:t>
            </a:r>
            <a:r>
              <a:rPr lang="en-US" b="1" dirty="0">
                <a:solidFill>
                  <a:schemeClr val="bg1"/>
                </a:solidFill>
              </a:rPr>
              <a:t>system of n processes {p</a:t>
            </a:r>
            <a:r>
              <a:rPr lang="en-US" b="1" baseline="-25000" dirty="0">
                <a:solidFill>
                  <a:schemeClr val="bg1"/>
                </a:solidFill>
              </a:rPr>
              <a:t>0</a:t>
            </a:r>
            <a:r>
              <a:rPr lang="en-US" b="1" dirty="0">
                <a:solidFill>
                  <a:schemeClr val="bg1"/>
                </a:solidFill>
              </a:rPr>
              <a:t>, p</a:t>
            </a:r>
            <a:r>
              <a:rPr lang="en-US" b="1" baseline="-25000" dirty="0">
                <a:solidFill>
                  <a:schemeClr val="bg1"/>
                </a:solidFill>
              </a:rPr>
              <a:t>1</a:t>
            </a:r>
            <a:r>
              <a:rPr lang="en-US" b="1" dirty="0">
                <a:solidFill>
                  <a:schemeClr val="bg1"/>
                </a:solidFill>
              </a:rPr>
              <a:t>, … p</a:t>
            </a:r>
            <a:r>
              <a:rPr lang="en-US" b="1" baseline="-25000" dirty="0">
                <a:solidFill>
                  <a:schemeClr val="bg1"/>
                </a:solidFill>
              </a:rPr>
              <a:t>n-1</a:t>
            </a:r>
            <a:r>
              <a:rPr lang="en-US" b="1" dirty="0">
                <a:solidFill>
                  <a:schemeClr val="bg1"/>
                </a:solidFill>
              </a:rPr>
              <a:t>}</a:t>
            </a:r>
          </a:p>
          <a:p>
            <a:r>
              <a:rPr lang="en-US" b="1" dirty="0">
                <a:solidFill>
                  <a:schemeClr val="bg1"/>
                </a:solidFill>
              </a:rPr>
              <a:t>Each process has critical section segment of code</a:t>
            </a:r>
          </a:p>
          <a:p>
            <a:pPr lvl="1"/>
            <a:r>
              <a:rPr lang="en-US" b="1" dirty="0">
                <a:solidFill>
                  <a:schemeClr val="bg1"/>
                </a:solidFill>
              </a:rPr>
              <a:t>Process may be changing common variables, updating table, writing file, </a:t>
            </a:r>
            <a:r>
              <a:rPr lang="en-US" b="1" dirty="0" err="1">
                <a:solidFill>
                  <a:schemeClr val="bg1"/>
                </a:solidFill>
              </a:rPr>
              <a:t>etc</a:t>
            </a:r>
            <a:endParaRPr lang="en-US" b="1" dirty="0">
              <a:solidFill>
                <a:schemeClr val="bg1"/>
              </a:solidFill>
            </a:endParaRPr>
          </a:p>
          <a:p>
            <a:pPr lvl="1"/>
            <a:r>
              <a:rPr lang="en-US" b="1" dirty="0">
                <a:solidFill>
                  <a:schemeClr val="bg1"/>
                </a:solidFill>
              </a:rPr>
              <a:t>When one </a:t>
            </a:r>
            <a:r>
              <a:rPr lang="en-US" b="1" dirty="0" smtClean="0">
                <a:solidFill>
                  <a:schemeClr val="bg1"/>
                </a:solidFill>
              </a:rPr>
              <a:t>process is </a:t>
            </a:r>
            <a:r>
              <a:rPr lang="en-US" b="1" dirty="0">
                <a:solidFill>
                  <a:schemeClr val="bg1"/>
                </a:solidFill>
              </a:rPr>
              <a:t>in critical section, no other may be in its critical section</a:t>
            </a:r>
          </a:p>
          <a:p>
            <a:r>
              <a:rPr lang="en-US" b="1" dirty="0">
                <a:solidFill>
                  <a:schemeClr val="bg1"/>
                </a:solidFill>
              </a:rPr>
              <a:t>Critical section problem is to design protocol to solve this</a:t>
            </a:r>
          </a:p>
          <a:p>
            <a:r>
              <a:rPr lang="en-US" b="1" dirty="0">
                <a:solidFill>
                  <a:schemeClr val="bg1"/>
                </a:solidFill>
              </a:rPr>
              <a:t>Each process must ask permission to enter critical section in entry section, may follow critical section with exit section, then remainder section</a:t>
            </a:r>
          </a:p>
          <a:p>
            <a:r>
              <a:rPr lang="en-US" b="1" dirty="0">
                <a:solidFill>
                  <a:schemeClr val="bg1"/>
                </a:solidFill>
              </a:rPr>
              <a:t>Especially challenging with preemptive kernels</a:t>
            </a:r>
          </a:p>
          <a:p>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417637"/>
            <a:ext cx="9144000" cy="5440363"/>
          </a:xfrm>
          <a:prstGeom prst="rect">
            <a:avLst/>
          </a:prstGeom>
          <a:solidFill>
            <a:schemeClr val="accent1">
              <a:lumMod val="7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bg1"/>
                </a:solidFill>
              </a:rPr>
              <a:t>Entry </a:t>
            </a:r>
            <a:r>
              <a:rPr lang="en-US" b="1" dirty="0">
                <a:solidFill>
                  <a:schemeClr val="bg1"/>
                </a:solidFill>
              </a:rPr>
              <a:t>section: a piece of code executed by a process just before entering a critical section </a:t>
            </a:r>
          </a:p>
          <a:p>
            <a:r>
              <a:rPr lang="en-US" b="1" dirty="0" smtClean="0">
                <a:solidFill>
                  <a:schemeClr val="bg1"/>
                </a:solidFill>
              </a:rPr>
              <a:t>Exit </a:t>
            </a:r>
            <a:r>
              <a:rPr lang="en-US" b="1" dirty="0">
                <a:solidFill>
                  <a:schemeClr val="bg1"/>
                </a:solidFill>
              </a:rPr>
              <a:t>section: a piece of code executed by a process just after leaving a critical section </a:t>
            </a:r>
          </a:p>
          <a:p>
            <a:r>
              <a:rPr lang="en-US" b="1" dirty="0" smtClean="0">
                <a:solidFill>
                  <a:schemeClr val="bg1"/>
                </a:solidFill>
              </a:rPr>
              <a:t>General </a:t>
            </a:r>
            <a:r>
              <a:rPr lang="en-US" b="1" dirty="0">
                <a:solidFill>
                  <a:schemeClr val="bg1"/>
                </a:solidFill>
              </a:rPr>
              <a:t>structure of a process </a:t>
            </a:r>
            <a:r>
              <a:rPr lang="en-US" b="1" i="1" dirty="0">
                <a:solidFill>
                  <a:schemeClr val="bg1"/>
                </a:solidFill>
              </a:rPr>
              <a:t>Pi </a:t>
            </a:r>
            <a:endParaRPr lang="en-US" b="1" dirty="0">
              <a:solidFill>
                <a:schemeClr val="bg1"/>
              </a:solidFill>
            </a:endParaRPr>
          </a:p>
        </p:txBody>
      </p:sp>
      <p:sp>
        <p:nvSpPr>
          <p:cNvPr id="2" name="Title 1"/>
          <p:cNvSpPr>
            <a:spLocks noGrp="1"/>
          </p:cNvSpPr>
          <p:nvPr>
            <p:ph type="title"/>
          </p:nvPr>
        </p:nvSpPr>
        <p:spPr>
          <a:xfrm>
            <a:off x="0" y="0"/>
            <a:ext cx="9144000" cy="1417638"/>
          </a:xfrm>
          <a:noFill/>
        </p:spPr>
        <p:txBody>
          <a:bodyPr/>
          <a:lstStyle/>
          <a:p>
            <a:r>
              <a:rPr lang="en-US" b="1" dirty="0" smtClean="0"/>
              <a:t>Critical Section</a:t>
            </a:r>
            <a:endParaRPr lang="en-US" b="1" dirty="0"/>
          </a:p>
        </p:txBody>
      </p:sp>
      <p:pic>
        <p:nvPicPr>
          <p:cNvPr id="4" name="Content Placeholder 3"/>
          <p:cNvPicPr>
            <a:picLocks noGrp="1" noChangeAspect="1"/>
          </p:cNvPicPr>
          <p:nvPr>
            <p:ph idx="1"/>
          </p:nvPr>
        </p:nvPicPr>
        <p:blipFill>
          <a:blip r:embed="rId2"/>
          <a:srcRect/>
          <a:stretch>
            <a:fillRect/>
          </a:stretch>
        </p:blipFill>
        <p:spPr bwMode="auto">
          <a:xfrm>
            <a:off x="4088478" y="4285401"/>
            <a:ext cx="4750722" cy="249639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Critical Section Solution</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rmAutofit fontScale="85000" lnSpcReduction="10000"/>
          </a:bodyPr>
          <a:lstStyle/>
          <a:p>
            <a:pPr>
              <a:buFont typeface="Monotype Sorts" charset="2"/>
              <a:buNone/>
            </a:pPr>
            <a:r>
              <a:rPr lang="en-US" b="1" dirty="0">
                <a:solidFill>
                  <a:schemeClr val="bg1"/>
                </a:solidFill>
              </a:rPr>
              <a:t>1. </a:t>
            </a:r>
            <a:r>
              <a:rPr lang="en-US" dirty="0">
                <a:solidFill>
                  <a:schemeClr val="bg1"/>
                </a:solidFill>
              </a:rPr>
              <a:t>Mutual Exclusion - If process P</a:t>
            </a:r>
            <a:r>
              <a:rPr lang="en-US" baseline="-25000" dirty="0">
                <a:solidFill>
                  <a:schemeClr val="bg1"/>
                </a:solidFill>
              </a:rPr>
              <a:t>i</a:t>
            </a:r>
            <a:r>
              <a:rPr lang="en-US" dirty="0">
                <a:solidFill>
                  <a:schemeClr val="bg1"/>
                </a:solidFill>
              </a:rPr>
              <a:t> is executing in its critical section, then no other processes can be executing in their critical sections</a:t>
            </a:r>
          </a:p>
          <a:p>
            <a:pPr>
              <a:buFont typeface="Monotype Sorts" charset="2"/>
              <a:buNone/>
            </a:pPr>
            <a:r>
              <a:rPr lang="en-US" dirty="0" smtClean="0">
                <a:solidFill>
                  <a:schemeClr val="bg1"/>
                </a:solidFill>
              </a:rPr>
              <a:t>2</a:t>
            </a:r>
            <a:r>
              <a:rPr lang="en-US" dirty="0">
                <a:solidFill>
                  <a:schemeClr val="bg1"/>
                </a:solidFill>
              </a:rPr>
              <a:t>. Progress - If no process is executing in its critical section and there exist some processes that wish to enter their critical section, then the selection of the processes that will enter the critical section next cannot be postponed </a:t>
            </a:r>
            <a:r>
              <a:rPr lang="en-US" dirty="0" smtClean="0">
                <a:solidFill>
                  <a:schemeClr val="bg1"/>
                </a:solidFill>
              </a:rPr>
              <a:t>indefinitely. </a:t>
            </a:r>
            <a:endParaRPr lang="en-US" dirty="0">
              <a:solidFill>
                <a:schemeClr val="bg1"/>
              </a:solidFill>
            </a:endParaRPr>
          </a:p>
          <a:p>
            <a:pPr>
              <a:buFont typeface="Monotype Sorts" charset="2"/>
              <a:buNone/>
            </a:pPr>
            <a:r>
              <a:rPr lang="en-US" dirty="0" smtClean="0">
                <a:solidFill>
                  <a:schemeClr val="bg1"/>
                </a:solidFill>
              </a:rPr>
              <a:t>3</a:t>
            </a:r>
            <a:r>
              <a:rPr lang="en-US" dirty="0">
                <a:solidFill>
                  <a:schemeClr val="bg1"/>
                </a:solidFill>
              </a:rPr>
              <a:t>. Bounded Waiting -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charset="2"/>
              <a:buChar char=""/>
            </a:pPr>
            <a:r>
              <a:rPr lang="en-US" dirty="0">
                <a:solidFill>
                  <a:schemeClr val="bg1"/>
                </a:solidFill>
              </a:rPr>
              <a:t>Assume that each process executes at a nonzero speed </a:t>
            </a:r>
          </a:p>
          <a:p>
            <a:pPr marL="1139825" lvl="1" indent="-487363">
              <a:buSzPct val="125000"/>
              <a:buFont typeface="Wingdings 2" charset="2"/>
              <a:buChar char=""/>
            </a:pPr>
            <a:r>
              <a:rPr lang="en-US" dirty="0">
                <a:solidFill>
                  <a:schemeClr val="bg1"/>
                </a:solidFill>
              </a:rPr>
              <a:t>No assumption concerning relative speed of the n processes</a:t>
            </a:r>
          </a:p>
          <a:p>
            <a:endParaRPr lang="en-US" b="1" dirty="0">
              <a:solidFill>
                <a:schemeClr val="bg1"/>
              </a:solidFill>
            </a:endParaRPr>
          </a:p>
        </p:txBody>
      </p:sp>
    </p:spTree>
    <p:extLst>
      <p:ext uri="{BB962C8B-B14F-4D97-AF65-F5344CB8AC3E}">
        <p14:creationId xmlns:p14="http://schemas.microsoft.com/office/powerpoint/2010/main" val="1587980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noFill/>
        </p:spPr>
        <p:txBody>
          <a:bodyPr/>
          <a:lstStyle/>
          <a:p>
            <a:r>
              <a:rPr lang="en-US" b="1" dirty="0" smtClean="0"/>
              <a:t>Mutex Locks</a:t>
            </a:r>
            <a:endParaRPr lang="en-US" b="1" dirty="0"/>
          </a:p>
        </p:txBody>
      </p:sp>
      <p:sp>
        <p:nvSpPr>
          <p:cNvPr id="3" name="Content Placeholder 2"/>
          <p:cNvSpPr>
            <a:spLocks noGrp="1"/>
          </p:cNvSpPr>
          <p:nvPr>
            <p:ph idx="1"/>
          </p:nvPr>
        </p:nvSpPr>
        <p:spPr>
          <a:xfrm>
            <a:off x="0" y="1417637"/>
            <a:ext cx="9144000" cy="5440363"/>
          </a:xfrm>
          <a:solidFill>
            <a:schemeClr val="accent1">
              <a:lumMod val="75000"/>
            </a:schemeClr>
          </a:solidFill>
        </p:spPr>
        <p:txBody>
          <a:bodyPr>
            <a:noAutofit/>
          </a:bodyPr>
          <a:lstStyle/>
          <a:p>
            <a:r>
              <a:rPr lang="en-US" sz="2800" b="1" dirty="0" smtClean="0">
                <a:solidFill>
                  <a:schemeClr val="bg1"/>
                </a:solidFill>
              </a:rPr>
              <a:t>Simplest synchronization tool.</a:t>
            </a:r>
          </a:p>
          <a:p>
            <a:r>
              <a:rPr lang="en-US" sz="2800" b="1" dirty="0" smtClean="0">
                <a:solidFill>
                  <a:schemeClr val="bg1"/>
                </a:solidFill>
              </a:rPr>
              <a:t>Mutex lock helps </a:t>
            </a:r>
            <a:r>
              <a:rPr lang="en-US" sz="2800" b="1" dirty="0">
                <a:solidFill>
                  <a:schemeClr val="bg1"/>
                </a:solidFill>
              </a:rPr>
              <a:t>to protect critical regions and thus prevent race </a:t>
            </a:r>
            <a:r>
              <a:rPr lang="en-US" sz="2800" b="1" dirty="0" smtClean="0">
                <a:solidFill>
                  <a:schemeClr val="bg1"/>
                </a:solidFill>
              </a:rPr>
              <a:t>conditions.</a:t>
            </a:r>
          </a:p>
          <a:p>
            <a:r>
              <a:rPr lang="en-US" sz="2800" b="1" dirty="0" smtClean="0">
                <a:solidFill>
                  <a:schemeClr val="bg1"/>
                </a:solidFill>
              </a:rPr>
              <a:t>Process </a:t>
            </a:r>
            <a:r>
              <a:rPr lang="en-US" sz="2800" b="1" dirty="0">
                <a:solidFill>
                  <a:schemeClr val="bg1"/>
                </a:solidFill>
              </a:rPr>
              <a:t>must acquire the lock before entering a critical section; it releases </a:t>
            </a:r>
            <a:r>
              <a:rPr lang="en-US" sz="2800" b="1" dirty="0" smtClean="0">
                <a:solidFill>
                  <a:schemeClr val="bg1"/>
                </a:solidFill>
              </a:rPr>
              <a:t>the lock </a:t>
            </a:r>
            <a:r>
              <a:rPr lang="en-US" sz="2800" b="1" dirty="0">
                <a:solidFill>
                  <a:schemeClr val="bg1"/>
                </a:solidFill>
              </a:rPr>
              <a:t>when it exits the critical section</a:t>
            </a:r>
            <a:r>
              <a:rPr lang="en-US" sz="2800" b="1" dirty="0" smtClean="0">
                <a:solidFill>
                  <a:schemeClr val="bg1"/>
                </a:solidFill>
              </a:rPr>
              <a:t>.</a:t>
            </a:r>
          </a:p>
          <a:p>
            <a:r>
              <a:rPr lang="en-US" sz="2800" b="1" dirty="0">
                <a:solidFill>
                  <a:schemeClr val="bg1"/>
                </a:solidFill>
              </a:rPr>
              <a:t>acquire</a:t>
            </a:r>
            <a:r>
              <a:rPr lang="en-US" sz="2800" b="1" dirty="0" smtClean="0">
                <a:solidFill>
                  <a:schemeClr val="bg1"/>
                </a:solidFill>
              </a:rPr>
              <a:t>() function </a:t>
            </a:r>
            <a:r>
              <a:rPr lang="en-US" sz="2800" b="1" dirty="0">
                <a:solidFill>
                  <a:schemeClr val="bg1"/>
                </a:solidFill>
              </a:rPr>
              <a:t>acquires the lock</a:t>
            </a:r>
            <a:r>
              <a:rPr lang="en-US" sz="2800" b="1" dirty="0" smtClean="0">
                <a:solidFill>
                  <a:schemeClr val="bg1"/>
                </a:solidFill>
              </a:rPr>
              <a:t>, and </a:t>
            </a:r>
            <a:r>
              <a:rPr lang="en-US" sz="2800" b="1" dirty="0">
                <a:solidFill>
                  <a:schemeClr val="bg1"/>
                </a:solidFill>
              </a:rPr>
              <a:t>the release() function releases the </a:t>
            </a:r>
            <a:r>
              <a:rPr lang="en-US" sz="2800" b="1" dirty="0" smtClean="0">
                <a:solidFill>
                  <a:schemeClr val="bg1"/>
                </a:solidFill>
              </a:rPr>
              <a:t>lock.</a:t>
            </a:r>
          </a:p>
          <a:p>
            <a:r>
              <a:rPr lang="en-US" sz="2800" b="1" dirty="0" smtClean="0">
                <a:solidFill>
                  <a:schemeClr val="bg1"/>
                </a:solidFill>
              </a:rPr>
              <a:t>Mutex </a:t>
            </a:r>
            <a:r>
              <a:rPr lang="en-US" sz="2800" b="1" dirty="0">
                <a:solidFill>
                  <a:schemeClr val="bg1"/>
                </a:solidFill>
              </a:rPr>
              <a:t>lock has a </a:t>
            </a:r>
            <a:r>
              <a:rPr lang="en-US" sz="2800" b="1" dirty="0" err="1">
                <a:solidFill>
                  <a:schemeClr val="bg1"/>
                </a:solidFill>
              </a:rPr>
              <a:t>boolean</a:t>
            </a:r>
            <a:r>
              <a:rPr lang="en-US" sz="2800" b="1" dirty="0">
                <a:solidFill>
                  <a:schemeClr val="bg1"/>
                </a:solidFill>
              </a:rPr>
              <a:t> variable available whose value indicates </a:t>
            </a:r>
            <a:r>
              <a:rPr lang="en-US" sz="2800" b="1" dirty="0" smtClean="0">
                <a:solidFill>
                  <a:schemeClr val="bg1"/>
                </a:solidFill>
              </a:rPr>
              <a:t>if the </a:t>
            </a:r>
            <a:r>
              <a:rPr lang="en-US" sz="2800" b="1" dirty="0">
                <a:solidFill>
                  <a:schemeClr val="bg1"/>
                </a:solidFill>
              </a:rPr>
              <a:t>lock is available or </a:t>
            </a:r>
            <a:r>
              <a:rPr lang="en-US" sz="2800" b="1" dirty="0" smtClean="0">
                <a:solidFill>
                  <a:schemeClr val="bg1"/>
                </a:solidFill>
              </a:rPr>
              <a:t>not.</a:t>
            </a:r>
          </a:p>
          <a:p>
            <a:endParaRPr lang="en-US" sz="2800" b="1" dirty="0">
              <a:solidFill>
                <a:schemeClr val="bg1"/>
              </a:solidFill>
            </a:endParaRPr>
          </a:p>
        </p:txBody>
      </p:sp>
    </p:spTree>
    <p:extLst>
      <p:ext uri="{BB962C8B-B14F-4D97-AF65-F5344CB8AC3E}">
        <p14:creationId xmlns:p14="http://schemas.microsoft.com/office/powerpoint/2010/main" val="2211315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3356</TotalTime>
  <Words>1692</Words>
  <Application>Microsoft Office PowerPoint</Application>
  <PresentationFormat>On-screen Show (4:3)</PresentationFormat>
  <Paragraphs>163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Monotype Sorts</vt:lpstr>
      <vt:lpstr>Wingdings 2</vt:lpstr>
      <vt:lpstr>Office Theme</vt:lpstr>
      <vt:lpstr>Process Synchronization Alok Jhaldiyal Assistant Professor SoCS, UPES</vt:lpstr>
      <vt:lpstr>Why needed?</vt:lpstr>
      <vt:lpstr>Interprocess Communication (IPC) </vt:lpstr>
      <vt:lpstr>Producer Consumer Problem</vt:lpstr>
      <vt:lpstr>Producer Consumer Problem</vt:lpstr>
      <vt:lpstr>Critical Section Problem</vt:lpstr>
      <vt:lpstr>Critical Section</vt:lpstr>
      <vt:lpstr>Critical Section Solution</vt:lpstr>
      <vt:lpstr>Mutex Locks</vt:lpstr>
      <vt:lpstr>Implementation Mutex Locks</vt:lpstr>
      <vt:lpstr>Busy Waiting</vt:lpstr>
      <vt:lpstr>Semaphores</vt:lpstr>
      <vt:lpstr>Wait and Signal Operations </vt:lpstr>
      <vt:lpstr>Semaphores Types</vt:lpstr>
      <vt:lpstr>Semaphore Usage</vt:lpstr>
      <vt:lpstr>Semaphore Implementation</vt:lpstr>
      <vt:lpstr>Semaphore Implementation</vt:lpstr>
      <vt:lpstr>Race Condition</vt:lpstr>
      <vt:lpstr>Race Condition</vt:lpstr>
      <vt:lpstr>Concurrent Access to Shared Data</vt:lpstr>
      <vt:lpstr>Race Conditions</vt:lpstr>
      <vt:lpstr>PowerPoint Presentation</vt:lpstr>
      <vt:lpstr>Readers Writers Problem</vt:lpstr>
      <vt:lpstr>Readers/Writers Problem Definition</vt:lpstr>
      <vt:lpstr>Class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 Alok Jhaldiyal Assistant Professor SoCSE, UPES</dc:title>
  <dc:creator>Alok Jhaldiyal</dc:creator>
  <cp:lastModifiedBy>Alok Jhaldiyal</cp:lastModifiedBy>
  <cp:revision>50</cp:revision>
  <dcterms:created xsi:type="dcterms:W3CDTF">2006-08-16T00:00:00Z</dcterms:created>
  <dcterms:modified xsi:type="dcterms:W3CDTF">2023-09-20T04:57:46Z</dcterms:modified>
</cp:coreProperties>
</file>