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302" r:id="rId4"/>
    <p:sldId id="303" r:id="rId5"/>
    <p:sldId id="304" r:id="rId6"/>
    <p:sldId id="305" r:id="rId7"/>
    <p:sldId id="306" r:id="rId8"/>
    <p:sldId id="307" r:id="rId9"/>
    <p:sldId id="308" r:id="rId10"/>
    <p:sldId id="258" r:id="rId11"/>
    <p:sldId id="259" r:id="rId12"/>
    <p:sldId id="263" r:id="rId13"/>
    <p:sldId id="260" r:id="rId14"/>
    <p:sldId id="261" r:id="rId15"/>
    <p:sldId id="262" r:id="rId16"/>
    <p:sldId id="300" r:id="rId17"/>
    <p:sldId id="264" r:id="rId18"/>
    <p:sldId id="309" r:id="rId19"/>
    <p:sldId id="310" r:id="rId20"/>
    <p:sldId id="311" r:id="rId21"/>
    <p:sldId id="312" r:id="rId22"/>
    <p:sldId id="265" r:id="rId23"/>
    <p:sldId id="266" r:id="rId24"/>
    <p:sldId id="267" r:id="rId25"/>
    <p:sldId id="268" r:id="rId26"/>
    <p:sldId id="269" r:id="rId27"/>
    <p:sldId id="301"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313" r:id="rId46"/>
    <p:sldId id="314" r:id="rId47"/>
    <p:sldId id="287" r:id="rId48"/>
    <p:sldId id="315" r:id="rId49"/>
    <p:sldId id="316" r:id="rId50"/>
    <p:sldId id="317" r:id="rId51"/>
    <p:sldId id="319" r:id="rId52"/>
    <p:sldId id="321" r:id="rId53"/>
    <p:sldId id="323" r:id="rId54"/>
    <p:sldId id="325" r:id="rId55"/>
    <p:sldId id="32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F171D-4A27-4C17-96AD-BE99EB578C61}"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C3795-7EDB-4E0C-AF21-6C9D96BA815D}" type="slidenum">
              <a:rPr lang="en-IN" smtClean="0"/>
              <a:t>‹#›</a:t>
            </a:fld>
            <a:endParaRPr lang="en-IN"/>
          </a:p>
        </p:txBody>
      </p:sp>
    </p:spTree>
    <p:extLst>
      <p:ext uri="{BB962C8B-B14F-4D97-AF65-F5344CB8AC3E}">
        <p14:creationId xmlns:p14="http://schemas.microsoft.com/office/powerpoint/2010/main" val="172567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1A37600-4E30-7097-B488-54A5E770D4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9E9058-FDC0-40CB-87D8-F23CCC847AFE}" type="slidenum">
              <a:rPr lang="en-US" altLang="en-US"/>
              <a:pPr/>
              <a:t>2</a:t>
            </a:fld>
            <a:endParaRPr lang="en-US" altLang="en-US"/>
          </a:p>
        </p:txBody>
      </p:sp>
      <p:sp>
        <p:nvSpPr>
          <p:cNvPr id="15363" name="Rectangle 2">
            <a:extLst>
              <a:ext uri="{FF2B5EF4-FFF2-40B4-BE49-F238E27FC236}">
                <a16:creationId xmlns:a16="http://schemas.microsoft.com/office/drawing/2014/main" id="{03215CC5-D09F-AAFC-F892-278F717CC7BA}"/>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157026FC-A1A0-4657-DA4E-3560CE9A0F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63F2-EB62-5340-D7B7-DCF03DD2E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FD3814-5918-C6E6-BF47-4B221A24E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5167A6-396C-8E47-D289-E70799A896E5}"/>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5" name="Footer Placeholder 4">
            <a:extLst>
              <a:ext uri="{FF2B5EF4-FFF2-40B4-BE49-F238E27FC236}">
                <a16:creationId xmlns:a16="http://schemas.microsoft.com/office/drawing/2014/main" id="{7BBABA73-3B9D-5B8F-254E-92AD69937D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1AB11-5B61-8E3B-BB9E-28CFBB258B23}"/>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69208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4973-5F82-9817-1C27-491FA7666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C2CA6E-EC6D-9BDC-61ED-FAC854E04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95717-832B-766C-00C2-966BF4435B18}"/>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5" name="Footer Placeholder 4">
            <a:extLst>
              <a:ext uri="{FF2B5EF4-FFF2-40B4-BE49-F238E27FC236}">
                <a16:creationId xmlns:a16="http://schemas.microsoft.com/office/drawing/2014/main" id="{1B42EE07-1BE5-F02D-FC4A-B027698CD9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9E23F-2A79-5043-6F35-B23DA5D593DF}"/>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358386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A05044-A3A3-8984-E218-C782BDE754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2CA45-86C9-36BC-4ED3-CADCA6A59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8D355-812B-A282-205F-ADE008419211}"/>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5" name="Footer Placeholder 4">
            <a:extLst>
              <a:ext uri="{FF2B5EF4-FFF2-40B4-BE49-F238E27FC236}">
                <a16:creationId xmlns:a16="http://schemas.microsoft.com/office/drawing/2014/main" id="{09648A64-B817-350B-A388-77D7E8829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99DB7-FEBA-EBA4-75FA-4BC4001FF38A}"/>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197386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37B1-D919-6809-3531-655154D1B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A3037-BE3E-0A5F-0C37-8E9BB74A1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21F4C-16AB-70C8-625E-9A4D785BE969}"/>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5" name="Footer Placeholder 4">
            <a:extLst>
              <a:ext uri="{FF2B5EF4-FFF2-40B4-BE49-F238E27FC236}">
                <a16:creationId xmlns:a16="http://schemas.microsoft.com/office/drawing/2014/main" id="{B366D23B-39AA-43F9-E80D-AB40B0B61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11612-9EFF-EE0A-F17A-F1377A12EB66}"/>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263537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42C5-005C-5561-A297-7FC5F8144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5AEC71-7EB4-EDF8-D252-0B4D2F3ED8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B38DBE-4DB7-1082-FDDF-D08D7D146690}"/>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5" name="Footer Placeholder 4">
            <a:extLst>
              <a:ext uri="{FF2B5EF4-FFF2-40B4-BE49-F238E27FC236}">
                <a16:creationId xmlns:a16="http://schemas.microsoft.com/office/drawing/2014/main" id="{14E50210-5B98-0E1C-127C-57ECCD6E8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1F833-69BA-A2C5-C187-9E52FE3D8C3D}"/>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267237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F0E0-C8F4-9783-2D20-F604A3589B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30E8CD-327B-6453-C72B-3B93E417C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A2AD5C-AE4E-8092-327D-E0C09DCF6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EB580F-0B07-5CF7-78A3-AF03CE7B7A97}"/>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6" name="Footer Placeholder 5">
            <a:extLst>
              <a:ext uri="{FF2B5EF4-FFF2-40B4-BE49-F238E27FC236}">
                <a16:creationId xmlns:a16="http://schemas.microsoft.com/office/drawing/2014/main" id="{02F38B40-BC56-F808-6753-AD861A5C56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088009-EBAB-2143-16C2-D6A2846ED5C3}"/>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95902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6768-4247-F73F-9986-D1217B2087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D12B27-3B35-3B21-8235-FAE718C2D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DA72C6-CECA-410D-E05E-81E107F16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EACCAC-A078-02D5-140E-5BE5F2833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DB9354-F334-9FEC-4035-B0D3AA4DC5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3EFE00-2594-055E-E813-73AC8B5EA26E}"/>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8" name="Footer Placeholder 7">
            <a:extLst>
              <a:ext uri="{FF2B5EF4-FFF2-40B4-BE49-F238E27FC236}">
                <a16:creationId xmlns:a16="http://schemas.microsoft.com/office/drawing/2014/main" id="{83026C9F-1558-FEE5-DF3A-6E85F4FFF1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361FBF-A58A-604F-9C1A-D530EF691F53}"/>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26077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5885-F7DE-96A0-BA1B-4BEF375AEC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6382E9-B63E-77E2-77D2-0A1DF18CDDF0}"/>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4" name="Footer Placeholder 3">
            <a:extLst>
              <a:ext uri="{FF2B5EF4-FFF2-40B4-BE49-F238E27FC236}">
                <a16:creationId xmlns:a16="http://schemas.microsoft.com/office/drawing/2014/main" id="{DBF2EF8C-3135-09D7-2E95-5026A01DC0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32B96D-70EB-4B47-F400-936C1C9E2FE3}"/>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69165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A8BC-C40D-893F-3D80-CC2BCAE395FD}"/>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3" name="Footer Placeholder 2">
            <a:extLst>
              <a:ext uri="{FF2B5EF4-FFF2-40B4-BE49-F238E27FC236}">
                <a16:creationId xmlns:a16="http://schemas.microsoft.com/office/drawing/2014/main" id="{2E0B523C-7226-A758-0B3A-B8CF95F21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042266-9FF6-B22C-2FC8-788ED095970C}"/>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49839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57E2-00C2-54AC-E543-32530DA91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4DD7F1-0ABE-2A3B-A5FB-196C3CFC1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958690-FC1A-7106-09F5-AA29C0D6A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675F6-DDE0-CABE-C08E-AA87596854F9}"/>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6" name="Footer Placeholder 5">
            <a:extLst>
              <a:ext uri="{FF2B5EF4-FFF2-40B4-BE49-F238E27FC236}">
                <a16:creationId xmlns:a16="http://schemas.microsoft.com/office/drawing/2014/main" id="{BE9C689A-3724-E8B7-56BB-78D22A073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C44D28-9816-3C40-ED4D-05B1F566FA7E}"/>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366968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E5B0-6886-29BF-5E7A-50CBDDF42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ABEB5C-3F57-5014-60CA-8C6DD0193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614D9F-1041-68A5-632C-C9317C9B7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B5A89-9194-1615-B3C3-483FDE77479B}"/>
              </a:ext>
            </a:extLst>
          </p:cNvPr>
          <p:cNvSpPr>
            <a:spLocks noGrp="1"/>
          </p:cNvSpPr>
          <p:nvPr>
            <p:ph type="dt" sz="half" idx="10"/>
          </p:nvPr>
        </p:nvSpPr>
        <p:spPr/>
        <p:txBody>
          <a:bodyPr/>
          <a:lstStyle/>
          <a:p>
            <a:fld id="{0CA6D458-2A61-4716-ADB2-8F3FEE4318FF}" type="datetimeFigureOut">
              <a:rPr lang="en-IN" smtClean="0"/>
              <a:t>14-03-2024</a:t>
            </a:fld>
            <a:endParaRPr lang="en-IN"/>
          </a:p>
        </p:txBody>
      </p:sp>
      <p:sp>
        <p:nvSpPr>
          <p:cNvPr id="6" name="Footer Placeholder 5">
            <a:extLst>
              <a:ext uri="{FF2B5EF4-FFF2-40B4-BE49-F238E27FC236}">
                <a16:creationId xmlns:a16="http://schemas.microsoft.com/office/drawing/2014/main" id="{D847CA1D-0034-5708-3B79-ED3F945E2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7EC11-D09B-2CA9-1C78-E47AFB21670C}"/>
              </a:ext>
            </a:extLst>
          </p:cNvPr>
          <p:cNvSpPr>
            <a:spLocks noGrp="1"/>
          </p:cNvSpPr>
          <p:nvPr>
            <p:ph type="sldNum" sz="quarter" idx="12"/>
          </p:nvPr>
        </p:nvSpPr>
        <p:spPr/>
        <p:txBody>
          <a:bodyPr/>
          <a:lstStyle/>
          <a:p>
            <a:fld id="{7E02712F-D97E-4A2B-90E3-3A0B6CB51C2D}" type="slidenum">
              <a:rPr lang="en-IN" smtClean="0"/>
              <a:t>‹#›</a:t>
            </a:fld>
            <a:endParaRPr lang="en-IN"/>
          </a:p>
        </p:txBody>
      </p:sp>
    </p:spTree>
    <p:extLst>
      <p:ext uri="{BB962C8B-B14F-4D97-AF65-F5344CB8AC3E}">
        <p14:creationId xmlns:p14="http://schemas.microsoft.com/office/powerpoint/2010/main" val="228143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2E2BB-98EB-AEA9-73AF-B5A55F1C2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7B1FAA-5D85-169C-1348-E4932A630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F2927-4F99-8055-7504-27465ED0E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A6D458-2A61-4716-ADB2-8F3FEE4318FF}" type="datetimeFigureOut">
              <a:rPr lang="en-IN" smtClean="0"/>
              <a:t>14-03-2024</a:t>
            </a:fld>
            <a:endParaRPr lang="en-IN"/>
          </a:p>
        </p:txBody>
      </p:sp>
      <p:sp>
        <p:nvSpPr>
          <p:cNvPr id="5" name="Footer Placeholder 4">
            <a:extLst>
              <a:ext uri="{FF2B5EF4-FFF2-40B4-BE49-F238E27FC236}">
                <a16:creationId xmlns:a16="http://schemas.microsoft.com/office/drawing/2014/main" id="{7BF6380D-E90B-6C19-A139-345A5A8C7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AD1D788-3DF1-D100-93B3-F065AFEAA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02712F-D97E-4A2B-90E3-3A0B6CB51C2D}" type="slidenum">
              <a:rPr lang="en-IN" smtClean="0"/>
              <a:t>‹#›</a:t>
            </a:fld>
            <a:endParaRPr lang="en-IN"/>
          </a:p>
        </p:txBody>
      </p:sp>
    </p:spTree>
    <p:extLst>
      <p:ext uri="{BB962C8B-B14F-4D97-AF65-F5344CB8AC3E}">
        <p14:creationId xmlns:p14="http://schemas.microsoft.com/office/powerpoint/2010/main" val="392825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C628-05EC-9482-FAF7-E23A91CC2E3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6F58CE4-E986-9E3C-49F4-2014ABD064B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8996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B33F314A-4F17-681A-494F-8FC00465FE06}"/>
              </a:ext>
            </a:extLst>
          </p:cNvPr>
          <p:cNvSpPr>
            <a:spLocks noGrp="1" noChangeArrowheads="1"/>
          </p:cNvSpPr>
          <p:nvPr>
            <p:ph type="title"/>
          </p:nvPr>
        </p:nvSpPr>
        <p:spPr/>
        <p:txBody>
          <a:bodyPr/>
          <a:lstStyle/>
          <a:p>
            <a:pPr eaLnBrk="1" hangingPunct="1"/>
            <a:r>
              <a:rPr lang="en-US" altLang="en-US" sz="3200" b="1">
                <a:solidFill>
                  <a:schemeClr val="accent2"/>
                </a:solidFill>
                <a:latin typeface="Bookman Old Style" panose="02050604050505020204" pitchFamily="18" charset="0"/>
              </a:rPr>
              <a:t>Steps In Processing High-Level Query</a:t>
            </a:r>
          </a:p>
        </p:txBody>
      </p:sp>
      <p:sp>
        <p:nvSpPr>
          <p:cNvPr id="23555" name="Rectangle 7">
            <a:extLst>
              <a:ext uri="{FF2B5EF4-FFF2-40B4-BE49-F238E27FC236}">
                <a16:creationId xmlns:a16="http://schemas.microsoft.com/office/drawing/2014/main" id="{12032B2B-0D08-0012-F314-60437D185404}"/>
              </a:ext>
            </a:extLst>
          </p:cNvPr>
          <p:cNvSpPr>
            <a:spLocks noGrp="1" noChangeArrowheads="1"/>
          </p:cNvSpPr>
          <p:nvPr>
            <p:ph idx="1"/>
          </p:nvPr>
        </p:nvSpPr>
        <p:spPr>
          <a:xfrm>
            <a:off x="1828800" y="1600200"/>
            <a:ext cx="8229600" cy="4648200"/>
          </a:xfrm>
        </p:spPr>
        <p:txBody>
          <a:bodyPr/>
          <a:lstStyle/>
          <a:p>
            <a:pPr algn="ctr" eaLnBrk="1" hangingPunct="1">
              <a:buFontTx/>
              <a:buNone/>
            </a:pPr>
            <a:r>
              <a:rPr lang="en-US" altLang="en-US" sz="1800"/>
              <a:t>Query in a high-level language </a:t>
            </a:r>
          </a:p>
        </p:txBody>
      </p:sp>
      <p:sp>
        <p:nvSpPr>
          <p:cNvPr id="23556" name="Rectangle 8">
            <a:extLst>
              <a:ext uri="{FF2B5EF4-FFF2-40B4-BE49-F238E27FC236}">
                <a16:creationId xmlns:a16="http://schemas.microsoft.com/office/drawing/2014/main" id="{AAFA7C4C-BFA5-9E19-80F9-D64E500BAC6D}"/>
              </a:ext>
            </a:extLst>
          </p:cNvPr>
          <p:cNvSpPr>
            <a:spLocks noChangeArrowheads="1"/>
          </p:cNvSpPr>
          <p:nvPr/>
        </p:nvSpPr>
        <p:spPr bwMode="auto">
          <a:xfrm>
            <a:off x="4114800" y="2133600"/>
            <a:ext cx="396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Scanning, Parsing, Validating</a:t>
            </a:r>
          </a:p>
        </p:txBody>
      </p:sp>
      <p:sp>
        <p:nvSpPr>
          <p:cNvPr id="23557" name="Line 9">
            <a:extLst>
              <a:ext uri="{FF2B5EF4-FFF2-40B4-BE49-F238E27FC236}">
                <a16:creationId xmlns:a16="http://schemas.microsoft.com/office/drawing/2014/main" id="{BF6C2FD1-94D4-B112-8C33-309D7CE3FE08}"/>
              </a:ext>
            </a:extLst>
          </p:cNvPr>
          <p:cNvSpPr>
            <a:spLocks noChangeShapeType="1"/>
          </p:cNvSpPr>
          <p:nvPr/>
        </p:nvSpPr>
        <p:spPr bwMode="auto">
          <a:xfrm>
            <a:off x="6019800" y="1905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58" name="Line 10">
            <a:extLst>
              <a:ext uri="{FF2B5EF4-FFF2-40B4-BE49-F238E27FC236}">
                <a16:creationId xmlns:a16="http://schemas.microsoft.com/office/drawing/2014/main" id="{2502378C-E0E8-1141-2F0C-4E7516074664}"/>
              </a:ext>
            </a:extLst>
          </p:cNvPr>
          <p:cNvSpPr>
            <a:spLocks noChangeShapeType="1"/>
          </p:cNvSpPr>
          <p:nvPr/>
        </p:nvSpPr>
        <p:spPr bwMode="auto">
          <a:xfrm>
            <a:off x="6019800" y="2590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59" name="Rectangle 11">
            <a:extLst>
              <a:ext uri="{FF2B5EF4-FFF2-40B4-BE49-F238E27FC236}">
                <a16:creationId xmlns:a16="http://schemas.microsoft.com/office/drawing/2014/main" id="{969AB5A2-2E6C-73CF-B15C-F79650AD1509}"/>
              </a:ext>
            </a:extLst>
          </p:cNvPr>
          <p:cNvSpPr>
            <a:spLocks noChangeArrowheads="1"/>
          </p:cNvSpPr>
          <p:nvPr/>
        </p:nvSpPr>
        <p:spPr bwMode="auto">
          <a:xfrm>
            <a:off x="4114800" y="3276600"/>
            <a:ext cx="396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Query Optimizer</a:t>
            </a:r>
          </a:p>
        </p:txBody>
      </p:sp>
      <p:sp>
        <p:nvSpPr>
          <p:cNvPr id="23560" name="Line 12">
            <a:extLst>
              <a:ext uri="{FF2B5EF4-FFF2-40B4-BE49-F238E27FC236}">
                <a16:creationId xmlns:a16="http://schemas.microsoft.com/office/drawing/2014/main" id="{8CE738D4-32C5-8809-2D9C-3B799BD3A299}"/>
              </a:ext>
            </a:extLst>
          </p:cNvPr>
          <p:cNvSpPr>
            <a:spLocks noChangeShapeType="1"/>
          </p:cNvSpPr>
          <p:nvPr/>
        </p:nvSpPr>
        <p:spPr bwMode="auto">
          <a:xfrm>
            <a:off x="6019800" y="4800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1" name="Line 13">
            <a:extLst>
              <a:ext uri="{FF2B5EF4-FFF2-40B4-BE49-F238E27FC236}">
                <a16:creationId xmlns:a16="http://schemas.microsoft.com/office/drawing/2014/main" id="{913158F9-A1D5-2464-C7AC-772C332B276E}"/>
              </a:ext>
            </a:extLst>
          </p:cNvPr>
          <p:cNvSpPr>
            <a:spLocks noChangeShapeType="1"/>
          </p:cNvSpPr>
          <p:nvPr/>
        </p:nvSpPr>
        <p:spPr bwMode="auto">
          <a:xfrm>
            <a:off x="6019800" y="3048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2" name="Line 14">
            <a:extLst>
              <a:ext uri="{FF2B5EF4-FFF2-40B4-BE49-F238E27FC236}">
                <a16:creationId xmlns:a16="http://schemas.microsoft.com/office/drawing/2014/main" id="{3099566D-F11A-7506-A489-BF1850992131}"/>
              </a:ext>
            </a:extLst>
          </p:cNvPr>
          <p:cNvSpPr>
            <a:spLocks noChangeShapeType="1"/>
          </p:cNvSpPr>
          <p:nvPr/>
        </p:nvSpPr>
        <p:spPr bwMode="auto">
          <a:xfrm>
            <a:off x="6019800" y="3733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3" name="Line 15">
            <a:extLst>
              <a:ext uri="{FF2B5EF4-FFF2-40B4-BE49-F238E27FC236}">
                <a16:creationId xmlns:a16="http://schemas.microsoft.com/office/drawing/2014/main" id="{8F4CEE16-3EB0-4A78-FD03-350ACB2E0A1C}"/>
              </a:ext>
            </a:extLst>
          </p:cNvPr>
          <p:cNvSpPr>
            <a:spLocks noChangeShapeType="1"/>
          </p:cNvSpPr>
          <p:nvPr/>
        </p:nvSpPr>
        <p:spPr bwMode="auto">
          <a:xfrm>
            <a:off x="6019800" y="5943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4" name="Line 16">
            <a:extLst>
              <a:ext uri="{FF2B5EF4-FFF2-40B4-BE49-F238E27FC236}">
                <a16:creationId xmlns:a16="http://schemas.microsoft.com/office/drawing/2014/main" id="{7D49B449-4880-8851-8A17-09C62D8445E8}"/>
              </a:ext>
            </a:extLst>
          </p:cNvPr>
          <p:cNvSpPr>
            <a:spLocks noChangeShapeType="1"/>
          </p:cNvSpPr>
          <p:nvPr/>
        </p:nvSpPr>
        <p:spPr bwMode="auto">
          <a:xfrm>
            <a:off x="6019800" y="525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5" name="Line 17">
            <a:extLst>
              <a:ext uri="{FF2B5EF4-FFF2-40B4-BE49-F238E27FC236}">
                <a16:creationId xmlns:a16="http://schemas.microsoft.com/office/drawing/2014/main" id="{73DFE875-425B-99AB-5EBE-4FC9FA84A9D3}"/>
              </a:ext>
            </a:extLst>
          </p:cNvPr>
          <p:cNvSpPr>
            <a:spLocks noChangeShapeType="1"/>
          </p:cNvSpPr>
          <p:nvPr/>
        </p:nvSpPr>
        <p:spPr bwMode="auto">
          <a:xfrm>
            <a:off x="6019800"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566" name="Rectangle 18">
            <a:extLst>
              <a:ext uri="{FF2B5EF4-FFF2-40B4-BE49-F238E27FC236}">
                <a16:creationId xmlns:a16="http://schemas.microsoft.com/office/drawing/2014/main" id="{29641961-D076-AEE1-AE19-B913404B08D2}"/>
              </a:ext>
            </a:extLst>
          </p:cNvPr>
          <p:cNvSpPr>
            <a:spLocks noChangeArrowheads="1"/>
          </p:cNvSpPr>
          <p:nvPr/>
        </p:nvSpPr>
        <p:spPr bwMode="auto">
          <a:xfrm>
            <a:off x="4038600" y="4343400"/>
            <a:ext cx="396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Query Code Generator</a:t>
            </a:r>
          </a:p>
        </p:txBody>
      </p:sp>
      <p:sp>
        <p:nvSpPr>
          <p:cNvPr id="23567" name="Rectangle 19">
            <a:extLst>
              <a:ext uri="{FF2B5EF4-FFF2-40B4-BE49-F238E27FC236}">
                <a16:creationId xmlns:a16="http://schemas.microsoft.com/office/drawing/2014/main" id="{E9456C81-48A3-1C06-98BD-B4CAACC91C90}"/>
              </a:ext>
            </a:extLst>
          </p:cNvPr>
          <p:cNvSpPr>
            <a:spLocks noChangeArrowheads="1"/>
          </p:cNvSpPr>
          <p:nvPr/>
        </p:nvSpPr>
        <p:spPr bwMode="auto">
          <a:xfrm>
            <a:off x="4038600" y="5486400"/>
            <a:ext cx="396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Runtime Database Processor</a:t>
            </a:r>
          </a:p>
        </p:txBody>
      </p:sp>
      <p:sp>
        <p:nvSpPr>
          <p:cNvPr id="23568" name="Rectangle 20">
            <a:extLst>
              <a:ext uri="{FF2B5EF4-FFF2-40B4-BE49-F238E27FC236}">
                <a16:creationId xmlns:a16="http://schemas.microsoft.com/office/drawing/2014/main" id="{58E14903-5DE4-547D-2D44-CA32FFDE0322}"/>
              </a:ext>
            </a:extLst>
          </p:cNvPr>
          <p:cNvSpPr>
            <a:spLocks noChangeArrowheads="1"/>
          </p:cNvSpPr>
          <p:nvPr/>
        </p:nvSpPr>
        <p:spPr bwMode="auto">
          <a:xfrm>
            <a:off x="4724400" y="2757488"/>
            <a:ext cx="291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Intermediate form of Query</a:t>
            </a:r>
          </a:p>
        </p:txBody>
      </p:sp>
      <p:sp>
        <p:nvSpPr>
          <p:cNvPr id="23569" name="Rectangle 21">
            <a:extLst>
              <a:ext uri="{FF2B5EF4-FFF2-40B4-BE49-F238E27FC236}">
                <a16:creationId xmlns:a16="http://schemas.microsoft.com/office/drawing/2014/main" id="{D12F7257-0BE8-2514-78C3-BA4447C8B798}"/>
              </a:ext>
            </a:extLst>
          </p:cNvPr>
          <p:cNvSpPr>
            <a:spLocks noChangeArrowheads="1"/>
          </p:cNvSpPr>
          <p:nvPr/>
        </p:nvSpPr>
        <p:spPr bwMode="auto">
          <a:xfrm>
            <a:off x="5137150" y="3824288"/>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Execution Plan</a:t>
            </a:r>
          </a:p>
        </p:txBody>
      </p:sp>
      <p:sp>
        <p:nvSpPr>
          <p:cNvPr id="23570" name="Rectangle 22">
            <a:extLst>
              <a:ext uri="{FF2B5EF4-FFF2-40B4-BE49-F238E27FC236}">
                <a16:creationId xmlns:a16="http://schemas.microsoft.com/office/drawing/2014/main" id="{E71BF661-6A68-5C38-C9D2-EE296B4F7283}"/>
              </a:ext>
            </a:extLst>
          </p:cNvPr>
          <p:cNvSpPr>
            <a:spLocks noChangeArrowheads="1"/>
          </p:cNvSpPr>
          <p:nvPr/>
        </p:nvSpPr>
        <p:spPr bwMode="auto">
          <a:xfrm>
            <a:off x="4648200" y="4967288"/>
            <a:ext cx="286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Code to execute the query</a:t>
            </a:r>
          </a:p>
        </p:txBody>
      </p:sp>
      <p:sp>
        <p:nvSpPr>
          <p:cNvPr id="23571" name="Rectangle 23">
            <a:extLst>
              <a:ext uri="{FF2B5EF4-FFF2-40B4-BE49-F238E27FC236}">
                <a16:creationId xmlns:a16="http://schemas.microsoft.com/office/drawing/2014/main" id="{2ADD2E33-B59D-991D-2475-D50DD8F0E59F}"/>
              </a:ext>
            </a:extLst>
          </p:cNvPr>
          <p:cNvSpPr>
            <a:spLocks noChangeArrowheads="1"/>
          </p:cNvSpPr>
          <p:nvPr/>
        </p:nvSpPr>
        <p:spPr bwMode="auto">
          <a:xfrm>
            <a:off x="5181600" y="6110288"/>
            <a:ext cx="177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chemeClr val="tx2"/>
                </a:solidFill>
              </a:rPr>
              <a:t>Result of Query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730B4AF-881E-C4FA-D811-BA68D82090ED}"/>
              </a:ext>
            </a:extLst>
          </p:cNvPr>
          <p:cNvSpPr>
            <a:spLocks noGrp="1" noChangeArrowheads="1"/>
          </p:cNvSpPr>
          <p:nvPr>
            <p:ph type="title"/>
          </p:nvPr>
        </p:nvSpPr>
        <p:spPr/>
        <p:txBody>
          <a:bodyPr/>
          <a:lstStyle/>
          <a:p>
            <a:pPr eaLnBrk="1" hangingPunct="1"/>
            <a:r>
              <a:rPr lang="en-US" altLang="en-US" sz="3200" b="1">
                <a:solidFill>
                  <a:schemeClr val="accent2"/>
                </a:solidFill>
              </a:rPr>
              <a:t>Scanning , Parsing , Validating</a:t>
            </a:r>
          </a:p>
        </p:txBody>
      </p:sp>
      <p:sp>
        <p:nvSpPr>
          <p:cNvPr id="24579" name="Rectangle 3">
            <a:extLst>
              <a:ext uri="{FF2B5EF4-FFF2-40B4-BE49-F238E27FC236}">
                <a16:creationId xmlns:a16="http://schemas.microsoft.com/office/drawing/2014/main" id="{0849A7BE-FDBE-F400-87DA-8B710D9789D4}"/>
              </a:ext>
            </a:extLst>
          </p:cNvPr>
          <p:cNvSpPr>
            <a:spLocks noGrp="1" noChangeArrowheads="1"/>
          </p:cNvSpPr>
          <p:nvPr>
            <p:ph type="body" idx="1"/>
          </p:nvPr>
        </p:nvSpPr>
        <p:spPr/>
        <p:txBody>
          <a:bodyPr/>
          <a:lstStyle/>
          <a:p>
            <a:pPr eaLnBrk="1" hangingPunct="1"/>
            <a:r>
              <a:rPr lang="en-US" altLang="en-US" sz="2000" b="1"/>
              <a:t>Scanner:</a:t>
            </a:r>
            <a:r>
              <a:rPr lang="en-US" altLang="en-US"/>
              <a:t> </a:t>
            </a:r>
            <a:r>
              <a:rPr lang="en-US" altLang="en-US" sz="2000"/>
              <a:t>The scanner identifies the language tokens such as SQL Keywords, attribute names, and relation names in the text of the query.</a:t>
            </a:r>
          </a:p>
          <a:p>
            <a:pPr eaLnBrk="1" hangingPunct="1"/>
            <a:endParaRPr lang="en-US" altLang="en-US" sz="2000"/>
          </a:p>
          <a:p>
            <a:pPr eaLnBrk="1" hangingPunct="1"/>
            <a:r>
              <a:rPr lang="en-US" altLang="en-US" sz="2000" b="1"/>
              <a:t>Parser: </a:t>
            </a:r>
            <a:r>
              <a:rPr lang="en-US" altLang="en-US" sz="2000"/>
              <a:t>The parser checks the query syntax to determine whether it is formulated according to the syntax rules of the query language.</a:t>
            </a:r>
          </a:p>
          <a:p>
            <a:pPr eaLnBrk="1" hangingPunct="1"/>
            <a:endParaRPr lang="en-US" altLang="en-US" sz="2000"/>
          </a:p>
          <a:p>
            <a:pPr eaLnBrk="1" hangingPunct="1"/>
            <a:r>
              <a:rPr lang="en-US" altLang="en-US" sz="2000" b="1"/>
              <a:t>Validation: </a:t>
            </a:r>
            <a:r>
              <a:rPr lang="en-US" altLang="en-US" sz="2000"/>
              <a:t>The query must be validated by checking that all attributes and relation names are valid and semantically meaningful names in the schema of the particular database being queried.</a:t>
            </a:r>
          </a:p>
          <a:p>
            <a:pPr eaLnBrk="1" hangingPunct="1"/>
            <a:endParaRPr lang="en-US" altLang="en-US" sz="2000"/>
          </a:p>
          <a:p>
            <a:pPr eaLnBrk="1" hangingPunct="1">
              <a:buFontTx/>
              <a:buNone/>
            </a:pPr>
            <a:r>
              <a:rPr lang="en-US" altLang="en-US" sz="2000" b="1"/>
              <a:t> </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6F6FFF5-3B02-1399-84F5-9C127A67E4A7}"/>
              </a:ext>
            </a:extLst>
          </p:cNvPr>
          <p:cNvSpPr>
            <a:spLocks noGrp="1" noChangeArrowheads="1"/>
          </p:cNvSpPr>
          <p:nvPr>
            <p:ph type="title"/>
          </p:nvPr>
        </p:nvSpPr>
        <p:spPr/>
        <p:txBody>
          <a:bodyPr/>
          <a:lstStyle/>
          <a:p>
            <a:pPr eaLnBrk="1" hangingPunct="1"/>
            <a:r>
              <a:rPr lang="en-US" altLang="en-US" sz="3200" b="1">
                <a:solidFill>
                  <a:schemeClr val="accent2"/>
                </a:solidFill>
                <a:latin typeface="Bookman Old Style" panose="02050604050505020204" pitchFamily="18" charset="0"/>
              </a:rPr>
              <a:t>QUERY DATA STRUCTURE</a:t>
            </a:r>
          </a:p>
        </p:txBody>
      </p:sp>
      <p:sp>
        <p:nvSpPr>
          <p:cNvPr id="25603" name="Rectangle 3">
            <a:extLst>
              <a:ext uri="{FF2B5EF4-FFF2-40B4-BE49-F238E27FC236}">
                <a16:creationId xmlns:a16="http://schemas.microsoft.com/office/drawing/2014/main" id="{64DF7D1D-A86E-A8B5-5B54-B001E9ACBC23}"/>
              </a:ext>
            </a:extLst>
          </p:cNvPr>
          <p:cNvSpPr>
            <a:spLocks noGrp="1" noChangeArrowheads="1"/>
          </p:cNvSpPr>
          <p:nvPr>
            <p:ph type="body" idx="1"/>
          </p:nvPr>
        </p:nvSpPr>
        <p:spPr/>
        <p:txBody>
          <a:bodyPr/>
          <a:lstStyle/>
          <a:p>
            <a:pPr eaLnBrk="1" hangingPunct="1">
              <a:lnSpc>
                <a:spcPct val="80000"/>
              </a:lnSpc>
            </a:pPr>
            <a:r>
              <a:rPr lang="en-US" altLang="en-US" sz="2000"/>
              <a:t>Before optimizing the query it is represented  in an internal or intermediate form.</a:t>
            </a:r>
          </a:p>
          <a:p>
            <a:pPr eaLnBrk="1" hangingPunct="1">
              <a:lnSpc>
                <a:spcPct val="80000"/>
              </a:lnSpc>
              <a:buFontTx/>
              <a:buNone/>
            </a:pPr>
            <a:endParaRPr lang="en-US" altLang="en-US" sz="2000"/>
          </a:p>
          <a:p>
            <a:pPr eaLnBrk="1" hangingPunct="1">
              <a:lnSpc>
                <a:spcPct val="80000"/>
              </a:lnSpc>
              <a:buFontTx/>
              <a:buNone/>
            </a:pPr>
            <a:r>
              <a:rPr lang="en-US" altLang="en-US" sz="2000"/>
              <a:t>It is created using two data structures</a:t>
            </a:r>
          </a:p>
          <a:p>
            <a:pPr eaLnBrk="1" hangingPunct="1">
              <a:lnSpc>
                <a:spcPct val="80000"/>
              </a:lnSpc>
              <a:buFontTx/>
              <a:buNone/>
            </a:pPr>
            <a:endParaRPr lang="en-US" altLang="en-US" sz="2000"/>
          </a:p>
          <a:p>
            <a:pPr eaLnBrk="1" hangingPunct="1">
              <a:lnSpc>
                <a:spcPct val="80000"/>
              </a:lnSpc>
            </a:pPr>
            <a:r>
              <a:rPr lang="en-US" altLang="en-US" sz="2000" b="1"/>
              <a:t>Query tree</a:t>
            </a:r>
            <a:r>
              <a:rPr lang="en-US" altLang="en-US" sz="2000"/>
              <a:t>: A tree data structure that corresponds to a relational algebra expression. It represents the input relations of the query as </a:t>
            </a:r>
            <a:r>
              <a:rPr lang="en-US" altLang="en-US" sz="2000" i="1"/>
              <a:t>leaf nodes</a:t>
            </a:r>
            <a:r>
              <a:rPr lang="en-US" altLang="en-US" sz="2000"/>
              <a:t> of the tree, and represents the relational algebra operations as </a:t>
            </a:r>
            <a:r>
              <a:rPr lang="en-US" altLang="en-US" sz="2000" i="1"/>
              <a:t>internal nodes</a:t>
            </a:r>
            <a:r>
              <a:rPr lang="en-US" altLang="en-US" sz="2000"/>
              <a:t>.</a:t>
            </a:r>
          </a:p>
          <a:p>
            <a:pPr eaLnBrk="1" hangingPunct="1">
              <a:lnSpc>
                <a:spcPct val="80000"/>
              </a:lnSpc>
              <a:buFontTx/>
              <a:buNone/>
            </a:pPr>
            <a:endParaRPr lang="en-US" altLang="en-US" sz="2000"/>
          </a:p>
          <a:p>
            <a:pPr eaLnBrk="1" hangingPunct="1">
              <a:lnSpc>
                <a:spcPct val="80000"/>
              </a:lnSpc>
            </a:pPr>
            <a:r>
              <a:rPr lang="en-US" altLang="en-US" sz="2000" b="1"/>
              <a:t>Query graph</a:t>
            </a:r>
            <a:r>
              <a:rPr lang="en-US" altLang="en-US" sz="2000"/>
              <a:t>: A graph data structure that corresponds to a relational calculus expression. It does </a:t>
            </a:r>
            <a:r>
              <a:rPr lang="en-US" altLang="en-US" sz="2000" b="1"/>
              <a:t>not</a:t>
            </a:r>
            <a:r>
              <a:rPr lang="en-US" altLang="en-US" sz="2000"/>
              <a:t> indicate an order on which operations to perform first. There is only a </a:t>
            </a:r>
            <a:r>
              <a:rPr lang="en-US" altLang="en-US" sz="2000" b="1"/>
              <a:t>single </a:t>
            </a:r>
            <a:r>
              <a:rPr lang="en-US" altLang="en-US" sz="2000"/>
              <a:t>graph corresponding to each query. </a:t>
            </a:r>
          </a:p>
          <a:p>
            <a:pPr eaLnBrk="1" hangingPunct="1">
              <a:lnSpc>
                <a:spcPct val="80000"/>
              </a:lnSpc>
            </a:pP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80A2EE7-CE29-F854-8FA7-E92F6DEA1DEF}"/>
              </a:ext>
            </a:extLst>
          </p:cNvPr>
          <p:cNvSpPr>
            <a:spLocks noGrp="1" noChangeArrowheads="1"/>
          </p:cNvSpPr>
          <p:nvPr>
            <p:ph type="title"/>
          </p:nvPr>
        </p:nvSpPr>
        <p:spPr/>
        <p:txBody>
          <a:bodyPr/>
          <a:lstStyle/>
          <a:p>
            <a:pPr eaLnBrk="1" hangingPunct="1"/>
            <a:r>
              <a:rPr lang="en-US" altLang="en-US" sz="3200" b="1">
                <a:solidFill>
                  <a:schemeClr val="accent2"/>
                </a:solidFill>
                <a:latin typeface="Bookman Old Style" panose="02050604050505020204" pitchFamily="18" charset="0"/>
              </a:rPr>
              <a:t>QUERY PROCESSING</a:t>
            </a:r>
          </a:p>
        </p:txBody>
      </p:sp>
      <p:sp>
        <p:nvSpPr>
          <p:cNvPr id="26627" name="Rectangle 3">
            <a:extLst>
              <a:ext uri="{FF2B5EF4-FFF2-40B4-BE49-F238E27FC236}">
                <a16:creationId xmlns:a16="http://schemas.microsoft.com/office/drawing/2014/main" id="{43DCDA97-3D8E-8B53-FD9E-83CA976E33EC}"/>
              </a:ext>
            </a:extLst>
          </p:cNvPr>
          <p:cNvSpPr>
            <a:spLocks noGrp="1" noChangeArrowheads="1"/>
          </p:cNvSpPr>
          <p:nvPr>
            <p:ph type="body" idx="1"/>
          </p:nvPr>
        </p:nvSpPr>
        <p:spPr/>
        <p:txBody>
          <a:bodyPr/>
          <a:lstStyle/>
          <a:p>
            <a:pPr eaLnBrk="1" hangingPunct="1">
              <a:lnSpc>
                <a:spcPct val="90000"/>
              </a:lnSpc>
            </a:pPr>
            <a:endParaRPr lang="en-US" altLang="en-US" sz="2000" b="1"/>
          </a:p>
          <a:p>
            <a:pPr eaLnBrk="1" hangingPunct="1">
              <a:lnSpc>
                <a:spcPct val="90000"/>
              </a:lnSpc>
            </a:pPr>
            <a:r>
              <a:rPr lang="en-US" altLang="en-US" sz="2000" b="1"/>
              <a:t>Query Optimization</a:t>
            </a:r>
            <a:r>
              <a:rPr lang="en-US" altLang="en-US" sz="2000"/>
              <a:t>: The process of choosing a suitable execution strategy for processing a query. This module has the task of producing an execution plan.</a:t>
            </a:r>
          </a:p>
          <a:p>
            <a:pPr eaLnBrk="1" hangingPunct="1">
              <a:lnSpc>
                <a:spcPct val="90000"/>
              </a:lnSpc>
              <a:buFontTx/>
              <a:buNone/>
            </a:pPr>
            <a:endParaRPr lang="en-US" altLang="en-US" sz="2000"/>
          </a:p>
          <a:p>
            <a:pPr eaLnBrk="1" hangingPunct="1">
              <a:lnSpc>
                <a:spcPct val="90000"/>
              </a:lnSpc>
            </a:pPr>
            <a:r>
              <a:rPr lang="en-US" altLang="en-US" sz="2000" b="1"/>
              <a:t>Query Code Generator: </a:t>
            </a:r>
            <a:r>
              <a:rPr lang="en-US" altLang="en-US" sz="2000"/>
              <a:t>It generates the code to execute the plan.</a:t>
            </a:r>
          </a:p>
          <a:p>
            <a:pPr eaLnBrk="1" hangingPunct="1">
              <a:lnSpc>
                <a:spcPct val="90000"/>
              </a:lnSpc>
              <a:buFontTx/>
              <a:buNone/>
            </a:pPr>
            <a:endParaRPr lang="en-US" altLang="en-US" sz="2000"/>
          </a:p>
          <a:p>
            <a:pPr eaLnBrk="1" hangingPunct="1">
              <a:lnSpc>
                <a:spcPct val="90000"/>
              </a:lnSpc>
            </a:pPr>
            <a:r>
              <a:rPr lang="en-US" altLang="en-US" sz="2000" b="1"/>
              <a:t>Runtime Database Processor: </a:t>
            </a:r>
            <a:r>
              <a:rPr lang="en-US" altLang="en-US" sz="2000"/>
              <a:t>It has the task of running the query code whether in compiled or interpreted mode.If a runtime error results an error message is generated by the runtime database processor.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7B3A6E1-CCE3-EA44-0CB8-69F34D730AAC}"/>
              </a:ext>
            </a:extLst>
          </p:cNvPr>
          <p:cNvSpPr>
            <a:spLocks noGrp="1" noChangeArrowheads="1"/>
          </p:cNvSpPr>
          <p:nvPr>
            <p:ph type="title"/>
          </p:nvPr>
        </p:nvSpPr>
        <p:spPr/>
        <p:txBody>
          <a:bodyPr/>
          <a:lstStyle/>
          <a:p>
            <a:pPr eaLnBrk="1" hangingPunct="1"/>
            <a:r>
              <a:rPr lang="en-US" altLang="en-US" sz="3200" b="1">
                <a:solidFill>
                  <a:schemeClr val="accent2"/>
                </a:solidFill>
                <a:latin typeface="Bookman Old Style" panose="02050604050505020204" pitchFamily="18" charset="0"/>
                <a:cs typeface="Times New Roman" panose="02020603050405020304" pitchFamily="18" charset="0"/>
              </a:rPr>
              <a:t>Translating SQL Queries into Relational Algebra</a:t>
            </a:r>
            <a:r>
              <a:rPr lang="en-US" altLang="en-US" sz="4000">
                <a:cs typeface="Times New Roman" panose="02020603050405020304" pitchFamily="18" charset="0"/>
              </a:rPr>
              <a:t> </a:t>
            </a:r>
          </a:p>
        </p:txBody>
      </p:sp>
      <p:sp>
        <p:nvSpPr>
          <p:cNvPr id="27651" name="Rectangle 3">
            <a:extLst>
              <a:ext uri="{FF2B5EF4-FFF2-40B4-BE49-F238E27FC236}">
                <a16:creationId xmlns:a16="http://schemas.microsoft.com/office/drawing/2014/main" id="{A7B12B33-E475-7D1E-2802-A771A97A7A2D}"/>
              </a:ext>
            </a:extLst>
          </p:cNvPr>
          <p:cNvSpPr>
            <a:spLocks noGrp="1" noChangeArrowheads="1"/>
          </p:cNvSpPr>
          <p:nvPr>
            <p:ph type="body" idx="1"/>
          </p:nvPr>
        </p:nvSpPr>
        <p:spPr/>
        <p:txBody>
          <a:bodyPr/>
          <a:lstStyle/>
          <a:p>
            <a:pPr eaLnBrk="1" hangingPunct="1">
              <a:lnSpc>
                <a:spcPct val="90000"/>
              </a:lnSpc>
            </a:pPr>
            <a:endParaRPr lang="en-US" altLang="en-US" sz="2000" b="1">
              <a:cs typeface="Times New Roman" panose="02020603050405020304" pitchFamily="18" charset="0"/>
            </a:endParaRPr>
          </a:p>
          <a:p>
            <a:pPr eaLnBrk="1" hangingPunct="1">
              <a:lnSpc>
                <a:spcPct val="90000"/>
              </a:lnSpc>
            </a:pPr>
            <a:r>
              <a:rPr lang="en-US" altLang="en-US" sz="2000" b="1">
                <a:cs typeface="Times New Roman" panose="02020603050405020304" pitchFamily="18" charset="0"/>
              </a:rPr>
              <a:t>Query block: </a:t>
            </a:r>
            <a:r>
              <a:rPr lang="en-US" altLang="en-US" sz="2000">
                <a:cs typeface="Times New Roman" panose="02020603050405020304" pitchFamily="18" charset="0"/>
              </a:rPr>
              <a:t>The basic unit that can be translated into the algebraic operators and optimized.</a:t>
            </a:r>
          </a:p>
          <a:p>
            <a:pPr eaLnBrk="1" hangingPunct="1">
              <a:lnSpc>
                <a:spcPct val="90000"/>
              </a:lnSpc>
              <a:buFontTx/>
              <a:buNone/>
            </a:pPr>
            <a:endParaRPr lang="en-US" altLang="en-US" sz="2000">
              <a:cs typeface="Times New Roman" panose="02020603050405020304" pitchFamily="18" charset="0"/>
            </a:endParaRPr>
          </a:p>
          <a:p>
            <a:pPr eaLnBrk="1" hangingPunct="1">
              <a:lnSpc>
                <a:spcPct val="90000"/>
              </a:lnSpc>
            </a:pPr>
            <a:r>
              <a:rPr lang="en-US" altLang="en-US" sz="2000">
                <a:cs typeface="Times New Roman" panose="02020603050405020304" pitchFamily="18" charset="0"/>
              </a:rPr>
              <a:t>A query block contains a single SELECT-FROM-WHERE expression, as well as GROUP BY and HAVING clause if these are part of the block.</a:t>
            </a:r>
          </a:p>
          <a:p>
            <a:pPr eaLnBrk="1" hangingPunct="1">
              <a:lnSpc>
                <a:spcPct val="90000"/>
              </a:lnSpc>
              <a:buFontTx/>
              <a:buNone/>
            </a:pPr>
            <a:endParaRPr lang="en-US" altLang="en-US" sz="2000">
              <a:cs typeface="Times New Roman" panose="02020603050405020304" pitchFamily="18" charset="0"/>
            </a:endParaRPr>
          </a:p>
          <a:p>
            <a:pPr eaLnBrk="1" hangingPunct="1">
              <a:lnSpc>
                <a:spcPct val="90000"/>
              </a:lnSpc>
            </a:pPr>
            <a:r>
              <a:rPr lang="en-US" altLang="en-US" sz="2000" b="1">
                <a:cs typeface="Times New Roman" panose="02020603050405020304" pitchFamily="18" charset="0"/>
              </a:rPr>
              <a:t>Nested queries</a:t>
            </a:r>
            <a:r>
              <a:rPr lang="en-US" altLang="en-US" sz="2000">
                <a:cs typeface="Times New Roman" panose="02020603050405020304" pitchFamily="18" charset="0"/>
              </a:rPr>
              <a:t> within a query are identified as separate query blocks.</a:t>
            </a:r>
          </a:p>
          <a:p>
            <a:pPr eaLnBrk="1" hangingPunct="1">
              <a:lnSpc>
                <a:spcPct val="90000"/>
              </a:lnSpc>
              <a:buFontTx/>
              <a:buNone/>
            </a:pPr>
            <a:endParaRPr lang="en-US" altLang="en-US" sz="2000">
              <a:cs typeface="Times New Roman" panose="02020603050405020304" pitchFamily="18" charset="0"/>
            </a:endParaRPr>
          </a:p>
          <a:p>
            <a:pPr eaLnBrk="1" hangingPunct="1">
              <a:lnSpc>
                <a:spcPct val="90000"/>
              </a:lnSpc>
            </a:pPr>
            <a:r>
              <a:rPr lang="en-US" altLang="en-US" sz="2000">
                <a:cs typeface="Times New Roman" panose="02020603050405020304" pitchFamily="18" charset="0"/>
              </a:rPr>
              <a:t>Aggregate operators in SQL must be included in the extended algebra.</a:t>
            </a:r>
            <a:endParaRPr lang="en-US" altLang="en-US" sz="2000"/>
          </a:p>
          <a:p>
            <a:pPr eaLnBrk="1" hangingPunct="1">
              <a:lnSpc>
                <a:spcPct val="90000"/>
              </a:lnSpc>
              <a:buFontTx/>
              <a:buNone/>
            </a:pP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9EDB3A5-D61F-527C-098B-DC284C900783}"/>
              </a:ext>
            </a:extLst>
          </p:cNvPr>
          <p:cNvSpPr>
            <a:spLocks noGrp="1" noChangeArrowheads="1"/>
          </p:cNvSpPr>
          <p:nvPr>
            <p:ph type="title"/>
          </p:nvPr>
        </p:nvSpPr>
        <p:spPr/>
        <p:txBody>
          <a:bodyPr/>
          <a:lstStyle/>
          <a:p>
            <a:pPr eaLnBrk="1" hangingPunct="1"/>
            <a:r>
              <a:rPr lang="en-US" altLang="en-US" sz="3200" b="1">
                <a:solidFill>
                  <a:schemeClr val="accent2"/>
                </a:solidFill>
                <a:latin typeface="Bookman Old Style" panose="02050604050505020204" pitchFamily="18" charset="0"/>
                <a:cs typeface="Times New Roman" panose="02020603050405020304" pitchFamily="18" charset="0"/>
              </a:rPr>
              <a:t>Translating SQL Queries into Relational Algebra</a:t>
            </a:r>
            <a:r>
              <a:rPr lang="en-US" altLang="en-US" sz="4000">
                <a:cs typeface="Times New Roman" panose="02020603050405020304" pitchFamily="18" charset="0"/>
              </a:rPr>
              <a:t> </a:t>
            </a:r>
          </a:p>
        </p:txBody>
      </p:sp>
      <p:sp>
        <p:nvSpPr>
          <p:cNvPr id="28675" name="Rectangle 3">
            <a:extLst>
              <a:ext uri="{FF2B5EF4-FFF2-40B4-BE49-F238E27FC236}">
                <a16:creationId xmlns:a16="http://schemas.microsoft.com/office/drawing/2014/main" id="{C90405D7-62E1-D8B2-A5AE-0C7A0DB60DD8}"/>
              </a:ext>
            </a:extLst>
          </p:cNvPr>
          <p:cNvSpPr>
            <a:spLocks noGrp="1" noChangeArrowheads="1"/>
          </p:cNvSpPr>
          <p:nvPr>
            <p:ph type="body" idx="1"/>
          </p:nvPr>
        </p:nvSpPr>
        <p:spPr/>
        <p:txBody>
          <a:bodyPr/>
          <a:lstStyle/>
          <a:p>
            <a:pPr eaLnBrk="1" hangingPunct="1">
              <a:buFontTx/>
              <a:buNone/>
            </a:pPr>
            <a:r>
              <a:rPr lang="en-US" altLang="en-US"/>
              <a:t>                                                  </a:t>
            </a:r>
          </a:p>
        </p:txBody>
      </p:sp>
      <p:sp>
        <p:nvSpPr>
          <p:cNvPr id="28676" name="Rectangle 56">
            <a:extLst>
              <a:ext uri="{FF2B5EF4-FFF2-40B4-BE49-F238E27FC236}">
                <a16:creationId xmlns:a16="http://schemas.microsoft.com/office/drawing/2014/main" id="{EEDFB699-737D-254F-9F15-977570BBB168}"/>
              </a:ext>
            </a:extLst>
          </p:cNvPr>
          <p:cNvSpPr>
            <a:spLocks noChangeArrowheads="1"/>
          </p:cNvSpPr>
          <p:nvPr/>
        </p:nvSpPr>
        <p:spPr bwMode="auto">
          <a:xfrm>
            <a:off x="3657600" y="1828800"/>
            <a:ext cx="54864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a:p>
            <a:pPr eaLnBrk="1" hangingPunct="1"/>
            <a:r>
              <a:rPr lang="en-US" altLang="en-US" b="1"/>
              <a:t>SELECT</a:t>
            </a:r>
            <a:r>
              <a:rPr lang="en-US" altLang="en-US"/>
              <a:t> LNAME, FNAME</a:t>
            </a:r>
          </a:p>
          <a:p>
            <a:pPr eaLnBrk="1" hangingPunct="1"/>
            <a:r>
              <a:rPr lang="en-US" altLang="en-US" b="1"/>
              <a:t>FROM</a:t>
            </a:r>
            <a:r>
              <a:rPr lang="en-US" altLang="en-US"/>
              <a:t> 	EMPLOYEE</a:t>
            </a:r>
          </a:p>
          <a:p>
            <a:pPr eaLnBrk="1" hangingPunct="1"/>
            <a:r>
              <a:rPr lang="en-US" altLang="en-US" b="1"/>
              <a:t>WHERE</a:t>
            </a:r>
            <a:r>
              <a:rPr lang="en-US" altLang="en-US"/>
              <a:t> SALARY &gt; (</a:t>
            </a:r>
            <a:r>
              <a:rPr lang="en-US" altLang="en-US" b="1"/>
              <a:t>SELECT</a:t>
            </a:r>
            <a:r>
              <a:rPr lang="en-US" altLang="en-US"/>
              <a:t>  MAX (SALARY)</a:t>
            </a:r>
          </a:p>
          <a:p>
            <a:pPr eaLnBrk="1" hangingPunct="1"/>
            <a:r>
              <a:rPr lang="en-US" altLang="en-US"/>
              <a:t>                    	     </a:t>
            </a:r>
            <a:r>
              <a:rPr lang="en-US" altLang="en-US" b="1"/>
              <a:t>FROM </a:t>
            </a:r>
            <a:r>
              <a:rPr lang="en-US" altLang="en-US"/>
              <a:t>EMPLOYEE</a:t>
            </a:r>
          </a:p>
          <a:p>
            <a:pPr eaLnBrk="1" hangingPunct="1"/>
            <a:r>
              <a:rPr lang="en-US" altLang="en-US"/>
              <a:t>                     	     </a:t>
            </a:r>
            <a:r>
              <a:rPr lang="en-US" altLang="en-US" b="1"/>
              <a:t>WHERE </a:t>
            </a:r>
            <a:r>
              <a:rPr lang="en-US" altLang="en-US"/>
              <a:t>DNO = 5); 	</a:t>
            </a:r>
          </a:p>
          <a:p>
            <a:pPr eaLnBrk="1" hangingPunct="1"/>
            <a:endParaRPr lang="en-US" altLang="en-US"/>
          </a:p>
        </p:txBody>
      </p:sp>
      <p:sp>
        <p:nvSpPr>
          <p:cNvPr id="28677" name="Rectangle 57">
            <a:extLst>
              <a:ext uri="{FF2B5EF4-FFF2-40B4-BE49-F238E27FC236}">
                <a16:creationId xmlns:a16="http://schemas.microsoft.com/office/drawing/2014/main" id="{90C4F3C1-190F-75EF-3390-52DA4BB229CB}"/>
              </a:ext>
            </a:extLst>
          </p:cNvPr>
          <p:cNvSpPr>
            <a:spLocks noChangeArrowheads="1"/>
          </p:cNvSpPr>
          <p:nvPr/>
        </p:nvSpPr>
        <p:spPr bwMode="auto">
          <a:xfrm>
            <a:off x="6553200" y="3886200"/>
            <a:ext cx="29718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t>SELECT</a:t>
            </a:r>
            <a:r>
              <a:rPr lang="en-US" altLang="en-US"/>
              <a:t>	MAX (SALARY)</a:t>
            </a:r>
          </a:p>
          <a:p>
            <a:pPr algn="ctr" eaLnBrk="1" hangingPunct="1"/>
            <a:r>
              <a:rPr lang="en-US" altLang="en-US" b="1"/>
              <a:t>FROM</a:t>
            </a:r>
            <a:r>
              <a:rPr lang="en-US" altLang="en-US"/>
              <a:t>	EMPLOYEE</a:t>
            </a:r>
          </a:p>
          <a:p>
            <a:pPr algn="ctr" eaLnBrk="1" hangingPunct="1"/>
            <a:r>
              <a:rPr lang="en-US" altLang="en-US" b="1"/>
              <a:t>WHERE</a:t>
            </a:r>
            <a:r>
              <a:rPr lang="en-US" altLang="en-US"/>
              <a:t> DNO = 5</a:t>
            </a:r>
          </a:p>
          <a:p>
            <a:pPr algn="ctr" eaLnBrk="1" hangingPunct="1"/>
            <a:endParaRPr lang="en-US" altLang="en-US"/>
          </a:p>
        </p:txBody>
      </p:sp>
      <p:sp>
        <p:nvSpPr>
          <p:cNvPr id="28678" name="Rectangle 58">
            <a:extLst>
              <a:ext uri="{FF2B5EF4-FFF2-40B4-BE49-F238E27FC236}">
                <a16:creationId xmlns:a16="http://schemas.microsoft.com/office/drawing/2014/main" id="{4C13E167-2506-5768-9B8E-1C8AE8A56C24}"/>
              </a:ext>
            </a:extLst>
          </p:cNvPr>
          <p:cNvSpPr>
            <a:spLocks noChangeArrowheads="1"/>
          </p:cNvSpPr>
          <p:nvPr/>
        </p:nvSpPr>
        <p:spPr bwMode="auto">
          <a:xfrm>
            <a:off x="2971800" y="3886200"/>
            <a:ext cx="27432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t>SELECT</a:t>
            </a:r>
            <a:r>
              <a:rPr lang="en-US" altLang="en-US"/>
              <a:t> LNAME, FNAME</a:t>
            </a:r>
          </a:p>
          <a:p>
            <a:pPr algn="ctr" eaLnBrk="1" hangingPunct="1"/>
            <a:r>
              <a:rPr lang="en-US" altLang="en-US" b="1"/>
              <a:t>FROM</a:t>
            </a:r>
            <a:r>
              <a:rPr lang="en-US" altLang="en-US"/>
              <a:t> 	EMPLOYEE</a:t>
            </a:r>
          </a:p>
          <a:p>
            <a:pPr algn="ctr" eaLnBrk="1" hangingPunct="1"/>
            <a:r>
              <a:rPr lang="en-US" altLang="en-US" b="1"/>
              <a:t>WHERE</a:t>
            </a:r>
            <a:r>
              <a:rPr lang="en-US" altLang="en-US"/>
              <a:t> SALARY &gt; C</a:t>
            </a:r>
          </a:p>
          <a:p>
            <a:pPr algn="ctr" eaLnBrk="1" hangingPunct="1"/>
            <a:endParaRPr lang="en-US" altLang="en-US"/>
          </a:p>
        </p:txBody>
      </p:sp>
      <p:sp>
        <p:nvSpPr>
          <p:cNvPr id="28679" name="Rectangle 59">
            <a:extLst>
              <a:ext uri="{FF2B5EF4-FFF2-40B4-BE49-F238E27FC236}">
                <a16:creationId xmlns:a16="http://schemas.microsoft.com/office/drawing/2014/main" id="{D268800B-5C82-903B-6453-9772D13BF7C1}"/>
              </a:ext>
            </a:extLst>
          </p:cNvPr>
          <p:cNvSpPr>
            <a:spLocks noChangeArrowheads="1"/>
          </p:cNvSpPr>
          <p:nvPr/>
        </p:nvSpPr>
        <p:spPr bwMode="auto">
          <a:xfrm>
            <a:off x="6553200" y="5638800"/>
            <a:ext cx="3886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t>ℱ</a:t>
            </a:r>
            <a:r>
              <a:rPr lang="en-US" altLang="en-US" sz="1200"/>
              <a:t>MAX SALARY</a:t>
            </a:r>
            <a:r>
              <a:rPr lang="en-US" altLang="en-US"/>
              <a:t> (</a:t>
            </a:r>
            <a:r>
              <a:rPr lang="en-US" altLang="en-US" sz="2400"/>
              <a:t>σ</a:t>
            </a:r>
            <a:r>
              <a:rPr lang="en-US" altLang="en-US" sz="1200"/>
              <a:t>DNO=5</a:t>
            </a:r>
            <a:r>
              <a:rPr lang="en-US" altLang="en-US"/>
              <a:t> (EMPLOYEE))</a:t>
            </a:r>
          </a:p>
          <a:p>
            <a:pPr algn="ctr" eaLnBrk="1" hangingPunct="1"/>
            <a:endParaRPr lang="en-US" altLang="en-US"/>
          </a:p>
        </p:txBody>
      </p:sp>
      <p:sp>
        <p:nvSpPr>
          <p:cNvPr id="28680" name="Rectangle 60">
            <a:extLst>
              <a:ext uri="{FF2B5EF4-FFF2-40B4-BE49-F238E27FC236}">
                <a16:creationId xmlns:a16="http://schemas.microsoft.com/office/drawing/2014/main" id="{7ED3AB59-A173-15D3-0C58-9535294B4F69}"/>
              </a:ext>
            </a:extLst>
          </p:cNvPr>
          <p:cNvSpPr>
            <a:spLocks noChangeArrowheads="1"/>
          </p:cNvSpPr>
          <p:nvPr/>
        </p:nvSpPr>
        <p:spPr bwMode="auto">
          <a:xfrm>
            <a:off x="2133600" y="5638800"/>
            <a:ext cx="3962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t>π</a:t>
            </a:r>
            <a:r>
              <a:rPr lang="en-US" altLang="en-US" sz="1200"/>
              <a:t>LNAME,FNAME</a:t>
            </a:r>
            <a:r>
              <a:rPr lang="en-US" altLang="en-US"/>
              <a:t>(</a:t>
            </a:r>
            <a:r>
              <a:rPr lang="en-US" altLang="en-US" sz="2400"/>
              <a:t>σ</a:t>
            </a:r>
            <a:r>
              <a:rPr lang="en-US" altLang="en-US" sz="1200"/>
              <a:t>SALARY&gt;C</a:t>
            </a:r>
            <a:r>
              <a:rPr lang="en-US" altLang="en-US"/>
              <a:t>(EMPLOYEE))</a:t>
            </a:r>
          </a:p>
          <a:p>
            <a:pPr algn="ctr" eaLnBrk="1" hangingPunct="1"/>
            <a:endParaRPr lang="en-US" altLang="en-US"/>
          </a:p>
        </p:txBody>
      </p:sp>
      <p:sp>
        <p:nvSpPr>
          <p:cNvPr id="28681" name="Line 62">
            <a:extLst>
              <a:ext uri="{FF2B5EF4-FFF2-40B4-BE49-F238E27FC236}">
                <a16:creationId xmlns:a16="http://schemas.microsoft.com/office/drawing/2014/main" id="{DF71FF46-DF10-7EBE-5177-EDDC0F2FB558}"/>
              </a:ext>
            </a:extLst>
          </p:cNvPr>
          <p:cNvSpPr>
            <a:spLocks noChangeShapeType="1"/>
          </p:cNvSpPr>
          <p:nvPr/>
        </p:nvSpPr>
        <p:spPr bwMode="auto">
          <a:xfrm>
            <a:off x="6096000" y="3429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2" name="Line 63">
            <a:extLst>
              <a:ext uri="{FF2B5EF4-FFF2-40B4-BE49-F238E27FC236}">
                <a16:creationId xmlns:a16="http://schemas.microsoft.com/office/drawing/2014/main" id="{77AF3807-B5BC-DD4B-9AC1-5DF896808826}"/>
              </a:ext>
            </a:extLst>
          </p:cNvPr>
          <p:cNvSpPr>
            <a:spLocks noChangeShapeType="1"/>
          </p:cNvSpPr>
          <p:nvPr/>
        </p:nvSpPr>
        <p:spPr bwMode="auto">
          <a:xfrm>
            <a:off x="4419600" y="3657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3" name="Line 64">
            <a:extLst>
              <a:ext uri="{FF2B5EF4-FFF2-40B4-BE49-F238E27FC236}">
                <a16:creationId xmlns:a16="http://schemas.microsoft.com/office/drawing/2014/main" id="{4EF9CE08-D56C-F6C5-B389-E8F8D85F777C}"/>
              </a:ext>
            </a:extLst>
          </p:cNvPr>
          <p:cNvSpPr>
            <a:spLocks noChangeShapeType="1"/>
          </p:cNvSpPr>
          <p:nvPr/>
        </p:nvSpPr>
        <p:spPr bwMode="auto">
          <a:xfrm>
            <a:off x="8001000" y="3657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4" name="Line 65">
            <a:extLst>
              <a:ext uri="{FF2B5EF4-FFF2-40B4-BE49-F238E27FC236}">
                <a16:creationId xmlns:a16="http://schemas.microsoft.com/office/drawing/2014/main" id="{DD07C305-6DA7-E8FD-4D01-5505A7EE61C1}"/>
              </a:ext>
            </a:extLst>
          </p:cNvPr>
          <p:cNvSpPr>
            <a:spLocks noChangeShapeType="1"/>
          </p:cNvSpPr>
          <p:nvPr/>
        </p:nvSpPr>
        <p:spPr bwMode="auto">
          <a:xfrm>
            <a:off x="4419600" y="36576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5" name="Line 66">
            <a:extLst>
              <a:ext uri="{FF2B5EF4-FFF2-40B4-BE49-F238E27FC236}">
                <a16:creationId xmlns:a16="http://schemas.microsoft.com/office/drawing/2014/main" id="{9A8F858B-E6F5-94A4-F83B-6DBA06862E2A}"/>
              </a:ext>
            </a:extLst>
          </p:cNvPr>
          <p:cNvSpPr>
            <a:spLocks noChangeShapeType="1"/>
          </p:cNvSpPr>
          <p:nvPr/>
        </p:nvSpPr>
        <p:spPr bwMode="auto">
          <a:xfrm>
            <a:off x="6096000" y="3352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6" name="AutoShape 67">
            <a:extLst>
              <a:ext uri="{FF2B5EF4-FFF2-40B4-BE49-F238E27FC236}">
                <a16:creationId xmlns:a16="http://schemas.microsoft.com/office/drawing/2014/main" id="{653E2F30-0D6C-BC95-5540-C5E44269D725}"/>
              </a:ext>
            </a:extLst>
          </p:cNvPr>
          <p:cNvSpPr>
            <a:spLocks noChangeArrowheads="1"/>
          </p:cNvSpPr>
          <p:nvPr/>
        </p:nvSpPr>
        <p:spPr bwMode="auto">
          <a:xfrm>
            <a:off x="4000500" y="5181600"/>
            <a:ext cx="342900" cy="412750"/>
          </a:xfrm>
          <a:prstGeom prst="downArrow">
            <a:avLst>
              <a:gd name="adj1" fmla="val 50000"/>
              <a:gd name="adj2" fmla="val 30093"/>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28687" name="AutoShape 68">
            <a:extLst>
              <a:ext uri="{FF2B5EF4-FFF2-40B4-BE49-F238E27FC236}">
                <a16:creationId xmlns:a16="http://schemas.microsoft.com/office/drawing/2014/main" id="{48E8953A-1278-BD37-DCF1-AD118B501ABB}"/>
              </a:ext>
            </a:extLst>
          </p:cNvPr>
          <p:cNvSpPr>
            <a:spLocks noChangeArrowheads="1"/>
          </p:cNvSpPr>
          <p:nvPr/>
        </p:nvSpPr>
        <p:spPr bwMode="auto">
          <a:xfrm>
            <a:off x="7886700" y="5181600"/>
            <a:ext cx="342900" cy="412750"/>
          </a:xfrm>
          <a:prstGeom prst="downArrow">
            <a:avLst>
              <a:gd name="adj1" fmla="val 50000"/>
              <a:gd name="adj2" fmla="val 30093"/>
            </a:avLst>
          </a:prstGeom>
          <a:noFill/>
          <a:ln w="9525">
            <a:solidFill>
              <a:schemeClr val="bg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solidFill>
                <a:schemeClr val="bg2"/>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E173DDB-9A98-64E7-A6E1-B8297BB44D10}"/>
              </a:ext>
            </a:extLst>
          </p:cNvPr>
          <p:cNvSpPr>
            <a:spLocks noGrp="1" noChangeArrowheads="1"/>
          </p:cNvSpPr>
          <p:nvPr>
            <p:ph type="title"/>
          </p:nvPr>
        </p:nvSpPr>
        <p:spPr/>
        <p:txBody>
          <a:bodyPr/>
          <a:lstStyle/>
          <a:p>
            <a:pPr eaLnBrk="1" hangingPunct="1"/>
            <a:r>
              <a:rPr lang="en-US" altLang="en-US"/>
              <a:t>Why sort?</a:t>
            </a:r>
          </a:p>
        </p:txBody>
      </p:sp>
      <p:sp>
        <p:nvSpPr>
          <p:cNvPr id="29699" name="Rectangle 3">
            <a:extLst>
              <a:ext uri="{FF2B5EF4-FFF2-40B4-BE49-F238E27FC236}">
                <a16:creationId xmlns:a16="http://schemas.microsoft.com/office/drawing/2014/main" id="{3288FCC8-72C9-F80A-2208-0D1D3E7ADF9E}"/>
              </a:ext>
            </a:extLst>
          </p:cNvPr>
          <p:cNvSpPr>
            <a:spLocks noGrp="1" noChangeArrowheads="1"/>
          </p:cNvSpPr>
          <p:nvPr>
            <p:ph type="body" idx="1"/>
          </p:nvPr>
        </p:nvSpPr>
        <p:spPr/>
        <p:txBody>
          <a:bodyPr/>
          <a:lstStyle/>
          <a:p>
            <a:pPr eaLnBrk="1" hangingPunct="1"/>
            <a:r>
              <a:rPr lang="en-US" altLang="ko-KR">
                <a:ea typeface="굴림" panose="020B0600000101010101" pitchFamily="34" charset="-127"/>
              </a:rPr>
              <a:t>A classic problem in computer science!</a:t>
            </a:r>
          </a:p>
          <a:p>
            <a:pPr eaLnBrk="1" hangingPunct="1"/>
            <a:r>
              <a:rPr lang="en-US" altLang="ko-KR">
                <a:ea typeface="굴림" panose="020B0600000101010101" pitchFamily="34" charset="-127"/>
              </a:rPr>
              <a:t>Data requested in sorted order </a:t>
            </a:r>
          </a:p>
          <a:p>
            <a:pPr lvl="1" eaLnBrk="1" hangingPunct="1">
              <a:buSzPct val="75000"/>
            </a:pPr>
            <a:r>
              <a:rPr lang="en-US" altLang="ko-KR">
                <a:ea typeface="굴림" panose="020B0600000101010101" pitchFamily="34" charset="-127"/>
              </a:rPr>
              <a:t>e.g., find students in increasing </a:t>
            </a:r>
            <a:r>
              <a:rPr lang="en-US" altLang="ko-KR" i="1">
                <a:ea typeface="굴림" panose="020B0600000101010101" pitchFamily="34" charset="-127"/>
              </a:rPr>
              <a:t>gpa</a:t>
            </a:r>
            <a:r>
              <a:rPr lang="en-US" altLang="ko-KR">
                <a:ea typeface="굴림" panose="020B0600000101010101" pitchFamily="34" charset="-127"/>
              </a:rPr>
              <a:t> order</a:t>
            </a:r>
          </a:p>
          <a:p>
            <a:pPr eaLnBrk="1" hangingPunct="1"/>
            <a:r>
              <a:rPr lang="en-US" altLang="ko-KR">
                <a:ea typeface="굴림" panose="020B0600000101010101" pitchFamily="34" charset="-127"/>
              </a:rPr>
              <a:t>Sorting is first step in </a:t>
            </a:r>
            <a:r>
              <a:rPr lang="en-US" altLang="ko-KR" i="1">
                <a:ea typeface="굴림" panose="020B0600000101010101" pitchFamily="34" charset="-127"/>
              </a:rPr>
              <a:t>bulk loading </a:t>
            </a:r>
            <a:r>
              <a:rPr lang="en-US" altLang="ko-KR">
                <a:ea typeface="굴림" panose="020B0600000101010101" pitchFamily="34" charset="-127"/>
              </a:rPr>
              <a:t>B+ tree index.</a:t>
            </a:r>
          </a:p>
          <a:p>
            <a:pPr eaLnBrk="1" hangingPunct="1"/>
            <a:r>
              <a:rPr lang="en-US" altLang="ko-KR">
                <a:ea typeface="굴림" panose="020B0600000101010101" pitchFamily="34" charset="-127"/>
              </a:rPr>
              <a:t>Sorting useful for eliminating </a:t>
            </a:r>
            <a:r>
              <a:rPr lang="en-US" altLang="ko-KR" i="1">
                <a:ea typeface="굴림" panose="020B0600000101010101" pitchFamily="34" charset="-127"/>
              </a:rPr>
              <a:t>duplicate copies </a:t>
            </a:r>
            <a:r>
              <a:rPr lang="en-US" altLang="ko-KR">
                <a:ea typeface="굴림" panose="020B0600000101010101" pitchFamily="34" charset="-127"/>
              </a:rPr>
              <a:t>in a collection of records </a:t>
            </a:r>
          </a:p>
          <a:p>
            <a:pPr eaLnBrk="1" hangingPunct="1"/>
            <a:r>
              <a:rPr lang="en-US" altLang="ko-KR" i="1">
                <a:ea typeface="굴림" panose="020B0600000101010101" pitchFamily="34" charset="-127"/>
              </a:rPr>
              <a:t>Sort-merge</a:t>
            </a:r>
            <a:r>
              <a:rPr lang="en-US" altLang="ko-KR">
                <a:ea typeface="굴림" panose="020B0600000101010101" pitchFamily="34" charset="-127"/>
              </a:rPr>
              <a:t> join algorithm involves sorting.</a:t>
            </a:r>
          </a:p>
          <a:p>
            <a:pPr eaLnBrk="1" hangingPunct="1">
              <a:buFontTx/>
              <a:buNone/>
            </a:pPr>
            <a:endParaRPr lang="en-US" altLang="ko-KR">
              <a:ea typeface="굴림" panose="020B0600000101010101" pitchFamily="34" charset="-127"/>
            </a:endParaRPr>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F9FBA15-DEC7-FE4B-EA98-0C2ED7EE66A0}"/>
              </a:ext>
            </a:extLst>
          </p:cNvPr>
          <p:cNvSpPr>
            <a:spLocks noGrp="1" noChangeArrowheads="1"/>
          </p:cNvSpPr>
          <p:nvPr>
            <p:ph type="ctrTitle"/>
          </p:nvPr>
        </p:nvSpPr>
        <p:spPr>
          <a:xfrm>
            <a:off x="1905000" y="304800"/>
            <a:ext cx="7772400" cy="533400"/>
          </a:xfrm>
        </p:spPr>
        <p:txBody>
          <a:bodyPr anchor="ctr"/>
          <a:lstStyle/>
          <a:p>
            <a:pPr eaLnBrk="1" hangingPunct="1"/>
            <a:r>
              <a:rPr lang="en-US" altLang="en-US" sz="2800" b="1">
                <a:solidFill>
                  <a:schemeClr val="accent2"/>
                </a:solidFill>
              </a:rPr>
              <a:t>  </a:t>
            </a:r>
            <a:r>
              <a:rPr lang="en-US" altLang="en-US" sz="3200" b="1">
                <a:solidFill>
                  <a:schemeClr val="accent2"/>
                </a:solidFill>
                <a:latin typeface="Bookman Old Style" panose="02050604050505020204" pitchFamily="18" charset="0"/>
              </a:rPr>
              <a:t>Algorithms for External Sorting</a:t>
            </a:r>
          </a:p>
        </p:txBody>
      </p:sp>
      <p:sp>
        <p:nvSpPr>
          <p:cNvPr id="30723" name="Rectangle 3">
            <a:extLst>
              <a:ext uri="{FF2B5EF4-FFF2-40B4-BE49-F238E27FC236}">
                <a16:creationId xmlns:a16="http://schemas.microsoft.com/office/drawing/2014/main" id="{94AF832F-76BF-E941-654D-AC922850B605}"/>
              </a:ext>
            </a:extLst>
          </p:cNvPr>
          <p:cNvSpPr>
            <a:spLocks noChangeArrowheads="1"/>
          </p:cNvSpPr>
          <p:nvPr/>
        </p:nvSpPr>
        <p:spPr bwMode="auto">
          <a:xfrm>
            <a:off x="2209800" y="1284289"/>
            <a:ext cx="7620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latin typeface="Times New Roman" panose="02020603050405020304" pitchFamily="18" charset="0"/>
              </a:rPr>
              <a:t>When is External sorting used</a:t>
            </a:r>
          </a:p>
          <a:p>
            <a:pPr eaLnBrk="1" hangingPunct="1">
              <a:spcBef>
                <a:spcPct val="50000"/>
              </a:spcBef>
            </a:pPr>
            <a:r>
              <a:rPr lang="en-US" altLang="en-US" sz="2400">
                <a:latin typeface="Times New Roman" panose="02020603050405020304" pitchFamily="18" charset="0"/>
              </a:rPr>
              <a:t>What is a sub-file and a run</a:t>
            </a:r>
          </a:p>
          <a:p>
            <a:pPr eaLnBrk="1" hangingPunct="1">
              <a:spcBef>
                <a:spcPct val="50000"/>
              </a:spcBef>
            </a:pPr>
            <a:r>
              <a:rPr lang="en-US" altLang="en-US" sz="2400">
                <a:latin typeface="Times New Roman" panose="02020603050405020304" pitchFamily="18" charset="0"/>
              </a:rPr>
              <a:t>Parameters:</a:t>
            </a:r>
          </a:p>
          <a:p>
            <a:pPr eaLnBrk="1" hangingPunct="1">
              <a:spcBef>
                <a:spcPct val="50000"/>
              </a:spcBef>
            </a:pPr>
            <a:r>
              <a:rPr lang="en-US" altLang="en-US" sz="2400">
                <a:latin typeface="Times New Roman" panose="02020603050405020304" pitchFamily="18" charset="0"/>
              </a:rPr>
              <a:t>Sorting phase: n</a:t>
            </a:r>
            <a:r>
              <a:rPr lang="en-US" altLang="en-US" sz="2400" baseline="-25000">
                <a:latin typeface="Times New Roman" panose="02020603050405020304" pitchFamily="18" charset="0"/>
              </a:rPr>
              <a:t>R </a:t>
            </a:r>
            <a:r>
              <a:rPr lang="en-US" altLang="en-US" sz="2400">
                <a:latin typeface="Times New Roman" panose="02020603050405020304" pitchFamily="18" charset="0"/>
              </a:rPr>
              <a:t>= </a:t>
            </a:r>
            <a:r>
              <a:rPr lang="en-US" altLang="en-US" sz="2400" baseline="300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(b/n</a:t>
            </a:r>
            <a:r>
              <a:rPr lang="en-US" altLang="en-US" sz="2400" b="1" baseline="-25000">
                <a:latin typeface="Times New Roman" panose="02020603050405020304" pitchFamily="18" charset="0"/>
                <a:cs typeface="Times New Roman" panose="02020603050405020304" pitchFamily="18" charset="0"/>
              </a:rPr>
              <a:t>B</a:t>
            </a:r>
            <a:r>
              <a:rPr lang="en-US" altLang="en-US" sz="2400" b="1">
                <a:latin typeface="Times New Roman" panose="02020603050405020304" pitchFamily="18" charset="0"/>
                <a:cs typeface="Times New Roman" panose="02020603050405020304" pitchFamily="18" charset="0"/>
              </a:rPr>
              <a:t>)</a:t>
            </a:r>
            <a:r>
              <a:rPr lang="en-US" altLang="en-US" sz="2400" baseline="300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endParaRPr lang="en-US" altLang="en-US" sz="2800">
              <a:latin typeface="Times New Roman" panose="02020603050405020304" pitchFamily="18" charset="0"/>
            </a:endParaRPr>
          </a:p>
          <a:p>
            <a:pPr eaLnBrk="1" hangingPunct="1">
              <a:spcBef>
                <a:spcPct val="50000"/>
              </a:spcBef>
            </a:pPr>
            <a:r>
              <a:rPr lang="en-US" altLang="en-US" sz="2400">
                <a:latin typeface="Times New Roman" panose="02020603050405020304" pitchFamily="18" charset="0"/>
              </a:rPr>
              <a:t>Merging phase: d</a:t>
            </a:r>
            <a:r>
              <a:rPr lang="en-US" altLang="en-US" sz="2400" baseline="-25000">
                <a:latin typeface="Times New Roman" panose="02020603050405020304" pitchFamily="18" charset="0"/>
              </a:rPr>
              <a:t>M </a:t>
            </a:r>
            <a:r>
              <a:rPr lang="en-US" altLang="en-US" sz="2400">
                <a:latin typeface="Times New Roman" panose="02020603050405020304" pitchFamily="18" charset="0"/>
              </a:rPr>
              <a:t>= Min (n</a:t>
            </a:r>
            <a:r>
              <a:rPr lang="en-US" altLang="en-US" sz="2400" baseline="-25000">
                <a:latin typeface="Times New Roman" panose="02020603050405020304" pitchFamily="18" charset="0"/>
              </a:rPr>
              <a:t>B</a:t>
            </a:r>
            <a:r>
              <a:rPr lang="en-US" altLang="en-US" sz="2400">
                <a:latin typeface="Times New Roman" panose="02020603050405020304" pitchFamily="18" charset="0"/>
              </a:rPr>
              <a:t>-1, n</a:t>
            </a:r>
            <a:r>
              <a:rPr lang="en-US" altLang="en-US" sz="2400" baseline="-25000">
                <a:latin typeface="Times New Roman" panose="02020603050405020304" pitchFamily="18" charset="0"/>
              </a:rPr>
              <a:t>R</a:t>
            </a:r>
            <a:r>
              <a:rPr lang="en-US" altLang="en-US" sz="2400">
                <a:latin typeface="Times New Roman" panose="02020603050405020304" pitchFamily="18" charset="0"/>
              </a:rPr>
              <a:t>); n</a:t>
            </a:r>
            <a:r>
              <a:rPr lang="en-US" altLang="en-US" sz="2400" baseline="-25000">
                <a:latin typeface="Times New Roman" panose="02020603050405020304" pitchFamily="18" charset="0"/>
              </a:rPr>
              <a:t>P</a:t>
            </a:r>
            <a:r>
              <a:rPr lang="en-US" altLang="en-US" sz="2400">
                <a:latin typeface="Times New Roman" panose="02020603050405020304" pitchFamily="18" charset="0"/>
              </a:rPr>
              <a:t> = </a:t>
            </a:r>
            <a:r>
              <a:rPr lang="en-US" altLang="en-US" sz="2400" baseline="300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(log</a:t>
            </a:r>
            <a:r>
              <a:rPr lang="en-US" altLang="en-US" sz="2400" baseline="-25000">
                <a:latin typeface="Times New Roman" panose="02020603050405020304" pitchFamily="18" charset="0"/>
                <a:cs typeface="Times New Roman" panose="02020603050405020304" pitchFamily="18" charset="0"/>
              </a:rPr>
              <a:t>dM</a:t>
            </a:r>
            <a:r>
              <a:rPr lang="en-US" altLang="en-US" sz="2400">
                <a:latin typeface="Times New Roman" panose="02020603050405020304" pitchFamily="18" charset="0"/>
                <a:cs typeface="Times New Roman" panose="02020603050405020304" pitchFamily="18" charset="0"/>
              </a:rPr>
              <a:t>(n</a:t>
            </a:r>
            <a:r>
              <a:rPr lang="en-US" altLang="en-US" sz="2400" baseline="-25000">
                <a:latin typeface="Times New Roman" panose="02020603050405020304" pitchFamily="18" charset="0"/>
                <a:cs typeface="Times New Roman" panose="02020603050405020304" pitchFamily="18" charset="0"/>
              </a:rPr>
              <a:t>R</a:t>
            </a:r>
            <a:r>
              <a:rPr lang="en-US" altLang="en-US" sz="2400">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a:t>
            </a:r>
            <a:r>
              <a:rPr lang="en-US" altLang="en-US" sz="2400" baseline="30000">
                <a:latin typeface="Times New Roman" panose="02020603050405020304" pitchFamily="18" charset="0"/>
                <a:cs typeface="Times New Roman" panose="02020603050405020304" pitchFamily="18" charset="0"/>
              </a:rPr>
              <a:t>¬</a:t>
            </a:r>
          </a:p>
          <a:p>
            <a:pPr lvl="1" eaLnBrk="1" hangingPunct="1">
              <a:spcBef>
                <a:spcPct val="50000"/>
              </a:spcBef>
            </a:pPr>
            <a:r>
              <a:rPr lang="en-US" altLang="en-US" sz="2400">
                <a:latin typeface="Times New Roman" panose="02020603050405020304" pitchFamily="18" charset="0"/>
                <a:cs typeface="Times New Roman" panose="02020603050405020304" pitchFamily="18" charset="0"/>
              </a:rPr>
              <a:t>n</a:t>
            </a:r>
            <a:r>
              <a:rPr lang="en-US" altLang="en-US" sz="2400" baseline="-25000">
                <a:latin typeface="Times New Roman" panose="02020603050405020304" pitchFamily="18" charset="0"/>
                <a:cs typeface="Times New Roman" panose="02020603050405020304" pitchFamily="18" charset="0"/>
              </a:rPr>
              <a:t>R</a:t>
            </a:r>
            <a:r>
              <a:rPr lang="en-US" altLang="en-US" sz="2400">
                <a:latin typeface="Times New Roman" panose="02020603050405020304" pitchFamily="18" charset="0"/>
                <a:cs typeface="Times New Roman" panose="02020603050405020304" pitchFamily="18" charset="0"/>
              </a:rPr>
              <a:t>: number of initial runs; b: number of file blocks; </a:t>
            </a:r>
          </a:p>
          <a:p>
            <a:pPr lvl="1" eaLnBrk="1" hangingPunct="1">
              <a:spcBef>
                <a:spcPct val="50000"/>
              </a:spcBef>
            </a:pPr>
            <a:r>
              <a:rPr lang="en-US" altLang="en-US" sz="2400">
                <a:latin typeface="Times New Roman" panose="02020603050405020304" pitchFamily="18" charset="0"/>
                <a:cs typeface="Times New Roman" panose="02020603050405020304" pitchFamily="18" charset="0"/>
              </a:rPr>
              <a:t>n</a:t>
            </a:r>
            <a:r>
              <a:rPr lang="en-US" altLang="en-US" sz="2400" baseline="-25000">
                <a:latin typeface="Times New Roman" panose="02020603050405020304" pitchFamily="18" charset="0"/>
                <a:cs typeface="Times New Roman" panose="02020603050405020304" pitchFamily="18" charset="0"/>
              </a:rPr>
              <a:t>B</a:t>
            </a:r>
            <a:r>
              <a:rPr lang="en-US" altLang="en-US" sz="2400">
                <a:latin typeface="Times New Roman" panose="02020603050405020304" pitchFamily="18" charset="0"/>
                <a:cs typeface="Times New Roman" panose="02020603050405020304" pitchFamily="18" charset="0"/>
              </a:rPr>
              <a:t>: available buffer space; d</a:t>
            </a:r>
            <a:r>
              <a:rPr lang="en-US" altLang="en-US" sz="2400" baseline="-25000">
                <a:latin typeface="Times New Roman" panose="02020603050405020304" pitchFamily="18" charset="0"/>
                <a:cs typeface="Times New Roman" panose="02020603050405020304" pitchFamily="18" charset="0"/>
              </a:rPr>
              <a:t>M</a:t>
            </a:r>
            <a:r>
              <a:rPr lang="en-US" altLang="en-US" sz="2400">
                <a:latin typeface="Times New Roman" panose="02020603050405020304" pitchFamily="18" charset="0"/>
                <a:cs typeface="Times New Roman" panose="02020603050405020304" pitchFamily="18" charset="0"/>
              </a:rPr>
              <a:t>: degree of merging;</a:t>
            </a:r>
          </a:p>
          <a:p>
            <a:pPr lvl="1" eaLnBrk="1" hangingPunct="1">
              <a:spcBef>
                <a:spcPct val="50000"/>
              </a:spcBef>
            </a:pPr>
            <a:r>
              <a:rPr lang="en-US" altLang="en-US" sz="2400">
                <a:latin typeface="Times New Roman" panose="02020603050405020304" pitchFamily="18" charset="0"/>
                <a:cs typeface="Times New Roman" panose="02020603050405020304" pitchFamily="18" charset="0"/>
              </a:rPr>
              <a:t>n</a:t>
            </a:r>
            <a:r>
              <a:rPr lang="en-US" altLang="en-US" sz="2400" baseline="-25000">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number of passes</a:t>
            </a:r>
            <a:r>
              <a:rPr lang="en-US" altLang="en-US" sz="2800">
                <a:latin typeface="Times New Roman" panose="02020603050405020304" pitchFamily="18" charset="0"/>
                <a:cs typeface="Times New Roman" panose="02020603050405020304" pitchFamily="18" charset="0"/>
              </a:rPr>
              <a:t>.</a:t>
            </a:r>
            <a:r>
              <a:rPr lang="en-US" altLang="en-US" sz="2800" baseline="-25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E881430-4D9B-BA3D-E544-DC87E652B22F}"/>
              </a:ext>
            </a:extLst>
          </p:cNvPr>
          <p:cNvSpPr>
            <a:spLocks noGrp="1" noChangeArrowheads="1"/>
          </p:cNvSpPr>
          <p:nvPr>
            <p:ph type="title"/>
          </p:nvPr>
        </p:nvSpPr>
        <p:spPr/>
        <p:txBody>
          <a:bodyPr/>
          <a:lstStyle/>
          <a:p>
            <a:pPr eaLnBrk="1" hangingPunct="1"/>
            <a:endParaRPr lang="en-US" altLang="en-US"/>
          </a:p>
        </p:txBody>
      </p:sp>
      <p:sp>
        <p:nvSpPr>
          <p:cNvPr id="31747" name="Rectangle 3">
            <a:extLst>
              <a:ext uri="{FF2B5EF4-FFF2-40B4-BE49-F238E27FC236}">
                <a16:creationId xmlns:a16="http://schemas.microsoft.com/office/drawing/2014/main" id="{C748DBEB-A9E0-53A5-527C-CB891F18B97C}"/>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B41FF73-729E-C105-2BC0-84224F2E75A4}"/>
              </a:ext>
            </a:extLst>
          </p:cNvPr>
          <p:cNvSpPr>
            <a:spLocks noGrp="1" noChangeArrowheads="1"/>
          </p:cNvSpPr>
          <p:nvPr>
            <p:ph type="title"/>
          </p:nvPr>
        </p:nvSpPr>
        <p:spPr/>
        <p:txBody>
          <a:bodyPr/>
          <a:lstStyle/>
          <a:p>
            <a:pPr eaLnBrk="1" hangingPunct="1"/>
            <a:r>
              <a:rPr lang="en-US" altLang="en-US"/>
              <a:t>EXTERNAL SORTING</a:t>
            </a:r>
          </a:p>
        </p:txBody>
      </p:sp>
      <p:sp>
        <p:nvSpPr>
          <p:cNvPr id="32771" name="Rectangle 3">
            <a:extLst>
              <a:ext uri="{FF2B5EF4-FFF2-40B4-BE49-F238E27FC236}">
                <a16:creationId xmlns:a16="http://schemas.microsoft.com/office/drawing/2014/main" id="{110D25A3-3372-0D33-E181-50423BC29F52}"/>
              </a:ext>
            </a:extLst>
          </p:cNvPr>
          <p:cNvSpPr>
            <a:spLocks noGrp="1" noChangeArrowheads="1"/>
          </p:cNvSpPr>
          <p:nvPr>
            <p:ph type="body" idx="4294967295"/>
          </p:nvPr>
        </p:nvSpPr>
        <p:spPr>
          <a:xfrm>
            <a:off x="2514600" y="1905000"/>
            <a:ext cx="7543800" cy="4953000"/>
          </a:xfrm>
        </p:spPr>
        <p:txBody>
          <a:bodyPr/>
          <a:lstStyle/>
          <a:p>
            <a:pPr eaLnBrk="1" hangingPunct="1">
              <a:lnSpc>
                <a:spcPct val="90000"/>
              </a:lnSpc>
              <a:buFont typeface="Wingdings" panose="05000000000000000000" pitchFamily="2" charset="2"/>
              <a:buChar char="§"/>
            </a:pPr>
            <a:r>
              <a:rPr lang="en-US" altLang="en-US" sz="3600"/>
              <a:t>Sorting large files of records that do not fit entirely in main memory.</a:t>
            </a:r>
          </a:p>
          <a:p>
            <a:pPr eaLnBrk="1" hangingPunct="1">
              <a:lnSpc>
                <a:spcPct val="90000"/>
              </a:lnSpc>
              <a:buFont typeface="Wingdings" panose="05000000000000000000" pitchFamily="2" charset="2"/>
              <a:buChar char="§"/>
            </a:pPr>
            <a:r>
              <a:rPr lang="en-US" altLang="en-US" sz="3600" u="sng"/>
              <a:t>Sort-merge strategy.</a:t>
            </a:r>
          </a:p>
          <a:p>
            <a:pPr eaLnBrk="1" hangingPunct="1">
              <a:lnSpc>
                <a:spcPct val="90000"/>
              </a:lnSpc>
              <a:buFont typeface="Wingdings" panose="05000000000000000000" pitchFamily="2" charset="2"/>
              <a:buNone/>
            </a:pPr>
            <a:r>
              <a:rPr lang="en-US" altLang="en-US" sz="3600"/>
              <a:t>		(a) Sort phase</a:t>
            </a:r>
          </a:p>
          <a:p>
            <a:pPr eaLnBrk="1" hangingPunct="1">
              <a:lnSpc>
                <a:spcPct val="90000"/>
              </a:lnSpc>
              <a:buFont typeface="Wingdings" panose="05000000000000000000" pitchFamily="2" charset="2"/>
              <a:buNone/>
            </a:pPr>
            <a:r>
              <a:rPr lang="en-US" altLang="en-US" sz="3600"/>
              <a:t>   	</a:t>
            </a:r>
            <a:r>
              <a:rPr lang="en-US" altLang="en-US"/>
              <a:t>Portions of the file that can fit in the available buffer space are read into the main memory, sorted using an internal sorting algorithm, and written back to disk as temporary sorted sub files (or runs).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84616891-BE10-91C3-7470-2CCBC8BFC923}"/>
              </a:ext>
            </a:extLst>
          </p:cNvPr>
          <p:cNvSpPr>
            <a:spLocks noChangeArrowheads="1"/>
          </p:cNvSpPr>
          <p:nvPr/>
        </p:nvSpPr>
        <p:spPr bwMode="auto">
          <a:xfrm>
            <a:off x="4724400" y="16764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bg2"/>
              </a:solidFill>
            </a:endParaRPr>
          </a:p>
        </p:txBody>
      </p:sp>
      <p:sp>
        <p:nvSpPr>
          <p:cNvPr id="14339" name="Rectangle 6">
            <a:extLst>
              <a:ext uri="{FF2B5EF4-FFF2-40B4-BE49-F238E27FC236}">
                <a16:creationId xmlns:a16="http://schemas.microsoft.com/office/drawing/2014/main" id="{A9CF0C6F-B08D-9577-975B-5F736F6655AD}"/>
              </a:ext>
            </a:extLst>
          </p:cNvPr>
          <p:cNvSpPr>
            <a:spLocks noChangeArrowheads="1"/>
          </p:cNvSpPr>
          <p:nvPr/>
        </p:nvSpPr>
        <p:spPr bwMode="auto">
          <a:xfrm>
            <a:off x="2667000" y="990600"/>
            <a:ext cx="6477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b="1">
                <a:solidFill>
                  <a:schemeClr val="accent2"/>
                </a:solidFill>
                <a:latin typeface="Bookman Old Style" panose="02050604050505020204" pitchFamily="18" charset="0"/>
              </a:rPr>
              <a:t>QUERY OPTIMIZATION </a:t>
            </a:r>
          </a:p>
          <a:p>
            <a:pPr algn="ctr" eaLnBrk="1" hangingPunct="1"/>
            <a:r>
              <a:rPr lang="en-US" altLang="en-US" sz="3200" b="1">
                <a:solidFill>
                  <a:schemeClr val="accent2"/>
                </a:solidFill>
                <a:latin typeface="Bookman Old Style" panose="02050604050505020204" pitchFamily="18" charset="0"/>
              </a:rPr>
              <a:t>AND </a:t>
            </a:r>
          </a:p>
          <a:p>
            <a:pPr algn="ctr" eaLnBrk="1" hangingPunct="1"/>
            <a:r>
              <a:rPr lang="en-US" altLang="en-US" sz="3200" b="1">
                <a:solidFill>
                  <a:schemeClr val="accent2"/>
                </a:solidFill>
                <a:latin typeface="Bookman Old Style" panose="02050604050505020204" pitchFamily="18" charset="0"/>
              </a:rPr>
              <a:t>QUERY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9BA045A-6351-69D9-FCE1-A1C3640E9317}"/>
              </a:ext>
            </a:extLst>
          </p:cNvPr>
          <p:cNvSpPr>
            <a:spLocks noGrp="1" noChangeArrowheads="1"/>
          </p:cNvSpPr>
          <p:nvPr>
            <p:ph type="title"/>
          </p:nvPr>
        </p:nvSpPr>
        <p:spPr/>
        <p:txBody>
          <a:bodyPr/>
          <a:lstStyle/>
          <a:p>
            <a:pPr eaLnBrk="1" hangingPunct="1"/>
            <a:endParaRPr lang="en-US" altLang="en-US"/>
          </a:p>
        </p:txBody>
      </p:sp>
      <p:sp>
        <p:nvSpPr>
          <p:cNvPr id="33795" name="Rectangle 3">
            <a:extLst>
              <a:ext uri="{FF2B5EF4-FFF2-40B4-BE49-F238E27FC236}">
                <a16:creationId xmlns:a16="http://schemas.microsoft.com/office/drawing/2014/main" id="{0428A9D3-1690-B695-6F5D-B181DDB19D15}"/>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A7A228E-3F3C-B14D-20CF-49609F2D080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3600"/>
              <a:t>	(b) Merge phase</a:t>
            </a:r>
          </a:p>
          <a:p>
            <a:pPr eaLnBrk="1" hangingPunct="1">
              <a:buFont typeface="Wingdings" panose="05000000000000000000" pitchFamily="2" charset="2"/>
              <a:buNone/>
            </a:pPr>
            <a:r>
              <a:rPr lang="en-US" altLang="en-US" sz="3600"/>
              <a:t>   	</a:t>
            </a:r>
            <a:r>
              <a:rPr lang="en-US" altLang="en-US"/>
              <a:t>The sorted runs are merged during one or more passes.</a:t>
            </a:r>
            <a:endParaRPr lang="en-US" altLang="en-US" sz="3600"/>
          </a:p>
          <a:p>
            <a:pPr eaLnBrk="1" hangingPunct="1"/>
            <a:endParaRPr lang="en-US" altLang="en-US"/>
          </a:p>
        </p:txBody>
      </p:sp>
      <p:sp>
        <p:nvSpPr>
          <p:cNvPr id="34819" name="Rectangle 3">
            <a:extLst>
              <a:ext uri="{FF2B5EF4-FFF2-40B4-BE49-F238E27FC236}">
                <a16:creationId xmlns:a16="http://schemas.microsoft.com/office/drawing/2014/main" id="{1E114840-5021-B576-B23A-A8D9306082FF}"/>
              </a:ext>
            </a:extLst>
          </p:cNvPr>
          <p:cNvSpPr>
            <a:spLocks noGrp="1" noChangeArrowheads="1"/>
          </p:cNvSpPr>
          <p:nvPr>
            <p:ph type="title"/>
          </p:nvPr>
        </p:nvSpPr>
        <p:spPr>
          <a:noFill/>
        </p:spPr>
        <p:txBody>
          <a:bodyPr/>
          <a:lstStyle/>
          <a:p>
            <a:pPr eaLnBrk="1" hangingPunct="1"/>
            <a:r>
              <a:rPr lang="en-US" altLang="en-US" sz="2400"/>
              <a:t>(cont..)</a:t>
            </a:r>
            <a:br>
              <a:rPr lang="en-US" altLang="en-US" sz="2400"/>
            </a:br>
            <a:r>
              <a:rPr lang="en-US" altLang="en-US"/>
              <a:t>EXTERNAL SORTING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DA69BDD0-77D1-A2C4-A27F-BCC334D27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4" y="892175"/>
            <a:ext cx="6873875"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3">
            <a:extLst>
              <a:ext uri="{FF2B5EF4-FFF2-40B4-BE49-F238E27FC236}">
                <a16:creationId xmlns:a16="http://schemas.microsoft.com/office/drawing/2014/main" id="{0684D517-C188-85EB-3412-E31FA0077C01}"/>
              </a:ext>
            </a:extLst>
          </p:cNvPr>
          <p:cNvSpPr>
            <a:spLocks noGrp="1" noChangeArrowheads="1"/>
          </p:cNvSpPr>
          <p:nvPr>
            <p:ph type="title" idx="4294967295"/>
          </p:nvPr>
        </p:nvSpPr>
        <p:spPr>
          <a:xfrm>
            <a:off x="2209800" y="228600"/>
            <a:ext cx="7772400" cy="609600"/>
          </a:xfrm>
        </p:spPr>
        <p:txBody>
          <a:bodyPr/>
          <a:lstStyle/>
          <a:p>
            <a:pPr eaLnBrk="1" hangingPunct="1"/>
            <a:r>
              <a:rPr lang="en-US" altLang="en-US" sz="3200" b="1">
                <a:solidFill>
                  <a:schemeClr val="accent2"/>
                </a:solidFill>
                <a:latin typeface="Bookman Old Style" panose="02050604050505020204" pitchFamily="18" charset="0"/>
              </a:rPr>
              <a:t>Internal</a:t>
            </a:r>
            <a:r>
              <a:rPr lang="en-US" altLang="en-US" sz="2400" b="1">
                <a:solidFill>
                  <a:schemeClr val="accent2"/>
                </a:solidFill>
              </a:rPr>
              <a:t> </a:t>
            </a:r>
            <a:r>
              <a:rPr lang="en-US" altLang="en-US" sz="3200" b="1">
                <a:solidFill>
                  <a:schemeClr val="accent2"/>
                </a:solidFill>
                <a:latin typeface="Bookman Old Style" panose="02050604050505020204" pitchFamily="18" charset="0"/>
              </a:rPr>
              <a:t>Sorting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8556989-BC09-2DC4-D7FF-F9FDE9454AA1}"/>
              </a:ext>
            </a:extLst>
          </p:cNvPr>
          <p:cNvSpPr>
            <a:spLocks noGrp="1" noChangeArrowheads="1"/>
          </p:cNvSpPr>
          <p:nvPr>
            <p:ph type="title"/>
          </p:nvPr>
        </p:nvSpPr>
        <p:spPr>
          <a:xfrm>
            <a:off x="2209800" y="152400"/>
            <a:ext cx="7772400" cy="533400"/>
          </a:xfrm>
        </p:spPr>
        <p:txBody>
          <a:bodyPr/>
          <a:lstStyle/>
          <a:p>
            <a:pPr eaLnBrk="1" hangingPunct="1"/>
            <a:r>
              <a:rPr lang="en-US" altLang="en-US" sz="3200" b="1">
                <a:solidFill>
                  <a:schemeClr val="accent2"/>
                </a:solidFill>
                <a:latin typeface="Bookman Old Style" panose="02050604050505020204" pitchFamily="18" charset="0"/>
              </a:rPr>
              <a:t>External Merging</a:t>
            </a:r>
          </a:p>
        </p:txBody>
      </p:sp>
      <p:pic>
        <p:nvPicPr>
          <p:cNvPr id="36867" name="Picture 3">
            <a:extLst>
              <a:ext uri="{FF2B5EF4-FFF2-40B4-BE49-F238E27FC236}">
                <a16:creationId xmlns:a16="http://schemas.microsoft.com/office/drawing/2014/main" id="{F89CC30B-DB4B-FC86-A545-37EFB9752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450" y="914400"/>
            <a:ext cx="87185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a:extLst>
              <a:ext uri="{FF2B5EF4-FFF2-40B4-BE49-F238E27FC236}">
                <a16:creationId xmlns:a16="http://schemas.microsoft.com/office/drawing/2014/main" id="{48BFB430-F73A-6BC5-6973-402E7ECD1C48}"/>
              </a:ext>
            </a:extLst>
          </p:cNvPr>
          <p:cNvGraphicFramePr>
            <a:graphicFrameLocks noChangeAspect="1"/>
          </p:cNvGraphicFramePr>
          <p:nvPr/>
        </p:nvGraphicFramePr>
        <p:xfrm>
          <a:off x="2590800" y="381000"/>
          <a:ext cx="7696200" cy="5867400"/>
        </p:xfrm>
        <a:graphic>
          <a:graphicData uri="http://schemas.openxmlformats.org/presentationml/2006/ole">
            <mc:AlternateContent xmlns:mc="http://schemas.openxmlformats.org/markup-compatibility/2006">
              <mc:Choice xmlns:v="urn:schemas-microsoft-com:vml" Requires="v">
                <p:oleObj name="Bitmap Image" r:id="rId2" imgW="6114286" imgH="4619048" progId="Paint.Picture">
                  <p:embed/>
                </p:oleObj>
              </mc:Choice>
              <mc:Fallback>
                <p:oleObj name="Bitmap Image" r:id="rId2" imgW="6114286" imgH="4619048" progId="Paint.Picture">
                  <p:embed/>
                  <p:pic>
                    <p:nvPicPr>
                      <p:cNvPr id="37890" name="Object 2">
                        <a:extLst>
                          <a:ext uri="{FF2B5EF4-FFF2-40B4-BE49-F238E27FC236}">
                            <a16:creationId xmlns:a16="http://schemas.microsoft.com/office/drawing/2014/main" id="{48BFB430-F73A-6BC5-6973-402E7ECD1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1000"/>
                        <a:ext cx="7696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285D42EA-191D-424C-6426-C6766AAC1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04800"/>
            <a:ext cx="7777163"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508F6856-668B-DDBA-1725-CB2F4615B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990600"/>
            <a:ext cx="8493125" cy="49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a:extLst>
              <a:ext uri="{FF2B5EF4-FFF2-40B4-BE49-F238E27FC236}">
                <a16:creationId xmlns:a16="http://schemas.microsoft.com/office/drawing/2014/main" id="{152CD798-96C2-D9F4-5DF7-93213E6EA44B}"/>
              </a:ext>
            </a:extLst>
          </p:cNvPr>
          <p:cNvSpPr>
            <a:spLocks noGrp="1" noChangeArrowheads="1"/>
          </p:cNvSpPr>
          <p:nvPr>
            <p:ph type="title"/>
          </p:nvPr>
        </p:nvSpPr>
        <p:spPr/>
        <p:txBody>
          <a:bodyPr/>
          <a:lstStyle/>
          <a:p>
            <a:pPr eaLnBrk="1" hangingPunct="1"/>
            <a:r>
              <a:rPr lang="en-US" altLang="ko-KR" sz="4000">
                <a:ea typeface="굴림" panose="020B0600000101010101" pitchFamily="34" charset="-127"/>
              </a:rPr>
              <a:t>Number of Passes of External Sort</a:t>
            </a:r>
            <a:endParaRPr lang="en-US" altLang="en-US" sz="4000">
              <a:ea typeface="굴림" panose="020B0600000101010101" pitchFamily="34" charset="-127"/>
            </a:endParaRPr>
          </a:p>
        </p:txBody>
      </p:sp>
      <p:graphicFrame>
        <p:nvGraphicFramePr>
          <p:cNvPr id="40963" name="Object 4">
            <a:hlinkClick r:id="" action="ppaction://ole?verb=0"/>
            <a:extLst>
              <a:ext uri="{FF2B5EF4-FFF2-40B4-BE49-F238E27FC236}">
                <a16:creationId xmlns:a16="http://schemas.microsoft.com/office/drawing/2014/main" id="{7FC4FA4B-A90C-71E4-8B10-9E5774C125B8}"/>
              </a:ext>
            </a:extLst>
          </p:cNvPr>
          <p:cNvGraphicFramePr>
            <a:graphicFrameLocks/>
          </p:cNvGraphicFramePr>
          <p:nvPr>
            <p:ph idx="1"/>
          </p:nvPr>
        </p:nvGraphicFramePr>
        <p:xfrm>
          <a:off x="2438400" y="1724026"/>
          <a:ext cx="8229600" cy="4278313"/>
        </p:xfrm>
        <a:graphic>
          <a:graphicData uri="http://schemas.openxmlformats.org/presentationml/2006/ole">
            <mc:AlternateContent xmlns:mc="http://schemas.openxmlformats.org/markup-compatibility/2006">
              <mc:Choice xmlns:v="urn:schemas-microsoft-com:vml" Requires="v">
                <p:oleObj name="Document" r:id="rId2" imgW="8615736" imgH="4479098" progId="Word.Document.8">
                  <p:embed/>
                </p:oleObj>
              </mc:Choice>
              <mc:Fallback>
                <p:oleObj name="Document" r:id="rId2" imgW="8615736" imgH="4479098" progId="Word.Document.8">
                  <p:embed/>
                  <p:pic>
                    <p:nvPicPr>
                      <p:cNvPr id="40963" name="Object 4">
                        <a:hlinkClick r:id="" action="ppaction://ole?verb=0"/>
                        <a:extLst>
                          <a:ext uri="{FF2B5EF4-FFF2-40B4-BE49-F238E27FC236}">
                            <a16:creationId xmlns:a16="http://schemas.microsoft.com/office/drawing/2014/main" id="{7FC4FA4B-A90C-71E4-8B10-9E5774C125B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24026"/>
                        <a:ext cx="8229600"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C5DAA5E8-2758-2802-AD21-7D20407B6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39" y="869950"/>
            <a:ext cx="6918325"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Rectangle 3">
            <a:extLst>
              <a:ext uri="{FF2B5EF4-FFF2-40B4-BE49-F238E27FC236}">
                <a16:creationId xmlns:a16="http://schemas.microsoft.com/office/drawing/2014/main" id="{A73AC162-0306-D2E9-01A9-507220F89EC1}"/>
              </a:ext>
            </a:extLst>
          </p:cNvPr>
          <p:cNvSpPr>
            <a:spLocks noChangeArrowheads="1"/>
          </p:cNvSpPr>
          <p:nvPr/>
        </p:nvSpPr>
        <p:spPr bwMode="auto">
          <a:xfrm>
            <a:off x="2057400" y="228600"/>
            <a:ext cx="837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buFont typeface="Wingdings" panose="05000000000000000000" pitchFamily="2" charset="2"/>
              <a:buNone/>
            </a:pPr>
            <a:r>
              <a:rPr lang="en-US" altLang="en-US" sz="2400" b="1">
                <a:solidFill>
                  <a:schemeClr val="accent2"/>
                </a:solidFill>
                <a:latin typeface="Bookman Old Style" panose="02050604050505020204" pitchFamily="18" charset="0"/>
              </a:rPr>
              <a:t>Pictorial Representation of merge sort Functioning</a:t>
            </a:r>
            <a:r>
              <a:rPr lang="en-US" altLang="en-US">
                <a:solidFill>
                  <a:schemeClr val="accent2"/>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a:extLst>
              <a:ext uri="{FF2B5EF4-FFF2-40B4-BE49-F238E27FC236}">
                <a16:creationId xmlns:a16="http://schemas.microsoft.com/office/drawing/2014/main" id="{FC02EF14-27F3-3AB8-7930-D7A1E81663DE}"/>
              </a:ext>
            </a:extLst>
          </p:cNvPr>
          <p:cNvGraphicFramePr>
            <a:graphicFrameLocks noChangeAspect="1"/>
          </p:cNvGraphicFramePr>
          <p:nvPr/>
        </p:nvGraphicFramePr>
        <p:xfrm>
          <a:off x="1905000" y="533400"/>
          <a:ext cx="8305800" cy="5791200"/>
        </p:xfrm>
        <a:graphic>
          <a:graphicData uri="http://schemas.openxmlformats.org/presentationml/2006/ole">
            <mc:AlternateContent xmlns:mc="http://schemas.openxmlformats.org/markup-compatibility/2006">
              <mc:Choice xmlns:v="urn:schemas-microsoft-com:vml" Requires="v">
                <p:oleObj name="Bitmap Image" r:id="rId2" imgW="5133333" imgH="3809524" progId="Paint.Picture">
                  <p:embed/>
                </p:oleObj>
              </mc:Choice>
              <mc:Fallback>
                <p:oleObj name="Bitmap Image" r:id="rId2" imgW="5133333" imgH="3809524" progId="Paint.Picture">
                  <p:embed/>
                  <p:pic>
                    <p:nvPicPr>
                      <p:cNvPr id="43010" name="Object 2">
                        <a:extLst>
                          <a:ext uri="{FF2B5EF4-FFF2-40B4-BE49-F238E27FC236}">
                            <a16:creationId xmlns:a16="http://schemas.microsoft.com/office/drawing/2014/main" id="{FC02EF14-27F3-3AB8-7930-D7A1E816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33400"/>
                        <a:ext cx="8305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FED7A30-7C81-91C7-4025-F3CE273FAD39}"/>
              </a:ext>
            </a:extLst>
          </p:cNvPr>
          <p:cNvSpPr>
            <a:spLocks noGrp="1" noChangeArrowheads="1"/>
          </p:cNvSpPr>
          <p:nvPr>
            <p:ph type="title"/>
          </p:nvPr>
        </p:nvSpPr>
        <p:spPr/>
        <p:txBody>
          <a:bodyPr/>
          <a:lstStyle/>
          <a:p>
            <a:pPr eaLnBrk="1" hangingPunct="1"/>
            <a:endParaRPr lang="en-US" altLang="en-US"/>
          </a:p>
        </p:txBody>
      </p:sp>
      <p:sp>
        <p:nvSpPr>
          <p:cNvPr id="16387" name="Rectangle 3">
            <a:extLst>
              <a:ext uri="{FF2B5EF4-FFF2-40B4-BE49-F238E27FC236}">
                <a16:creationId xmlns:a16="http://schemas.microsoft.com/office/drawing/2014/main" id="{96F87D5B-B334-3B1C-BEB8-CD088A1D91BC}"/>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B609834-26D4-3CEA-D12C-BDFEC42846D5}"/>
              </a:ext>
            </a:extLst>
          </p:cNvPr>
          <p:cNvSpPr>
            <a:spLocks noGrp="1" noChangeArrowheads="1"/>
          </p:cNvSpPr>
          <p:nvPr>
            <p:ph type="ctrTitle"/>
          </p:nvPr>
        </p:nvSpPr>
        <p:spPr>
          <a:xfrm>
            <a:off x="2057400" y="381000"/>
            <a:ext cx="7772400" cy="1066800"/>
          </a:xfrm>
        </p:spPr>
        <p:txBody>
          <a:bodyPr anchor="ctr"/>
          <a:lstStyle/>
          <a:p>
            <a:pPr eaLnBrk="1" hangingPunct="1"/>
            <a:r>
              <a:rPr lang="en-US" altLang="en-US" sz="3200" b="1">
                <a:solidFill>
                  <a:schemeClr val="accent2"/>
                </a:solidFill>
                <a:latin typeface="Bookman Old Style" panose="02050604050505020204" pitchFamily="18" charset="0"/>
                <a:cs typeface="Times New Roman" panose="02020603050405020304" pitchFamily="18" charset="0"/>
              </a:rPr>
              <a:t>Algorithms for SELECT and JOIN Operations</a:t>
            </a:r>
            <a:r>
              <a:rPr lang="en-US" altLang="en-US" sz="2400">
                <a:cs typeface="Times New Roman" panose="02020603050405020304" pitchFamily="18" charset="0"/>
              </a:rPr>
              <a:t> </a:t>
            </a:r>
          </a:p>
        </p:txBody>
      </p:sp>
      <p:sp>
        <p:nvSpPr>
          <p:cNvPr id="44035" name="Rectangle 3">
            <a:extLst>
              <a:ext uri="{FF2B5EF4-FFF2-40B4-BE49-F238E27FC236}">
                <a16:creationId xmlns:a16="http://schemas.microsoft.com/office/drawing/2014/main" id="{5A5A6804-E386-6253-281B-8E1627AF562B}"/>
              </a:ext>
            </a:extLst>
          </p:cNvPr>
          <p:cNvSpPr>
            <a:spLocks noChangeArrowheads="1"/>
          </p:cNvSpPr>
          <p:nvPr/>
        </p:nvSpPr>
        <p:spPr bwMode="auto">
          <a:xfrm>
            <a:off x="2133600" y="1905000"/>
            <a:ext cx="77724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a:latin typeface="Bookman Old Style" panose="02050604050505020204" pitchFamily="18" charset="0"/>
              </a:rPr>
              <a:t>Implementing the SELECT Operation:</a:t>
            </a:r>
          </a:p>
          <a:p>
            <a:pPr eaLnBrk="1" hangingPunct="1">
              <a:spcBef>
                <a:spcPct val="50000"/>
              </a:spcBef>
              <a:buClr>
                <a:srgbClr val="FF0000"/>
              </a:buClr>
              <a:buFont typeface="Wingdings" panose="05000000000000000000" pitchFamily="2" charset="2"/>
              <a:buNone/>
            </a:pPr>
            <a:r>
              <a:rPr lang="en-US" altLang="en-US" sz="2800">
                <a:latin typeface="Bookman Old Style" panose="02050604050505020204" pitchFamily="18" charset="0"/>
              </a:rPr>
              <a:t>Examples:</a:t>
            </a:r>
          </a:p>
          <a:p>
            <a:pPr eaLnBrk="1" hangingPunct="1">
              <a:spcBef>
                <a:spcPct val="50000"/>
              </a:spcBef>
              <a:buClr>
                <a:srgbClr val="FF0000"/>
              </a:buClr>
              <a:buFont typeface="Wingdings" panose="05000000000000000000" pitchFamily="2" charset="2"/>
              <a:buNone/>
            </a:pPr>
            <a:r>
              <a:rPr lang="en-US" altLang="en-US" sz="2400">
                <a:latin typeface="Bookman Old Style" panose="02050604050505020204" pitchFamily="18" charset="0"/>
                <a:cs typeface="Times New Roman" panose="02020603050405020304" pitchFamily="18" charset="0"/>
              </a:rPr>
              <a:t>(OP1): s </a:t>
            </a:r>
            <a:r>
              <a:rPr lang="en-US" altLang="en-US" sz="2400" baseline="-25000">
                <a:latin typeface="Bookman Old Style" panose="02050604050505020204" pitchFamily="18" charset="0"/>
                <a:cs typeface="Times New Roman" panose="02020603050405020304" pitchFamily="18" charset="0"/>
              </a:rPr>
              <a:t>SSN='123456789' </a:t>
            </a:r>
            <a:r>
              <a:rPr lang="en-US" altLang="en-US" sz="2400">
                <a:latin typeface="Bookman Old Style" panose="02050604050505020204" pitchFamily="18" charset="0"/>
                <a:cs typeface="Times New Roman" panose="02020603050405020304" pitchFamily="18" charset="0"/>
              </a:rPr>
              <a:t>(EMPLOYEE)</a:t>
            </a:r>
          </a:p>
          <a:p>
            <a:pPr eaLnBrk="1" hangingPunct="1">
              <a:spcBef>
                <a:spcPct val="50000"/>
              </a:spcBef>
              <a:buClr>
                <a:srgbClr val="FF0000"/>
              </a:buClr>
              <a:buFont typeface="Wingdings" panose="05000000000000000000" pitchFamily="2" charset="2"/>
              <a:buNone/>
            </a:pPr>
            <a:r>
              <a:rPr lang="en-US" altLang="en-US" sz="2400">
                <a:latin typeface="Bookman Old Style" panose="02050604050505020204" pitchFamily="18" charset="0"/>
                <a:cs typeface="Times New Roman" panose="02020603050405020304" pitchFamily="18" charset="0"/>
              </a:rPr>
              <a:t>(OP2): s </a:t>
            </a:r>
            <a:r>
              <a:rPr lang="en-US" altLang="en-US" sz="2400" baseline="-25000">
                <a:latin typeface="Bookman Old Style" panose="02050604050505020204" pitchFamily="18" charset="0"/>
                <a:cs typeface="Times New Roman" panose="02020603050405020304" pitchFamily="18" charset="0"/>
              </a:rPr>
              <a:t>DNUMBER&gt;5</a:t>
            </a:r>
            <a:r>
              <a:rPr lang="en-US" altLang="en-US" sz="2400">
                <a:latin typeface="Bookman Old Style" panose="02050604050505020204" pitchFamily="18" charset="0"/>
                <a:cs typeface="Times New Roman" panose="02020603050405020304" pitchFamily="18" charset="0"/>
              </a:rPr>
              <a:t>(DEPARTMENT)</a:t>
            </a:r>
          </a:p>
          <a:p>
            <a:pPr eaLnBrk="1" hangingPunct="1">
              <a:spcBef>
                <a:spcPct val="50000"/>
              </a:spcBef>
              <a:buClr>
                <a:srgbClr val="FF0000"/>
              </a:buClr>
              <a:buFont typeface="Wingdings" panose="05000000000000000000" pitchFamily="2" charset="2"/>
              <a:buNone/>
            </a:pPr>
            <a:r>
              <a:rPr lang="en-US" altLang="en-US" sz="2400">
                <a:latin typeface="Bookman Old Style" panose="02050604050505020204" pitchFamily="18" charset="0"/>
                <a:cs typeface="Times New Roman" panose="02020603050405020304" pitchFamily="18" charset="0"/>
              </a:rPr>
              <a:t>(OP3): s </a:t>
            </a:r>
            <a:r>
              <a:rPr lang="en-US" altLang="en-US" sz="2400" baseline="-25000">
                <a:latin typeface="Bookman Old Style" panose="02050604050505020204" pitchFamily="18" charset="0"/>
                <a:cs typeface="Times New Roman" panose="02020603050405020304" pitchFamily="18" charset="0"/>
              </a:rPr>
              <a:t>DNO=5</a:t>
            </a:r>
            <a:r>
              <a:rPr lang="en-US" altLang="en-US" sz="2400">
                <a:latin typeface="Bookman Old Style" panose="02050604050505020204" pitchFamily="18" charset="0"/>
                <a:cs typeface="Times New Roman" panose="02020603050405020304" pitchFamily="18" charset="0"/>
              </a:rPr>
              <a:t>(EMPLOYEE)</a:t>
            </a:r>
          </a:p>
          <a:p>
            <a:pPr eaLnBrk="1" hangingPunct="1">
              <a:spcBef>
                <a:spcPct val="50000"/>
              </a:spcBef>
              <a:buClr>
                <a:srgbClr val="FF0000"/>
              </a:buClr>
              <a:buFont typeface="Wingdings" panose="05000000000000000000" pitchFamily="2" charset="2"/>
              <a:buNone/>
            </a:pPr>
            <a:r>
              <a:rPr lang="en-US" altLang="en-US" sz="2400">
                <a:latin typeface="Bookman Old Style" panose="02050604050505020204" pitchFamily="18" charset="0"/>
                <a:cs typeface="Times New Roman" panose="02020603050405020304" pitchFamily="18" charset="0"/>
              </a:rPr>
              <a:t>(OP4): s </a:t>
            </a:r>
            <a:r>
              <a:rPr lang="en-US" altLang="en-US" sz="2400" baseline="-25000">
                <a:latin typeface="Bookman Old Style" panose="02050604050505020204" pitchFamily="18" charset="0"/>
                <a:cs typeface="Times New Roman" panose="02020603050405020304" pitchFamily="18" charset="0"/>
              </a:rPr>
              <a:t>DNO=5 AND SALARY&gt;30000 AND SEX=F</a:t>
            </a:r>
            <a:r>
              <a:rPr lang="en-US" altLang="en-US" sz="2400">
                <a:latin typeface="Bookman Old Style" panose="02050604050505020204" pitchFamily="18" charset="0"/>
                <a:cs typeface="Times New Roman" panose="02020603050405020304" pitchFamily="18" charset="0"/>
              </a:rPr>
              <a:t>(EMPLOYEE)</a:t>
            </a:r>
          </a:p>
          <a:p>
            <a:pPr eaLnBrk="1" hangingPunct="1">
              <a:spcBef>
                <a:spcPct val="50000"/>
              </a:spcBef>
              <a:buClr>
                <a:srgbClr val="FF0000"/>
              </a:buClr>
              <a:buFont typeface="Wingdings" panose="05000000000000000000" pitchFamily="2" charset="2"/>
              <a:buNone/>
            </a:pPr>
            <a:r>
              <a:rPr lang="en-US" altLang="en-US" sz="2400">
                <a:latin typeface="Bookman Old Style" panose="02050604050505020204" pitchFamily="18" charset="0"/>
                <a:cs typeface="Times New Roman" panose="02020603050405020304" pitchFamily="18" charset="0"/>
              </a:rPr>
              <a:t>(OP5): s </a:t>
            </a:r>
            <a:r>
              <a:rPr lang="en-US" altLang="en-US" sz="2400" baseline="-25000">
                <a:latin typeface="Bookman Old Style" panose="02050604050505020204" pitchFamily="18" charset="0"/>
                <a:cs typeface="Times New Roman" panose="02020603050405020304" pitchFamily="18" charset="0"/>
              </a:rPr>
              <a:t>ESSN=123456789 AND PNO=10</a:t>
            </a:r>
            <a:r>
              <a:rPr lang="en-US" altLang="en-US" sz="2400">
                <a:latin typeface="Bookman Old Style" panose="02050604050505020204" pitchFamily="18" charset="0"/>
                <a:cs typeface="Times New Roman" panose="02020603050405020304" pitchFamily="18" charset="0"/>
              </a:rPr>
              <a:t>(WORKS_ON)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073548-B8FF-19EF-05E2-6D9427DFFEE2}"/>
              </a:ext>
            </a:extLst>
          </p:cNvPr>
          <p:cNvSpPr>
            <a:spLocks noGrp="1" noChangeArrowheads="1"/>
          </p:cNvSpPr>
          <p:nvPr>
            <p:ph type="title"/>
          </p:nvPr>
        </p:nvSpPr>
        <p:spPr>
          <a:xfrm>
            <a:off x="1828800" y="228600"/>
            <a:ext cx="8534400" cy="609600"/>
          </a:xfrm>
        </p:spPr>
        <p:txBody>
          <a:bodyPr/>
          <a:lstStyle/>
          <a:p>
            <a:pPr eaLnBrk="1" hangingPunct="1"/>
            <a:r>
              <a:rPr lang="en-US" altLang="en-US" sz="2400" b="1">
                <a:solidFill>
                  <a:schemeClr val="accent2"/>
                </a:solidFill>
                <a:latin typeface="Bookman Old Style" panose="02050604050505020204" pitchFamily="18" charset="0"/>
                <a:cs typeface="Times New Roman" panose="02020603050405020304" pitchFamily="18" charset="0"/>
              </a:rPr>
              <a:t>Algorithms for SELECT and JOIN Operations</a:t>
            </a:r>
          </a:p>
        </p:txBody>
      </p:sp>
      <p:sp>
        <p:nvSpPr>
          <p:cNvPr id="45059" name="Rectangle 3">
            <a:extLst>
              <a:ext uri="{FF2B5EF4-FFF2-40B4-BE49-F238E27FC236}">
                <a16:creationId xmlns:a16="http://schemas.microsoft.com/office/drawing/2014/main" id="{71FB3DC8-7EB6-1A4B-AE21-F2FE19B98A6C}"/>
              </a:ext>
            </a:extLst>
          </p:cNvPr>
          <p:cNvSpPr>
            <a:spLocks noChangeArrowheads="1"/>
          </p:cNvSpPr>
          <p:nvPr/>
        </p:nvSpPr>
        <p:spPr bwMode="auto">
          <a:xfrm>
            <a:off x="2057400" y="1295401"/>
            <a:ext cx="8382000" cy="4875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SELECT Operation (cont.):</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rPr>
              <a:t>Search Methods for Simple Selection:</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S1.</a:t>
            </a:r>
            <a:r>
              <a:rPr lang="en-US" altLang="en-US" sz="2400" b="1">
                <a:latin typeface="Times New Roman" panose="02020603050405020304" pitchFamily="18" charset="0"/>
                <a:cs typeface="Times New Roman" panose="02020603050405020304" pitchFamily="18" charset="0"/>
              </a:rPr>
              <a:t>Linear search </a:t>
            </a:r>
            <a:r>
              <a:rPr lang="en-US" altLang="en-US" sz="2400">
                <a:latin typeface="Times New Roman" panose="02020603050405020304" pitchFamily="18" charset="0"/>
                <a:cs typeface="Times New Roman" panose="02020603050405020304" pitchFamily="18" charset="0"/>
              </a:rPr>
              <a:t>(brute force): Retrieve </a:t>
            </a:r>
            <a:r>
              <a:rPr lang="en-US" altLang="en-US" sz="2400" i="1">
                <a:latin typeface="Times New Roman" panose="02020603050405020304" pitchFamily="18" charset="0"/>
                <a:cs typeface="Times New Roman" panose="02020603050405020304" pitchFamily="18" charset="0"/>
              </a:rPr>
              <a:t>every record</a:t>
            </a:r>
            <a:r>
              <a:rPr lang="en-US" altLang="en-US" sz="2400">
                <a:latin typeface="Times New Roman" panose="02020603050405020304" pitchFamily="18" charset="0"/>
                <a:cs typeface="Times New Roman" panose="02020603050405020304" pitchFamily="18" charset="0"/>
              </a:rPr>
              <a:t> in the file, and test whether its attribute values satisfy the selection condition.</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S2.</a:t>
            </a:r>
            <a:r>
              <a:rPr lang="en-US" altLang="en-US" sz="2400" b="1">
                <a:latin typeface="Times New Roman" panose="02020603050405020304" pitchFamily="18" charset="0"/>
                <a:cs typeface="Times New Roman" panose="02020603050405020304" pitchFamily="18" charset="0"/>
              </a:rPr>
              <a:t>Binary search</a:t>
            </a:r>
            <a:r>
              <a:rPr lang="en-US" altLang="en-US" sz="2400">
                <a:latin typeface="Times New Roman" panose="02020603050405020304" pitchFamily="18" charset="0"/>
                <a:cs typeface="Times New Roman" panose="02020603050405020304" pitchFamily="18" charset="0"/>
              </a:rPr>
              <a:t>: If the selection condition involves an equality comparison on a key attribute on which the file is ordered, binary search (which is more efficient than linear search) can be used. (See OP1).</a:t>
            </a:r>
          </a:p>
          <a:p>
            <a:pPr eaLnBrk="1" hangingPunct="1">
              <a:lnSpc>
                <a:spcPct val="90000"/>
              </a:lnSpc>
              <a:spcBef>
                <a:spcPct val="50000"/>
              </a:spcBef>
              <a:buClr>
                <a:srgbClr val="FF0000"/>
              </a:buClr>
              <a:buFont typeface="Wingdings" panose="05000000000000000000" pitchFamily="2" charset="2"/>
              <a:buNone/>
            </a:pPr>
            <a:r>
              <a:rPr lang="en-US" altLang="en-US" sz="2400">
                <a:latin typeface="New York" charset="0"/>
                <a:cs typeface="Times New Roman" panose="02020603050405020304" pitchFamily="18" charset="0"/>
              </a:rPr>
              <a:t>S3.</a:t>
            </a:r>
            <a:r>
              <a:rPr lang="en-US" altLang="en-US" sz="2400" b="1">
                <a:latin typeface="New York" charset="0"/>
                <a:cs typeface="Times New Roman" panose="02020603050405020304" pitchFamily="18" charset="0"/>
              </a:rPr>
              <a:t>Using a primary index or hash key</a:t>
            </a:r>
            <a:r>
              <a:rPr lang="en-US" altLang="en-US" sz="2400">
                <a:latin typeface="New York" charset="0"/>
                <a:cs typeface="Times New Roman" panose="02020603050405020304" pitchFamily="18" charset="0"/>
              </a:rPr>
              <a:t> to retrieve a single record: If the selection condition involves an equality comparison on a key attribute with a primary index (or a hash key), use the primary index (or the hash key) to retrieve the record.</a:t>
            </a:r>
            <a:r>
              <a:rPr lang="en-US" altLang="en-US" sz="2400">
                <a:latin typeface="Times New Roman" panose="02020603050405020304" pitchFamily="18" charset="0"/>
                <a:cs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6B486D8-2B64-4CC4-B2BB-6BB79E59B8DC}"/>
              </a:ext>
            </a:extLst>
          </p:cNvPr>
          <p:cNvSpPr>
            <a:spLocks noChangeArrowheads="1"/>
          </p:cNvSpPr>
          <p:nvPr/>
        </p:nvSpPr>
        <p:spPr bwMode="auto">
          <a:xfrm>
            <a:off x="1981200" y="990601"/>
            <a:ext cx="82296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SELECT Operation (cont.):</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rPr>
              <a:t>Search Methods for Simple Selection:</a:t>
            </a:r>
          </a:p>
          <a:p>
            <a:pPr eaLnBrk="1" hangingPunct="1">
              <a:spcBef>
                <a:spcPct val="50000"/>
              </a:spcBef>
              <a:buClr>
                <a:srgbClr val="FF0000"/>
              </a:buClr>
              <a:buFont typeface="Wingdings" panose="05000000000000000000" pitchFamily="2" charset="2"/>
              <a:buNone/>
            </a:pPr>
            <a:r>
              <a:rPr lang="en-US" altLang="en-US" sz="2400">
                <a:latin typeface="New York" charset="0"/>
                <a:cs typeface="Times New Roman" panose="02020603050405020304" pitchFamily="18" charset="0"/>
              </a:rPr>
              <a:t>S4.</a:t>
            </a:r>
            <a:r>
              <a:rPr lang="en-US" altLang="en-US" sz="2400" b="1">
                <a:latin typeface="New York" charset="0"/>
                <a:cs typeface="Times New Roman" panose="02020603050405020304" pitchFamily="18" charset="0"/>
              </a:rPr>
              <a:t>Using a primary index</a:t>
            </a:r>
            <a:r>
              <a:rPr lang="en-US" altLang="en-US" sz="2400">
                <a:latin typeface="New York" charset="0"/>
                <a:cs typeface="Times New Roman" panose="02020603050405020304" pitchFamily="18" charset="0"/>
              </a:rPr>
              <a:t> to retrieve multiple records: If the comparison condition is &gt;, ≥, &lt;, or ≤ on a key field with a primary index, use the index to find the record satisfying the corresponding equality condition, then retrieve all subsequent records in the (ordered) file. </a:t>
            </a:r>
          </a:p>
          <a:p>
            <a:pPr eaLnBrk="1" hangingPunct="1">
              <a:spcBef>
                <a:spcPct val="50000"/>
              </a:spcBef>
              <a:buClr>
                <a:srgbClr val="FF0000"/>
              </a:buClr>
              <a:buFont typeface="Wingdings" panose="05000000000000000000" pitchFamily="2" charset="2"/>
              <a:buNone/>
            </a:pPr>
            <a:r>
              <a:rPr lang="en-US" altLang="en-US" sz="2400">
                <a:latin typeface="Palatino" pitchFamily="18" charset="0"/>
                <a:cs typeface="Times New Roman" panose="02020603050405020304" pitchFamily="18" charset="0"/>
              </a:rPr>
              <a:t>S5.</a:t>
            </a:r>
            <a:r>
              <a:rPr lang="en-US" altLang="en-US" sz="2400" b="1">
                <a:latin typeface="Palatino" pitchFamily="18" charset="0"/>
                <a:cs typeface="Times New Roman" panose="02020603050405020304" pitchFamily="18" charset="0"/>
              </a:rPr>
              <a:t>Using a clustering index </a:t>
            </a:r>
            <a:r>
              <a:rPr lang="en-US" altLang="en-US" sz="2400">
                <a:latin typeface="Palatino" pitchFamily="18" charset="0"/>
                <a:cs typeface="Times New Roman" panose="02020603050405020304" pitchFamily="18" charset="0"/>
              </a:rPr>
              <a:t>to retrieve multiple records: If the selection condition involves an equality comparison on a non-key attribute with a clustering index, use the clustering index to retrieve all the records satisfying the selection condition.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E3B01F7-A922-10F3-50C2-0FBCC38BD2AE}"/>
              </a:ext>
            </a:extLst>
          </p:cNvPr>
          <p:cNvSpPr>
            <a:spLocks noChangeArrowheads="1"/>
          </p:cNvSpPr>
          <p:nvPr/>
        </p:nvSpPr>
        <p:spPr bwMode="auto">
          <a:xfrm>
            <a:off x="2057400" y="1066801"/>
            <a:ext cx="8305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SELECT Operation (cont.):</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rPr>
              <a:t>Search Methods for Simple Selection:</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S6.</a:t>
            </a:r>
            <a:r>
              <a:rPr lang="en-US" altLang="en-US" sz="2400" b="1">
                <a:latin typeface="Times New Roman" panose="02020603050405020304" pitchFamily="18" charset="0"/>
                <a:cs typeface="Times New Roman" panose="02020603050405020304" pitchFamily="18" charset="0"/>
              </a:rPr>
              <a:t>Using a secondary (B+-tree) index</a:t>
            </a:r>
            <a:r>
              <a:rPr lang="en-US" altLang="en-US" sz="2400">
                <a:latin typeface="Times New Roman" panose="02020603050405020304" pitchFamily="18" charset="0"/>
                <a:cs typeface="Times New Roman" panose="02020603050405020304" pitchFamily="18" charset="0"/>
              </a:rPr>
              <a:t>: On an equality comparison, this search method can be used to retrieve a single record if the indexing field has unique values (is a key) or to retrieve multiple records if the indexing field is not a key. In addition, it can be used to retrieve records on conditions involving &gt;,&gt;=, &lt;, or &lt;=. (FOR </a:t>
            </a:r>
            <a:r>
              <a:rPr lang="en-US" altLang="en-US" sz="2400" b="1">
                <a:latin typeface="Times New Roman" panose="02020603050405020304" pitchFamily="18" charset="0"/>
                <a:cs typeface="Times New Roman" panose="02020603050405020304" pitchFamily="18" charset="0"/>
              </a:rPr>
              <a:t>RANGE QUERIES</a:t>
            </a:r>
            <a:r>
              <a:rPr lang="en-US" altLang="en-US" sz="2400">
                <a:latin typeface="Times New Roman" panose="02020603050405020304" pitchFamily="18" charset="0"/>
                <a:cs typeface="Times New Roman" panose="02020603050405020304"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CF19ADC-3535-FD69-429B-DB51607526F3}"/>
              </a:ext>
            </a:extLst>
          </p:cNvPr>
          <p:cNvSpPr>
            <a:spLocks noChangeArrowheads="1"/>
          </p:cNvSpPr>
          <p:nvPr/>
        </p:nvSpPr>
        <p:spPr bwMode="auto">
          <a:xfrm>
            <a:off x="1981200" y="914401"/>
            <a:ext cx="8458200" cy="469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SELECT Operation (cont.):</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rPr>
              <a:t>Search Methods for Complex Selection:</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S7.</a:t>
            </a:r>
            <a:r>
              <a:rPr lang="en-US" altLang="en-US" sz="2400" b="1">
                <a:latin typeface="Times New Roman" panose="02020603050405020304" pitchFamily="18" charset="0"/>
                <a:cs typeface="Times New Roman" panose="02020603050405020304" pitchFamily="18" charset="0"/>
              </a:rPr>
              <a:t>Conjunctive selection</a:t>
            </a:r>
            <a:r>
              <a:rPr lang="en-US" altLang="en-US" sz="2400">
                <a:latin typeface="Times New Roman" panose="02020603050405020304" pitchFamily="18" charset="0"/>
                <a:cs typeface="Times New Roman" panose="02020603050405020304" pitchFamily="18" charset="0"/>
              </a:rPr>
              <a:t>: If an attribute involved in any single </a:t>
            </a:r>
            <a:r>
              <a:rPr lang="en-US" altLang="en-US" sz="2400" i="1">
                <a:latin typeface="Times New Roman" panose="02020603050405020304" pitchFamily="18" charset="0"/>
                <a:cs typeface="Times New Roman" panose="02020603050405020304" pitchFamily="18" charset="0"/>
              </a:rPr>
              <a:t>simple condition</a:t>
            </a:r>
            <a:r>
              <a:rPr lang="en-US" altLang="en-US" sz="2400">
                <a:latin typeface="Times New Roman" panose="02020603050405020304" pitchFamily="18" charset="0"/>
                <a:cs typeface="Times New Roman" panose="02020603050405020304" pitchFamily="18" charset="0"/>
              </a:rPr>
              <a:t> in the conjunctive condition has an access path that permits the use of one of the methods S2 to S6, use that condition to retrieve the records and then check whether each retrieved record satisfies the remaining simple conditions in the conjunctive condition.</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S8.</a:t>
            </a:r>
            <a:r>
              <a:rPr lang="en-US" altLang="en-US" sz="2400" b="1">
                <a:latin typeface="Times New Roman" panose="02020603050405020304" pitchFamily="18" charset="0"/>
                <a:cs typeface="Times New Roman" panose="02020603050405020304" pitchFamily="18" charset="0"/>
              </a:rPr>
              <a:t>Conjunctive selection using a composite index</a:t>
            </a:r>
            <a:r>
              <a:rPr lang="en-US" altLang="en-US" sz="2400">
                <a:latin typeface="Times New Roman" panose="02020603050405020304" pitchFamily="18" charset="0"/>
                <a:cs typeface="Times New Roman" panose="02020603050405020304" pitchFamily="18" charset="0"/>
              </a:rPr>
              <a:t>: If two or more attributes are involved in equality conditions in the conjunctive condition and a composite index (or hash structure) exists on the combined field, we can use the index directly.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9072D3C-A0D2-C3A6-D618-D1B3E113BADB}"/>
              </a:ext>
            </a:extLst>
          </p:cNvPr>
          <p:cNvSpPr>
            <a:spLocks noChangeArrowheads="1"/>
          </p:cNvSpPr>
          <p:nvPr/>
        </p:nvSpPr>
        <p:spPr bwMode="auto">
          <a:xfrm>
            <a:off x="2209800" y="1066800"/>
            <a:ext cx="83058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SELECT Operation (cont.):</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rPr>
              <a:t>Search Methods for Complex Selection:</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S9.</a:t>
            </a:r>
            <a:r>
              <a:rPr lang="en-US" altLang="en-US" sz="2400" b="1">
                <a:latin typeface="Times New Roman" panose="02020603050405020304" pitchFamily="18" charset="0"/>
                <a:cs typeface="Times New Roman" panose="02020603050405020304" pitchFamily="18" charset="0"/>
              </a:rPr>
              <a:t>Conjunctive selection by intersection of record pointers</a:t>
            </a:r>
            <a:r>
              <a:rPr lang="en-US" altLang="en-US" sz="2400">
                <a:latin typeface="Times New Roman" panose="02020603050405020304" pitchFamily="18" charset="0"/>
                <a:cs typeface="Times New Roman" panose="02020603050405020304" pitchFamily="18" charset="0"/>
              </a:rPr>
              <a:t>: This method is possible if secondary indexes are available on all (or some of) the fields involved in equality comparison conditions in the conjunctive condition and if the indexes include record pointers (rather than block pointers). Each index can be used to retrieve the </a:t>
            </a:r>
            <a:r>
              <a:rPr lang="en-US" altLang="en-US" sz="2400" i="1">
                <a:latin typeface="Times New Roman" panose="02020603050405020304" pitchFamily="18" charset="0"/>
                <a:cs typeface="Times New Roman" panose="02020603050405020304" pitchFamily="18" charset="0"/>
              </a:rPr>
              <a:t>record pointers</a:t>
            </a:r>
            <a:r>
              <a:rPr lang="en-US" altLang="en-US" sz="2400">
                <a:latin typeface="Times New Roman" panose="02020603050405020304" pitchFamily="18" charset="0"/>
                <a:cs typeface="Times New Roman" panose="02020603050405020304" pitchFamily="18" charset="0"/>
              </a:rPr>
              <a:t> that satisfy the individual condition. The </a:t>
            </a:r>
            <a:r>
              <a:rPr lang="en-US" altLang="en-US" sz="2400" i="1">
                <a:latin typeface="Times New Roman" panose="02020603050405020304" pitchFamily="18" charset="0"/>
                <a:cs typeface="Times New Roman" panose="02020603050405020304" pitchFamily="18" charset="0"/>
              </a:rPr>
              <a:t>intersection</a:t>
            </a:r>
            <a:r>
              <a:rPr lang="en-US" altLang="en-US" sz="2400">
                <a:latin typeface="Times New Roman" panose="02020603050405020304" pitchFamily="18" charset="0"/>
                <a:cs typeface="Times New Roman" panose="02020603050405020304" pitchFamily="18" charset="0"/>
              </a:rPr>
              <a:t> of these sets of record pointers gives the record pointers that satisfy the conjunctive condition, which are then used to retrieve those records directly. If only some of the conditions have secondary indexes, each retrieved record is further tested to determine whether it satisfies the remaining conditions.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D35A63A-AAEC-A025-FE9C-D0D57D2D0E52}"/>
              </a:ext>
            </a:extLst>
          </p:cNvPr>
          <p:cNvSpPr>
            <a:spLocks noChangeArrowheads="1"/>
          </p:cNvSpPr>
          <p:nvPr/>
        </p:nvSpPr>
        <p:spPr bwMode="auto">
          <a:xfrm>
            <a:off x="2209800" y="1295401"/>
            <a:ext cx="8001000"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SELECT Operation (cont.):</a:t>
            </a:r>
          </a:p>
          <a:p>
            <a:pPr eaLnBrk="1" hangingPunct="1">
              <a:lnSpc>
                <a:spcPct val="90000"/>
              </a:lnSpc>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Whenever a </a:t>
            </a:r>
            <a:r>
              <a:rPr lang="en-US" altLang="en-US" sz="2400" b="1">
                <a:latin typeface="Times New Roman" panose="02020603050405020304" pitchFamily="18" charset="0"/>
                <a:cs typeface="Times New Roman" panose="02020603050405020304" pitchFamily="18" charset="0"/>
              </a:rPr>
              <a:t>single condition</a:t>
            </a:r>
            <a:r>
              <a:rPr lang="en-US" altLang="en-US" sz="2400">
                <a:latin typeface="Times New Roman" panose="02020603050405020304" pitchFamily="18" charset="0"/>
                <a:cs typeface="Times New Roman" panose="02020603050405020304" pitchFamily="18" charset="0"/>
              </a:rPr>
              <a:t> specifies the selection, we can only check whether an access path exists on the attribute involved in that condition. If an access path exists, the method corresponding to that access path is used; otherwise, the “brute force” linear search approach of method S1 is used.</a:t>
            </a:r>
            <a:r>
              <a:rPr lang="en-US" altLang="en-US" sz="2800">
                <a:latin typeface="New York" charset="0"/>
                <a:cs typeface="Times New Roman" panose="02020603050405020304" pitchFamily="18" charset="0"/>
              </a:rPr>
              <a:t> </a:t>
            </a:r>
            <a:r>
              <a:rPr lang="en-US" altLang="en-US" sz="2400">
                <a:latin typeface="New York" charset="0"/>
                <a:cs typeface="Times New Roman" panose="02020603050405020304" pitchFamily="18" charset="0"/>
              </a:rPr>
              <a:t>(See OP1, OP2 and OP3)</a:t>
            </a:r>
          </a:p>
          <a:p>
            <a:pPr eaLnBrk="1" hangingPunct="1">
              <a:lnSpc>
                <a:spcPct val="90000"/>
              </a:lnSpc>
              <a:spcBef>
                <a:spcPct val="50000"/>
              </a:spcBef>
              <a:buClr>
                <a:srgbClr val="FF0000"/>
              </a:buClr>
              <a:buFont typeface="Wingdings" panose="05000000000000000000" pitchFamily="2" charset="2"/>
              <a:buNone/>
            </a:pPr>
            <a:r>
              <a:rPr lang="en-US" altLang="en-US" sz="2400">
                <a:latin typeface="New York" charset="0"/>
                <a:cs typeface="Times New Roman" panose="02020603050405020304" pitchFamily="18" charset="0"/>
              </a:rPr>
              <a:t>For </a:t>
            </a:r>
            <a:r>
              <a:rPr lang="en-US" altLang="en-US" sz="2400" b="1">
                <a:latin typeface="New York" charset="0"/>
                <a:cs typeface="Times New Roman" panose="02020603050405020304" pitchFamily="18" charset="0"/>
              </a:rPr>
              <a:t>conjunctive selection conditions</a:t>
            </a:r>
            <a:r>
              <a:rPr lang="en-US" altLang="en-US" sz="2400">
                <a:latin typeface="New York" charset="0"/>
                <a:cs typeface="Times New Roman" panose="02020603050405020304" pitchFamily="18" charset="0"/>
              </a:rPr>
              <a:t>, whenever </a:t>
            </a:r>
            <a:r>
              <a:rPr lang="en-US" altLang="en-US" sz="2400" i="1">
                <a:latin typeface="New York" charset="0"/>
                <a:cs typeface="Times New Roman" panose="02020603050405020304" pitchFamily="18" charset="0"/>
              </a:rPr>
              <a:t>more than one</a:t>
            </a:r>
            <a:r>
              <a:rPr lang="en-US" altLang="en-US" sz="2400">
                <a:latin typeface="New York" charset="0"/>
                <a:cs typeface="Times New Roman" panose="02020603050405020304" pitchFamily="18" charset="0"/>
              </a:rPr>
              <a:t> of the attributes involved in the conditions have an access path, query optimization should be done to choose the access path that </a:t>
            </a:r>
            <a:r>
              <a:rPr lang="en-US" altLang="en-US" sz="2400" i="1">
                <a:latin typeface="New York" charset="0"/>
                <a:cs typeface="Times New Roman" panose="02020603050405020304" pitchFamily="18" charset="0"/>
              </a:rPr>
              <a:t>retrieves the fewest records</a:t>
            </a:r>
            <a:r>
              <a:rPr lang="en-US" altLang="en-US" sz="2400">
                <a:latin typeface="New York" charset="0"/>
                <a:cs typeface="Times New Roman" panose="02020603050405020304" pitchFamily="18" charset="0"/>
              </a:rPr>
              <a:t> in the most efficient way . </a:t>
            </a:r>
          </a:p>
          <a:p>
            <a:pPr eaLnBrk="1" hangingPunct="1">
              <a:lnSpc>
                <a:spcPct val="90000"/>
              </a:lnSpc>
              <a:spcBef>
                <a:spcPct val="50000"/>
              </a:spcBef>
              <a:buClr>
                <a:srgbClr val="FF0000"/>
              </a:buClr>
              <a:buFont typeface="Wingdings" panose="05000000000000000000" pitchFamily="2" charset="2"/>
              <a:buNone/>
            </a:pPr>
            <a:r>
              <a:rPr lang="en-US" altLang="en-US" sz="2400">
                <a:latin typeface="New York" charset="0"/>
                <a:cs typeface="Times New Roman" panose="02020603050405020304" pitchFamily="18" charset="0"/>
              </a:rPr>
              <a:t>D</a:t>
            </a:r>
            <a:r>
              <a:rPr lang="en-US" altLang="en-US" sz="2400" b="1">
                <a:latin typeface="New York" charset="0"/>
                <a:cs typeface="Times New Roman" panose="02020603050405020304" pitchFamily="18" charset="0"/>
              </a:rPr>
              <a:t>isjunctive selection conditions </a:t>
            </a:r>
            <a:r>
              <a:rPr lang="en-US" altLang="en-US" sz="2400">
                <a:latin typeface="New York" charset="0"/>
                <a:cs typeface="Times New Roman" panose="02020603050405020304" pitchFamily="18"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FA7B29C-721D-97A0-4EDD-BE744C1C5897}"/>
              </a:ext>
            </a:extLst>
          </p:cNvPr>
          <p:cNvSpPr>
            <a:spLocks noChangeArrowheads="1"/>
          </p:cNvSpPr>
          <p:nvPr/>
        </p:nvSpPr>
        <p:spPr bwMode="auto">
          <a:xfrm>
            <a:off x="2286000" y="914400"/>
            <a:ext cx="815340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JOIN Operation:</a:t>
            </a:r>
          </a:p>
          <a:p>
            <a:pPr eaLnBrk="1" hangingPunct="1">
              <a:spcBef>
                <a:spcPct val="50000"/>
              </a:spcBef>
              <a:buClr>
                <a:srgbClr val="FF0000"/>
              </a:buClr>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rPr>
              <a:t>Join (EQUIJOIN, NATURAL JOIN)</a:t>
            </a:r>
          </a:p>
          <a:p>
            <a:pPr lvl="1" eaLnBrk="1" hangingPunct="1">
              <a:spcBef>
                <a:spcPct val="50000"/>
              </a:spcBef>
              <a:buClr>
                <a:srgbClr val="FF0000"/>
              </a:buClr>
            </a:pPr>
            <a:r>
              <a:rPr lang="en-US" altLang="en-US" sz="2400">
                <a:latin typeface="Times New Roman" panose="02020603050405020304" pitchFamily="18" charset="0"/>
                <a:cs typeface="Times New Roman" panose="02020603050405020304" pitchFamily="18" charset="0"/>
              </a:rPr>
              <a:t>two–way join: a join on two files</a:t>
            </a:r>
          </a:p>
          <a:p>
            <a:pPr lvl="1" eaLnBrk="1" hangingPunct="1">
              <a:spcBef>
                <a:spcPct val="50000"/>
              </a:spcBef>
              <a:buClr>
                <a:srgbClr val="FF0000"/>
              </a:buClr>
            </a:pPr>
            <a:r>
              <a:rPr lang="en-US" altLang="en-US" sz="2400">
                <a:latin typeface="Times New Roman" panose="02020603050405020304" pitchFamily="18" charset="0"/>
                <a:cs typeface="Times New Roman" panose="02020603050405020304" pitchFamily="18" charset="0"/>
              </a:rPr>
              <a:t>e.g.	 R    </a:t>
            </a:r>
            <a:r>
              <a:rPr lang="en-US" altLang="en-US" sz="2400" baseline="-25000">
                <a:latin typeface="Times New Roman" panose="02020603050405020304" pitchFamily="18" charset="0"/>
                <a:cs typeface="Times New Roman" panose="02020603050405020304" pitchFamily="18" charset="0"/>
              </a:rPr>
              <a:t>A=B</a:t>
            </a:r>
            <a:r>
              <a:rPr lang="en-US" altLang="en-US" sz="2400">
                <a:latin typeface="Times New Roman" panose="02020603050405020304" pitchFamily="18" charset="0"/>
                <a:cs typeface="Times New Roman" panose="02020603050405020304" pitchFamily="18" charset="0"/>
              </a:rPr>
              <a:t> S </a:t>
            </a:r>
          </a:p>
          <a:p>
            <a:pPr lvl="1" eaLnBrk="1" hangingPunct="1">
              <a:spcBef>
                <a:spcPct val="50000"/>
              </a:spcBef>
              <a:buClr>
                <a:srgbClr val="FF0000"/>
              </a:buClr>
            </a:pPr>
            <a:r>
              <a:rPr lang="en-US" altLang="en-US" sz="2400">
                <a:latin typeface="Times New Roman" panose="02020603050405020304" pitchFamily="18" charset="0"/>
                <a:cs typeface="Times New Roman" panose="02020603050405020304" pitchFamily="18" charset="0"/>
              </a:rPr>
              <a:t>multi-way joins: joins involving more than two files. </a:t>
            </a:r>
          </a:p>
          <a:p>
            <a:pPr lvl="1" eaLnBrk="1" hangingPunct="1">
              <a:spcBef>
                <a:spcPct val="50000"/>
              </a:spcBef>
              <a:buClr>
                <a:srgbClr val="FF0000"/>
              </a:buClr>
            </a:pPr>
            <a:r>
              <a:rPr lang="en-US" altLang="en-US" sz="2400">
                <a:latin typeface="Times New Roman" panose="02020603050405020304" pitchFamily="18" charset="0"/>
                <a:cs typeface="Times New Roman" panose="02020603050405020304" pitchFamily="18" charset="0"/>
              </a:rPr>
              <a:t>e.g. R   </a:t>
            </a:r>
            <a:r>
              <a:rPr lang="en-US" altLang="en-US" sz="2400" baseline="-25000">
                <a:latin typeface="Times New Roman" panose="02020603050405020304" pitchFamily="18" charset="0"/>
                <a:cs typeface="Times New Roman" panose="02020603050405020304" pitchFamily="18" charset="0"/>
              </a:rPr>
              <a:t>A=B</a:t>
            </a:r>
            <a:r>
              <a:rPr lang="en-US" altLang="en-US" sz="2400">
                <a:latin typeface="Times New Roman" panose="02020603050405020304" pitchFamily="18" charset="0"/>
                <a:cs typeface="Times New Roman" panose="02020603050405020304" pitchFamily="18" charset="0"/>
              </a:rPr>
              <a:t> S    </a:t>
            </a:r>
            <a:r>
              <a:rPr lang="en-US" altLang="en-US" sz="2400" baseline="-25000">
                <a:latin typeface="Times New Roman" panose="02020603050405020304" pitchFamily="18" charset="0"/>
                <a:cs typeface="Times New Roman" panose="02020603050405020304" pitchFamily="18" charset="0"/>
              </a:rPr>
              <a:t>C=D</a:t>
            </a:r>
            <a:r>
              <a:rPr lang="en-US" altLang="en-US" sz="2400">
                <a:latin typeface="Times New Roman" panose="02020603050405020304" pitchFamily="18" charset="0"/>
                <a:cs typeface="Times New Roman" panose="02020603050405020304" pitchFamily="18" charset="0"/>
              </a:rPr>
              <a:t> T </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Examples</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(OP6): EMPLOYEE    </a:t>
            </a:r>
            <a:r>
              <a:rPr lang="en-US" altLang="en-US" sz="2400" baseline="-25000">
                <a:latin typeface="Times New Roman" panose="02020603050405020304" pitchFamily="18" charset="0"/>
                <a:cs typeface="Times New Roman" panose="02020603050405020304" pitchFamily="18" charset="0"/>
              </a:rPr>
              <a:t>DNO=DNUMBER</a:t>
            </a:r>
            <a:r>
              <a:rPr lang="en-US" altLang="en-US" sz="2400">
                <a:latin typeface="Times New Roman" panose="02020603050405020304" pitchFamily="18" charset="0"/>
                <a:cs typeface="Times New Roman" panose="02020603050405020304" pitchFamily="18" charset="0"/>
              </a:rPr>
              <a:t> DEPARTMENT</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(OP7): DEPARTMENT     </a:t>
            </a:r>
            <a:r>
              <a:rPr lang="en-US" altLang="en-US" sz="2400" baseline="-25000">
                <a:latin typeface="Times New Roman" panose="02020603050405020304" pitchFamily="18" charset="0"/>
                <a:cs typeface="Times New Roman" panose="02020603050405020304" pitchFamily="18" charset="0"/>
              </a:rPr>
              <a:t>MGRSSN=SSN</a:t>
            </a:r>
            <a:r>
              <a:rPr lang="en-US" altLang="en-US" sz="2400">
                <a:latin typeface="Times New Roman" panose="02020603050405020304" pitchFamily="18" charset="0"/>
                <a:cs typeface="Times New Roman" panose="02020603050405020304" pitchFamily="18" charset="0"/>
              </a:rPr>
              <a:t> EMPLOYEE</a:t>
            </a:r>
            <a:r>
              <a:rPr lang="en-US" altLang="en-US" sz="2400">
                <a:solidFill>
                  <a:schemeClr val="bg2"/>
                </a:solidFill>
                <a:latin typeface="Times New Roman" panose="02020603050405020304" pitchFamily="18" charset="0"/>
                <a:cs typeface="Times New Roman" panose="02020603050405020304" pitchFamily="18" charset="0"/>
              </a:rPr>
              <a:t> </a:t>
            </a:r>
          </a:p>
        </p:txBody>
      </p:sp>
      <p:grpSp>
        <p:nvGrpSpPr>
          <p:cNvPr id="51203" name="Group 3">
            <a:extLst>
              <a:ext uri="{FF2B5EF4-FFF2-40B4-BE49-F238E27FC236}">
                <a16:creationId xmlns:a16="http://schemas.microsoft.com/office/drawing/2014/main" id="{5A099C57-B124-DA26-02C3-C8AA02F961B1}"/>
              </a:ext>
            </a:extLst>
          </p:cNvPr>
          <p:cNvGrpSpPr>
            <a:grpSpLocks/>
          </p:cNvGrpSpPr>
          <p:nvPr/>
        </p:nvGrpSpPr>
        <p:grpSpPr bwMode="auto">
          <a:xfrm>
            <a:off x="3657601" y="2819401"/>
            <a:ext cx="219075" cy="174625"/>
            <a:chOff x="377" y="2904"/>
            <a:chExt cx="154" cy="110"/>
          </a:xfrm>
        </p:grpSpPr>
        <p:sp>
          <p:nvSpPr>
            <p:cNvPr id="51214" name="Line 4">
              <a:extLst>
                <a:ext uri="{FF2B5EF4-FFF2-40B4-BE49-F238E27FC236}">
                  <a16:creationId xmlns:a16="http://schemas.microsoft.com/office/drawing/2014/main" id="{D294299E-3388-E533-9927-852C304F0C52}"/>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5" name="Line 5">
              <a:extLst>
                <a:ext uri="{FF2B5EF4-FFF2-40B4-BE49-F238E27FC236}">
                  <a16:creationId xmlns:a16="http://schemas.microsoft.com/office/drawing/2014/main" id="{25F99270-1A07-DC05-4705-1CA3B163450E}"/>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6" name="Line 6">
              <a:extLst>
                <a:ext uri="{FF2B5EF4-FFF2-40B4-BE49-F238E27FC236}">
                  <a16:creationId xmlns:a16="http://schemas.microsoft.com/office/drawing/2014/main" id="{A1A93BAA-E991-A185-5183-98104D5DFCEC}"/>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7" name="Line 7">
              <a:extLst>
                <a:ext uri="{FF2B5EF4-FFF2-40B4-BE49-F238E27FC236}">
                  <a16:creationId xmlns:a16="http://schemas.microsoft.com/office/drawing/2014/main" id="{DB5E2685-2E79-9217-FB4D-C96D92FDBB9D}"/>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1204" name="Group 8">
            <a:extLst>
              <a:ext uri="{FF2B5EF4-FFF2-40B4-BE49-F238E27FC236}">
                <a16:creationId xmlns:a16="http://schemas.microsoft.com/office/drawing/2014/main" id="{DAAF7D69-05F2-A0FA-535B-C965CE3B0647}"/>
              </a:ext>
            </a:extLst>
          </p:cNvPr>
          <p:cNvGrpSpPr>
            <a:grpSpLocks/>
          </p:cNvGrpSpPr>
          <p:nvPr/>
        </p:nvGrpSpPr>
        <p:grpSpPr bwMode="auto">
          <a:xfrm>
            <a:off x="3657601" y="3886201"/>
            <a:ext cx="219075" cy="174625"/>
            <a:chOff x="377" y="2904"/>
            <a:chExt cx="154" cy="110"/>
          </a:xfrm>
        </p:grpSpPr>
        <p:sp>
          <p:nvSpPr>
            <p:cNvPr id="51210" name="Line 9">
              <a:extLst>
                <a:ext uri="{FF2B5EF4-FFF2-40B4-BE49-F238E27FC236}">
                  <a16:creationId xmlns:a16="http://schemas.microsoft.com/office/drawing/2014/main" id="{F0C8B301-EA9B-C939-4C7D-2AE5FA393F96}"/>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1" name="Line 10">
              <a:extLst>
                <a:ext uri="{FF2B5EF4-FFF2-40B4-BE49-F238E27FC236}">
                  <a16:creationId xmlns:a16="http://schemas.microsoft.com/office/drawing/2014/main" id="{00121856-7901-97A1-8A68-25C9EEAD5A69}"/>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2" name="Line 11">
              <a:extLst>
                <a:ext uri="{FF2B5EF4-FFF2-40B4-BE49-F238E27FC236}">
                  <a16:creationId xmlns:a16="http://schemas.microsoft.com/office/drawing/2014/main" id="{8CE8F4D2-6C1D-D8B1-F360-C847F0E0EF49}"/>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13" name="Line 12">
              <a:extLst>
                <a:ext uri="{FF2B5EF4-FFF2-40B4-BE49-F238E27FC236}">
                  <a16:creationId xmlns:a16="http://schemas.microsoft.com/office/drawing/2014/main" id="{013601DA-C734-4982-3499-AFB9AD045978}"/>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1205" name="Group 13">
            <a:extLst>
              <a:ext uri="{FF2B5EF4-FFF2-40B4-BE49-F238E27FC236}">
                <a16:creationId xmlns:a16="http://schemas.microsoft.com/office/drawing/2014/main" id="{5031F922-C16A-40BE-C977-C8196CC138F8}"/>
              </a:ext>
            </a:extLst>
          </p:cNvPr>
          <p:cNvGrpSpPr>
            <a:grpSpLocks/>
          </p:cNvGrpSpPr>
          <p:nvPr/>
        </p:nvGrpSpPr>
        <p:grpSpPr bwMode="auto">
          <a:xfrm>
            <a:off x="4572001" y="3962401"/>
            <a:ext cx="219075" cy="174625"/>
            <a:chOff x="377" y="2904"/>
            <a:chExt cx="154" cy="110"/>
          </a:xfrm>
        </p:grpSpPr>
        <p:sp>
          <p:nvSpPr>
            <p:cNvPr id="51206" name="Line 14">
              <a:extLst>
                <a:ext uri="{FF2B5EF4-FFF2-40B4-BE49-F238E27FC236}">
                  <a16:creationId xmlns:a16="http://schemas.microsoft.com/office/drawing/2014/main" id="{51583B04-FF91-571E-EE16-9313F26DAC38}"/>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7" name="Line 15">
              <a:extLst>
                <a:ext uri="{FF2B5EF4-FFF2-40B4-BE49-F238E27FC236}">
                  <a16:creationId xmlns:a16="http://schemas.microsoft.com/office/drawing/2014/main" id="{DF55DD7A-6926-1C85-5BB0-D67E82F383F7}"/>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8" name="Line 16">
              <a:extLst>
                <a:ext uri="{FF2B5EF4-FFF2-40B4-BE49-F238E27FC236}">
                  <a16:creationId xmlns:a16="http://schemas.microsoft.com/office/drawing/2014/main" id="{C861CEA8-2711-A5C1-F44C-2D7EA1CEBD2B}"/>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09" name="Line 17">
              <a:extLst>
                <a:ext uri="{FF2B5EF4-FFF2-40B4-BE49-F238E27FC236}">
                  <a16:creationId xmlns:a16="http://schemas.microsoft.com/office/drawing/2014/main" id="{1AAA68E6-4D48-126D-D022-EB0C4F4228A8}"/>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B700E9-CE62-5262-2EC4-74E69EF3162D}"/>
              </a:ext>
            </a:extLst>
          </p:cNvPr>
          <p:cNvSpPr>
            <a:spLocks noChangeArrowheads="1"/>
          </p:cNvSpPr>
          <p:nvPr/>
        </p:nvSpPr>
        <p:spPr bwMode="auto">
          <a:xfrm>
            <a:off x="2362200" y="990600"/>
            <a:ext cx="79248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JOIN Operation (cont.):</a:t>
            </a:r>
          </a:p>
          <a:p>
            <a:pPr eaLnBrk="1" hangingPunct="1">
              <a:spcBef>
                <a:spcPct val="50000"/>
              </a:spcBef>
              <a:buClr>
                <a:srgbClr val="FF0000"/>
              </a:buClr>
              <a:buFont typeface="Wingdings" panose="05000000000000000000" pitchFamily="2" charset="2"/>
              <a:buNone/>
            </a:pPr>
            <a:r>
              <a:rPr lang="en-US" altLang="en-US" sz="2800">
                <a:latin typeface="Times New Roman" panose="02020603050405020304" pitchFamily="18" charset="0"/>
              </a:rPr>
              <a:t>Methods for implementing joins:</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J1</a:t>
            </a:r>
            <a:r>
              <a:rPr lang="en-US" altLang="en-US" sz="2400" b="1">
                <a:latin typeface="Times New Roman" panose="02020603050405020304" pitchFamily="18" charset="0"/>
                <a:cs typeface="Times New Roman" panose="02020603050405020304" pitchFamily="18" charset="0"/>
              </a:rPr>
              <a:t>Nested-loop join</a:t>
            </a:r>
            <a:r>
              <a:rPr lang="en-US" altLang="en-US" sz="2400">
                <a:latin typeface="Times New Roman" panose="02020603050405020304" pitchFamily="18" charset="0"/>
                <a:cs typeface="Times New Roman" panose="02020603050405020304" pitchFamily="18" charset="0"/>
              </a:rPr>
              <a:t> (brute force): For each record t in R (outer loop), retrieve every record s from S (inner loop) and test whether the two records satisfy the join condition t[A] = s[B].</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J2.</a:t>
            </a:r>
            <a:r>
              <a:rPr lang="en-US" altLang="en-US" sz="2400" b="1">
                <a:latin typeface="Times New Roman" panose="02020603050405020304" pitchFamily="18" charset="0"/>
                <a:cs typeface="Times New Roman" panose="02020603050405020304" pitchFamily="18" charset="0"/>
              </a:rPr>
              <a:t>Single-loop join</a:t>
            </a:r>
            <a:r>
              <a:rPr lang="en-US" altLang="en-US" sz="2400">
                <a:latin typeface="Times New Roman" panose="02020603050405020304" pitchFamily="18" charset="0"/>
                <a:cs typeface="Times New Roman" panose="02020603050405020304" pitchFamily="18" charset="0"/>
              </a:rPr>
              <a:t> (Using an access structure to retrieve the matching records): If an index (or hash key) exists for one of the two join attributes — say, B of S — retrieve each record t in R, one at a time, and then use the access structure to retrieve directly all matching records s from S that satisfy s[B] = 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992C2FD-0DF9-4491-159D-FEAF7726CF7C}"/>
              </a:ext>
            </a:extLst>
          </p:cNvPr>
          <p:cNvSpPr>
            <a:spLocks noChangeArrowheads="1"/>
          </p:cNvSpPr>
          <p:nvPr/>
        </p:nvSpPr>
        <p:spPr bwMode="auto">
          <a:xfrm>
            <a:off x="2286000" y="1066800"/>
            <a:ext cx="7848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JOIN Operation (cont.):</a:t>
            </a:r>
          </a:p>
          <a:p>
            <a:pPr eaLnBrk="1" hangingPunct="1">
              <a:spcBef>
                <a:spcPct val="50000"/>
              </a:spcBef>
              <a:buClr>
                <a:srgbClr val="FF0000"/>
              </a:buClr>
              <a:buFont typeface="Wingdings" panose="05000000000000000000" pitchFamily="2" charset="2"/>
              <a:buNone/>
            </a:pPr>
            <a:r>
              <a:rPr lang="en-US" altLang="en-US" sz="2800">
                <a:latin typeface="Times New Roman" panose="02020603050405020304" pitchFamily="18" charset="0"/>
              </a:rPr>
              <a:t>Methods for implementing joins:</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J3.</a:t>
            </a:r>
            <a:r>
              <a:rPr lang="en-US" altLang="en-US" sz="2400" b="1">
                <a:latin typeface="Times New Roman" panose="02020603050405020304" pitchFamily="18" charset="0"/>
                <a:cs typeface="Times New Roman" panose="02020603050405020304" pitchFamily="18" charset="0"/>
              </a:rPr>
              <a:t>Sort-merge join:</a:t>
            </a:r>
            <a:r>
              <a:rPr lang="en-US" altLang="en-US" sz="2400">
                <a:latin typeface="Times New Roman" panose="02020603050405020304" pitchFamily="18" charset="0"/>
                <a:cs typeface="Times New Roman" panose="02020603050405020304" pitchFamily="18" charset="0"/>
              </a:rPr>
              <a:t> If the records of R and S are </a:t>
            </a:r>
            <a:r>
              <a:rPr lang="en-US" altLang="en-US" sz="2400" i="1">
                <a:latin typeface="Times New Roman" panose="02020603050405020304" pitchFamily="18" charset="0"/>
                <a:cs typeface="Times New Roman" panose="02020603050405020304" pitchFamily="18" charset="0"/>
              </a:rPr>
              <a:t>physically sorted</a:t>
            </a:r>
            <a:r>
              <a:rPr lang="en-US" altLang="en-US" sz="2400">
                <a:latin typeface="Times New Roman" panose="02020603050405020304" pitchFamily="18" charset="0"/>
                <a:cs typeface="Times New Roman" panose="02020603050405020304" pitchFamily="18" charset="0"/>
              </a:rPr>
              <a:t> (ordered) by value of the join attributes A and B, respectively, we can implement the join in the most efficient way possible. Both files are scanned in order of the join attributes, matching the records that have the same values for A and B. In this method, the records of each file are scanned only once each for matching with the other file—unless both A and B are non-key attributes, in which case the method needs to be modified slightly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7FF8364-8E9C-4A92-8F27-2143241937FC}"/>
              </a:ext>
            </a:extLst>
          </p:cNvPr>
          <p:cNvSpPr>
            <a:spLocks noGrp="1" noChangeArrowheads="1"/>
          </p:cNvSpPr>
          <p:nvPr>
            <p:ph type="title"/>
          </p:nvPr>
        </p:nvSpPr>
        <p:spPr/>
        <p:txBody>
          <a:bodyPr/>
          <a:lstStyle/>
          <a:p>
            <a:pPr eaLnBrk="1" hangingPunct="1"/>
            <a:r>
              <a:rPr lang="en-US" altLang="en-US" i="1">
                <a:latin typeface="Times New Roman" panose="02020603050405020304" pitchFamily="18" charset="0"/>
              </a:rPr>
              <a:t>CONTENTS</a:t>
            </a:r>
          </a:p>
        </p:txBody>
      </p:sp>
      <p:sp>
        <p:nvSpPr>
          <p:cNvPr id="58371" name="Rectangle 3">
            <a:extLst>
              <a:ext uri="{FF2B5EF4-FFF2-40B4-BE49-F238E27FC236}">
                <a16:creationId xmlns:a16="http://schemas.microsoft.com/office/drawing/2014/main" id="{C74C9D2F-14AE-0282-86B3-4A59AE73A58E}"/>
              </a:ext>
            </a:extLst>
          </p:cNvPr>
          <p:cNvSpPr>
            <a:spLocks noGrp="1" noChangeArrowheads="1"/>
          </p:cNvSpPr>
          <p:nvPr>
            <p:ph type="body" idx="1"/>
          </p:nvPr>
        </p:nvSpPr>
        <p:spPr/>
        <p:txBody>
          <a:bodyPr/>
          <a:lstStyle/>
          <a:p>
            <a:pPr marL="609600" indent="-609600"/>
            <a:r>
              <a:rPr lang="en-US" altLang="en-US"/>
              <a:t>Query Processing</a:t>
            </a:r>
          </a:p>
          <a:p>
            <a:pPr marL="609600" indent="-609600"/>
            <a:r>
              <a:rPr lang="en-US" altLang="en-US"/>
              <a:t>What is Query Optimization?</a:t>
            </a:r>
          </a:p>
          <a:p>
            <a:pPr marL="609600" indent="-609600"/>
            <a:r>
              <a:rPr lang="en-US" altLang="en-US"/>
              <a:t>Query Blocks</a:t>
            </a:r>
          </a:p>
          <a:p>
            <a:pPr marL="609600" indent="-609600"/>
            <a:r>
              <a:rPr lang="en-US" altLang="en-US"/>
              <a:t>External Sorting</a:t>
            </a:r>
          </a:p>
          <a:p>
            <a:pPr marL="609600" indent="-609600"/>
            <a:r>
              <a:rPr lang="en-US" altLang="en-US"/>
              <a:t>Operation implementation</a:t>
            </a:r>
          </a:p>
          <a:p>
            <a:pPr marL="990600" lvl="1" indent="-533400">
              <a:buFontTx/>
              <a:buChar char="•"/>
            </a:pPr>
            <a:r>
              <a:rPr lang="en-US" altLang="en-US"/>
              <a:t>SELECT</a:t>
            </a:r>
          </a:p>
          <a:p>
            <a:pPr marL="990600" lvl="1" indent="-533400">
              <a:buFontTx/>
              <a:buChar char="•"/>
            </a:pPr>
            <a:r>
              <a:rPr lang="en-US" altLang="en-US"/>
              <a:t>JOIN</a:t>
            </a:r>
          </a:p>
          <a:p>
            <a:pPr marL="609600" indent="-609600"/>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8371">
                                            <p:txEl>
                                              <p:pRg st="3" end="3"/>
                                            </p:txEl>
                                          </p:spTgt>
                                        </p:tgtEl>
                                        <p:attrNameLst>
                                          <p:attrName>style.visibility</p:attrName>
                                        </p:attrNameLst>
                                      </p:cBhvr>
                                      <p:to>
                                        <p:strVal val="visible"/>
                                      </p:to>
                                    </p:set>
                                    <p:anim calcmode="lin" valueType="num">
                                      <p:cBhvr additive="base">
                                        <p:cTn id="25" dur="500" fill="hold"/>
                                        <p:tgtEl>
                                          <p:spTgt spid="58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 calcmode="lin" valueType="num">
                                      <p:cBhvr additive="base">
                                        <p:cTn id="31" dur="500" fill="hold"/>
                                        <p:tgtEl>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8371">
                                            <p:txEl>
                                              <p:pRg st="5" end="5"/>
                                            </p:txEl>
                                          </p:spTgt>
                                        </p:tgtEl>
                                        <p:attrNameLst>
                                          <p:attrName>style.visibility</p:attrName>
                                        </p:attrNameLst>
                                      </p:cBhvr>
                                      <p:to>
                                        <p:strVal val="visible"/>
                                      </p:to>
                                    </p:set>
                                    <p:anim calcmode="lin" valueType="num">
                                      <p:cBhvr additive="base">
                                        <p:cTn id="35" dur="500" fill="hold"/>
                                        <p:tgtEl>
                                          <p:spTgt spid="5837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837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58371">
                                            <p:txEl>
                                              <p:pRg st="6" end="6"/>
                                            </p:txEl>
                                          </p:spTgt>
                                        </p:tgtEl>
                                        <p:attrNameLst>
                                          <p:attrName>style.visibility</p:attrName>
                                        </p:attrNameLst>
                                      </p:cBhvr>
                                      <p:to>
                                        <p:strVal val="visible"/>
                                      </p:to>
                                    </p:set>
                                    <p:anim calcmode="lin" valueType="num">
                                      <p:cBhvr additive="base">
                                        <p:cTn id="39" dur="500" fill="hold"/>
                                        <p:tgtEl>
                                          <p:spTgt spid="5837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83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B9049EB-EDED-9BE6-5ADB-FF8C46F13C22}"/>
              </a:ext>
            </a:extLst>
          </p:cNvPr>
          <p:cNvSpPr>
            <a:spLocks noChangeArrowheads="1"/>
          </p:cNvSpPr>
          <p:nvPr/>
        </p:nvSpPr>
        <p:spPr bwMode="auto">
          <a:xfrm>
            <a:off x="2133600" y="990600"/>
            <a:ext cx="80772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sz="2800" b="1">
                <a:solidFill>
                  <a:schemeClr val="accent2"/>
                </a:solidFill>
                <a:latin typeface="Times New Roman" panose="02020603050405020304" pitchFamily="18" charset="0"/>
              </a:rPr>
              <a:t>Implementing the JOIN Operation (cont.):</a:t>
            </a:r>
          </a:p>
          <a:p>
            <a:pPr eaLnBrk="1" hangingPunct="1">
              <a:spcBef>
                <a:spcPct val="50000"/>
              </a:spcBef>
              <a:buClr>
                <a:srgbClr val="FF0000"/>
              </a:buClr>
              <a:buFont typeface="Wingdings" panose="05000000000000000000" pitchFamily="2" charset="2"/>
              <a:buNone/>
            </a:pPr>
            <a:r>
              <a:rPr lang="en-US" altLang="en-US" sz="2800">
                <a:latin typeface="Times New Roman" panose="02020603050405020304" pitchFamily="18" charset="0"/>
              </a:rPr>
              <a:t>Methods for implementing joins:</a:t>
            </a:r>
          </a:p>
          <a:p>
            <a:pPr eaLnBrk="1" hangingPunct="1">
              <a:spcBef>
                <a:spcPct val="50000"/>
              </a:spcBef>
              <a:buClr>
                <a:srgbClr val="FF0000"/>
              </a:buClr>
              <a:buFont typeface="Wingdings" panose="05000000000000000000" pitchFamily="2" charset="2"/>
              <a:buNone/>
            </a:pPr>
            <a:r>
              <a:rPr lang="en-US" altLang="en-US" sz="2400">
                <a:latin typeface="Times New Roman" panose="02020603050405020304" pitchFamily="18" charset="0"/>
                <a:cs typeface="Times New Roman" panose="02020603050405020304" pitchFamily="18" charset="0"/>
              </a:rPr>
              <a:t>J4.</a:t>
            </a:r>
            <a:r>
              <a:rPr lang="en-US" altLang="en-US" sz="2400" b="1">
                <a:latin typeface="Times New Roman" panose="02020603050405020304" pitchFamily="18" charset="0"/>
                <a:cs typeface="Times New Roman" panose="02020603050405020304" pitchFamily="18" charset="0"/>
              </a:rPr>
              <a:t>Hash-join: </a:t>
            </a:r>
            <a:r>
              <a:rPr lang="en-US" altLang="en-US" sz="2400">
                <a:latin typeface="Times New Roman" panose="02020603050405020304" pitchFamily="18" charset="0"/>
                <a:cs typeface="Times New Roman" panose="02020603050405020304" pitchFamily="18" charset="0"/>
              </a:rPr>
              <a:t>The records of files R and S are both hashed to the </a:t>
            </a:r>
            <a:r>
              <a:rPr lang="en-US" altLang="en-US" sz="2400" i="1">
                <a:latin typeface="Times New Roman" panose="02020603050405020304" pitchFamily="18" charset="0"/>
                <a:cs typeface="Times New Roman" panose="02020603050405020304" pitchFamily="18" charset="0"/>
              </a:rPr>
              <a:t>same hash file,</a:t>
            </a:r>
            <a:r>
              <a:rPr lang="en-US" altLang="en-US" sz="2400">
                <a:latin typeface="Times New Roman" panose="02020603050405020304" pitchFamily="18" charset="0"/>
                <a:cs typeface="Times New Roman" panose="02020603050405020304" pitchFamily="18" charset="0"/>
              </a:rPr>
              <a:t> using the </a:t>
            </a:r>
            <a:r>
              <a:rPr lang="en-US" altLang="en-US" sz="2400" i="1">
                <a:latin typeface="Times New Roman" panose="02020603050405020304" pitchFamily="18" charset="0"/>
                <a:cs typeface="Times New Roman" panose="02020603050405020304" pitchFamily="18" charset="0"/>
              </a:rPr>
              <a:t>same hashing function</a:t>
            </a:r>
            <a:r>
              <a:rPr lang="en-US" altLang="en-US" sz="2400">
                <a:latin typeface="Times New Roman" panose="02020603050405020304" pitchFamily="18" charset="0"/>
                <a:cs typeface="Times New Roman" panose="02020603050405020304" pitchFamily="18" charset="0"/>
              </a:rPr>
              <a:t> on the join attributes A of R and B of S as hash keys. A single pass through the file with fewer records (say, R) hashes its records to the hash file buckets. A single pass through the other file (S) then hashes each of its records to the appropriate bucket, where the record is combined with all matching records from R.</a:t>
            </a:r>
            <a:r>
              <a:rPr lang="en-US" altLang="en-US" sz="2800" b="1">
                <a:solidFill>
                  <a:schemeClr val="bg2"/>
                </a:solidFill>
                <a:latin typeface="Times New Roman" panose="02020603050405020304" pitchFamily="18" charset="0"/>
                <a:cs typeface="Times New Roman" panose="02020603050405020304" pitchFamily="18" charset="0"/>
              </a:rPr>
              <a:t> </a:t>
            </a:r>
          </a:p>
          <a:p>
            <a:pPr eaLnBrk="1" hangingPunct="1">
              <a:spcBef>
                <a:spcPct val="50000"/>
              </a:spcBef>
              <a:buClr>
                <a:srgbClr val="FF0000"/>
              </a:buClr>
              <a:buFont typeface="Wingdings" panose="05000000000000000000" pitchFamily="2" charset="2"/>
              <a:buNone/>
            </a:pPr>
            <a:endParaRPr lang="en-US" altLang="en-US" sz="2800" b="1">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8EB3FE2-7989-E7CA-21EC-2274DD54D878}"/>
              </a:ext>
            </a:extLst>
          </p:cNvPr>
          <p:cNvSpPr>
            <a:spLocks noChangeArrowheads="1"/>
          </p:cNvSpPr>
          <p:nvPr/>
        </p:nvSpPr>
        <p:spPr bwMode="auto">
          <a:xfrm>
            <a:off x="2133600" y="304800"/>
            <a:ext cx="8178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2400" b="1"/>
              <a:t>   </a:t>
            </a:r>
            <a:r>
              <a:rPr lang="en-US" altLang="en-US" b="1">
                <a:solidFill>
                  <a:schemeClr val="accent2"/>
                </a:solidFill>
                <a:latin typeface="Bookman Old Style" panose="02050604050505020204" pitchFamily="18" charset="0"/>
              </a:rPr>
              <a:t>Process for heuristics optimization</a:t>
            </a:r>
          </a:p>
          <a:p>
            <a:pPr eaLnBrk="1" hangingPunct="1">
              <a:lnSpc>
                <a:spcPct val="90000"/>
              </a:lnSpc>
              <a:buFontTx/>
              <a:buNone/>
            </a:pPr>
            <a:endParaRPr lang="en-US" altLang="en-US" sz="2400" b="1"/>
          </a:p>
          <a:p>
            <a:pPr eaLnBrk="1" hangingPunct="1">
              <a:lnSpc>
                <a:spcPct val="90000"/>
              </a:lnSpc>
              <a:buFont typeface="Wingdings" panose="05000000000000000000" pitchFamily="2" charset="2"/>
              <a:buAutoNum type="arabicPeriod"/>
            </a:pPr>
            <a:r>
              <a:rPr lang="en-US" altLang="en-US" sz="2400"/>
              <a:t>The parser of a high-level query generates an </a:t>
            </a:r>
            <a:r>
              <a:rPr lang="en-US" altLang="en-US" sz="2400" i="1"/>
              <a:t>initial internal representation</a:t>
            </a:r>
            <a:r>
              <a:rPr lang="en-US" altLang="en-US" sz="2400"/>
              <a:t>;</a:t>
            </a:r>
          </a:p>
          <a:p>
            <a:pPr eaLnBrk="1" hangingPunct="1">
              <a:lnSpc>
                <a:spcPct val="90000"/>
              </a:lnSpc>
              <a:buFont typeface="Wingdings" panose="05000000000000000000" pitchFamily="2" charset="2"/>
              <a:buAutoNum type="arabicPeriod"/>
            </a:pPr>
            <a:r>
              <a:rPr lang="en-US" altLang="en-US" sz="2400"/>
              <a:t>Apply heuristics rules to optimize the internal representation.</a:t>
            </a:r>
          </a:p>
          <a:p>
            <a:pPr eaLnBrk="1" hangingPunct="1">
              <a:lnSpc>
                <a:spcPct val="90000"/>
              </a:lnSpc>
              <a:buFont typeface="Wingdings" panose="05000000000000000000" pitchFamily="2" charset="2"/>
              <a:buAutoNum type="arabicPeriod"/>
            </a:pPr>
            <a:r>
              <a:rPr lang="en-US" altLang="en-US" sz="2400"/>
              <a:t>A query execution plan is generated to execute groups of operations based on the access paths available on the files involved in the query.</a:t>
            </a:r>
          </a:p>
          <a:p>
            <a:pPr eaLnBrk="1" hangingPunct="1">
              <a:lnSpc>
                <a:spcPct val="90000"/>
              </a:lnSpc>
              <a:buFont typeface="Wingdings" panose="05000000000000000000" pitchFamily="2" charset="2"/>
              <a:buNone/>
            </a:pPr>
            <a:endParaRPr lang="en-US" altLang="en-US" sz="2400"/>
          </a:p>
          <a:p>
            <a:pPr eaLnBrk="1" hangingPunct="1">
              <a:lnSpc>
                <a:spcPct val="90000"/>
              </a:lnSpc>
            </a:pPr>
            <a:r>
              <a:rPr lang="en-US" altLang="en-US" sz="2400">
                <a:cs typeface="Times New Roman" panose="02020603050405020304" pitchFamily="18" charset="0"/>
              </a:rPr>
              <a:t>The </a:t>
            </a:r>
            <a:r>
              <a:rPr lang="en-US" altLang="en-US" sz="2400" b="1">
                <a:cs typeface="Times New Roman" panose="02020603050405020304" pitchFamily="18" charset="0"/>
              </a:rPr>
              <a:t>main heuristic</a:t>
            </a:r>
            <a:r>
              <a:rPr lang="en-US" altLang="en-US" sz="2400">
                <a:cs typeface="Times New Roman" panose="02020603050405020304" pitchFamily="18" charset="0"/>
              </a:rPr>
              <a:t> is to apply first the operations that reduce the size of intermediate results. </a:t>
            </a:r>
          </a:p>
          <a:p>
            <a:pPr eaLnBrk="1" hangingPunct="1">
              <a:lnSpc>
                <a:spcPct val="90000"/>
              </a:lnSpc>
              <a:buFontTx/>
              <a:buNone/>
            </a:pPr>
            <a:r>
              <a:rPr lang="en-US" altLang="en-US" sz="2400">
                <a:cs typeface="Times New Roman" panose="02020603050405020304" pitchFamily="18" charset="0"/>
              </a:rPr>
              <a:t>	E.g., Apply </a:t>
            </a:r>
            <a:r>
              <a:rPr lang="en-US" altLang="en-US" sz="2400"/>
              <a:t> SELECT and PROJECT operations before applying the JOIN or other binary operations.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EF02A51-1C02-A99E-AF68-F3232249DED5}"/>
              </a:ext>
            </a:extLst>
          </p:cNvPr>
          <p:cNvSpPr>
            <a:spLocks noChangeArrowheads="1"/>
          </p:cNvSpPr>
          <p:nvPr/>
        </p:nvSpPr>
        <p:spPr bwMode="auto">
          <a:xfrm>
            <a:off x="1981200" y="838200"/>
            <a:ext cx="8305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b="1"/>
              <a:t>Query tree</a:t>
            </a:r>
            <a:r>
              <a:rPr lang="en-US" altLang="en-US" sz="2400"/>
              <a:t>: a tree data structure that corresponds to a relational algebra expression. It represents the input relations of the query as </a:t>
            </a:r>
            <a:r>
              <a:rPr lang="en-US" altLang="en-US" sz="2400" i="1"/>
              <a:t>leaf nodes</a:t>
            </a:r>
            <a:r>
              <a:rPr lang="en-US" altLang="en-US" sz="2400"/>
              <a:t> of the tree, and represents the relational algebra operations as </a:t>
            </a:r>
            <a:r>
              <a:rPr lang="en-US" altLang="en-US" sz="2400" i="1"/>
              <a:t>internal nodes</a:t>
            </a:r>
            <a:r>
              <a:rPr lang="en-US" altLang="en-US" sz="2400"/>
              <a:t>. </a:t>
            </a:r>
            <a:r>
              <a:rPr lang="en-US" altLang="en-US" sz="2400" b="1"/>
              <a:t> </a:t>
            </a:r>
          </a:p>
          <a:p>
            <a:pPr eaLnBrk="1" hangingPunct="1"/>
            <a:r>
              <a:rPr lang="en-US" altLang="en-US" sz="2400"/>
              <a:t>An execution of the query tree consists of executing an internal node operation whenever its operands are available and then replacing that internal node by the relation that results from executing the operation.</a:t>
            </a:r>
            <a:endParaRPr lang="en-US" altLang="en-US" sz="2400" b="1"/>
          </a:p>
          <a:p>
            <a:pPr eaLnBrk="1" hangingPunct="1"/>
            <a:r>
              <a:rPr lang="en-US" altLang="en-US" sz="2400" b="1"/>
              <a:t>Query graph</a:t>
            </a:r>
            <a:r>
              <a:rPr lang="en-US" altLang="en-US" sz="2400"/>
              <a:t>: a graph data structure that corresponds to a relational calculus expression. It does </a:t>
            </a:r>
            <a:r>
              <a:rPr lang="en-US" altLang="en-US" sz="2400" b="1"/>
              <a:t>not</a:t>
            </a:r>
            <a:r>
              <a:rPr lang="en-US" altLang="en-US" sz="2400"/>
              <a:t> indicate an order on which operations to perform first. There is only a </a:t>
            </a:r>
            <a:r>
              <a:rPr lang="en-US" altLang="en-US" sz="2400" b="1"/>
              <a:t>single </a:t>
            </a:r>
            <a:r>
              <a:rPr lang="en-US" altLang="en-US" sz="2400"/>
              <a:t>graph corresponding to each query.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C3D0784-4F93-2900-63DB-AB40FE53E686}"/>
              </a:ext>
            </a:extLst>
          </p:cNvPr>
          <p:cNvSpPr>
            <a:spLocks noChangeArrowheads="1"/>
          </p:cNvSpPr>
          <p:nvPr/>
        </p:nvSpPr>
        <p:spPr bwMode="auto">
          <a:xfrm>
            <a:off x="1828800" y="7620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pPr>
            <a:r>
              <a:rPr lang="en-US" altLang="en-US" sz="2400" b="1"/>
              <a:t>Example:</a:t>
            </a:r>
          </a:p>
          <a:p>
            <a:pPr eaLnBrk="1" hangingPunct="1">
              <a:lnSpc>
                <a:spcPct val="90000"/>
              </a:lnSpc>
              <a:buFontTx/>
              <a:buNone/>
            </a:pPr>
            <a:r>
              <a:rPr lang="en-US" altLang="en-US" sz="2400"/>
              <a:t>	For every project located in </a:t>
            </a:r>
            <a:r>
              <a:rPr lang="en-US" altLang="en-US" sz="2400">
                <a:latin typeface="Times New Roman" panose="02020603050405020304" pitchFamily="18" charset="0"/>
              </a:rPr>
              <a:t>‘</a:t>
            </a:r>
            <a:r>
              <a:rPr lang="en-US" altLang="en-US" sz="2400"/>
              <a:t>Stafford</a:t>
            </a:r>
            <a:r>
              <a:rPr lang="en-US" altLang="en-US" sz="2400">
                <a:latin typeface="Times New Roman" panose="02020603050405020304" pitchFamily="18" charset="0"/>
              </a:rPr>
              <a:t>’</a:t>
            </a:r>
            <a:r>
              <a:rPr lang="en-US" altLang="en-US" sz="2400"/>
              <a:t>, retrieve the project number, the controlling department number and the department manager</a:t>
            </a:r>
            <a:r>
              <a:rPr lang="en-US" altLang="en-US" sz="2400">
                <a:latin typeface="Times New Roman" panose="02020603050405020304" pitchFamily="18" charset="0"/>
              </a:rPr>
              <a:t>’</a:t>
            </a:r>
            <a:r>
              <a:rPr lang="en-US" altLang="en-US" sz="2400"/>
              <a:t>s last name, address and birthdate.</a:t>
            </a:r>
          </a:p>
          <a:p>
            <a:pPr eaLnBrk="1" hangingPunct="1">
              <a:lnSpc>
                <a:spcPct val="90000"/>
              </a:lnSpc>
              <a:buFontTx/>
              <a:buNone/>
            </a:pPr>
            <a:endParaRPr lang="en-US" altLang="en-US" sz="2400"/>
          </a:p>
          <a:p>
            <a:pPr eaLnBrk="1" hangingPunct="1">
              <a:lnSpc>
                <a:spcPct val="90000"/>
              </a:lnSpc>
              <a:buFontTx/>
              <a:buNone/>
            </a:pPr>
            <a:r>
              <a:rPr lang="en-US" altLang="en-US" sz="2400"/>
              <a:t>	</a:t>
            </a:r>
            <a:r>
              <a:rPr lang="en-US" altLang="en-US" sz="2400" b="1"/>
              <a:t>Relation algebra</a:t>
            </a:r>
            <a:r>
              <a:rPr lang="en-US" altLang="en-US" sz="2400"/>
              <a:t>:</a:t>
            </a:r>
          </a:p>
          <a:p>
            <a:pPr eaLnBrk="1" hangingPunct="1">
              <a:lnSpc>
                <a:spcPct val="90000"/>
              </a:lnSpc>
              <a:buFontTx/>
              <a:buNone/>
            </a:pPr>
            <a:r>
              <a:rPr lang="en-US" altLang="en-US" sz="2000"/>
              <a:t>	 </a:t>
            </a:r>
            <a:r>
              <a:rPr lang="en-US" altLang="en-US" sz="2000" b="1">
                <a:latin typeface="Symbol" panose="05050102010706020507" pitchFamily="18" charset="2"/>
              </a:rPr>
              <a:t></a:t>
            </a:r>
            <a:r>
              <a:rPr lang="en-US" altLang="en-US" sz="1800" baseline="-25000"/>
              <a:t>PNUMBER, DNUM, LNAME, ADDRESS, BDATE</a:t>
            </a:r>
            <a:r>
              <a:rPr lang="en-US" altLang="en-US" sz="1800"/>
              <a:t> (((</a:t>
            </a:r>
            <a:r>
              <a:rPr lang="en-US" altLang="en-US" sz="2000" b="1">
                <a:latin typeface="Symbol" panose="05050102010706020507" pitchFamily="18" charset="2"/>
              </a:rPr>
              <a:t></a:t>
            </a:r>
            <a:r>
              <a:rPr lang="en-US" altLang="en-US" sz="1800" baseline="-25000"/>
              <a:t>PLOCATION=‘STAFFORD’</a:t>
            </a:r>
            <a:r>
              <a:rPr lang="en-US" altLang="en-US" sz="1800"/>
              <a:t>(PROJECT))</a:t>
            </a:r>
          </a:p>
          <a:p>
            <a:pPr eaLnBrk="1" hangingPunct="1">
              <a:lnSpc>
                <a:spcPct val="90000"/>
              </a:lnSpc>
              <a:buFontTx/>
              <a:buNone/>
            </a:pPr>
            <a:r>
              <a:rPr lang="en-US" altLang="en-US" sz="1800"/>
              <a:t>			</a:t>
            </a:r>
            <a:r>
              <a:rPr lang="en-US" altLang="en-US" sz="1800" baseline="-25000"/>
              <a:t>DNUM=DNUMBER </a:t>
            </a:r>
            <a:r>
              <a:rPr lang="en-US" altLang="en-US" sz="1800"/>
              <a:t>(DEPARTMENT))     </a:t>
            </a:r>
            <a:r>
              <a:rPr lang="en-US" altLang="en-US" sz="1800" baseline="-25000"/>
              <a:t>MGRSSN=SSN </a:t>
            </a:r>
            <a:r>
              <a:rPr lang="en-US" altLang="en-US" sz="1800"/>
              <a:t>(EMPLOYEE))</a:t>
            </a:r>
          </a:p>
          <a:p>
            <a:pPr eaLnBrk="1" hangingPunct="1">
              <a:lnSpc>
                <a:spcPct val="90000"/>
              </a:lnSpc>
              <a:buFontTx/>
              <a:buNone/>
            </a:pPr>
            <a:r>
              <a:rPr lang="en-US" altLang="en-US" sz="2000"/>
              <a:t>	</a:t>
            </a:r>
          </a:p>
          <a:p>
            <a:pPr eaLnBrk="1" hangingPunct="1">
              <a:lnSpc>
                <a:spcPct val="90000"/>
              </a:lnSpc>
              <a:buFontTx/>
              <a:buNone/>
            </a:pPr>
            <a:r>
              <a:rPr lang="en-US" altLang="en-US" sz="2000" b="1"/>
              <a:t>	</a:t>
            </a:r>
            <a:r>
              <a:rPr lang="en-US" altLang="en-US" sz="2400" b="1"/>
              <a:t>SQL query</a:t>
            </a:r>
            <a:r>
              <a:rPr lang="en-US" altLang="en-US" sz="2400"/>
              <a:t>:</a:t>
            </a:r>
          </a:p>
          <a:p>
            <a:pPr eaLnBrk="1" hangingPunct="1">
              <a:lnSpc>
                <a:spcPct val="90000"/>
              </a:lnSpc>
              <a:buFontTx/>
              <a:buNone/>
            </a:pPr>
            <a:r>
              <a:rPr lang="en-US" altLang="en-US" sz="1800"/>
              <a:t>	Q2: SELECT  P.NUMBER,P.DNUM,E.LNAME, E.ADDRESS, E.BDATE</a:t>
            </a:r>
          </a:p>
          <a:p>
            <a:pPr eaLnBrk="1" hangingPunct="1">
              <a:lnSpc>
                <a:spcPct val="90000"/>
              </a:lnSpc>
              <a:buFontTx/>
              <a:buNone/>
            </a:pPr>
            <a:r>
              <a:rPr lang="en-US" altLang="en-US" sz="1800"/>
              <a:t>		  FROM     PROJECT AS P,DEPARTMENT AS D, EMPLOYEE AS E</a:t>
            </a:r>
          </a:p>
          <a:p>
            <a:pPr eaLnBrk="1" hangingPunct="1">
              <a:lnSpc>
                <a:spcPct val="90000"/>
              </a:lnSpc>
              <a:buFontTx/>
              <a:buNone/>
            </a:pPr>
            <a:r>
              <a:rPr lang="en-US" altLang="en-US" sz="1800"/>
              <a:t>		  WHERE  P.DNUM=D.DNUMBER AND D.MGRSSN=E.SSN AND</a:t>
            </a:r>
          </a:p>
          <a:p>
            <a:pPr eaLnBrk="1" hangingPunct="1">
              <a:lnSpc>
                <a:spcPct val="90000"/>
              </a:lnSpc>
              <a:buFontTx/>
              <a:buNone/>
            </a:pPr>
            <a:r>
              <a:rPr lang="en-US" altLang="en-US" sz="1800"/>
              <a:t>			  P.PLOCATION=</a:t>
            </a:r>
            <a:r>
              <a:rPr lang="en-US" altLang="en-US" sz="1800">
                <a:latin typeface="Times New Roman" panose="02020603050405020304" pitchFamily="18" charset="0"/>
              </a:rPr>
              <a:t>‘</a:t>
            </a:r>
            <a:r>
              <a:rPr lang="en-US" altLang="en-US" sz="1800"/>
              <a:t>STAFFORD</a:t>
            </a:r>
            <a:r>
              <a:rPr lang="en-US" altLang="en-US" sz="1800">
                <a:latin typeface="Times New Roman" panose="02020603050405020304" pitchFamily="18" charset="0"/>
              </a:rPr>
              <a:t>’</a:t>
            </a:r>
            <a:r>
              <a:rPr lang="en-US" altLang="en-US" sz="18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a:extLst>
              <a:ext uri="{FF2B5EF4-FFF2-40B4-BE49-F238E27FC236}">
                <a16:creationId xmlns:a16="http://schemas.microsoft.com/office/drawing/2014/main" id="{B2F94A6D-FDB7-93D4-CB16-42C9A188D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4038600" cy="4267200"/>
          </a:xfrm>
          <a:prstGeom prst="rect">
            <a:avLst/>
          </a:prstGeom>
          <a:noFill/>
          <a:ln>
            <a:noFill/>
          </a:ln>
          <a:effectLst/>
          <a:extLst>
            <a:ext uri="{909E8E84-426E-40DD-AFC4-6F175D3DCCD1}">
              <a14:hiddenFill xmlns:a14="http://schemas.microsoft.com/office/drawing/2010/main">
                <a:solidFill>
                  <a:srgbClr val="00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pic>
      <p:pic>
        <p:nvPicPr>
          <p:cNvPr id="58371" name="Picture 3">
            <a:extLst>
              <a:ext uri="{FF2B5EF4-FFF2-40B4-BE49-F238E27FC236}">
                <a16:creationId xmlns:a16="http://schemas.microsoft.com/office/drawing/2014/main" id="{09773247-3E2C-F62A-9210-25783B7D2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209801"/>
            <a:ext cx="363855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4">
            <a:extLst>
              <a:ext uri="{FF2B5EF4-FFF2-40B4-BE49-F238E27FC236}">
                <a16:creationId xmlns:a16="http://schemas.microsoft.com/office/drawing/2014/main" id="{6F2F7E13-5274-0D8F-8909-534314AD65DD}"/>
              </a:ext>
            </a:extLst>
          </p:cNvPr>
          <p:cNvSpPr txBox="1">
            <a:spLocks noChangeArrowheads="1"/>
          </p:cNvSpPr>
          <p:nvPr/>
        </p:nvSpPr>
        <p:spPr bwMode="auto">
          <a:xfrm>
            <a:off x="2286000" y="2286001"/>
            <a:ext cx="381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58373" name="Text Box 5">
            <a:extLst>
              <a:ext uri="{FF2B5EF4-FFF2-40B4-BE49-F238E27FC236}">
                <a16:creationId xmlns:a16="http://schemas.microsoft.com/office/drawing/2014/main" id="{888477B3-D31E-CAE0-6B72-D67591E7061B}"/>
              </a:ext>
            </a:extLst>
          </p:cNvPr>
          <p:cNvSpPr txBox="1">
            <a:spLocks noChangeArrowheads="1"/>
          </p:cNvSpPr>
          <p:nvPr/>
        </p:nvSpPr>
        <p:spPr bwMode="auto">
          <a:xfrm>
            <a:off x="6781800" y="2286001"/>
            <a:ext cx="381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
        <p:nvSpPr>
          <p:cNvPr id="58374" name="Rectangle 6">
            <a:extLst>
              <a:ext uri="{FF2B5EF4-FFF2-40B4-BE49-F238E27FC236}">
                <a16:creationId xmlns:a16="http://schemas.microsoft.com/office/drawing/2014/main" id="{4AD50983-C681-3047-06D0-08DB0E391678}"/>
              </a:ext>
            </a:extLst>
          </p:cNvPr>
          <p:cNvSpPr>
            <a:spLocks noChangeArrowheads="1"/>
          </p:cNvSpPr>
          <p:nvPr/>
        </p:nvSpPr>
        <p:spPr bwMode="auto">
          <a:xfrm>
            <a:off x="2209800" y="533400"/>
            <a:ext cx="8153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None/>
            </a:pPr>
            <a:r>
              <a:rPr lang="en-US" altLang="en-US">
                <a:solidFill>
                  <a:schemeClr val="accent2"/>
                </a:solidFill>
                <a:latin typeface="Bookman Old Style" panose="02050604050505020204" pitchFamily="18" charset="0"/>
              </a:rPr>
              <a:t>The same query could correspond to many different relational algebra 	   expressions — and hence many different query trees.</a:t>
            </a:r>
          </a:p>
          <a:p>
            <a:pPr eaLnBrk="1" hangingPunct="1">
              <a:spcBef>
                <a:spcPct val="50000"/>
              </a:spcBef>
              <a:buClr>
                <a:srgbClr val="FF0000"/>
              </a:buClr>
              <a:buFont typeface="Wingdings" panose="05000000000000000000" pitchFamily="2" charset="2"/>
              <a:buNone/>
            </a:pPr>
            <a:endParaRPr lang="en-US" altLang="en-US">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4CE416A-B5E2-DF7A-A1BA-6E298D3EC765}"/>
              </a:ext>
            </a:extLst>
          </p:cNvPr>
          <p:cNvSpPr>
            <a:spLocks noGrp="1" noChangeArrowheads="1"/>
          </p:cNvSpPr>
          <p:nvPr>
            <p:ph type="title"/>
          </p:nvPr>
        </p:nvSpPr>
        <p:spPr/>
        <p:txBody>
          <a:bodyPr/>
          <a:lstStyle/>
          <a:p>
            <a:pPr eaLnBrk="1" hangingPunct="1"/>
            <a:endParaRPr lang="en-US" altLang="en-US"/>
          </a:p>
        </p:txBody>
      </p:sp>
      <p:sp>
        <p:nvSpPr>
          <p:cNvPr id="59395" name="Rectangle 3">
            <a:extLst>
              <a:ext uri="{FF2B5EF4-FFF2-40B4-BE49-F238E27FC236}">
                <a16:creationId xmlns:a16="http://schemas.microsoft.com/office/drawing/2014/main" id="{B81FF0CF-ABF0-0F07-F559-8DB81BC8C9AC}"/>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FDD0CFA-A0E1-D472-A666-6ED367F854C7}"/>
              </a:ext>
            </a:extLst>
          </p:cNvPr>
          <p:cNvSpPr>
            <a:spLocks noGrp="1" noChangeArrowheads="1"/>
          </p:cNvSpPr>
          <p:nvPr>
            <p:ph type="title"/>
          </p:nvPr>
        </p:nvSpPr>
        <p:spPr/>
        <p:txBody>
          <a:bodyPr/>
          <a:lstStyle/>
          <a:p>
            <a:pPr eaLnBrk="1" hangingPunct="1"/>
            <a:r>
              <a:rPr lang="en-US" altLang="en-US"/>
              <a:t>Query Graph</a:t>
            </a:r>
          </a:p>
        </p:txBody>
      </p:sp>
      <p:sp>
        <p:nvSpPr>
          <p:cNvPr id="60419" name="Rectangle 3">
            <a:extLst>
              <a:ext uri="{FF2B5EF4-FFF2-40B4-BE49-F238E27FC236}">
                <a16:creationId xmlns:a16="http://schemas.microsoft.com/office/drawing/2014/main" id="{32AA23AD-A3CB-4CFC-2AF4-AE4954DB835D}"/>
              </a:ext>
            </a:extLst>
          </p:cNvPr>
          <p:cNvSpPr>
            <a:spLocks noGrp="1" noChangeArrowheads="1"/>
          </p:cNvSpPr>
          <p:nvPr>
            <p:ph type="body" idx="1"/>
          </p:nvPr>
        </p:nvSpPr>
        <p:spPr/>
        <p:txBody>
          <a:bodyPr/>
          <a:lstStyle/>
          <a:p>
            <a:pPr eaLnBrk="1" hangingPunct="1"/>
            <a:r>
              <a:rPr lang="en-US" altLang="en-US"/>
              <a:t>Nodes represents Relations.</a:t>
            </a:r>
          </a:p>
          <a:p>
            <a:pPr eaLnBrk="1" hangingPunct="1"/>
            <a:r>
              <a:rPr lang="en-US" altLang="en-US"/>
              <a:t>Ovals represents constant nodes.</a:t>
            </a:r>
          </a:p>
          <a:p>
            <a:pPr eaLnBrk="1" hangingPunct="1"/>
            <a:r>
              <a:rPr lang="en-US" altLang="en-US"/>
              <a:t>Edges represents Join &amp; Selection conditions.</a:t>
            </a:r>
          </a:p>
          <a:p>
            <a:pPr eaLnBrk="1" hangingPunct="1"/>
            <a:r>
              <a:rPr lang="en-US" altLang="en-US"/>
              <a:t>Attributes to be retrieved from relations represented in square brackets.</a:t>
            </a:r>
          </a:p>
          <a:p>
            <a:pPr eaLnBrk="1" hangingPunct="1"/>
            <a:r>
              <a:rPr lang="en-US" altLang="en-US" i="1"/>
              <a:t>Drawback</a:t>
            </a:r>
            <a:r>
              <a:rPr lang="en-US" altLang="en-US"/>
              <a:t> :- Does not indicate an order on which operations are performed.</a:t>
            </a:r>
          </a:p>
          <a:p>
            <a:pPr eaLnBrk="1" hangingPunct="1"/>
            <a:endParaRPr lang="en-US" altLang="en-US"/>
          </a:p>
          <a:p>
            <a:pPr eaLnBrk="1" hangingPunct="1">
              <a:buFontTx/>
              <a:buNone/>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53A83496-CEC3-ECA6-CE33-3577C8C82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75" y="2867026"/>
            <a:ext cx="7589838"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3">
            <a:extLst>
              <a:ext uri="{FF2B5EF4-FFF2-40B4-BE49-F238E27FC236}">
                <a16:creationId xmlns:a16="http://schemas.microsoft.com/office/drawing/2014/main" id="{637B02AB-DD60-3EB6-18B1-888704FE26E6}"/>
              </a:ext>
            </a:extLst>
          </p:cNvPr>
          <p:cNvSpPr>
            <a:spLocks noChangeArrowheads="1"/>
          </p:cNvSpPr>
          <p:nvPr/>
        </p:nvSpPr>
        <p:spPr bwMode="auto">
          <a:xfrm>
            <a:off x="2819400" y="1905001"/>
            <a:ext cx="614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rgbClr val="FF0000"/>
              </a:buClr>
              <a:buFont typeface="Wingdings" panose="05000000000000000000" pitchFamily="2" charset="2"/>
              <a:buNone/>
            </a:pPr>
            <a:r>
              <a:rPr lang="en-US" altLang="en-US"/>
              <a:t>There is only a </a:t>
            </a:r>
            <a:r>
              <a:rPr lang="en-US" altLang="en-US" b="1"/>
              <a:t>single </a:t>
            </a:r>
            <a:r>
              <a:rPr lang="en-US" altLang="en-US"/>
              <a:t>graph corresponding to each query.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8394E43-632B-F65D-98B6-EFA3A6A1D407}"/>
              </a:ext>
            </a:extLst>
          </p:cNvPr>
          <p:cNvSpPr>
            <a:spLocks noGrp="1" noChangeArrowheads="1"/>
          </p:cNvSpPr>
          <p:nvPr>
            <p:ph type="title"/>
          </p:nvPr>
        </p:nvSpPr>
        <p:spPr/>
        <p:txBody>
          <a:bodyPr/>
          <a:lstStyle/>
          <a:p>
            <a:pPr eaLnBrk="1" hangingPunct="1"/>
            <a:r>
              <a:rPr lang="en-US" altLang="en-US" sz="4000"/>
              <a:t>Heuristic Query Tree Optimization</a:t>
            </a:r>
          </a:p>
        </p:txBody>
      </p:sp>
      <p:sp>
        <p:nvSpPr>
          <p:cNvPr id="62467" name="Rectangle 3">
            <a:extLst>
              <a:ext uri="{FF2B5EF4-FFF2-40B4-BE49-F238E27FC236}">
                <a16:creationId xmlns:a16="http://schemas.microsoft.com/office/drawing/2014/main" id="{5393589C-1385-B01F-EBB3-B8851AB17001}"/>
              </a:ext>
            </a:extLst>
          </p:cNvPr>
          <p:cNvSpPr>
            <a:spLocks noGrp="1" noChangeArrowheads="1"/>
          </p:cNvSpPr>
          <p:nvPr>
            <p:ph type="body" idx="1"/>
          </p:nvPr>
        </p:nvSpPr>
        <p:spPr/>
        <p:txBody>
          <a:bodyPr/>
          <a:lstStyle/>
          <a:p>
            <a:pPr eaLnBrk="1" hangingPunct="1">
              <a:lnSpc>
                <a:spcPct val="90000"/>
              </a:lnSpc>
            </a:pPr>
            <a:r>
              <a:rPr lang="en-US" altLang="en-US"/>
              <a:t>It has some rules which utilize equivalence expressions to transform the initial tree into final, optimized query tree.</a:t>
            </a:r>
          </a:p>
          <a:p>
            <a:pPr eaLnBrk="1" hangingPunct="1">
              <a:lnSpc>
                <a:spcPct val="90000"/>
              </a:lnSpc>
            </a:pPr>
            <a:r>
              <a:rPr lang="en-US" altLang="en-US"/>
              <a:t>For Example :</a:t>
            </a:r>
          </a:p>
          <a:p>
            <a:pPr eaLnBrk="1" hangingPunct="1">
              <a:lnSpc>
                <a:spcPct val="90000"/>
              </a:lnSpc>
              <a:buFontTx/>
              <a:buNone/>
            </a:pPr>
            <a:r>
              <a:rPr lang="en-US" altLang="en-US" sz="2400"/>
              <a:t>SELECT LNAME</a:t>
            </a:r>
          </a:p>
          <a:p>
            <a:pPr eaLnBrk="1" hangingPunct="1">
              <a:lnSpc>
                <a:spcPct val="90000"/>
              </a:lnSpc>
              <a:buFontTx/>
              <a:buNone/>
            </a:pPr>
            <a:r>
              <a:rPr lang="en-US" altLang="en-US" sz="2400"/>
              <a:t>FROM EMPLOYEE, WORKS_ON, PROJECT</a:t>
            </a:r>
          </a:p>
          <a:p>
            <a:pPr eaLnBrk="1" hangingPunct="1">
              <a:lnSpc>
                <a:spcPct val="90000"/>
              </a:lnSpc>
              <a:buFontTx/>
              <a:buNone/>
            </a:pPr>
            <a:r>
              <a:rPr lang="en-US" altLang="en-US" sz="2400"/>
              <a:t>WHERE PNAME= ‘AQUARIUS’ AND PNUMBER=PNO AND ESSN=SSN AND BDATE &gt; ‘1957-12-31’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9A8D1E0-5327-6166-C656-0A7FA7263F55}"/>
              </a:ext>
            </a:extLst>
          </p:cNvPr>
          <p:cNvSpPr>
            <a:spLocks noGrp="1" noChangeArrowheads="1"/>
          </p:cNvSpPr>
          <p:nvPr>
            <p:ph type="title"/>
          </p:nvPr>
        </p:nvSpPr>
        <p:spPr/>
        <p:txBody>
          <a:bodyPr/>
          <a:lstStyle/>
          <a:p>
            <a:pPr eaLnBrk="1" hangingPunct="1"/>
            <a:r>
              <a:rPr lang="en-US" altLang="en-US" sz="4000"/>
              <a:t>Heuristic Query Tree Optimization</a:t>
            </a:r>
          </a:p>
        </p:txBody>
      </p:sp>
      <p:sp>
        <p:nvSpPr>
          <p:cNvPr id="63491" name="Rectangle 3">
            <a:extLst>
              <a:ext uri="{FF2B5EF4-FFF2-40B4-BE49-F238E27FC236}">
                <a16:creationId xmlns:a16="http://schemas.microsoft.com/office/drawing/2014/main" id="{737EAF9F-1E45-C63E-89F6-C854403E2607}"/>
              </a:ext>
            </a:extLst>
          </p:cNvPr>
          <p:cNvSpPr>
            <a:spLocks noGrp="1" noChangeArrowheads="1"/>
          </p:cNvSpPr>
          <p:nvPr>
            <p:ph type="body" idx="1"/>
          </p:nvPr>
        </p:nvSpPr>
        <p:spPr/>
        <p:txBody>
          <a:bodyPr/>
          <a:lstStyle/>
          <a:p>
            <a:pPr eaLnBrk="1" hangingPunct="1">
              <a:lnSpc>
                <a:spcPct val="90000"/>
              </a:lnSpc>
            </a:pPr>
            <a:r>
              <a:rPr lang="en-US" altLang="en-US"/>
              <a:t>It has some rules which utilize equivalence expressions to transform the initial tree into final, optimized query tree.</a:t>
            </a:r>
          </a:p>
          <a:p>
            <a:pPr eaLnBrk="1" hangingPunct="1">
              <a:lnSpc>
                <a:spcPct val="90000"/>
              </a:lnSpc>
            </a:pPr>
            <a:r>
              <a:rPr lang="en-US" altLang="en-US"/>
              <a:t>For Example :</a:t>
            </a:r>
          </a:p>
          <a:p>
            <a:pPr eaLnBrk="1" hangingPunct="1">
              <a:lnSpc>
                <a:spcPct val="90000"/>
              </a:lnSpc>
              <a:buFontTx/>
              <a:buNone/>
            </a:pPr>
            <a:r>
              <a:rPr lang="en-US" altLang="en-US" sz="2400"/>
              <a:t>SELECT LNAME</a:t>
            </a:r>
          </a:p>
          <a:p>
            <a:pPr eaLnBrk="1" hangingPunct="1">
              <a:lnSpc>
                <a:spcPct val="90000"/>
              </a:lnSpc>
              <a:buFontTx/>
              <a:buNone/>
            </a:pPr>
            <a:r>
              <a:rPr lang="en-US" altLang="en-US" sz="2400"/>
              <a:t>FROM EMPLOYEE, WORKS_ON, PROJECT</a:t>
            </a:r>
          </a:p>
          <a:p>
            <a:pPr eaLnBrk="1" hangingPunct="1">
              <a:lnSpc>
                <a:spcPct val="90000"/>
              </a:lnSpc>
              <a:buFontTx/>
              <a:buNone/>
            </a:pPr>
            <a:r>
              <a:rPr lang="en-US" altLang="en-US" sz="2400"/>
              <a:t>WHERE PNAME= ‘AQUARIUS’ AND PNUMBER=PNO AND ESSN=SSN AND BDATE &gt; ‘1957-12-31’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04E1F6-1724-877E-7905-42C43B32CA3B}"/>
              </a:ext>
            </a:extLst>
          </p:cNvPr>
          <p:cNvSpPr>
            <a:spLocks noGrp="1" noChangeArrowheads="1"/>
          </p:cNvSpPr>
          <p:nvPr>
            <p:ph type="title"/>
          </p:nvPr>
        </p:nvSpPr>
        <p:spPr/>
        <p:txBody>
          <a:bodyPr/>
          <a:lstStyle/>
          <a:p>
            <a:pPr eaLnBrk="1" hangingPunct="1"/>
            <a:endParaRPr lang="en-US" altLang="en-US"/>
          </a:p>
        </p:txBody>
      </p:sp>
      <p:sp>
        <p:nvSpPr>
          <p:cNvPr id="18435" name="Rectangle 3">
            <a:extLst>
              <a:ext uri="{FF2B5EF4-FFF2-40B4-BE49-F238E27FC236}">
                <a16:creationId xmlns:a16="http://schemas.microsoft.com/office/drawing/2014/main" id="{E02FF9F1-9F85-A8CE-4DF3-4DFA81EA7250}"/>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5C533F1-A8F7-F859-4216-8A183F36B7FE}"/>
              </a:ext>
            </a:extLst>
          </p:cNvPr>
          <p:cNvSpPr>
            <a:spLocks noGrp="1" noChangeArrowheads="1"/>
          </p:cNvSpPr>
          <p:nvPr>
            <p:ph type="title"/>
          </p:nvPr>
        </p:nvSpPr>
        <p:spPr>
          <a:xfrm>
            <a:off x="2514600" y="304801"/>
            <a:ext cx="7543800" cy="1431925"/>
          </a:xfrm>
          <a:noFill/>
        </p:spPr>
        <p:txBody>
          <a:bodyPr/>
          <a:lstStyle/>
          <a:p>
            <a:pPr eaLnBrk="1" hangingPunct="1"/>
            <a:r>
              <a:rPr lang="en-US" altLang="en-US" sz="2400"/>
              <a:t>(CONT…)</a:t>
            </a:r>
            <a:br>
              <a:rPr lang="en-US" altLang="en-US" sz="2400"/>
            </a:br>
            <a:r>
              <a:rPr lang="en-US" altLang="en-US"/>
              <a:t>Query Tree Optimization</a:t>
            </a:r>
          </a:p>
        </p:txBody>
      </p:sp>
      <p:sp>
        <p:nvSpPr>
          <p:cNvPr id="64515" name="Oval 3">
            <a:extLst>
              <a:ext uri="{FF2B5EF4-FFF2-40B4-BE49-F238E27FC236}">
                <a16:creationId xmlns:a16="http://schemas.microsoft.com/office/drawing/2014/main" id="{ED2986C1-B3FC-2B5E-4960-CA8F36F8C7F7}"/>
              </a:ext>
            </a:extLst>
          </p:cNvPr>
          <p:cNvSpPr>
            <a:spLocks noChangeArrowheads="1"/>
          </p:cNvSpPr>
          <p:nvPr/>
        </p:nvSpPr>
        <p:spPr bwMode="auto">
          <a:xfrm>
            <a:off x="3200400" y="5334000"/>
            <a:ext cx="1600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4516" name="Oval 4">
            <a:extLst>
              <a:ext uri="{FF2B5EF4-FFF2-40B4-BE49-F238E27FC236}">
                <a16:creationId xmlns:a16="http://schemas.microsoft.com/office/drawing/2014/main" id="{4EA45BB2-19BB-0C94-A49F-93058CC535DB}"/>
              </a:ext>
            </a:extLst>
          </p:cNvPr>
          <p:cNvSpPr>
            <a:spLocks noChangeArrowheads="1"/>
          </p:cNvSpPr>
          <p:nvPr/>
        </p:nvSpPr>
        <p:spPr bwMode="auto">
          <a:xfrm>
            <a:off x="6324600" y="4343400"/>
            <a:ext cx="15240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4517" name="Oval 5">
            <a:extLst>
              <a:ext uri="{FF2B5EF4-FFF2-40B4-BE49-F238E27FC236}">
                <a16:creationId xmlns:a16="http://schemas.microsoft.com/office/drawing/2014/main" id="{4DF638DF-544C-D59E-0558-BC1D77987230}"/>
              </a:ext>
            </a:extLst>
          </p:cNvPr>
          <p:cNvSpPr>
            <a:spLocks noChangeArrowheads="1"/>
          </p:cNvSpPr>
          <p:nvPr/>
        </p:nvSpPr>
        <p:spPr bwMode="auto">
          <a:xfrm>
            <a:off x="8610600" y="4114800"/>
            <a:ext cx="1219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4518" name="Text Box 6">
            <a:extLst>
              <a:ext uri="{FF2B5EF4-FFF2-40B4-BE49-F238E27FC236}">
                <a16:creationId xmlns:a16="http://schemas.microsoft.com/office/drawing/2014/main" id="{588BD262-9BAC-884E-3729-FEA64204A633}"/>
              </a:ext>
            </a:extLst>
          </p:cNvPr>
          <p:cNvSpPr txBox="1">
            <a:spLocks noChangeArrowheads="1"/>
          </p:cNvSpPr>
          <p:nvPr/>
        </p:nvSpPr>
        <p:spPr bwMode="auto">
          <a:xfrm>
            <a:off x="3276600" y="54864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EMPLOYEE</a:t>
            </a:r>
          </a:p>
        </p:txBody>
      </p:sp>
      <p:sp>
        <p:nvSpPr>
          <p:cNvPr id="64519" name="Text Box 7">
            <a:extLst>
              <a:ext uri="{FF2B5EF4-FFF2-40B4-BE49-F238E27FC236}">
                <a16:creationId xmlns:a16="http://schemas.microsoft.com/office/drawing/2014/main" id="{EED3D818-9CDF-B1A8-65DC-CD54A7E69D0C}"/>
              </a:ext>
            </a:extLst>
          </p:cNvPr>
          <p:cNvSpPr txBox="1">
            <a:spLocks noChangeArrowheads="1"/>
          </p:cNvSpPr>
          <p:nvPr/>
        </p:nvSpPr>
        <p:spPr bwMode="auto">
          <a:xfrm>
            <a:off x="6400800" y="44196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WORK_ON</a:t>
            </a:r>
          </a:p>
        </p:txBody>
      </p:sp>
      <p:sp>
        <p:nvSpPr>
          <p:cNvPr id="64520" name="Text Box 8">
            <a:extLst>
              <a:ext uri="{FF2B5EF4-FFF2-40B4-BE49-F238E27FC236}">
                <a16:creationId xmlns:a16="http://schemas.microsoft.com/office/drawing/2014/main" id="{F28610D8-2388-E7BA-88E2-2420D8C2107D}"/>
              </a:ext>
            </a:extLst>
          </p:cNvPr>
          <p:cNvSpPr txBox="1">
            <a:spLocks noChangeArrowheads="1"/>
          </p:cNvSpPr>
          <p:nvPr/>
        </p:nvSpPr>
        <p:spPr bwMode="auto">
          <a:xfrm>
            <a:off x="8610600" y="41910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PROJECT</a:t>
            </a:r>
          </a:p>
        </p:txBody>
      </p:sp>
      <p:sp>
        <p:nvSpPr>
          <p:cNvPr id="64521" name="Line 9">
            <a:extLst>
              <a:ext uri="{FF2B5EF4-FFF2-40B4-BE49-F238E27FC236}">
                <a16:creationId xmlns:a16="http://schemas.microsoft.com/office/drawing/2014/main" id="{C9FC40EC-CC81-A598-66EA-AD4C686ACCB4}"/>
              </a:ext>
            </a:extLst>
          </p:cNvPr>
          <p:cNvSpPr>
            <a:spLocks noChangeShapeType="1"/>
          </p:cNvSpPr>
          <p:nvPr/>
        </p:nvSpPr>
        <p:spPr bwMode="auto">
          <a:xfrm flipH="1">
            <a:off x="3429000" y="4114800"/>
            <a:ext cx="1524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2" name="Text Box 10">
            <a:extLst>
              <a:ext uri="{FF2B5EF4-FFF2-40B4-BE49-F238E27FC236}">
                <a16:creationId xmlns:a16="http://schemas.microsoft.com/office/drawing/2014/main" id="{0532B0BB-729E-0833-9875-328016DD2F74}"/>
              </a:ext>
            </a:extLst>
          </p:cNvPr>
          <p:cNvSpPr txBox="1">
            <a:spLocks noChangeArrowheads="1"/>
          </p:cNvSpPr>
          <p:nvPr/>
        </p:nvSpPr>
        <p:spPr bwMode="auto">
          <a:xfrm>
            <a:off x="2743200" y="2514600"/>
            <a:ext cx="693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SELECT(P.PNAME=‘Aquarius’ AND PNUMBER=PNO AND ESSN=SSN X ANDBDATE&gt;’1957-12-31’)</a:t>
            </a:r>
          </a:p>
        </p:txBody>
      </p:sp>
      <p:sp>
        <p:nvSpPr>
          <p:cNvPr id="64523" name="Line 11">
            <a:extLst>
              <a:ext uri="{FF2B5EF4-FFF2-40B4-BE49-F238E27FC236}">
                <a16:creationId xmlns:a16="http://schemas.microsoft.com/office/drawing/2014/main" id="{15B4B741-C870-5C21-1F41-B8EB426EF788}"/>
              </a:ext>
            </a:extLst>
          </p:cNvPr>
          <p:cNvSpPr>
            <a:spLocks noChangeShapeType="1"/>
          </p:cNvSpPr>
          <p:nvPr/>
        </p:nvSpPr>
        <p:spPr bwMode="auto">
          <a:xfrm>
            <a:off x="5410200" y="41148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4" name="Line 12">
            <a:extLst>
              <a:ext uri="{FF2B5EF4-FFF2-40B4-BE49-F238E27FC236}">
                <a16:creationId xmlns:a16="http://schemas.microsoft.com/office/drawing/2014/main" id="{CEF54C28-2056-E91C-7EA4-779427EA41A1}"/>
              </a:ext>
            </a:extLst>
          </p:cNvPr>
          <p:cNvSpPr>
            <a:spLocks noChangeShapeType="1"/>
          </p:cNvSpPr>
          <p:nvPr/>
        </p:nvSpPr>
        <p:spPr bwMode="auto">
          <a:xfrm>
            <a:off x="7162800" y="3733800"/>
            <a:ext cx="1752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5" name="Line 13">
            <a:extLst>
              <a:ext uri="{FF2B5EF4-FFF2-40B4-BE49-F238E27FC236}">
                <a16:creationId xmlns:a16="http://schemas.microsoft.com/office/drawing/2014/main" id="{381E88C8-8D98-5150-58CD-E1B95B4E7030}"/>
              </a:ext>
            </a:extLst>
          </p:cNvPr>
          <p:cNvSpPr>
            <a:spLocks noChangeShapeType="1"/>
          </p:cNvSpPr>
          <p:nvPr/>
        </p:nvSpPr>
        <p:spPr bwMode="auto">
          <a:xfrm>
            <a:off x="57912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6" name="Text Box 14">
            <a:extLst>
              <a:ext uri="{FF2B5EF4-FFF2-40B4-BE49-F238E27FC236}">
                <a16:creationId xmlns:a16="http://schemas.microsoft.com/office/drawing/2014/main" id="{884598C6-4B93-9B6E-43E8-855B3B36DC9E}"/>
              </a:ext>
            </a:extLst>
          </p:cNvPr>
          <p:cNvSpPr txBox="1">
            <a:spLocks noChangeArrowheads="1"/>
          </p:cNvSpPr>
          <p:nvPr/>
        </p:nvSpPr>
        <p:spPr bwMode="auto">
          <a:xfrm>
            <a:off x="4953000" y="38100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X</a:t>
            </a:r>
          </a:p>
        </p:txBody>
      </p:sp>
      <p:sp>
        <p:nvSpPr>
          <p:cNvPr id="64527" name="Line 15">
            <a:extLst>
              <a:ext uri="{FF2B5EF4-FFF2-40B4-BE49-F238E27FC236}">
                <a16:creationId xmlns:a16="http://schemas.microsoft.com/office/drawing/2014/main" id="{3D2F3FDA-B380-8F21-D61A-12127CB7427A}"/>
              </a:ext>
            </a:extLst>
          </p:cNvPr>
          <p:cNvSpPr>
            <a:spLocks noChangeShapeType="1"/>
          </p:cNvSpPr>
          <p:nvPr/>
        </p:nvSpPr>
        <p:spPr bwMode="auto">
          <a:xfrm flipV="1">
            <a:off x="5257800" y="3657600"/>
            <a:ext cx="1371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28" name="Text Box 16">
            <a:extLst>
              <a:ext uri="{FF2B5EF4-FFF2-40B4-BE49-F238E27FC236}">
                <a16:creationId xmlns:a16="http://schemas.microsoft.com/office/drawing/2014/main" id="{623B0CD8-63DF-F705-31E1-F589C4B71C14}"/>
              </a:ext>
            </a:extLst>
          </p:cNvPr>
          <p:cNvSpPr>
            <a:spLocks noChangeArrowheads="1"/>
          </p:cNvSpPr>
          <p:nvPr>
            <p:ph type="body" idx="1"/>
          </p:nvPr>
        </p:nvSpPr>
        <p:spPr>
          <a:xfrm>
            <a:off x="2514600" y="2057400"/>
            <a:ext cx="7543800" cy="4114800"/>
          </a:xfrm>
          <a:noFill/>
        </p:spPr>
        <p:txBody>
          <a:bodyPr/>
          <a:lstStyle/>
          <a:p>
            <a:pPr>
              <a:spcBef>
                <a:spcPct val="50000"/>
              </a:spcBef>
              <a:buFontTx/>
              <a:buNone/>
            </a:pPr>
            <a:r>
              <a:rPr lang="en-US" altLang="en-US" sz="1400"/>
              <a:t>				  </a:t>
            </a:r>
            <a:r>
              <a:rPr lang="en-US" altLang="en-US" sz="1800"/>
              <a:t>PROJ(LNAME)</a:t>
            </a:r>
          </a:p>
        </p:txBody>
      </p:sp>
      <p:sp>
        <p:nvSpPr>
          <p:cNvPr id="64529" name="Text Box 17">
            <a:extLst>
              <a:ext uri="{FF2B5EF4-FFF2-40B4-BE49-F238E27FC236}">
                <a16:creationId xmlns:a16="http://schemas.microsoft.com/office/drawing/2014/main" id="{368E11C1-DF88-9139-67F4-437CFAEAEA36}"/>
              </a:ext>
            </a:extLst>
          </p:cNvPr>
          <p:cNvSpPr txBox="1">
            <a:spLocks noChangeArrowheads="1"/>
          </p:cNvSpPr>
          <p:nvPr/>
        </p:nvSpPr>
        <p:spPr bwMode="auto">
          <a:xfrm>
            <a:off x="6705600" y="35052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X</a:t>
            </a:r>
          </a:p>
        </p:txBody>
      </p:sp>
      <p:sp>
        <p:nvSpPr>
          <p:cNvPr id="64530" name="Line 18">
            <a:extLst>
              <a:ext uri="{FF2B5EF4-FFF2-40B4-BE49-F238E27FC236}">
                <a16:creationId xmlns:a16="http://schemas.microsoft.com/office/drawing/2014/main" id="{976CB026-9814-BEC0-15EE-123D27DBF613}"/>
              </a:ext>
            </a:extLst>
          </p:cNvPr>
          <p:cNvSpPr>
            <a:spLocks noChangeShapeType="1"/>
          </p:cNvSpPr>
          <p:nvPr/>
        </p:nvSpPr>
        <p:spPr bwMode="auto">
          <a:xfrm>
            <a:off x="68580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1" name="Line 19">
            <a:extLst>
              <a:ext uri="{FF2B5EF4-FFF2-40B4-BE49-F238E27FC236}">
                <a16:creationId xmlns:a16="http://schemas.microsoft.com/office/drawing/2014/main" id="{A26A0D0F-EBF5-35F1-7049-B5EE938B820B}"/>
              </a:ext>
            </a:extLst>
          </p:cNvPr>
          <p:cNvSpPr>
            <a:spLocks noChangeShapeType="1"/>
          </p:cNvSpPr>
          <p:nvPr/>
        </p:nvSpPr>
        <p:spPr bwMode="auto">
          <a:xfrm>
            <a:off x="6172200" y="2362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32" name="Text Box 20">
            <a:extLst>
              <a:ext uri="{FF2B5EF4-FFF2-40B4-BE49-F238E27FC236}">
                <a16:creationId xmlns:a16="http://schemas.microsoft.com/office/drawing/2014/main" id="{2EAE1129-D082-3D7F-D538-C0A98ED50359}"/>
              </a:ext>
            </a:extLst>
          </p:cNvPr>
          <p:cNvSpPr txBox="1">
            <a:spLocks noChangeArrowheads="1"/>
          </p:cNvSpPr>
          <p:nvPr/>
        </p:nvSpPr>
        <p:spPr bwMode="auto">
          <a:xfrm>
            <a:off x="28194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latin typeface="Comic Sans MS" panose="030F0702030302020204" pitchFamily="66" charset="0"/>
              </a:rPr>
              <a:t>FIG1 : INITIAL QUERY TREE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B7AD557-A348-D70F-52EE-F90E2022FB18}"/>
              </a:ext>
            </a:extLst>
          </p:cNvPr>
          <p:cNvSpPr>
            <a:spLocks noChangeArrowheads="1"/>
          </p:cNvSpPr>
          <p:nvPr/>
        </p:nvSpPr>
        <p:spPr bwMode="auto">
          <a:xfrm>
            <a:off x="2514600" y="3048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tx2"/>
                </a:solidFill>
              </a:rPr>
              <a:t>(CONT…)</a:t>
            </a:r>
            <a:br>
              <a:rPr lang="en-US" altLang="en-US" sz="2400">
                <a:solidFill>
                  <a:schemeClr val="tx2"/>
                </a:solidFill>
              </a:rPr>
            </a:br>
            <a:r>
              <a:rPr lang="en-US" altLang="en-US" sz="4400">
                <a:solidFill>
                  <a:schemeClr val="tx2"/>
                </a:solidFill>
              </a:rPr>
              <a:t>Query Tree Optimization</a:t>
            </a:r>
          </a:p>
        </p:txBody>
      </p:sp>
      <p:sp>
        <p:nvSpPr>
          <p:cNvPr id="65539" name="Oval 3">
            <a:extLst>
              <a:ext uri="{FF2B5EF4-FFF2-40B4-BE49-F238E27FC236}">
                <a16:creationId xmlns:a16="http://schemas.microsoft.com/office/drawing/2014/main" id="{80818C97-FAE8-C513-6720-BBCE4D959990}"/>
              </a:ext>
            </a:extLst>
          </p:cNvPr>
          <p:cNvSpPr>
            <a:spLocks noChangeArrowheads="1"/>
          </p:cNvSpPr>
          <p:nvPr/>
        </p:nvSpPr>
        <p:spPr bwMode="auto">
          <a:xfrm>
            <a:off x="3200400" y="5486400"/>
            <a:ext cx="1600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5540" name="Oval 4">
            <a:extLst>
              <a:ext uri="{FF2B5EF4-FFF2-40B4-BE49-F238E27FC236}">
                <a16:creationId xmlns:a16="http://schemas.microsoft.com/office/drawing/2014/main" id="{F5748F7E-0B96-0E61-96C2-58271374774A}"/>
              </a:ext>
            </a:extLst>
          </p:cNvPr>
          <p:cNvSpPr>
            <a:spLocks noChangeArrowheads="1"/>
          </p:cNvSpPr>
          <p:nvPr/>
        </p:nvSpPr>
        <p:spPr bwMode="auto">
          <a:xfrm flipV="1">
            <a:off x="6324600" y="4876800"/>
            <a:ext cx="1524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5541" name="Oval 5">
            <a:extLst>
              <a:ext uri="{FF2B5EF4-FFF2-40B4-BE49-F238E27FC236}">
                <a16:creationId xmlns:a16="http://schemas.microsoft.com/office/drawing/2014/main" id="{7FF8F2FE-024D-D5BE-160A-4263563D27CB}"/>
              </a:ext>
            </a:extLst>
          </p:cNvPr>
          <p:cNvSpPr>
            <a:spLocks noChangeArrowheads="1"/>
          </p:cNvSpPr>
          <p:nvPr/>
        </p:nvSpPr>
        <p:spPr bwMode="auto">
          <a:xfrm>
            <a:off x="8610600" y="4572000"/>
            <a:ext cx="1219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5542" name="Text Box 6">
            <a:extLst>
              <a:ext uri="{FF2B5EF4-FFF2-40B4-BE49-F238E27FC236}">
                <a16:creationId xmlns:a16="http://schemas.microsoft.com/office/drawing/2014/main" id="{05F33FC0-ECA3-DA2E-F70A-709DD908A080}"/>
              </a:ext>
            </a:extLst>
          </p:cNvPr>
          <p:cNvSpPr txBox="1">
            <a:spLocks noChangeArrowheads="1"/>
          </p:cNvSpPr>
          <p:nvPr/>
        </p:nvSpPr>
        <p:spPr bwMode="auto">
          <a:xfrm>
            <a:off x="3200400" y="5638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EMPLOYEE</a:t>
            </a:r>
          </a:p>
        </p:txBody>
      </p:sp>
      <p:sp>
        <p:nvSpPr>
          <p:cNvPr id="65543" name="Text Box 7">
            <a:extLst>
              <a:ext uri="{FF2B5EF4-FFF2-40B4-BE49-F238E27FC236}">
                <a16:creationId xmlns:a16="http://schemas.microsoft.com/office/drawing/2014/main" id="{34350B2D-BCF1-461E-D777-940548C398E0}"/>
              </a:ext>
            </a:extLst>
          </p:cNvPr>
          <p:cNvSpPr txBox="1">
            <a:spLocks noChangeArrowheads="1"/>
          </p:cNvSpPr>
          <p:nvPr/>
        </p:nvSpPr>
        <p:spPr bwMode="auto">
          <a:xfrm>
            <a:off x="6400800" y="48768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WORK_ON</a:t>
            </a:r>
          </a:p>
        </p:txBody>
      </p:sp>
      <p:sp>
        <p:nvSpPr>
          <p:cNvPr id="65544" name="Text Box 8">
            <a:extLst>
              <a:ext uri="{FF2B5EF4-FFF2-40B4-BE49-F238E27FC236}">
                <a16:creationId xmlns:a16="http://schemas.microsoft.com/office/drawing/2014/main" id="{38C83830-6370-DBE4-1C13-072F13ED7DDD}"/>
              </a:ext>
            </a:extLst>
          </p:cNvPr>
          <p:cNvSpPr txBox="1">
            <a:spLocks noChangeArrowheads="1"/>
          </p:cNvSpPr>
          <p:nvPr/>
        </p:nvSpPr>
        <p:spPr bwMode="auto">
          <a:xfrm>
            <a:off x="8686800" y="46482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PROJECT</a:t>
            </a:r>
          </a:p>
        </p:txBody>
      </p:sp>
      <p:sp>
        <p:nvSpPr>
          <p:cNvPr id="65545" name="Text Box 9">
            <a:extLst>
              <a:ext uri="{FF2B5EF4-FFF2-40B4-BE49-F238E27FC236}">
                <a16:creationId xmlns:a16="http://schemas.microsoft.com/office/drawing/2014/main" id="{A3A13F45-423E-B7AD-E510-4409A92FE2F6}"/>
              </a:ext>
            </a:extLst>
          </p:cNvPr>
          <p:cNvSpPr txBox="1">
            <a:spLocks noChangeArrowheads="1"/>
          </p:cNvSpPr>
          <p:nvPr/>
        </p:nvSpPr>
        <p:spPr bwMode="auto">
          <a:xfrm>
            <a:off x="4495800" y="2514601"/>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 PNUMBER=PNO )</a:t>
            </a:r>
          </a:p>
        </p:txBody>
      </p:sp>
      <p:sp>
        <p:nvSpPr>
          <p:cNvPr id="65546" name="Line 10">
            <a:extLst>
              <a:ext uri="{FF2B5EF4-FFF2-40B4-BE49-F238E27FC236}">
                <a16:creationId xmlns:a16="http://schemas.microsoft.com/office/drawing/2014/main" id="{8E4A2E96-C2E7-8DF4-691A-ACFDB875CFA1}"/>
              </a:ext>
            </a:extLst>
          </p:cNvPr>
          <p:cNvSpPr>
            <a:spLocks noChangeShapeType="1"/>
          </p:cNvSpPr>
          <p:nvPr/>
        </p:nvSpPr>
        <p:spPr bwMode="auto">
          <a:xfrm>
            <a:off x="4800600" y="45720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47" name="Line 11">
            <a:extLst>
              <a:ext uri="{FF2B5EF4-FFF2-40B4-BE49-F238E27FC236}">
                <a16:creationId xmlns:a16="http://schemas.microsoft.com/office/drawing/2014/main" id="{11F69094-04B6-2F6D-9120-99B104DE8CD4}"/>
              </a:ext>
            </a:extLst>
          </p:cNvPr>
          <p:cNvSpPr>
            <a:spLocks noChangeShapeType="1"/>
          </p:cNvSpPr>
          <p:nvPr/>
        </p:nvSpPr>
        <p:spPr bwMode="auto">
          <a:xfrm>
            <a:off x="57912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48" name="Text Box 12">
            <a:extLst>
              <a:ext uri="{FF2B5EF4-FFF2-40B4-BE49-F238E27FC236}">
                <a16:creationId xmlns:a16="http://schemas.microsoft.com/office/drawing/2014/main" id="{F0173D75-17FA-CDBB-EBB1-5BCDCDE52335}"/>
              </a:ext>
            </a:extLst>
          </p:cNvPr>
          <p:cNvSpPr txBox="1">
            <a:spLocks noChangeArrowheads="1"/>
          </p:cNvSpPr>
          <p:nvPr/>
        </p:nvSpPr>
        <p:spPr bwMode="auto">
          <a:xfrm>
            <a:off x="4495800" y="43434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X</a:t>
            </a:r>
          </a:p>
        </p:txBody>
      </p:sp>
      <p:sp>
        <p:nvSpPr>
          <p:cNvPr id="65549" name="Text Box 13">
            <a:extLst>
              <a:ext uri="{FF2B5EF4-FFF2-40B4-BE49-F238E27FC236}">
                <a16:creationId xmlns:a16="http://schemas.microsoft.com/office/drawing/2014/main" id="{98CC0E7B-58EF-0903-45F4-D2B93C70D348}"/>
              </a:ext>
            </a:extLst>
          </p:cNvPr>
          <p:cNvSpPr txBox="1">
            <a:spLocks noChangeArrowheads="1"/>
          </p:cNvSpPr>
          <p:nvPr/>
        </p:nvSpPr>
        <p:spPr bwMode="auto">
          <a:xfrm>
            <a:off x="2514600" y="20574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t>			</a:t>
            </a:r>
            <a:r>
              <a:rPr lang="en-US" altLang="en-US" sz="1800"/>
              <a:t>PROJ(LNAME)</a:t>
            </a:r>
          </a:p>
        </p:txBody>
      </p:sp>
      <p:sp>
        <p:nvSpPr>
          <p:cNvPr id="65550" name="Text Box 14">
            <a:extLst>
              <a:ext uri="{FF2B5EF4-FFF2-40B4-BE49-F238E27FC236}">
                <a16:creationId xmlns:a16="http://schemas.microsoft.com/office/drawing/2014/main" id="{67345845-6C76-8DDC-C9A5-801C6A3736C5}"/>
              </a:ext>
            </a:extLst>
          </p:cNvPr>
          <p:cNvSpPr txBox="1">
            <a:spLocks noChangeArrowheads="1"/>
          </p:cNvSpPr>
          <p:nvPr/>
        </p:nvSpPr>
        <p:spPr bwMode="auto">
          <a:xfrm>
            <a:off x="5562600" y="32004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X</a:t>
            </a:r>
          </a:p>
        </p:txBody>
      </p:sp>
      <p:sp>
        <p:nvSpPr>
          <p:cNvPr id="65551" name="Line 15">
            <a:extLst>
              <a:ext uri="{FF2B5EF4-FFF2-40B4-BE49-F238E27FC236}">
                <a16:creationId xmlns:a16="http://schemas.microsoft.com/office/drawing/2014/main" id="{8E37C2B5-1693-DD6A-E502-621D94804418}"/>
              </a:ext>
            </a:extLst>
          </p:cNvPr>
          <p:cNvSpPr>
            <a:spLocks noChangeShapeType="1"/>
          </p:cNvSpPr>
          <p:nvPr/>
        </p:nvSpPr>
        <p:spPr bwMode="auto">
          <a:xfrm>
            <a:off x="6172200" y="2362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52" name="Text Box 16">
            <a:extLst>
              <a:ext uri="{FF2B5EF4-FFF2-40B4-BE49-F238E27FC236}">
                <a16:creationId xmlns:a16="http://schemas.microsoft.com/office/drawing/2014/main" id="{C9E34888-9C97-88BB-72FB-226FFFAD88A4}"/>
              </a:ext>
            </a:extLst>
          </p:cNvPr>
          <p:cNvSpPr txBox="1">
            <a:spLocks noChangeArrowheads="1"/>
          </p:cNvSpPr>
          <p:nvPr/>
        </p:nvSpPr>
        <p:spPr bwMode="auto">
          <a:xfrm>
            <a:off x="2819400" y="6248400"/>
            <a:ext cx="754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mic Sans MS" panose="030F0702030302020204" pitchFamily="66" charset="0"/>
              </a:rPr>
              <a:t>FIG2 : MOVE SELECT DOWN THE TREE USING CASCADE &amp; COMMUTATIVITY RULE OF SELECT OPERATION</a:t>
            </a:r>
          </a:p>
        </p:txBody>
      </p:sp>
      <p:sp>
        <p:nvSpPr>
          <p:cNvPr id="65553" name="Text Box 17">
            <a:extLst>
              <a:ext uri="{FF2B5EF4-FFF2-40B4-BE49-F238E27FC236}">
                <a16:creationId xmlns:a16="http://schemas.microsoft.com/office/drawing/2014/main" id="{B10269D7-B13C-AFFB-8C05-7E0980547A6B}"/>
              </a:ext>
            </a:extLst>
          </p:cNvPr>
          <p:cNvSpPr txBox="1">
            <a:spLocks noChangeArrowheads="1"/>
          </p:cNvSpPr>
          <p:nvPr/>
        </p:nvSpPr>
        <p:spPr bwMode="auto">
          <a:xfrm>
            <a:off x="2590800" y="4953001"/>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SELECT(BDATE&gt;’1957-12-31’)</a:t>
            </a:r>
          </a:p>
        </p:txBody>
      </p:sp>
      <p:sp>
        <p:nvSpPr>
          <p:cNvPr id="65554" name="Text Box 18">
            <a:extLst>
              <a:ext uri="{FF2B5EF4-FFF2-40B4-BE49-F238E27FC236}">
                <a16:creationId xmlns:a16="http://schemas.microsoft.com/office/drawing/2014/main" id="{0AD174FE-E3B3-A7CE-6CF4-BDF0AED750DD}"/>
              </a:ext>
            </a:extLst>
          </p:cNvPr>
          <p:cNvSpPr txBox="1">
            <a:spLocks noChangeArrowheads="1"/>
          </p:cNvSpPr>
          <p:nvPr/>
        </p:nvSpPr>
        <p:spPr bwMode="auto">
          <a:xfrm>
            <a:off x="3352800" y="3886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SELECT(ESSN=SSN)</a:t>
            </a:r>
          </a:p>
        </p:txBody>
      </p:sp>
      <p:sp>
        <p:nvSpPr>
          <p:cNvPr id="65555" name="Text Box 19">
            <a:extLst>
              <a:ext uri="{FF2B5EF4-FFF2-40B4-BE49-F238E27FC236}">
                <a16:creationId xmlns:a16="http://schemas.microsoft.com/office/drawing/2014/main" id="{4BBFA5E1-26E8-1384-74BF-FD7749063475}"/>
              </a:ext>
            </a:extLst>
          </p:cNvPr>
          <p:cNvSpPr txBox="1">
            <a:spLocks noChangeArrowheads="1"/>
          </p:cNvSpPr>
          <p:nvPr/>
        </p:nvSpPr>
        <p:spPr bwMode="auto">
          <a:xfrm>
            <a:off x="7467600" y="3886201"/>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SELECT(PNAME=‘Aquarius’)</a:t>
            </a:r>
          </a:p>
        </p:txBody>
      </p:sp>
      <p:sp>
        <p:nvSpPr>
          <p:cNvPr id="65556" name="Line 20">
            <a:extLst>
              <a:ext uri="{FF2B5EF4-FFF2-40B4-BE49-F238E27FC236}">
                <a16:creationId xmlns:a16="http://schemas.microsoft.com/office/drawing/2014/main" id="{526D2B82-E22A-BB72-5F20-B26C37C901D1}"/>
              </a:ext>
            </a:extLst>
          </p:cNvPr>
          <p:cNvSpPr>
            <a:spLocks noChangeShapeType="1"/>
          </p:cNvSpPr>
          <p:nvPr/>
        </p:nvSpPr>
        <p:spPr bwMode="auto">
          <a:xfrm flipH="1">
            <a:off x="4267200" y="45720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57" name="Line 21">
            <a:extLst>
              <a:ext uri="{FF2B5EF4-FFF2-40B4-BE49-F238E27FC236}">
                <a16:creationId xmlns:a16="http://schemas.microsoft.com/office/drawing/2014/main" id="{B9503CC8-0094-9D08-C2E5-620A943AF2C1}"/>
              </a:ext>
            </a:extLst>
          </p:cNvPr>
          <p:cNvSpPr>
            <a:spLocks noChangeShapeType="1"/>
          </p:cNvSpPr>
          <p:nvPr/>
        </p:nvSpPr>
        <p:spPr bwMode="auto">
          <a:xfrm>
            <a:off x="4038600" y="525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58" name="Line 22">
            <a:extLst>
              <a:ext uri="{FF2B5EF4-FFF2-40B4-BE49-F238E27FC236}">
                <a16:creationId xmlns:a16="http://schemas.microsoft.com/office/drawing/2014/main" id="{F6600A17-49A9-CD9D-C07C-06782CE66A69}"/>
              </a:ext>
            </a:extLst>
          </p:cNvPr>
          <p:cNvSpPr>
            <a:spLocks noChangeShapeType="1"/>
          </p:cNvSpPr>
          <p:nvPr/>
        </p:nvSpPr>
        <p:spPr bwMode="auto">
          <a:xfrm flipH="1">
            <a:off x="4953000" y="35814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59" name="Line 23">
            <a:extLst>
              <a:ext uri="{FF2B5EF4-FFF2-40B4-BE49-F238E27FC236}">
                <a16:creationId xmlns:a16="http://schemas.microsoft.com/office/drawing/2014/main" id="{BA412E29-A74E-8CF9-FCE9-610A5E31DD73}"/>
              </a:ext>
            </a:extLst>
          </p:cNvPr>
          <p:cNvSpPr>
            <a:spLocks noChangeShapeType="1"/>
          </p:cNvSpPr>
          <p:nvPr/>
        </p:nvSpPr>
        <p:spPr bwMode="auto">
          <a:xfrm>
            <a:off x="5867400" y="3429000"/>
            <a:ext cx="2286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0" name="Line 24">
            <a:extLst>
              <a:ext uri="{FF2B5EF4-FFF2-40B4-BE49-F238E27FC236}">
                <a16:creationId xmlns:a16="http://schemas.microsoft.com/office/drawing/2014/main" id="{02718E71-DE55-D0D3-0BD2-7D34998A9F33}"/>
              </a:ext>
            </a:extLst>
          </p:cNvPr>
          <p:cNvSpPr>
            <a:spLocks noChangeShapeType="1"/>
          </p:cNvSpPr>
          <p:nvPr/>
        </p:nvSpPr>
        <p:spPr bwMode="auto">
          <a:xfrm>
            <a:off x="90678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1" name="Line 25">
            <a:extLst>
              <a:ext uri="{FF2B5EF4-FFF2-40B4-BE49-F238E27FC236}">
                <a16:creationId xmlns:a16="http://schemas.microsoft.com/office/drawing/2014/main" id="{67761FCB-7EF1-5C33-74CA-37D7CD02FD91}"/>
              </a:ext>
            </a:extLst>
          </p:cNvPr>
          <p:cNvSpPr>
            <a:spLocks noChangeShapeType="1"/>
          </p:cNvSpPr>
          <p:nvPr/>
        </p:nvSpPr>
        <p:spPr bwMode="auto">
          <a:xfrm>
            <a:off x="4648200" y="4267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E3D5D7B-407B-22D4-6629-3D0FFA1EC304}"/>
              </a:ext>
            </a:extLst>
          </p:cNvPr>
          <p:cNvSpPr>
            <a:spLocks noChangeArrowheads="1"/>
          </p:cNvSpPr>
          <p:nvPr/>
        </p:nvSpPr>
        <p:spPr bwMode="auto">
          <a:xfrm>
            <a:off x="2514600" y="3048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tx2"/>
                </a:solidFill>
              </a:rPr>
              <a:t>(CONT…)</a:t>
            </a:r>
            <a:br>
              <a:rPr lang="en-US" altLang="en-US" sz="2400">
                <a:solidFill>
                  <a:schemeClr val="tx2"/>
                </a:solidFill>
              </a:rPr>
            </a:br>
            <a:r>
              <a:rPr lang="en-US" altLang="en-US" sz="4400">
                <a:solidFill>
                  <a:schemeClr val="tx2"/>
                </a:solidFill>
              </a:rPr>
              <a:t>Query Tree Optimization</a:t>
            </a:r>
          </a:p>
        </p:txBody>
      </p:sp>
      <p:sp>
        <p:nvSpPr>
          <p:cNvPr id="66563" name="Oval 3">
            <a:extLst>
              <a:ext uri="{FF2B5EF4-FFF2-40B4-BE49-F238E27FC236}">
                <a16:creationId xmlns:a16="http://schemas.microsoft.com/office/drawing/2014/main" id="{D8711E48-3622-CFA5-B743-CDFC3316A7E1}"/>
              </a:ext>
            </a:extLst>
          </p:cNvPr>
          <p:cNvSpPr>
            <a:spLocks noChangeArrowheads="1"/>
          </p:cNvSpPr>
          <p:nvPr/>
        </p:nvSpPr>
        <p:spPr bwMode="auto">
          <a:xfrm>
            <a:off x="3200400" y="5486400"/>
            <a:ext cx="1600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6564" name="Oval 4">
            <a:extLst>
              <a:ext uri="{FF2B5EF4-FFF2-40B4-BE49-F238E27FC236}">
                <a16:creationId xmlns:a16="http://schemas.microsoft.com/office/drawing/2014/main" id="{8A7FC71C-53AB-1844-758A-AC7638F6F78B}"/>
              </a:ext>
            </a:extLst>
          </p:cNvPr>
          <p:cNvSpPr>
            <a:spLocks noChangeArrowheads="1"/>
          </p:cNvSpPr>
          <p:nvPr/>
        </p:nvSpPr>
        <p:spPr bwMode="auto">
          <a:xfrm flipV="1">
            <a:off x="6324600" y="4876800"/>
            <a:ext cx="1524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6565" name="Oval 5">
            <a:extLst>
              <a:ext uri="{FF2B5EF4-FFF2-40B4-BE49-F238E27FC236}">
                <a16:creationId xmlns:a16="http://schemas.microsoft.com/office/drawing/2014/main" id="{F4E9DF98-C388-1392-8AC1-4E7BE5CDB487}"/>
              </a:ext>
            </a:extLst>
          </p:cNvPr>
          <p:cNvSpPr>
            <a:spLocks noChangeArrowheads="1"/>
          </p:cNvSpPr>
          <p:nvPr/>
        </p:nvSpPr>
        <p:spPr bwMode="auto">
          <a:xfrm>
            <a:off x="8610600" y="4572000"/>
            <a:ext cx="1219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6566" name="Text Box 6">
            <a:extLst>
              <a:ext uri="{FF2B5EF4-FFF2-40B4-BE49-F238E27FC236}">
                <a16:creationId xmlns:a16="http://schemas.microsoft.com/office/drawing/2014/main" id="{7C03B998-0DD7-7052-4034-33883D326117}"/>
              </a:ext>
            </a:extLst>
          </p:cNvPr>
          <p:cNvSpPr txBox="1">
            <a:spLocks noChangeArrowheads="1"/>
          </p:cNvSpPr>
          <p:nvPr/>
        </p:nvSpPr>
        <p:spPr bwMode="auto">
          <a:xfrm>
            <a:off x="3200400" y="5638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PROJECT</a:t>
            </a:r>
          </a:p>
        </p:txBody>
      </p:sp>
      <p:sp>
        <p:nvSpPr>
          <p:cNvPr id="66567" name="Text Box 7">
            <a:extLst>
              <a:ext uri="{FF2B5EF4-FFF2-40B4-BE49-F238E27FC236}">
                <a16:creationId xmlns:a16="http://schemas.microsoft.com/office/drawing/2014/main" id="{AEBAC315-22A3-2905-32BA-1F8C5D25F2F2}"/>
              </a:ext>
            </a:extLst>
          </p:cNvPr>
          <p:cNvSpPr txBox="1">
            <a:spLocks noChangeArrowheads="1"/>
          </p:cNvSpPr>
          <p:nvPr/>
        </p:nvSpPr>
        <p:spPr bwMode="auto">
          <a:xfrm>
            <a:off x="6400800" y="48768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WORK_ON</a:t>
            </a:r>
          </a:p>
        </p:txBody>
      </p:sp>
      <p:sp>
        <p:nvSpPr>
          <p:cNvPr id="66568" name="Text Box 8">
            <a:extLst>
              <a:ext uri="{FF2B5EF4-FFF2-40B4-BE49-F238E27FC236}">
                <a16:creationId xmlns:a16="http://schemas.microsoft.com/office/drawing/2014/main" id="{E704C82E-5E75-E086-93ED-D675EF57C744}"/>
              </a:ext>
            </a:extLst>
          </p:cNvPr>
          <p:cNvSpPr txBox="1">
            <a:spLocks noChangeArrowheads="1"/>
          </p:cNvSpPr>
          <p:nvPr/>
        </p:nvSpPr>
        <p:spPr bwMode="auto">
          <a:xfrm>
            <a:off x="8686800" y="46482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EMPLOYEE</a:t>
            </a:r>
          </a:p>
        </p:txBody>
      </p:sp>
      <p:sp>
        <p:nvSpPr>
          <p:cNvPr id="66569" name="Text Box 9">
            <a:extLst>
              <a:ext uri="{FF2B5EF4-FFF2-40B4-BE49-F238E27FC236}">
                <a16:creationId xmlns:a16="http://schemas.microsoft.com/office/drawing/2014/main" id="{76D749EB-EC2D-27EA-FA81-496BECF76872}"/>
              </a:ext>
            </a:extLst>
          </p:cNvPr>
          <p:cNvSpPr txBox="1">
            <a:spLocks noChangeArrowheads="1"/>
          </p:cNvSpPr>
          <p:nvPr/>
        </p:nvSpPr>
        <p:spPr bwMode="auto">
          <a:xfrm>
            <a:off x="4495800" y="2514601"/>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 ESSN=SSN )</a:t>
            </a:r>
          </a:p>
        </p:txBody>
      </p:sp>
      <p:sp>
        <p:nvSpPr>
          <p:cNvPr id="66570" name="Line 10">
            <a:extLst>
              <a:ext uri="{FF2B5EF4-FFF2-40B4-BE49-F238E27FC236}">
                <a16:creationId xmlns:a16="http://schemas.microsoft.com/office/drawing/2014/main" id="{97619FCC-1ACE-F302-DDF2-FCB8C51BFA3F}"/>
              </a:ext>
            </a:extLst>
          </p:cNvPr>
          <p:cNvSpPr>
            <a:spLocks noChangeShapeType="1"/>
          </p:cNvSpPr>
          <p:nvPr/>
        </p:nvSpPr>
        <p:spPr bwMode="auto">
          <a:xfrm>
            <a:off x="4800600" y="45720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1" name="Line 11">
            <a:extLst>
              <a:ext uri="{FF2B5EF4-FFF2-40B4-BE49-F238E27FC236}">
                <a16:creationId xmlns:a16="http://schemas.microsoft.com/office/drawing/2014/main" id="{90BEA3D9-B051-FA19-C8D0-3698CC9ECBB2}"/>
              </a:ext>
            </a:extLst>
          </p:cNvPr>
          <p:cNvSpPr>
            <a:spLocks noChangeShapeType="1"/>
          </p:cNvSpPr>
          <p:nvPr/>
        </p:nvSpPr>
        <p:spPr bwMode="auto">
          <a:xfrm>
            <a:off x="5791200" y="2895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2" name="Text Box 12">
            <a:extLst>
              <a:ext uri="{FF2B5EF4-FFF2-40B4-BE49-F238E27FC236}">
                <a16:creationId xmlns:a16="http://schemas.microsoft.com/office/drawing/2014/main" id="{A9861D1B-E550-F578-ED9E-5440EF9B0D99}"/>
              </a:ext>
            </a:extLst>
          </p:cNvPr>
          <p:cNvSpPr txBox="1">
            <a:spLocks noChangeArrowheads="1"/>
          </p:cNvSpPr>
          <p:nvPr/>
        </p:nvSpPr>
        <p:spPr bwMode="auto">
          <a:xfrm>
            <a:off x="4495800" y="43434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X</a:t>
            </a:r>
          </a:p>
        </p:txBody>
      </p:sp>
      <p:sp>
        <p:nvSpPr>
          <p:cNvPr id="66573" name="Text Box 13">
            <a:extLst>
              <a:ext uri="{FF2B5EF4-FFF2-40B4-BE49-F238E27FC236}">
                <a16:creationId xmlns:a16="http://schemas.microsoft.com/office/drawing/2014/main" id="{9A1B254B-399A-5A38-8372-7530DD8D92F7}"/>
              </a:ext>
            </a:extLst>
          </p:cNvPr>
          <p:cNvSpPr txBox="1">
            <a:spLocks noChangeArrowheads="1"/>
          </p:cNvSpPr>
          <p:nvPr/>
        </p:nvSpPr>
        <p:spPr bwMode="auto">
          <a:xfrm>
            <a:off x="2514600" y="20574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t>			</a:t>
            </a:r>
            <a:r>
              <a:rPr lang="en-US" altLang="en-US" sz="1800"/>
              <a:t>PROJ(LNAME)</a:t>
            </a:r>
          </a:p>
        </p:txBody>
      </p:sp>
      <p:sp>
        <p:nvSpPr>
          <p:cNvPr id="66574" name="Text Box 14">
            <a:extLst>
              <a:ext uri="{FF2B5EF4-FFF2-40B4-BE49-F238E27FC236}">
                <a16:creationId xmlns:a16="http://schemas.microsoft.com/office/drawing/2014/main" id="{38738CD4-57F8-5CFF-EF5E-B58E9F164726}"/>
              </a:ext>
            </a:extLst>
          </p:cNvPr>
          <p:cNvSpPr txBox="1">
            <a:spLocks noChangeArrowheads="1"/>
          </p:cNvSpPr>
          <p:nvPr/>
        </p:nvSpPr>
        <p:spPr bwMode="auto">
          <a:xfrm>
            <a:off x="5562600" y="32004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X</a:t>
            </a:r>
          </a:p>
        </p:txBody>
      </p:sp>
      <p:sp>
        <p:nvSpPr>
          <p:cNvPr id="66575" name="Line 15">
            <a:extLst>
              <a:ext uri="{FF2B5EF4-FFF2-40B4-BE49-F238E27FC236}">
                <a16:creationId xmlns:a16="http://schemas.microsoft.com/office/drawing/2014/main" id="{5985B611-0CAA-B3D0-7630-4407C1ABD29E}"/>
              </a:ext>
            </a:extLst>
          </p:cNvPr>
          <p:cNvSpPr>
            <a:spLocks noChangeShapeType="1"/>
          </p:cNvSpPr>
          <p:nvPr/>
        </p:nvSpPr>
        <p:spPr bwMode="auto">
          <a:xfrm>
            <a:off x="6172200" y="2362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6" name="Text Box 16">
            <a:extLst>
              <a:ext uri="{FF2B5EF4-FFF2-40B4-BE49-F238E27FC236}">
                <a16:creationId xmlns:a16="http://schemas.microsoft.com/office/drawing/2014/main" id="{1CE15895-D054-CC9E-B324-C94064C87794}"/>
              </a:ext>
            </a:extLst>
          </p:cNvPr>
          <p:cNvSpPr txBox="1">
            <a:spLocks noChangeArrowheads="1"/>
          </p:cNvSpPr>
          <p:nvPr/>
        </p:nvSpPr>
        <p:spPr bwMode="auto">
          <a:xfrm>
            <a:off x="2819400" y="62484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mic Sans MS" panose="030F0702030302020204" pitchFamily="66" charset="0"/>
              </a:rPr>
              <a:t>FIG3 : REARRANGE OF LEAF NODES, USING COMMUTATIVITY &amp; ASSOCIATIVITY OF BINARY OPERATIONS.</a:t>
            </a:r>
          </a:p>
        </p:txBody>
      </p:sp>
      <p:sp>
        <p:nvSpPr>
          <p:cNvPr id="66577" name="Text Box 17">
            <a:extLst>
              <a:ext uri="{FF2B5EF4-FFF2-40B4-BE49-F238E27FC236}">
                <a16:creationId xmlns:a16="http://schemas.microsoft.com/office/drawing/2014/main" id="{A33E5ED6-3868-1F9E-CAFE-366A84597CD2}"/>
              </a:ext>
            </a:extLst>
          </p:cNvPr>
          <p:cNvSpPr txBox="1">
            <a:spLocks noChangeArrowheads="1"/>
          </p:cNvSpPr>
          <p:nvPr/>
        </p:nvSpPr>
        <p:spPr bwMode="auto">
          <a:xfrm>
            <a:off x="2590800" y="4953001"/>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SELECT(PNAME=‘Aquarius’)</a:t>
            </a:r>
          </a:p>
        </p:txBody>
      </p:sp>
      <p:sp>
        <p:nvSpPr>
          <p:cNvPr id="66578" name="Text Box 18">
            <a:extLst>
              <a:ext uri="{FF2B5EF4-FFF2-40B4-BE49-F238E27FC236}">
                <a16:creationId xmlns:a16="http://schemas.microsoft.com/office/drawing/2014/main" id="{83D459DC-E59A-3529-7839-59B9A364EB7B}"/>
              </a:ext>
            </a:extLst>
          </p:cNvPr>
          <p:cNvSpPr txBox="1">
            <a:spLocks noChangeArrowheads="1"/>
          </p:cNvSpPr>
          <p:nvPr/>
        </p:nvSpPr>
        <p:spPr bwMode="auto">
          <a:xfrm>
            <a:off x="3352800" y="3886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SELECT(PNUMBER=PNO)</a:t>
            </a:r>
          </a:p>
        </p:txBody>
      </p:sp>
      <p:sp>
        <p:nvSpPr>
          <p:cNvPr id="66579" name="Text Box 19">
            <a:extLst>
              <a:ext uri="{FF2B5EF4-FFF2-40B4-BE49-F238E27FC236}">
                <a16:creationId xmlns:a16="http://schemas.microsoft.com/office/drawing/2014/main" id="{817DD469-4D76-CD13-794A-DA6448585FAD}"/>
              </a:ext>
            </a:extLst>
          </p:cNvPr>
          <p:cNvSpPr txBox="1">
            <a:spLocks noChangeArrowheads="1"/>
          </p:cNvSpPr>
          <p:nvPr/>
        </p:nvSpPr>
        <p:spPr bwMode="auto">
          <a:xfrm>
            <a:off x="7467600" y="3886201"/>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SELECT(BDATE&gt;’1957-12-31’)</a:t>
            </a:r>
          </a:p>
        </p:txBody>
      </p:sp>
      <p:sp>
        <p:nvSpPr>
          <p:cNvPr id="66580" name="Line 20">
            <a:extLst>
              <a:ext uri="{FF2B5EF4-FFF2-40B4-BE49-F238E27FC236}">
                <a16:creationId xmlns:a16="http://schemas.microsoft.com/office/drawing/2014/main" id="{F20081E7-ADF0-3304-D07C-92B37F81BA00}"/>
              </a:ext>
            </a:extLst>
          </p:cNvPr>
          <p:cNvSpPr>
            <a:spLocks noChangeShapeType="1"/>
          </p:cNvSpPr>
          <p:nvPr/>
        </p:nvSpPr>
        <p:spPr bwMode="auto">
          <a:xfrm flipH="1">
            <a:off x="4267200" y="45720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81" name="Line 21">
            <a:extLst>
              <a:ext uri="{FF2B5EF4-FFF2-40B4-BE49-F238E27FC236}">
                <a16:creationId xmlns:a16="http://schemas.microsoft.com/office/drawing/2014/main" id="{48FCDD71-495C-335A-DED5-2573F21BF44D}"/>
              </a:ext>
            </a:extLst>
          </p:cNvPr>
          <p:cNvSpPr>
            <a:spLocks noChangeShapeType="1"/>
          </p:cNvSpPr>
          <p:nvPr/>
        </p:nvSpPr>
        <p:spPr bwMode="auto">
          <a:xfrm>
            <a:off x="4038600" y="525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82" name="Line 22">
            <a:extLst>
              <a:ext uri="{FF2B5EF4-FFF2-40B4-BE49-F238E27FC236}">
                <a16:creationId xmlns:a16="http://schemas.microsoft.com/office/drawing/2014/main" id="{03BBA180-27A5-EBEC-2818-0700C33234C4}"/>
              </a:ext>
            </a:extLst>
          </p:cNvPr>
          <p:cNvSpPr>
            <a:spLocks noChangeShapeType="1"/>
          </p:cNvSpPr>
          <p:nvPr/>
        </p:nvSpPr>
        <p:spPr bwMode="auto">
          <a:xfrm flipH="1">
            <a:off x="4953000" y="35814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83" name="Line 23">
            <a:extLst>
              <a:ext uri="{FF2B5EF4-FFF2-40B4-BE49-F238E27FC236}">
                <a16:creationId xmlns:a16="http://schemas.microsoft.com/office/drawing/2014/main" id="{F92D28CF-13F8-161C-492E-9C641F02726B}"/>
              </a:ext>
            </a:extLst>
          </p:cNvPr>
          <p:cNvSpPr>
            <a:spLocks noChangeShapeType="1"/>
          </p:cNvSpPr>
          <p:nvPr/>
        </p:nvSpPr>
        <p:spPr bwMode="auto">
          <a:xfrm>
            <a:off x="5867400" y="3429000"/>
            <a:ext cx="2286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84" name="Line 24">
            <a:extLst>
              <a:ext uri="{FF2B5EF4-FFF2-40B4-BE49-F238E27FC236}">
                <a16:creationId xmlns:a16="http://schemas.microsoft.com/office/drawing/2014/main" id="{3F6AAA22-355F-4336-48F0-E4C7B688AB8E}"/>
              </a:ext>
            </a:extLst>
          </p:cNvPr>
          <p:cNvSpPr>
            <a:spLocks noChangeShapeType="1"/>
          </p:cNvSpPr>
          <p:nvPr/>
        </p:nvSpPr>
        <p:spPr bwMode="auto">
          <a:xfrm>
            <a:off x="90678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DA5E9C7-8CEA-B8B7-84CB-F9F0C03C3A66}"/>
              </a:ext>
            </a:extLst>
          </p:cNvPr>
          <p:cNvSpPr>
            <a:spLocks noChangeArrowheads="1"/>
          </p:cNvSpPr>
          <p:nvPr/>
        </p:nvSpPr>
        <p:spPr bwMode="auto">
          <a:xfrm>
            <a:off x="2514600" y="3048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tx2"/>
                </a:solidFill>
              </a:rPr>
              <a:t>(CONT…)</a:t>
            </a:r>
            <a:br>
              <a:rPr lang="en-US" altLang="en-US" sz="2400">
                <a:solidFill>
                  <a:schemeClr val="tx2"/>
                </a:solidFill>
              </a:rPr>
            </a:br>
            <a:r>
              <a:rPr lang="en-US" altLang="en-US" sz="4400">
                <a:solidFill>
                  <a:schemeClr val="tx2"/>
                </a:solidFill>
              </a:rPr>
              <a:t>Query Tree Optimization</a:t>
            </a:r>
          </a:p>
        </p:txBody>
      </p:sp>
      <p:sp>
        <p:nvSpPr>
          <p:cNvPr id="67587" name="Oval 3">
            <a:extLst>
              <a:ext uri="{FF2B5EF4-FFF2-40B4-BE49-F238E27FC236}">
                <a16:creationId xmlns:a16="http://schemas.microsoft.com/office/drawing/2014/main" id="{55639B0A-0C9A-E3CE-7BCA-7D9E666C0F88}"/>
              </a:ext>
            </a:extLst>
          </p:cNvPr>
          <p:cNvSpPr>
            <a:spLocks noChangeArrowheads="1"/>
          </p:cNvSpPr>
          <p:nvPr/>
        </p:nvSpPr>
        <p:spPr bwMode="auto">
          <a:xfrm>
            <a:off x="3200400" y="5486400"/>
            <a:ext cx="1600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7588" name="Oval 4">
            <a:extLst>
              <a:ext uri="{FF2B5EF4-FFF2-40B4-BE49-F238E27FC236}">
                <a16:creationId xmlns:a16="http://schemas.microsoft.com/office/drawing/2014/main" id="{5E20065E-3A03-C7B9-DAD9-6F79F788AA49}"/>
              </a:ext>
            </a:extLst>
          </p:cNvPr>
          <p:cNvSpPr>
            <a:spLocks noChangeArrowheads="1"/>
          </p:cNvSpPr>
          <p:nvPr/>
        </p:nvSpPr>
        <p:spPr bwMode="auto">
          <a:xfrm flipV="1">
            <a:off x="6324600" y="4876800"/>
            <a:ext cx="1524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7589" name="Oval 5">
            <a:extLst>
              <a:ext uri="{FF2B5EF4-FFF2-40B4-BE49-F238E27FC236}">
                <a16:creationId xmlns:a16="http://schemas.microsoft.com/office/drawing/2014/main" id="{93B2E8EF-9172-2980-A6AB-17EA1911DEE5}"/>
              </a:ext>
            </a:extLst>
          </p:cNvPr>
          <p:cNvSpPr>
            <a:spLocks noChangeArrowheads="1"/>
          </p:cNvSpPr>
          <p:nvPr/>
        </p:nvSpPr>
        <p:spPr bwMode="auto">
          <a:xfrm>
            <a:off x="8610600" y="4572000"/>
            <a:ext cx="1219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7590" name="Text Box 6">
            <a:extLst>
              <a:ext uri="{FF2B5EF4-FFF2-40B4-BE49-F238E27FC236}">
                <a16:creationId xmlns:a16="http://schemas.microsoft.com/office/drawing/2014/main" id="{AC0FEA04-D56C-D4F9-500C-A73D695ED3CD}"/>
              </a:ext>
            </a:extLst>
          </p:cNvPr>
          <p:cNvSpPr txBox="1">
            <a:spLocks noChangeArrowheads="1"/>
          </p:cNvSpPr>
          <p:nvPr/>
        </p:nvSpPr>
        <p:spPr bwMode="auto">
          <a:xfrm>
            <a:off x="3200400" y="5638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PROJECT</a:t>
            </a:r>
          </a:p>
        </p:txBody>
      </p:sp>
      <p:sp>
        <p:nvSpPr>
          <p:cNvPr id="67591" name="Text Box 7">
            <a:extLst>
              <a:ext uri="{FF2B5EF4-FFF2-40B4-BE49-F238E27FC236}">
                <a16:creationId xmlns:a16="http://schemas.microsoft.com/office/drawing/2014/main" id="{77FCCD25-1D4E-3E9A-6ADC-9CAFECD43386}"/>
              </a:ext>
            </a:extLst>
          </p:cNvPr>
          <p:cNvSpPr txBox="1">
            <a:spLocks noChangeArrowheads="1"/>
          </p:cNvSpPr>
          <p:nvPr/>
        </p:nvSpPr>
        <p:spPr bwMode="auto">
          <a:xfrm>
            <a:off x="6400800" y="48768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WORK_ON</a:t>
            </a:r>
          </a:p>
        </p:txBody>
      </p:sp>
      <p:sp>
        <p:nvSpPr>
          <p:cNvPr id="67592" name="Text Box 8">
            <a:extLst>
              <a:ext uri="{FF2B5EF4-FFF2-40B4-BE49-F238E27FC236}">
                <a16:creationId xmlns:a16="http://schemas.microsoft.com/office/drawing/2014/main" id="{4B0E76DA-0216-D698-6FAA-C18967E0107D}"/>
              </a:ext>
            </a:extLst>
          </p:cNvPr>
          <p:cNvSpPr txBox="1">
            <a:spLocks noChangeArrowheads="1"/>
          </p:cNvSpPr>
          <p:nvPr/>
        </p:nvSpPr>
        <p:spPr bwMode="auto">
          <a:xfrm>
            <a:off x="8686800" y="46482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EMPLOYEE</a:t>
            </a:r>
          </a:p>
        </p:txBody>
      </p:sp>
      <p:sp>
        <p:nvSpPr>
          <p:cNvPr id="67593" name="Text Box 9">
            <a:extLst>
              <a:ext uri="{FF2B5EF4-FFF2-40B4-BE49-F238E27FC236}">
                <a16:creationId xmlns:a16="http://schemas.microsoft.com/office/drawing/2014/main" id="{5EE56606-7D07-14E2-7436-FAF710A76DCD}"/>
              </a:ext>
            </a:extLst>
          </p:cNvPr>
          <p:cNvSpPr txBox="1">
            <a:spLocks noChangeArrowheads="1"/>
          </p:cNvSpPr>
          <p:nvPr/>
        </p:nvSpPr>
        <p:spPr bwMode="auto">
          <a:xfrm>
            <a:off x="4800600" y="2590801"/>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JOIN( ESSN=SSN )</a:t>
            </a:r>
          </a:p>
        </p:txBody>
      </p:sp>
      <p:sp>
        <p:nvSpPr>
          <p:cNvPr id="67594" name="Line 10">
            <a:extLst>
              <a:ext uri="{FF2B5EF4-FFF2-40B4-BE49-F238E27FC236}">
                <a16:creationId xmlns:a16="http://schemas.microsoft.com/office/drawing/2014/main" id="{9668584C-11B6-6CCF-807D-A2CFE41DF727}"/>
              </a:ext>
            </a:extLst>
          </p:cNvPr>
          <p:cNvSpPr>
            <a:spLocks noChangeShapeType="1"/>
          </p:cNvSpPr>
          <p:nvPr/>
        </p:nvSpPr>
        <p:spPr bwMode="auto">
          <a:xfrm>
            <a:off x="4876800" y="4191000"/>
            <a:ext cx="1524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95" name="Text Box 11">
            <a:extLst>
              <a:ext uri="{FF2B5EF4-FFF2-40B4-BE49-F238E27FC236}">
                <a16:creationId xmlns:a16="http://schemas.microsoft.com/office/drawing/2014/main" id="{2506951C-A731-0CB4-EAFB-8D73D6861D2A}"/>
              </a:ext>
            </a:extLst>
          </p:cNvPr>
          <p:cNvSpPr txBox="1">
            <a:spLocks noChangeArrowheads="1"/>
          </p:cNvSpPr>
          <p:nvPr/>
        </p:nvSpPr>
        <p:spPr bwMode="auto">
          <a:xfrm>
            <a:off x="2514600" y="20574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t>			</a:t>
            </a:r>
            <a:r>
              <a:rPr lang="en-US" altLang="en-US" sz="1800"/>
              <a:t>PROJ(LNAME)</a:t>
            </a:r>
          </a:p>
        </p:txBody>
      </p:sp>
      <p:sp>
        <p:nvSpPr>
          <p:cNvPr id="67596" name="Line 12">
            <a:extLst>
              <a:ext uri="{FF2B5EF4-FFF2-40B4-BE49-F238E27FC236}">
                <a16:creationId xmlns:a16="http://schemas.microsoft.com/office/drawing/2014/main" id="{CE939331-E0E0-5668-92EB-D1D37AED6491}"/>
              </a:ext>
            </a:extLst>
          </p:cNvPr>
          <p:cNvSpPr>
            <a:spLocks noChangeShapeType="1"/>
          </p:cNvSpPr>
          <p:nvPr/>
        </p:nvSpPr>
        <p:spPr bwMode="auto">
          <a:xfrm>
            <a:off x="6172200" y="2362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597" name="Text Box 13">
            <a:extLst>
              <a:ext uri="{FF2B5EF4-FFF2-40B4-BE49-F238E27FC236}">
                <a16:creationId xmlns:a16="http://schemas.microsoft.com/office/drawing/2014/main" id="{5018E369-65C0-3D35-AF7D-1381801CF225}"/>
              </a:ext>
            </a:extLst>
          </p:cNvPr>
          <p:cNvSpPr txBox="1">
            <a:spLocks noChangeArrowheads="1"/>
          </p:cNvSpPr>
          <p:nvPr/>
        </p:nvSpPr>
        <p:spPr bwMode="auto">
          <a:xfrm>
            <a:off x="2819400" y="62484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mic Sans MS" panose="030F0702030302020204" pitchFamily="66" charset="0"/>
              </a:rPr>
              <a:t>FIG4 : CONVERTING SELECT &amp; CARTESIAN PRODUCT INTO JOIN</a:t>
            </a:r>
          </a:p>
        </p:txBody>
      </p:sp>
      <p:sp>
        <p:nvSpPr>
          <p:cNvPr id="67598" name="Text Box 14">
            <a:extLst>
              <a:ext uri="{FF2B5EF4-FFF2-40B4-BE49-F238E27FC236}">
                <a16:creationId xmlns:a16="http://schemas.microsoft.com/office/drawing/2014/main" id="{00159C4E-AD67-22B4-E58D-F1EBFB1D462B}"/>
              </a:ext>
            </a:extLst>
          </p:cNvPr>
          <p:cNvSpPr txBox="1">
            <a:spLocks noChangeArrowheads="1"/>
          </p:cNvSpPr>
          <p:nvPr/>
        </p:nvSpPr>
        <p:spPr bwMode="auto">
          <a:xfrm>
            <a:off x="2590800" y="4953001"/>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SELECT(PNAME=‘Aquarius’)</a:t>
            </a:r>
          </a:p>
        </p:txBody>
      </p:sp>
      <p:sp>
        <p:nvSpPr>
          <p:cNvPr id="67599" name="Text Box 15">
            <a:extLst>
              <a:ext uri="{FF2B5EF4-FFF2-40B4-BE49-F238E27FC236}">
                <a16:creationId xmlns:a16="http://schemas.microsoft.com/office/drawing/2014/main" id="{0C078399-8B66-E4A4-CC16-CB58344669CE}"/>
              </a:ext>
            </a:extLst>
          </p:cNvPr>
          <p:cNvSpPr txBox="1">
            <a:spLocks noChangeArrowheads="1"/>
          </p:cNvSpPr>
          <p:nvPr/>
        </p:nvSpPr>
        <p:spPr bwMode="auto">
          <a:xfrm>
            <a:off x="3352800" y="3886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   JOIN(PNUMBER=PNO)</a:t>
            </a:r>
          </a:p>
        </p:txBody>
      </p:sp>
      <p:sp>
        <p:nvSpPr>
          <p:cNvPr id="67600" name="Text Box 16">
            <a:extLst>
              <a:ext uri="{FF2B5EF4-FFF2-40B4-BE49-F238E27FC236}">
                <a16:creationId xmlns:a16="http://schemas.microsoft.com/office/drawing/2014/main" id="{8D834AC1-40D4-B6E0-0903-4A268323D81C}"/>
              </a:ext>
            </a:extLst>
          </p:cNvPr>
          <p:cNvSpPr txBox="1">
            <a:spLocks noChangeArrowheads="1"/>
          </p:cNvSpPr>
          <p:nvPr/>
        </p:nvSpPr>
        <p:spPr bwMode="auto">
          <a:xfrm>
            <a:off x="7467600" y="3886201"/>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SELECT(BDATE&gt;’1957-12-31’)</a:t>
            </a:r>
          </a:p>
        </p:txBody>
      </p:sp>
      <p:sp>
        <p:nvSpPr>
          <p:cNvPr id="67601" name="Line 17">
            <a:extLst>
              <a:ext uri="{FF2B5EF4-FFF2-40B4-BE49-F238E27FC236}">
                <a16:creationId xmlns:a16="http://schemas.microsoft.com/office/drawing/2014/main" id="{48EB0702-57E9-C652-0D58-56724F00A91B}"/>
              </a:ext>
            </a:extLst>
          </p:cNvPr>
          <p:cNvSpPr>
            <a:spLocks noChangeShapeType="1"/>
          </p:cNvSpPr>
          <p:nvPr/>
        </p:nvSpPr>
        <p:spPr bwMode="auto">
          <a:xfrm flipH="1">
            <a:off x="4267200" y="4267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02" name="Line 18">
            <a:extLst>
              <a:ext uri="{FF2B5EF4-FFF2-40B4-BE49-F238E27FC236}">
                <a16:creationId xmlns:a16="http://schemas.microsoft.com/office/drawing/2014/main" id="{5E885830-D5D6-6906-33AE-6EC461856EBD}"/>
              </a:ext>
            </a:extLst>
          </p:cNvPr>
          <p:cNvSpPr>
            <a:spLocks noChangeShapeType="1"/>
          </p:cNvSpPr>
          <p:nvPr/>
        </p:nvSpPr>
        <p:spPr bwMode="auto">
          <a:xfrm>
            <a:off x="4038600" y="525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03" name="Line 19">
            <a:extLst>
              <a:ext uri="{FF2B5EF4-FFF2-40B4-BE49-F238E27FC236}">
                <a16:creationId xmlns:a16="http://schemas.microsoft.com/office/drawing/2014/main" id="{3F5A1A1A-AFF4-A89E-769E-AE1C49BDAAA8}"/>
              </a:ext>
            </a:extLst>
          </p:cNvPr>
          <p:cNvSpPr>
            <a:spLocks noChangeShapeType="1"/>
          </p:cNvSpPr>
          <p:nvPr/>
        </p:nvSpPr>
        <p:spPr bwMode="auto">
          <a:xfrm flipH="1">
            <a:off x="4953000" y="2971800"/>
            <a:ext cx="609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04" name="Line 20">
            <a:extLst>
              <a:ext uri="{FF2B5EF4-FFF2-40B4-BE49-F238E27FC236}">
                <a16:creationId xmlns:a16="http://schemas.microsoft.com/office/drawing/2014/main" id="{00619518-6CB9-CB3D-7750-9990117D63BF}"/>
              </a:ext>
            </a:extLst>
          </p:cNvPr>
          <p:cNvSpPr>
            <a:spLocks noChangeShapeType="1"/>
          </p:cNvSpPr>
          <p:nvPr/>
        </p:nvSpPr>
        <p:spPr bwMode="auto">
          <a:xfrm>
            <a:off x="6019800" y="2895600"/>
            <a:ext cx="2133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605" name="Line 21">
            <a:extLst>
              <a:ext uri="{FF2B5EF4-FFF2-40B4-BE49-F238E27FC236}">
                <a16:creationId xmlns:a16="http://schemas.microsoft.com/office/drawing/2014/main" id="{079DC084-CF5E-4422-023C-794BE5ABBBC5}"/>
              </a:ext>
            </a:extLst>
          </p:cNvPr>
          <p:cNvSpPr>
            <a:spLocks noChangeShapeType="1"/>
          </p:cNvSpPr>
          <p:nvPr/>
        </p:nvSpPr>
        <p:spPr bwMode="auto">
          <a:xfrm>
            <a:off x="90678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562B958-4A61-7BB6-D16F-C0EC61DB5527}"/>
              </a:ext>
            </a:extLst>
          </p:cNvPr>
          <p:cNvSpPr>
            <a:spLocks noChangeArrowheads="1"/>
          </p:cNvSpPr>
          <p:nvPr/>
        </p:nvSpPr>
        <p:spPr bwMode="auto">
          <a:xfrm>
            <a:off x="2514600" y="3048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tx2"/>
                </a:solidFill>
              </a:rPr>
              <a:t>(CONT…)</a:t>
            </a:r>
            <a:br>
              <a:rPr lang="en-US" altLang="en-US" sz="2400">
                <a:solidFill>
                  <a:schemeClr val="tx2"/>
                </a:solidFill>
              </a:rPr>
            </a:br>
            <a:r>
              <a:rPr lang="en-US" altLang="en-US" sz="4400">
                <a:solidFill>
                  <a:schemeClr val="tx2"/>
                </a:solidFill>
              </a:rPr>
              <a:t>Query Tree Optimization</a:t>
            </a:r>
          </a:p>
        </p:txBody>
      </p:sp>
      <p:sp>
        <p:nvSpPr>
          <p:cNvPr id="68611" name="Oval 3">
            <a:extLst>
              <a:ext uri="{FF2B5EF4-FFF2-40B4-BE49-F238E27FC236}">
                <a16:creationId xmlns:a16="http://schemas.microsoft.com/office/drawing/2014/main" id="{44F640FF-78E4-5B4D-C107-E6F76C934B29}"/>
              </a:ext>
            </a:extLst>
          </p:cNvPr>
          <p:cNvSpPr>
            <a:spLocks noChangeArrowheads="1"/>
          </p:cNvSpPr>
          <p:nvPr/>
        </p:nvSpPr>
        <p:spPr bwMode="auto">
          <a:xfrm>
            <a:off x="3200400" y="5486400"/>
            <a:ext cx="1600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8612" name="Oval 4">
            <a:extLst>
              <a:ext uri="{FF2B5EF4-FFF2-40B4-BE49-F238E27FC236}">
                <a16:creationId xmlns:a16="http://schemas.microsoft.com/office/drawing/2014/main" id="{3D1E5AA7-0EE2-DA64-18F4-263786F1D425}"/>
              </a:ext>
            </a:extLst>
          </p:cNvPr>
          <p:cNvSpPr>
            <a:spLocks noChangeArrowheads="1"/>
          </p:cNvSpPr>
          <p:nvPr/>
        </p:nvSpPr>
        <p:spPr bwMode="auto">
          <a:xfrm flipV="1">
            <a:off x="6324600" y="5181600"/>
            <a:ext cx="15240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8613" name="Oval 5">
            <a:extLst>
              <a:ext uri="{FF2B5EF4-FFF2-40B4-BE49-F238E27FC236}">
                <a16:creationId xmlns:a16="http://schemas.microsoft.com/office/drawing/2014/main" id="{449A116D-CE09-FC79-482D-959FE08B6118}"/>
              </a:ext>
            </a:extLst>
          </p:cNvPr>
          <p:cNvSpPr>
            <a:spLocks noChangeArrowheads="1"/>
          </p:cNvSpPr>
          <p:nvPr/>
        </p:nvSpPr>
        <p:spPr bwMode="auto">
          <a:xfrm>
            <a:off x="8610600" y="4572000"/>
            <a:ext cx="1219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8614" name="Text Box 6">
            <a:extLst>
              <a:ext uri="{FF2B5EF4-FFF2-40B4-BE49-F238E27FC236}">
                <a16:creationId xmlns:a16="http://schemas.microsoft.com/office/drawing/2014/main" id="{3EEDC3D5-D3E1-7A90-9D56-FC7BC194D752}"/>
              </a:ext>
            </a:extLst>
          </p:cNvPr>
          <p:cNvSpPr txBox="1">
            <a:spLocks noChangeArrowheads="1"/>
          </p:cNvSpPr>
          <p:nvPr/>
        </p:nvSpPr>
        <p:spPr bwMode="auto">
          <a:xfrm>
            <a:off x="3200400" y="56388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PROJECT</a:t>
            </a:r>
          </a:p>
        </p:txBody>
      </p:sp>
      <p:sp>
        <p:nvSpPr>
          <p:cNvPr id="68615" name="Text Box 7">
            <a:extLst>
              <a:ext uri="{FF2B5EF4-FFF2-40B4-BE49-F238E27FC236}">
                <a16:creationId xmlns:a16="http://schemas.microsoft.com/office/drawing/2014/main" id="{C7103E20-7706-DC27-0CF0-C74CCFD7408E}"/>
              </a:ext>
            </a:extLst>
          </p:cNvPr>
          <p:cNvSpPr txBox="1">
            <a:spLocks noChangeArrowheads="1"/>
          </p:cNvSpPr>
          <p:nvPr/>
        </p:nvSpPr>
        <p:spPr bwMode="auto">
          <a:xfrm>
            <a:off x="6400800" y="51816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WORK_ON</a:t>
            </a:r>
          </a:p>
        </p:txBody>
      </p:sp>
      <p:sp>
        <p:nvSpPr>
          <p:cNvPr id="68616" name="Text Box 8">
            <a:extLst>
              <a:ext uri="{FF2B5EF4-FFF2-40B4-BE49-F238E27FC236}">
                <a16:creationId xmlns:a16="http://schemas.microsoft.com/office/drawing/2014/main" id="{DB4396A0-B5E4-9D9A-DE91-EB3C78AF64A7}"/>
              </a:ext>
            </a:extLst>
          </p:cNvPr>
          <p:cNvSpPr txBox="1">
            <a:spLocks noChangeArrowheads="1"/>
          </p:cNvSpPr>
          <p:nvPr/>
        </p:nvSpPr>
        <p:spPr bwMode="auto">
          <a:xfrm>
            <a:off x="8686800" y="46482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chemeClr val="bg1"/>
                </a:solidFill>
                <a:latin typeface="Tahoma" panose="020B0604030504040204" pitchFamily="34" charset="0"/>
              </a:rPr>
              <a:t>EMPLOYEE</a:t>
            </a:r>
          </a:p>
        </p:txBody>
      </p:sp>
      <p:sp>
        <p:nvSpPr>
          <p:cNvPr id="68617" name="Text Box 9">
            <a:extLst>
              <a:ext uri="{FF2B5EF4-FFF2-40B4-BE49-F238E27FC236}">
                <a16:creationId xmlns:a16="http://schemas.microsoft.com/office/drawing/2014/main" id="{A54FAB5F-1BC8-2914-3223-443AD8F2C931}"/>
              </a:ext>
            </a:extLst>
          </p:cNvPr>
          <p:cNvSpPr txBox="1">
            <a:spLocks noChangeArrowheads="1"/>
          </p:cNvSpPr>
          <p:nvPr/>
        </p:nvSpPr>
        <p:spPr bwMode="auto">
          <a:xfrm>
            <a:off x="4800600" y="2590801"/>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JOIN( ESSN=SSN )</a:t>
            </a:r>
          </a:p>
        </p:txBody>
      </p:sp>
      <p:sp>
        <p:nvSpPr>
          <p:cNvPr id="68618" name="Text Box 10">
            <a:extLst>
              <a:ext uri="{FF2B5EF4-FFF2-40B4-BE49-F238E27FC236}">
                <a16:creationId xmlns:a16="http://schemas.microsoft.com/office/drawing/2014/main" id="{0BF14250-63AB-5C51-F129-C2C19D0AFB9E}"/>
              </a:ext>
            </a:extLst>
          </p:cNvPr>
          <p:cNvSpPr txBox="1">
            <a:spLocks noChangeArrowheads="1"/>
          </p:cNvSpPr>
          <p:nvPr/>
        </p:nvSpPr>
        <p:spPr bwMode="auto">
          <a:xfrm>
            <a:off x="2514600" y="20574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400"/>
              <a:t>			</a:t>
            </a:r>
            <a:r>
              <a:rPr lang="en-US" altLang="en-US" sz="1800"/>
              <a:t>PROJ(LNAME)</a:t>
            </a:r>
          </a:p>
        </p:txBody>
      </p:sp>
      <p:sp>
        <p:nvSpPr>
          <p:cNvPr id="68619" name="Line 11">
            <a:extLst>
              <a:ext uri="{FF2B5EF4-FFF2-40B4-BE49-F238E27FC236}">
                <a16:creationId xmlns:a16="http://schemas.microsoft.com/office/drawing/2014/main" id="{0916E609-B386-6E11-C250-B80BDDB2B221}"/>
              </a:ext>
            </a:extLst>
          </p:cNvPr>
          <p:cNvSpPr>
            <a:spLocks noChangeShapeType="1"/>
          </p:cNvSpPr>
          <p:nvPr/>
        </p:nvSpPr>
        <p:spPr bwMode="auto">
          <a:xfrm>
            <a:off x="6172200" y="2362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20" name="Text Box 12">
            <a:extLst>
              <a:ext uri="{FF2B5EF4-FFF2-40B4-BE49-F238E27FC236}">
                <a16:creationId xmlns:a16="http://schemas.microsoft.com/office/drawing/2014/main" id="{577BE385-4F54-089E-AFED-CE32491717A3}"/>
              </a:ext>
            </a:extLst>
          </p:cNvPr>
          <p:cNvSpPr txBox="1">
            <a:spLocks noChangeArrowheads="1"/>
          </p:cNvSpPr>
          <p:nvPr/>
        </p:nvSpPr>
        <p:spPr bwMode="auto">
          <a:xfrm>
            <a:off x="2819400" y="62484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Comic Sans MS" panose="030F0702030302020204" pitchFamily="66" charset="0"/>
              </a:rPr>
              <a:t>FIG4 : BREAK-MOVE OF PROJECT USING CASCADE &amp; COMMUTING RULES OF PROJECT OPERATIONS.</a:t>
            </a:r>
          </a:p>
        </p:txBody>
      </p:sp>
      <p:sp>
        <p:nvSpPr>
          <p:cNvPr id="68621" name="Text Box 13">
            <a:extLst>
              <a:ext uri="{FF2B5EF4-FFF2-40B4-BE49-F238E27FC236}">
                <a16:creationId xmlns:a16="http://schemas.microsoft.com/office/drawing/2014/main" id="{0E9B1B57-6EC6-B328-59DD-F830A84552F3}"/>
              </a:ext>
            </a:extLst>
          </p:cNvPr>
          <p:cNvSpPr txBox="1">
            <a:spLocks noChangeArrowheads="1"/>
          </p:cNvSpPr>
          <p:nvPr/>
        </p:nvSpPr>
        <p:spPr bwMode="auto">
          <a:xfrm>
            <a:off x="2590800" y="4953001"/>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SELECT(PNAME=‘Aquarius’)</a:t>
            </a:r>
          </a:p>
        </p:txBody>
      </p:sp>
      <p:sp>
        <p:nvSpPr>
          <p:cNvPr id="68622" name="Text Box 14">
            <a:extLst>
              <a:ext uri="{FF2B5EF4-FFF2-40B4-BE49-F238E27FC236}">
                <a16:creationId xmlns:a16="http://schemas.microsoft.com/office/drawing/2014/main" id="{2572B352-6003-A9B6-4A34-40DDA17ACE97}"/>
              </a:ext>
            </a:extLst>
          </p:cNvPr>
          <p:cNvSpPr txBox="1">
            <a:spLocks noChangeArrowheads="1"/>
          </p:cNvSpPr>
          <p:nvPr/>
        </p:nvSpPr>
        <p:spPr bwMode="auto">
          <a:xfrm>
            <a:off x="3352800" y="3886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   JOIN(PNUMBER=PNO)</a:t>
            </a:r>
          </a:p>
        </p:txBody>
      </p:sp>
      <p:sp>
        <p:nvSpPr>
          <p:cNvPr id="68623" name="Text Box 15">
            <a:extLst>
              <a:ext uri="{FF2B5EF4-FFF2-40B4-BE49-F238E27FC236}">
                <a16:creationId xmlns:a16="http://schemas.microsoft.com/office/drawing/2014/main" id="{20C7FF23-6284-EA23-A30F-331BD8C0176B}"/>
              </a:ext>
            </a:extLst>
          </p:cNvPr>
          <p:cNvSpPr txBox="1">
            <a:spLocks noChangeArrowheads="1"/>
          </p:cNvSpPr>
          <p:nvPr/>
        </p:nvSpPr>
        <p:spPr bwMode="auto">
          <a:xfrm>
            <a:off x="7467600" y="3886201"/>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SELECT(BDATE&gt;’1957-12-31’)</a:t>
            </a:r>
          </a:p>
        </p:txBody>
      </p:sp>
      <p:sp>
        <p:nvSpPr>
          <p:cNvPr id="68624" name="Line 16">
            <a:extLst>
              <a:ext uri="{FF2B5EF4-FFF2-40B4-BE49-F238E27FC236}">
                <a16:creationId xmlns:a16="http://schemas.microsoft.com/office/drawing/2014/main" id="{EC3425FF-D14B-68A2-B63A-A1E781D5D42B}"/>
              </a:ext>
            </a:extLst>
          </p:cNvPr>
          <p:cNvSpPr>
            <a:spLocks noChangeShapeType="1"/>
          </p:cNvSpPr>
          <p:nvPr/>
        </p:nvSpPr>
        <p:spPr bwMode="auto">
          <a:xfrm>
            <a:off x="4038600" y="525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25" name="Line 17">
            <a:extLst>
              <a:ext uri="{FF2B5EF4-FFF2-40B4-BE49-F238E27FC236}">
                <a16:creationId xmlns:a16="http://schemas.microsoft.com/office/drawing/2014/main" id="{11A0998A-67BC-1BCA-B9E2-CC8F7FC4F312}"/>
              </a:ext>
            </a:extLst>
          </p:cNvPr>
          <p:cNvSpPr>
            <a:spLocks noChangeShapeType="1"/>
          </p:cNvSpPr>
          <p:nvPr/>
        </p:nvSpPr>
        <p:spPr bwMode="auto">
          <a:xfrm>
            <a:off x="6019800" y="28956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26" name="Line 18">
            <a:extLst>
              <a:ext uri="{FF2B5EF4-FFF2-40B4-BE49-F238E27FC236}">
                <a16:creationId xmlns:a16="http://schemas.microsoft.com/office/drawing/2014/main" id="{456CBFAE-F783-6043-B909-8E5C30F0A7B2}"/>
              </a:ext>
            </a:extLst>
          </p:cNvPr>
          <p:cNvSpPr>
            <a:spLocks noChangeShapeType="1"/>
          </p:cNvSpPr>
          <p:nvPr/>
        </p:nvSpPr>
        <p:spPr bwMode="auto">
          <a:xfrm>
            <a:off x="90678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27" name="Text Box 19">
            <a:extLst>
              <a:ext uri="{FF2B5EF4-FFF2-40B4-BE49-F238E27FC236}">
                <a16:creationId xmlns:a16="http://schemas.microsoft.com/office/drawing/2014/main" id="{55850580-A020-471D-E92F-CBB385A4091F}"/>
              </a:ext>
            </a:extLst>
          </p:cNvPr>
          <p:cNvSpPr txBox="1">
            <a:spLocks noChangeArrowheads="1"/>
          </p:cNvSpPr>
          <p:nvPr/>
        </p:nvSpPr>
        <p:spPr bwMode="auto">
          <a:xfrm>
            <a:off x="2590800" y="4495801"/>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PROJ(PNUMBER)</a:t>
            </a:r>
          </a:p>
        </p:txBody>
      </p:sp>
      <p:sp>
        <p:nvSpPr>
          <p:cNvPr id="68628" name="Line 20">
            <a:extLst>
              <a:ext uri="{FF2B5EF4-FFF2-40B4-BE49-F238E27FC236}">
                <a16:creationId xmlns:a16="http://schemas.microsoft.com/office/drawing/2014/main" id="{1C7617BB-605B-B294-9353-D76C3371585A}"/>
              </a:ext>
            </a:extLst>
          </p:cNvPr>
          <p:cNvSpPr>
            <a:spLocks noChangeShapeType="1"/>
          </p:cNvSpPr>
          <p:nvPr/>
        </p:nvSpPr>
        <p:spPr bwMode="auto">
          <a:xfrm>
            <a:off x="3733800" y="4800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29" name="Line 21">
            <a:extLst>
              <a:ext uri="{FF2B5EF4-FFF2-40B4-BE49-F238E27FC236}">
                <a16:creationId xmlns:a16="http://schemas.microsoft.com/office/drawing/2014/main" id="{D138D2D0-2400-F3E5-41C7-36EDCC38B060}"/>
              </a:ext>
            </a:extLst>
          </p:cNvPr>
          <p:cNvSpPr>
            <a:spLocks noChangeShapeType="1"/>
          </p:cNvSpPr>
          <p:nvPr/>
        </p:nvSpPr>
        <p:spPr bwMode="auto">
          <a:xfrm flipH="1">
            <a:off x="3810000" y="42672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30" name="Text Box 22">
            <a:extLst>
              <a:ext uri="{FF2B5EF4-FFF2-40B4-BE49-F238E27FC236}">
                <a16:creationId xmlns:a16="http://schemas.microsoft.com/office/drawing/2014/main" id="{369854BB-B7E3-2B10-1C5B-11DB8BD7134B}"/>
              </a:ext>
            </a:extLst>
          </p:cNvPr>
          <p:cNvSpPr txBox="1">
            <a:spLocks noChangeArrowheads="1"/>
          </p:cNvSpPr>
          <p:nvPr/>
        </p:nvSpPr>
        <p:spPr bwMode="auto">
          <a:xfrm>
            <a:off x="5715000" y="4648201"/>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PROJ(ESSN,PNO)</a:t>
            </a:r>
          </a:p>
        </p:txBody>
      </p:sp>
      <p:sp>
        <p:nvSpPr>
          <p:cNvPr id="68631" name="Line 23">
            <a:extLst>
              <a:ext uri="{FF2B5EF4-FFF2-40B4-BE49-F238E27FC236}">
                <a16:creationId xmlns:a16="http://schemas.microsoft.com/office/drawing/2014/main" id="{2F1E3CB7-ACC3-5789-386C-DA7F9257CA4E}"/>
              </a:ext>
            </a:extLst>
          </p:cNvPr>
          <p:cNvSpPr>
            <a:spLocks noChangeShapeType="1"/>
          </p:cNvSpPr>
          <p:nvPr/>
        </p:nvSpPr>
        <p:spPr bwMode="auto">
          <a:xfrm>
            <a:off x="6934200" y="4800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32" name="Line 24">
            <a:extLst>
              <a:ext uri="{FF2B5EF4-FFF2-40B4-BE49-F238E27FC236}">
                <a16:creationId xmlns:a16="http://schemas.microsoft.com/office/drawing/2014/main" id="{08751BE1-590D-66CE-3E29-576EF31945B0}"/>
              </a:ext>
            </a:extLst>
          </p:cNvPr>
          <p:cNvSpPr>
            <a:spLocks noChangeShapeType="1"/>
          </p:cNvSpPr>
          <p:nvPr/>
        </p:nvSpPr>
        <p:spPr bwMode="auto">
          <a:xfrm>
            <a:off x="5334000" y="4191000"/>
            <a:ext cx="1219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33" name="Text Box 25">
            <a:extLst>
              <a:ext uri="{FF2B5EF4-FFF2-40B4-BE49-F238E27FC236}">
                <a16:creationId xmlns:a16="http://schemas.microsoft.com/office/drawing/2014/main" id="{20BD066E-E271-E285-ABAD-2F71E44A110E}"/>
              </a:ext>
            </a:extLst>
          </p:cNvPr>
          <p:cNvSpPr txBox="1">
            <a:spLocks noChangeArrowheads="1"/>
          </p:cNvSpPr>
          <p:nvPr/>
        </p:nvSpPr>
        <p:spPr bwMode="auto">
          <a:xfrm>
            <a:off x="3657600" y="32004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PROJ(ESSN)</a:t>
            </a:r>
          </a:p>
        </p:txBody>
      </p:sp>
      <p:sp>
        <p:nvSpPr>
          <p:cNvPr id="68634" name="Line 26">
            <a:extLst>
              <a:ext uri="{FF2B5EF4-FFF2-40B4-BE49-F238E27FC236}">
                <a16:creationId xmlns:a16="http://schemas.microsoft.com/office/drawing/2014/main" id="{83221DDF-D996-3F9F-DCC4-5AB7C896E54B}"/>
              </a:ext>
            </a:extLst>
          </p:cNvPr>
          <p:cNvSpPr>
            <a:spLocks noChangeShapeType="1"/>
          </p:cNvSpPr>
          <p:nvPr/>
        </p:nvSpPr>
        <p:spPr bwMode="auto">
          <a:xfrm>
            <a:off x="4267200" y="3505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35" name="Line 27">
            <a:extLst>
              <a:ext uri="{FF2B5EF4-FFF2-40B4-BE49-F238E27FC236}">
                <a16:creationId xmlns:a16="http://schemas.microsoft.com/office/drawing/2014/main" id="{61823F38-F050-710C-4717-B0E003BB1417}"/>
              </a:ext>
            </a:extLst>
          </p:cNvPr>
          <p:cNvSpPr>
            <a:spLocks noChangeShapeType="1"/>
          </p:cNvSpPr>
          <p:nvPr/>
        </p:nvSpPr>
        <p:spPr bwMode="auto">
          <a:xfrm flipH="1">
            <a:off x="4648200" y="28956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36" name="Text Box 28">
            <a:extLst>
              <a:ext uri="{FF2B5EF4-FFF2-40B4-BE49-F238E27FC236}">
                <a16:creationId xmlns:a16="http://schemas.microsoft.com/office/drawing/2014/main" id="{E3976EC6-1598-2A84-B125-81A5F30FAD11}"/>
              </a:ext>
            </a:extLst>
          </p:cNvPr>
          <p:cNvSpPr txBox="1">
            <a:spLocks noChangeArrowheads="1"/>
          </p:cNvSpPr>
          <p:nvPr/>
        </p:nvSpPr>
        <p:spPr bwMode="auto">
          <a:xfrm>
            <a:off x="7391400" y="33528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ahoma" panose="020B0604030504040204" pitchFamily="34" charset="0"/>
              </a:rPr>
              <a:t>PROJ(SSN,LNAME)</a:t>
            </a:r>
          </a:p>
        </p:txBody>
      </p:sp>
      <p:sp>
        <p:nvSpPr>
          <p:cNvPr id="68637" name="Line 29">
            <a:extLst>
              <a:ext uri="{FF2B5EF4-FFF2-40B4-BE49-F238E27FC236}">
                <a16:creationId xmlns:a16="http://schemas.microsoft.com/office/drawing/2014/main" id="{A36A2DF0-B0DA-1C11-7E6F-FB267D68EDC9}"/>
              </a:ext>
            </a:extLst>
          </p:cNvPr>
          <p:cNvSpPr>
            <a:spLocks noChangeShapeType="1"/>
          </p:cNvSpPr>
          <p:nvPr/>
        </p:nvSpPr>
        <p:spPr bwMode="auto">
          <a:xfrm>
            <a:off x="8763000" y="3657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603B5E7-3921-6554-D7A0-5B66A52322FA}"/>
              </a:ext>
            </a:extLst>
          </p:cNvPr>
          <p:cNvSpPr>
            <a:spLocks noGrp="1" noChangeArrowheads="1"/>
          </p:cNvSpPr>
          <p:nvPr>
            <p:ph type="body" idx="1"/>
          </p:nvPr>
        </p:nvSpPr>
        <p:spPr/>
        <p:txBody>
          <a:bodyPr/>
          <a:lstStyle/>
          <a:p>
            <a:pPr eaLnBrk="1" hangingPunct="1"/>
            <a:r>
              <a:rPr lang="en-US" altLang="en-US"/>
              <a:t>Summary :- The main idea behind is to reduce intermediate results. This includes performing SELECT operation to reduce the number of tuples &amp; PROJECT operation to reduce number of attributes.</a:t>
            </a:r>
          </a:p>
        </p:txBody>
      </p:sp>
      <p:sp>
        <p:nvSpPr>
          <p:cNvPr id="69635" name="Rectangle 3">
            <a:extLst>
              <a:ext uri="{FF2B5EF4-FFF2-40B4-BE49-F238E27FC236}">
                <a16:creationId xmlns:a16="http://schemas.microsoft.com/office/drawing/2014/main" id="{3C488F43-1B22-A56E-9D33-4E314B73DD1B}"/>
              </a:ext>
            </a:extLst>
          </p:cNvPr>
          <p:cNvSpPr>
            <a:spLocks noChangeArrowheads="1"/>
          </p:cNvSpPr>
          <p:nvPr/>
        </p:nvSpPr>
        <p:spPr bwMode="auto">
          <a:xfrm>
            <a:off x="2514600" y="304801"/>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tx2"/>
                </a:solidFill>
              </a:rPr>
              <a:t>(CONT…)</a:t>
            </a:r>
            <a:br>
              <a:rPr lang="en-US" altLang="en-US" sz="2400">
                <a:solidFill>
                  <a:schemeClr val="tx2"/>
                </a:solidFill>
              </a:rPr>
            </a:br>
            <a:r>
              <a:rPr lang="en-US" altLang="en-US" sz="4400">
                <a:solidFill>
                  <a:schemeClr val="tx2"/>
                </a:solidFill>
              </a:rPr>
              <a:t>Query Tree Optimization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C642970-02CA-1647-7220-4A70D5ECAC2C}"/>
              </a:ext>
            </a:extLst>
          </p:cNvPr>
          <p:cNvSpPr>
            <a:spLocks noChangeArrowheads="1"/>
          </p:cNvSpPr>
          <p:nvPr/>
        </p:nvSpPr>
        <p:spPr bwMode="auto">
          <a:xfrm>
            <a:off x="1905000" y="304800"/>
            <a:ext cx="8534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r>
              <a:rPr lang="en-US" altLang="en-US" sz="2400" b="1">
                <a:solidFill>
                  <a:schemeClr val="accent2"/>
                </a:solidFill>
                <a:latin typeface="Bookman Old Style" panose="02050604050505020204" pitchFamily="18" charset="0"/>
                <a:cs typeface="Times New Roman" panose="02020603050405020304" pitchFamily="18" charset="0"/>
              </a:rPr>
              <a:t>General Transformation Rules for Relational Algebra Operations</a:t>
            </a:r>
            <a:r>
              <a:rPr lang="en-US" altLang="en-US" sz="2400" b="1">
                <a:cs typeface="Times New Roman" panose="02020603050405020304" pitchFamily="18" charset="0"/>
              </a:rPr>
              <a:t>:</a:t>
            </a:r>
          </a:p>
          <a:p>
            <a:pPr eaLnBrk="1" hangingPunct="1">
              <a:lnSpc>
                <a:spcPct val="90000"/>
              </a:lnSpc>
              <a:buFontTx/>
              <a:buNone/>
            </a:pPr>
            <a:endParaRPr lang="en-US" altLang="en-US" sz="2400" b="1">
              <a:cs typeface="Times New Roman" panose="02020603050405020304" pitchFamily="18" charset="0"/>
            </a:endParaRPr>
          </a:p>
          <a:p>
            <a:pPr eaLnBrk="1" hangingPunct="1">
              <a:lnSpc>
                <a:spcPct val="90000"/>
              </a:lnSpc>
              <a:buFont typeface="Wingdings" panose="05000000000000000000" pitchFamily="2" charset="2"/>
              <a:buAutoNum type="arabicPeriod"/>
            </a:pPr>
            <a:r>
              <a:rPr lang="en-US" altLang="en-US" sz="2400">
                <a:latin typeface="New York" charset="0"/>
                <a:cs typeface="Times New Roman" panose="02020603050405020304" pitchFamily="18" charset="0"/>
              </a:rPr>
              <a:t>Cascade of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A conjunctive selection condition can be broken up into a cascade (sequence) of individual s operations:</a:t>
            </a:r>
            <a:r>
              <a:rPr lang="en-US" altLang="en-US" sz="2400"/>
              <a:t>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a:t>
            </a:r>
            <a:r>
              <a:rPr lang="en-US" altLang="en-US" sz="2400" baseline="-25000">
                <a:latin typeface="New York" charset="0"/>
                <a:cs typeface="Times New Roman" panose="02020603050405020304" pitchFamily="18" charset="0"/>
              </a:rPr>
              <a:t>c1 AND c2 AND ... AND cn</a:t>
            </a:r>
            <a:r>
              <a:rPr lang="en-US" altLang="en-US" sz="2400">
                <a:latin typeface="New York" charset="0"/>
                <a:cs typeface="Times New Roman" panose="02020603050405020304" pitchFamily="18" charset="0"/>
              </a:rPr>
              <a:t>(R) </a:t>
            </a:r>
            <a:r>
              <a:rPr lang="en-US" altLang="en-US" sz="2400">
                <a:latin typeface="Symbol" panose="05050102010706020507" pitchFamily="18" charset="2"/>
                <a:cs typeface="Times New Roman" panose="02020603050405020304" pitchFamily="18" charset="0"/>
              </a:rPr>
              <a:t>=</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c1</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c2</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cn</a:t>
            </a:r>
            <a:r>
              <a:rPr lang="en-US" altLang="en-US" sz="2400">
                <a:latin typeface="New York" charset="0"/>
                <a:cs typeface="Times New Roman" panose="02020603050405020304" pitchFamily="18" charset="0"/>
              </a:rPr>
              <a:t>(R))...) )</a:t>
            </a:r>
            <a:r>
              <a:rPr lang="en-US" altLang="en-US" sz="2400"/>
              <a:t> 	</a:t>
            </a:r>
          </a:p>
          <a:p>
            <a:pPr eaLnBrk="1" hangingPunct="1">
              <a:lnSpc>
                <a:spcPct val="90000"/>
              </a:lnSpc>
              <a:buFont typeface="Wingdings" panose="05000000000000000000" pitchFamily="2" charset="2"/>
              <a:buAutoNum type="arabicPeriod"/>
            </a:pPr>
            <a:r>
              <a:rPr lang="en-US" altLang="en-US" sz="2400">
                <a:latin typeface="New York" charset="0"/>
                <a:cs typeface="Times New Roman" panose="02020603050405020304" pitchFamily="18" charset="0"/>
              </a:rPr>
              <a:t>Commutativity of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The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operation is commutative:</a:t>
            </a:r>
            <a:r>
              <a:rPr lang="en-US" altLang="en-US" sz="2400"/>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c1</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c2</a:t>
            </a:r>
            <a:r>
              <a:rPr lang="en-US" altLang="en-US" sz="2400">
                <a:latin typeface="New York" charset="0"/>
                <a:cs typeface="Times New Roman" panose="02020603050405020304" pitchFamily="18" charset="0"/>
              </a:rPr>
              <a:t>(R)) </a:t>
            </a:r>
            <a:r>
              <a:rPr lang="en-US" altLang="en-US" sz="2400">
                <a:latin typeface="Symbol" panose="05050102010706020507" pitchFamily="18" charset="2"/>
                <a:cs typeface="Times New Roman" panose="02020603050405020304" pitchFamily="18" charset="0"/>
              </a:rPr>
              <a:t>=</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c2</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c1</a:t>
            </a:r>
            <a:r>
              <a:rPr lang="en-US" altLang="en-US" sz="2400">
                <a:latin typeface="New York" charset="0"/>
                <a:cs typeface="Times New Roman" panose="02020603050405020304" pitchFamily="18" charset="0"/>
              </a:rPr>
              <a:t>(R))</a:t>
            </a:r>
            <a:r>
              <a:rPr lang="en-US" altLang="en-US" sz="2400"/>
              <a:t> </a:t>
            </a:r>
          </a:p>
          <a:p>
            <a:pPr eaLnBrk="1" hangingPunct="1">
              <a:lnSpc>
                <a:spcPct val="90000"/>
              </a:lnSpc>
              <a:buFont typeface="Wingdings" panose="05000000000000000000" pitchFamily="2" charset="2"/>
              <a:buAutoNum type="arabicPeriod"/>
            </a:pPr>
            <a:r>
              <a:rPr lang="en-US" altLang="en-US" sz="2400">
                <a:latin typeface="New York" charset="0"/>
                <a:cs typeface="Times New Roman" panose="02020603050405020304" pitchFamily="18" charset="0"/>
              </a:rPr>
              <a:t>Cascade of </a:t>
            </a:r>
            <a:r>
              <a:rPr lang="en-US" altLang="en-US" sz="2400">
                <a:latin typeface="Symbol" panose="05050102010706020507" pitchFamily="18" charset="2"/>
                <a:cs typeface="Times New Roman" panose="02020603050405020304" pitchFamily="18" charset="0"/>
              </a:rPr>
              <a:t>p</a:t>
            </a:r>
            <a:r>
              <a:rPr lang="en-US" altLang="en-US" sz="2400">
                <a:latin typeface="New York" charset="0"/>
                <a:cs typeface="Times New Roman" panose="02020603050405020304" pitchFamily="18" charset="0"/>
              </a:rPr>
              <a:t>: In a cascade (sequence) of  </a:t>
            </a:r>
            <a:r>
              <a:rPr lang="en-US" altLang="en-US" sz="2400">
                <a:latin typeface="Symbol" panose="05050102010706020507" pitchFamily="18" charset="2"/>
                <a:cs typeface="Times New Roman" panose="02020603050405020304" pitchFamily="18" charset="0"/>
              </a:rPr>
              <a:t>p</a:t>
            </a:r>
            <a:r>
              <a:rPr lang="en-US" altLang="en-US" sz="2400">
                <a:latin typeface="New York" charset="0"/>
                <a:cs typeface="Times New Roman" panose="02020603050405020304" pitchFamily="18" charset="0"/>
              </a:rPr>
              <a:t> operations, all but the last one can be ignored:</a:t>
            </a:r>
            <a:r>
              <a:rPr lang="en-US" altLang="en-US" sz="2400"/>
              <a:t> </a:t>
            </a:r>
          </a:p>
          <a:p>
            <a:pPr eaLnBrk="1" hangingPunct="1">
              <a:lnSpc>
                <a:spcPct val="90000"/>
              </a:lnSpc>
              <a:buFontTx/>
              <a:buNone/>
            </a:pPr>
            <a:r>
              <a:rPr lang="en-US" altLang="en-US" sz="2400"/>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List1</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List2</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Listn</a:t>
            </a:r>
            <a:r>
              <a:rPr lang="en-US" altLang="en-US" sz="2400">
                <a:latin typeface="New York" charset="0"/>
                <a:cs typeface="Times New Roman" panose="02020603050405020304" pitchFamily="18" charset="0"/>
              </a:rPr>
              <a:t>(R))...) ) =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List1</a:t>
            </a:r>
            <a:r>
              <a:rPr lang="en-US" altLang="en-US" sz="2400">
                <a:latin typeface="New York" charset="0"/>
                <a:cs typeface="Times New Roman" panose="02020603050405020304" pitchFamily="18" charset="0"/>
              </a:rPr>
              <a:t>(R)</a:t>
            </a:r>
            <a:r>
              <a:rPr lang="en-US" altLang="en-US" sz="2400"/>
              <a:t> </a:t>
            </a:r>
          </a:p>
          <a:p>
            <a:pPr eaLnBrk="1" hangingPunct="1">
              <a:lnSpc>
                <a:spcPct val="90000"/>
              </a:lnSpc>
              <a:buFont typeface="Wingdings" panose="05000000000000000000" pitchFamily="2" charset="2"/>
              <a:buAutoNum type="arabicPeriod" startAt="4"/>
            </a:pPr>
            <a:r>
              <a:rPr lang="en-US" altLang="en-US" sz="2400">
                <a:latin typeface="New York" charset="0"/>
                <a:cs typeface="Times New Roman" panose="02020603050405020304" pitchFamily="18" charset="0"/>
              </a:rPr>
              <a:t>Commuting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with </a:t>
            </a:r>
            <a:r>
              <a:rPr lang="en-US" altLang="en-US" sz="2400">
                <a:latin typeface="Symbol" panose="05050102010706020507" pitchFamily="18" charset="2"/>
                <a:cs typeface="Times New Roman" panose="02020603050405020304" pitchFamily="18" charset="0"/>
              </a:rPr>
              <a:t>p</a:t>
            </a:r>
            <a:r>
              <a:rPr lang="en-US" altLang="en-US" sz="2400">
                <a:latin typeface="New York" charset="0"/>
                <a:cs typeface="Times New Roman" panose="02020603050405020304" pitchFamily="18" charset="0"/>
              </a:rPr>
              <a:t>: If the selection condition c involves only the attributes A1, ..., An in the projection list, the two operations can be commuted:</a:t>
            </a:r>
            <a:r>
              <a:rPr lang="en-US" altLang="en-US" sz="2400"/>
              <a:t> </a:t>
            </a:r>
          </a:p>
          <a:p>
            <a:pPr eaLnBrk="1" hangingPunct="1">
              <a:lnSpc>
                <a:spcPct val="90000"/>
              </a:lnSpc>
              <a:buFontTx/>
              <a:buNone/>
            </a:pPr>
            <a:r>
              <a:rPr lang="en-US" altLang="en-US" sz="2400"/>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A1, A2, ..., An</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(R)) =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A1, A2, ..., An</a:t>
            </a:r>
            <a:r>
              <a:rPr lang="en-US" altLang="en-US" sz="2400">
                <a:latin typeface="New York" charset="0"/>
                <a:cs typeface="Times New Roman" panose="02020603050405020304" pitchFamily="18" charset="0"/>
              </a:rPr>
              <a:t> (R))</a:t>
            </a:r>
            <a:r>
              <a:rPr lang="en-US" altLang="en-US" sz="240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47CE447-757F-B795-2648-4D529A2D208E}"/>
              </a:ext>
            </a:extLst>
          </p:cNvPr>
          <p:cNvSpPr>
            <a:spLocks noChangeArrowheads="1"/>
          </p:cNvSpPr>
          <p:nvPr/>
        </p:nvSpPr>
        <p:spPr bwMode="auto">
          <a:xfrm>
            <a:off x="1905000" y="990600"/>
            <a:ext cx="85344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Tx/>
              <a:buNone/>
            </a:pPr>
            <a:endParaRPr lang="en-US" altLang="en-US" sz="2400" b="1">
              <a:cs typeface="Times New Roman" panose="02020603050405020304" pitchFamily="18" charset="0"/>
            </a:endParaRPr>
          </a:p>
          <a:p>
            <a:pPr eaLnBrk="1" hangingPunct="1">
              <a:lnSpc>
                <a:spcPct val="90000"/>
              </a:lnSpc>
              <a:buFont typeface="Wingdings" panose="05000000000000000000" pitchFamily="2" charset="2"/>
              <a:buAutoNum type="arabicPeriod" startAt="5"/>
            </a:pPr>
            <a:r>
              <a:rPr lang="en-US" altLang="en-US" sz="2400">
                <a:latin typeface="New York" charset="0"/>
                <a:cs typeface="Times New Roman" panose="02020603050405020304" pitchFamily="18" charset="0"/>
              </a:rPr>
              <a:t>Commutativity of     ( and x ): The    operation is commutative as is the x operation:</a:t>
            </a:r>
            <a:r>
              <a:rPr lang="en-US" altLang="en-US" sz="2400"/>
              <a:t> 	R    </a:t>
            </a:r>
            <a:r>
              <a:rPr lang="en-US" altLang="en-US" sz="2400" baseline="-25000"/>
              <a:t>C </a:t>
            </a:r>
            <a:r>
              <a:rPr lang="en-US" altLang="en-US" sz="2400"/>
              <a:t>S = S    </a:t>
            </a:r>
            <a:r>
              <a:rPr lang="en-US" altLang="en-US" sz="2400" baseline="-25000"/>
              <a:t>C </a:t>
            </a:r>
            <a:r>
              <a:rPr lang="en-US" altLang="en-US" sz="2400"/>
              <a:t>R;  R x  S = S x  R 	</a:t>
            </a:r>
          </a:p>
          <a:p>
            <a:pPr eaLnBrk="1" hangingPunct="1">
              <a:lnSpc>
                <a:spcPct val="90000"/>
              </a:lnSpc>
              <a:buFont typeface="Wingdings" panose="05000000000000000000" pitchFamily="2" charset="2"/>
              <a:buAutoNum type="arabicPeriod" startAt="5"/>
            </a:pPr>
            <a:r>
              <a:rPr lang="en-US" altLang="en-US" sz="2400">
                <a:latin typeface="New York" charset="0"/>
                <a:cs typeface="Times New Roman" panose="02020603050405020304" pitchFamily="18" charset="0"/>
              </a:rPr>
              <a:t>Commuting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with    (or </a:t>
            </a:r>
            <a:r>
              <a:rPr lang="en-US" altLang="en-US" sz="2400">
                <a:cs typeface="Times New Roman" panose="02020603050405020304" pitchFamily="18" charset="0"/>
              </a:rPr>
              <a:t>x</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If all the attributes in the selection condition c involve only the attributes of one of the relations being joined</a:t>
            </a:r>
            <a:r>
              <a:rPr lang="en-US" altLang="en-US" sz="2400">
                <a:latin typeface="Times New Roman" panose="02020603050405020304" pitchFamily="18" charset="0"/>
                <a:cs typeface="Times New Roman" panose="02020603050405020304" pitchFamily="18" charset="0"/>
              </a:rPr>
              <a:t>—</a:t>
            </a:r>
            <a:r>
              <a:rPr lang="en-US" altLang="en-US" sz="2400">
                <a:latin typeface="New York" charset="0"/>
                <a:cs typeface="Times New Roman" panose="02020603050405020304" pitchFamily="18" charset="0"/>
              </a:rPr>
              <a:t>say, R</a:t>
            </a:r>
            <a:r>
              <a:rPr lang="en-US" altLang="en-US" sz="2400">
                <a:latin typeface="Times New Roman" panose="02020603050405020304" pitchFamily="18" charset="0"/>
                <a:cs typeface="Times New Roman" panose="02020603050405020304" pitchFamily="18" charset="0"/>
              </a:rPr>
              <a:t>—</a:t>
            </a:r>
            <a:r>
              <a:rPr lang="en-US" altLang="en-US" sz="2400">
                <a:latin typeface="New York" charset="0"/>
                <a:cs typeface="Times New Roman" panose="02020603050405020304" pitchFamily="18" charset="0"/>
              </a:rPr>
              <a:t>the two operations can be commuted as follows</a:t>
            </a:r>
            <a:r>
              <a:rPr lang="en-US" altLang="en-US" sz="2400">
                <a:cs typeface="Times New Roman" panose="02020603050405020304" pitchFamily="18" charset="0"/>
              </a:rPr>
              <a:t> </a:t>
            </a:r>
            <a:r>
              <a:rPr lang="en-US" altLang="en-US" sz="2400">
                <a:latin typeface="New York" charset="0"/>
                <a:cs typeface="Times New Roman" panose="02020603050405020304" pitchFamily="18" charset="0"/>
              </a:rPr>
              <a:t>:</a:t>
            </a:r>
            <a:r>
              <a:rPr lang="en-US" altLang="en-US" sz="2400"/>
              <a:t> 	</a:t>
            </a:r>
          </a:p>
          <a:p>
            <a:pPr eaLnBrk="1" hangingPunct="1">
              <a:lnSpc>
                <a:spcPct val="90000"/>
              </a:lnSpc>
              <a:buFontTx/>
              <a:buNone/>
            </a:pPr>
            <a:r>
              <a:rPr lang="en-US" altLang="en-US" sz="2400">
                <a:latin typeface="Symbol" panose="05050102010706020507" pitchFamily="18" charset="2"/>
                <a:cs typeface="Times New Roman" panose="02020603050405020304" pitchFamily="18" charset="0"/>
              </a:rPr>
              <a:t>		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 R     S ) </a:t>
            </a:r>
            <a:r>
              <a:rPr lang="en-US" altLang="en-US" sz="2400">
                <a:latin typeface="Symbol" panose="05050102010706020507" pitchFamily="18" charset="2"/>
                <a:cs typeface="Times New Roman" panose="02020603050405020304" pitchFamily="18" charset="0"/>
              </a:rPr>
              <a:t>=</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(R))     S</a:t>
            </a:r>
          </a:p>
          <a:p>
            <a:pPr eaLnBrk="1" hangingPunct="1">
              <a:lnSpc>
                <a:spcPct val="90000"/>
              </a:lnSpc>
              <a:buFontTx/>
              <a:buNone/>
            </a:pPr>
            <a:r>
              <a:rPr lang="en-US" altLang="en-US" sz="2400"/>
              <a:t>	</a:t>
            </a:r>
            <a:r>
              <a:rPr lang="en-US" altLang="en-US" sz="2400">
                <a:latin typeface="New York" charset="0"/>
                <a:cs typeface="Times New Roman" panose="02020603050405020304" pitchFamily="18" charset="0"/>
              </a:rPr>
              <a:t>Alternatively, if the selection condition c can be written as (c1 and c2), where condition c1 involves only the attributes of R and condition c2 involves only the attributes of S, the operations commute as follows:</a:t>
            </a:r>
            <a:r>
              <a:rPr lang="en-US" altLang="en-US" sz="2400"/>
              <a:t> 	</a:t>
            </a:r>
          </a:p>
          <a:p>
            <a:pPr eaLnBrk="1" hangingPunct="1">
              <a:lnSpc>
                <a:spcPct val="90000"/>
              </a:lnSpc>
              <a:buFontTx/>
              <a:buNone/>
            </a:pPr>
            <a:r>
              <a:rPr lang="en-US" altLang="en-US" sz="2400"/>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 R     S )  </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c1</a:t>
            </a:r>
            <a:r>
              <a:rPr lang="en-US" altLang="en-US" sz="2400">
                <a:latin typeface="New York" charset="0"/>
                <a:cs typeface="Times New Roman" panose="02020603050405020304" pitchFamily="18" charset="0"/>
              </a:rPr>
              <a:t> (R))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c2</a:t>
            </a:r>
            <a:r>
              <a:rPr lang="en-US" altLang="en-US" sz="2400">
                <a:latin typeface="New York" charset="0"/>
                <a:cs typeface="Times New Roman" panose="02020603050405020304" pitchFamily="18" charset="0"/>
              </a:rPr>
              <a:t> (S))</a:t>
            </a:r>
            <a:r>
              <a:rPr lang="en-US" altLang="en-US" sz="2400"/>
              <a:t> </a:t>
            </a:r>
          </a:p>
        </p:txBody>
      </p:sp>
      <p:grpSp>
        <p:nvGrpSpPr>
          <p:cNvPr id="71683" name="Group 3">
            <a:extLst>
              <a:ext uri="{FF2B5EF4-FFF2-40B4-BE49-F238E27FC236}">
                <a16:creationId xmlns:a16="http://schemas.microsoft.com/office/drawing/2014/main" id="{F4B01316-6668-C184-D984-1BA2737B1AE5}"/>
              </a:ext>
            </a:extLst>
          </p:cNvPr>
          <p:cNvGrpSpPr>
            <a:grpSpLocks/>
          </p:cNvGrpSpPr>
          <p:nvPr/>
        </p:nvGrpSpPr>
        <p:grpSpPr bwMode="auto">
          <a:xfrm>
            <a:off x="7781926" y="1806576"/>
            <a:ext cx="219075" cy="174625"/>
            <a:chOff x="377" y="2904"/>
            <a:chExt cx="154" cy="110"/>
          </a:xfrm>
        </p:grpSpPr>
        <p:sp>
          <p:nvSpPr>
            <p:cNvPr id="71719" name="Line 4">
              <a:extLst>
                <a:ext uri="{FF2B5EF4-FFF2-40B4-BE49-F238E27FC236}">
                  <a16:creationId xmlns:a16="http://schemas.microsoft.com/office/drawing/2014/main" id="{043D11AF-CBCB-C9B9-7698-5C167A304748}"/>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0" name="Line 5">
              <a:extLst>
                <a:ext uri="{FF2B5EF4-FFF2-40B4-BE49-F238E27FC236}">
                  <a16:creationId xmlns:a16="http://schemas.microsoft.com/office/drawing/2014/main" id="{2DC4CC9E-A4F7-059E-9962-228F268EADE0}"/>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1" name="Line 6">
              <a:extLst>
                <a:ext uri="{FF2B5EF4-FFF2-40B4-BE49-F238E27FC236}">
                  <a16:creationId xmlns:a16="http://schemas.microsoft.com/office/drawing/2014/main" id="{0092DF15-0AD2-18B1-65F2-C98371B6A502}"/>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2" name="Line 7">
              <a:extLst>
                <a:ext uri="{FF2B5EF4-FFF2-40B4-BE49-F238E27FC236}">
                  <a16:creationId xmlns:a16="http://schemas.microsoft.com/office/drawing/2014/main" id="{48CB7E67-58AA-8225-69B3-BF0C5F10E37A}"/>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84" name="Group 8">
            <a:extLst>
              <a:ext uri="{FF2B5EF4-FFF2-40B4-BE49-F238E27FC236}">
                <a16:creationId xmlns:a16="http://schemas.microsoft.com/office/drawing/2014/main" id="{F7068387-18F3-9861-2FB5-49A50B5D330D}"/>
              </a:ext>
            </a:extLst>
          </p:cNvPr>
          <p:cNvGrpSpPr>
            <a:grpSpLocks/>
          </p:cNvGrpSpPr>
          <p:nvPr/>
        </p:nvGrpSpPr>
        <p:grpSpPr bwMode="auto">
          <a:xfrm>
            <a:off x="9067801" y="1828801"/>
            <a:ext cx="219075" cy="174625"/>
            <a:chOff x="377" y="2904"/>
            <a:chExt cx="154" cy="110"/>
          </a:xfrm>
        </p:grpSpPr>
        <p:sp>
          <p:nvSpPr>
            <p:cNvPr id="71715" name="Line 9">
              <a:extLst>
                <a:ext uri="{FF2B5EF4-FFF2-40B4-BE49-F238E27FC236}">
                  <a16:creationId xmlns:a16="http://schemas.microsoft.com/office/drawing/2014/main" id="{87FBDAAF-30AD-C6D5-84C8-AC935151B111}"/>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6" name="Line 10">
              <a:extLst>
                <a:ext uri="{FF2B5EF4-FFF2-40B4-BE49-F238E27FC236}">
                  <a16:creationId xmlns:a16="http://schemas.microsoft.com/office/drawing/2014/main" id="{636015BF-AE84-E1CC-895D-04CB4BB80F81}"/>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7" name="Line 11">
              <a:extLst>
                <a:ext uri="{FF2B5EF4-FFF2-40B4-BE49-F238E27FC236}">
                  <a16:creationId xmlns:a16="http://schemas.microsoft.com/office/drawing/2014/main" id="{C17448DA-B906-BA69-145C-BC192C9AD302}"/>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8" name="Line 12">
              <a:extLst>
                <a:ext uri="{FF2B5EF4-FFF2-40B4-BE49-F238E27FC236}">
                  <a16:creationId xmlns:a16="http://schemas.microsoft.com/office/drawing/2014/main" id="{DD059B5D-9BCC-1A92-5324-C9D1EE687062}"/>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85" name="Group 13">
            <a:extLst>
              <a:ext uri="{FF2B5EF4-FFF2-40B4-BE49-F238E27FC236}">
                <a16:creationId xmlns:a16="http://schemas.microsoft.com/office/drawing/2014/main" id="{FE25C107-F769-5CDF-2F50-8E2FFAB34AED}"/>
              </a:ext>
            </a:extLst>
          </p:cNvPr>
          <p:cNvGrpSpPr>
            <a:grpSpLocks/>
          </p:cNvGrpSpPr>
          <p:nvPr/>
        </p:nvGrpSpPr>
        <p:grpSpPr bwMode="auto">
          <a:xfrm>
            <a:off x="5029201" y="1524001"/>
            <a:ext cx="219075" cy="174625"/>
            <a:chOff x="377" y="2904"/>
            <a:chExt cx="154" cy="110"/>
          </a:xfrm>
        </p:grpSpPr>
        <p:sp>
          <p:nvSpPr>
            <p:cNvPr id="71711" name="Line 14">
              <a:extLst>
                <a:ext uri="{FF2B5EF4-FFF2-40B4-BE49-F238E27FC236}">
                  <a16:creationId xmlns:a16="http://schemas.microsoft.com/office/drawing/2014/main" id="{DE48E441-7761-9056-3DC3-F7AE25D67E46}"/>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2" name="Line 15">
              <a:extLst>
                <a:ext uri="{FF2B5EF4-FFF2-40B4-BE49-F238E27FC236}">
                  <a16:creationId xmlns:a16="http://schemas.microsoft.com/office/drawing/2014/main" id="{C1D6DB02-8767-F0BC-C1FD-E3E298DAEDB1}"/>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3" name="Line 16">
              <a:extLst>
                <a:ext uri="{FF2B5EF4-FFF2-40B4-BE49-F238E27FC236}">
                  <a16:creationId xmlns:a16="http://schemas.microsoft.com/office/drawing/2014/main" id="{DA3393B8-318D-32AC-7A6C-9F042F27729A}"/>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4" name="Line 17">
              <a:extLst>
                <a:ext uri="{FF2B5EF4-FFF2-40B4-BE49-F238E27FC236}">
                  <a16:creationId xmlns:a16="http://schemas.microsoft.com/office/drawing/2014/main" id="{4E567E1B-66BA-80C7-3583-DC93787F034C}"/>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86" name="Group 18">
            <a:extLst>
              <a:ext uri="{FF2B5EF4-FFF2-40B4-BE49-F238E27FC236}">
                <a16:creationId xmlns:a16="http://schemas.microsoft.com/office/drawing/2014/main" id="{7F7237BF-5A38-EED6-44DB-DE8BC3DB040A}"/>
              </a:ext>
            </a:extLst>
          </p:cNvPr>
          <p:cNvGrpSpPr>
            <a:grpSpLocks/>
          </p:cNvGrpSpPr>
          <p:nvPr/>
        </p:nvGrpSpPr>
        <p:grpSpPr bwMode="auto">
          <a:xfrm>
            <a:off x="5181601" y="2590801"/>
            <a:ext cx="219075" cy="174625"/>
            <a:chOff x="377" y="2904"/>
            <a:chExt cx="154" cy="110"/>
          </a:xfrm>
        </p:grpSpPr>
        <p:sp>
          <p:nvSpPr>
            <p:cNvPr id="71707" name="Line 19">
              <a:extLst>
                <a:ext uri="{FF2B5EF4-FFF2-40B4-BE49-F238E27FC236}">
                  <a16:creationId xmlns:a16="http://schemas.microsoft.com/office/drawing/2014/main" id="{B36555F8-7E90-E287-BC7B-079AEA6A04D3}"/>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8" name="Line 20">
              <a:extLst>
                <a:ext uri="{FF2B5EF4-FFF2-40B4-BE49-F238E27FC236}">
                  <a16:creationId xmlns:a16="http://schemas.microsoft.com/office/drawing/2014/main" id="{D40CDDD7-EE4F-669B-9B43-D922E4466851}"/>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9" name="Line 21">
              <a:extLst>
                <a:ext uri="{FF2B5EF4-FFF2-40B4-BE49-F238E27FC236}">
                  <a16:creationId xmlns:a16="http://schemas.microsoft.com/office/drawing/2014/main" id="{8D9B5C9F-5F7F-C175-996B-53739A6EC35B}"/>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0" name="Line 22">
              <a:extLst>
                <a:ext uri="{FF2B5EF4-FFF2-40B4-BE49-F238E27FC236}">
                  <a16:creationId xmlns:a16="http://schemas.microsoft.com/office/drawing/2014/main" id="{76E51D98-CB26-1D25-6CE2-28EFA18D487C}"/>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87" name="Group 23">
            <a:extLst>
              <a:ext uri="{FF2B5EF4-FFF2-40B4-BE49-F238E27FC236}">
                <a16:creationId xmlns:a16="http://schemas.microsoft.com/office/drawing/2014/main" id="{40987392-A9B6-9171-4EE0-58601D8185A4}"/>
              </a:ext>
            </a:extLst>
          </p:cNvPr>
          <p:cNvGrpSpPr>
            <a:grpSpLocks/>
          </p:cNvGrpSpPr>
          <p:nvPr/>
        </p:nvGrpSpPr>
        <p:grpSpPr bwMode="auto">
          <a:xfrm>
            <a:off x="3810001" y="3940176"/>
            <a:ext cx="219075" cy="174625"/>
            <a:chOff x="377" y="2904"/>
            <a:chExt cx="154" cy="110"/>
          </a:xfrm>
        </p:grpSpPr>
        <p:sp>
          <p:nvSpPr>
            <p:cNvPr id="71703" name="Line 24">
              <a:extLst>
                <a:ext uri="{FF2B5EF4-FFF2-40B4-BE49-F238E27FC236}">
                  <a16:creationId xmlns:a16="http://schemas.microsoft.com/office/drawing/2014/main" id="{DD5AECB9-CE71-C9EF-C38D-15B60C146E93}"/>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4" name="Line 25">
              <a:extLst>
                <a:ext uri="{FF2B5EF4-FFF2-40B4-BE49-F238E27FC236}">
                  <a16:creationId xmlns:a16="http://schemas.microsoft.com/office/drawing/2014/main" id="{0D3C593B-3FA5-A94F-A359-E5BC015DEB74}"/>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5" name="Line 26">
              <a:extLst>
                <a:ext uri="{FF2B5EF4-FFF2-40B4-BE49-F238E27FC236}">
                  <a16:creationId xmlns:a16="http://schemas.microsoft.com/office/drawing/2014/main" id="{76F5960B-BED7-7603-3F69-DD7E13BFC0E9}"/>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6" name="Line 27">
              <a:extLst>
                <a:ext uri="{FF2B5EF4-FFF2-40B4-BE49-F238E27FC236}">
                  <a16:creationId xmlns:a16="http://schemas.microsoft.com/office/drawing/2014/main" id="{6FE23536-410A-AB44-FEB7-F1915CBECAA3}"/>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88" name="Group 28">
            <a:extLst>
              <a:ext uri="{FF2B5EF4-FFF2-40B4-BE49-F238E27FC236}">
                <a16:creationId xmlns:a16="http://schemas.microsoft.com/office/drawing/2014/main" id="{9A31EBF0-C4FF-1E2F-E9DC-18EF2B776F5C}"/>
              </a:ext>
            </a:extLst>
          </p:cNvPr>
          <p:cNvGrpSpPr>
            <a:grpSpLocks/>
          </p:cNvGrpSpPr>
          <p:nvPr/>
        </p:nvGrpSpPr>
        <p:grpSpPr bwMode="auto">
          <a:xfrm>
            <a:off x="3810001" y="5768976"/>
            <a:ext cx="219075" cy="174625"/>
            <a:chOff x="377" y="2904"/>
            <a:chExt cx="154" cy="110"/>
          </a:xfrm>
        </p:grpSpPr>
        <p:sp>
          <p:nvSpPr>
            <p:cNvPr id="71699" name="Line 29">
              <a:extLst>
                <a:ext uri="{FF2B5EF4-FFF2-40B4-BE49-F238E27FC236}">
                  <a16:creationId xmlns:a16="http://schemas.microsoft.com/office/drawing/2014/main" id="{4A752334-73D3-C1BB-9DB7-6D46EBFD76D8}"/>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0" name="Line 30">
              <a:extLst>
                <a:ext uri="{FF2B5EF4-FFF2-40B4-BE49-F238E27FC236}">
                  <a16:creationId xmlns:a16="http://schemas.microsoft.com/office/drawing/2014/main" id="{B1DA0A18-CF3D-7C19-70BD-134A01788EC2}"/>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1" name="Line 31">
              <a:extLst>
                <a:ext uri="{FF2B5EF4-FFF2-40B4-BE49-F238E27FC236}">
                  <a16:creationId xmlns:a16="http://schemas.microsoft.com/office/drawing/2014/main" id="{EF5DB6CE-0820-8825-85BF-ACBDB67882B6}"/>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2" name="Line 32">
              <a:extLst>
                <a:ext uri="{FF2B5EF4-FFF2-40B4-BE49-F238E27FC236}">
                  <a16:creationId xmlns:a16="http://schemas.microsoft.com/office/drawing/2014/main" id="{3A25A622-7496-3D03-F991-A0515EB690A9}"/>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89" name="Group 33">
            <a:extLst>
              <a:ext uri="{FF2B5EF4-FFF2-40B4-BE49-F238E27FC236}">
                <a16:creationId xmlns:a16="http://schemas.microsoft.com/office/drawing/2014/main" id="{3C9B1EB9-A933-BE47-6200-61B01CAF48D9}"/>
              </a:ext>
            </a:extLst>
          </p:cNvPr>
          <p:cNvGrpSpPr>
            <a:grpSpLocks/>
          </p:cNvGrpSpPr>
          <p:nvPr/>
        </p:nvGrpSpPr>
        <p:grpSpPr bwMode="auto">
          <a:xfrm>
            <a:off x="6248401" y="5768976"/>
            <a:ext cx="219075" cy="174625"/>
            <a:chOff x="377" y="2904"/>
            <a:chExt cx="154" cy="110"/>
          </a:xfrm>
        </p:grpSpPr>
        <p:sp>
          <p:nvSpPr>
            <p:cNvPr id="71695" name="Line 34">
              <a:extLst>
                <a:ext uri="{FF2B5EF4-FFF2-40B4-BE49-F238E27FC236}">
                  <a16:creationId xmlns:a16="http://schemas.microsoft.com/office/drawing/2014/main" id="{EC5CFE47-256A-514A-3C33-ED6AACBF3B00}"/>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6" name="Line 35">
              <a:extLst>
                <a:ext uri="{FF2B5EF4-FFF2-40B4-BE49-F238E27FC236}">
                  <a16:creationId xmlns:a16="http://schemas.microsoft.com/office/drawing/2014/main" id="{6072D030-8575-AF40-0BF3-F9DD69E816FA}"/>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7" name="Line 36">
              <a:extLst>
                <a:ext uri="{FF2B5EF4-FFF2-40B4-BE49-F238E27FC236}">
                  <a16:creationId xmlns:a16="http://schemas.microsoft.com/office/drawing/2014/main" id="{AED35FB1-8CAD-9E6C-67DB-0590B296B192}"/>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8" name="Line 37">
              <a:extLst>
                <a:ext uri="{FF2B5EF4-FFF2-40B4-BE49-F238E27FC236}">
                  <a16:creationId xmlns:a16="http://schemas.microsoft.com/office/drawing/2014/main" id="{71D527F6-6F5A-E437-D986-48A61A4DECEF}"/>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690" name="Group 38">
            <a:extLst>
              <a:ext uri="{FF2B5EF4-FFF2-40B4-BE49-F238E27FC236}">
                <a16:creationId xmlns:a16="http://schemas.microsoft.com/office/drawing/2014/main" id="{213548C4-1450-CB23-9783-62B0E1955D60}"/>
              </a:ext>
            </a:extLst>
          </p:cNvPr>
          <p:cNvGrpSpPr>
            <a:grpSpLocks/>
          </p:cNvGrpSpPr>
          <p:nvPr/>
        </p:nvGrpSpPr>
        <p:grpSpPr bwMode="auto">
          <a:xfrm>
            <a:off x="6029326" y="3940176"/>
            <a:ext cx="219075" cy="174625"/>
            <a:chOff x="377" y="2904"/>
            <a:chExt cx="154" cy="110"/>
          </a:xfrm>
        </p:grpSpPr>
        <p:sp>
          <p:nvSpPr>
            <p:cNvPr id="71691" name="Line 39">
              <a:extLst>
                <a:ext uri="{FF2B5EF4-FFF2-40B4-BE49-F238E27FC236}">
                  <a16:creationId xmlns:a16="http://schemas.microsoft.com/office/drawing/2014/main" id="{04B7176D-A6DB-C686-2551-16F4E1BC2B13}"/>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2" name="Line 40">
              <a:extLst>
                <a:ext uri="{FF2B5EF4-FFF2-40B4-BE49-F238E27FC236}">
                  <a16:creationId xmlns:a16="http://schemas.microsoft.com/office/drawing/2014/main" id="{F58FD756-5BA6-1B82-CA2C-FB3FC951A17F}"/>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3" name="Line 41">
              <a:extLst>
                <a:ext uri="{FF2B5EF4-FFF2-40B4-BE49-F238E27FC236}">
                  <a16:creationId xmlns:a16="http://schemas.microsoft.com/office/drawing/2014/main" id="{4BE1FC8A-3F21-B31F-B1B9-394D40768917}"/>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94" name="Line 42">
              <a:extLst>
                <a:ext uri="{FF2B5EF4-FFF2-40B4-BE49-F238E27FC236}">
                  <a16:creationId xmlns:a16="http://schemas.microsoft.com/office/drawing/2014/main" id="{763A1DC2-753F-A3CB-49F6-E057716C8BEB}"/>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74F1FF9-5968-9D61-F9C2-2FC9D029A9AF}"/>
              </a:ext>
            </a:extLst>
          </p:cNvPr>
          <p:cNvSpPr>
            <a:spLocks noChangeArrowheads="1"/>
          </p:cNvSpPr>
          <p:nvPr/>
        </p:nvSpPr>
        <p:spPr bwMode="auto">
          <a:xfrm>
            <a:off x="1930400" y="1181100"/>
            <a:ext cx="85344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2400" b="1">
              <a:cs typeface="Times New Roman" panose="02020603050405020304" pitchFamily="18" charset="0"/>
            </a:endParaRPr>
          </a:p>
          <a:p>
            <a:pPr eaLnBrk="1" hangingPunct="1">
              <a:buFont typeface="Wingdings" panose="05000000000000000000" pitchFamily="2" charset="2"/>
              <a:buAutoNum type="arabicPeriod" startAt="7"/>
            </a:pPr>
            <a:r>
              <a:rPr lang="en-US" altLang="en-US" sz="2400">
                <a:latin typeface="New York" charset="0"/>
                <a:cs typeface="Times New Roman" panose="02020603050405020304" pitchFamily="18" charset="0"/>
              </a:rPr>
              <a:t>Commuting </a:t>
            </a:r>
            <a:r>
              <a:rPr lang="en-US" altLang="en-US" sz="2400">
                <a:latin typeface="Symbol" panose="05050102010706020507" pitchFamily="18" charset="2"/>
                <a:cs typeface="Times New Roman" panose="02020603050405020304" pitchFamily="18" charset="0"/>
              </a:rPr>
              <a:t>p</a:t>
            </a:r>
            <a:r>
              <a:rPr lang="en-US" altLang="en-US" sz="2400">
                <a:latin typeface="New York" charset="0"/>
                <a:cs typeface="Times New Roman" panose="02020603050405020304" pitchFamily="18" charset="0"/>
              </a:rPr>
              <a:t> with    (or </a:t>
            </a:r>
            <a:r>
              <a:rPr lang="en-US" altLang="en-US" sz="2400">
                <a:cs typeface="Times New Roman" panose="02020603050405020304" pitchFamily="18" charset="0"/>
              </a:rPr>
              <a:t>x </a:t>
            </a:r>
            <a:r>
              <a:rPr lang="en-US" altLang="en-US" sz="2400">
                <a:latin typeface="New York" charset="0"/>
                <a:cs typeface="Times New Roman" panose="02020603050405020304" pitchFamily="18" charset="0"/>
              </a:rPr>
              <a:t>): Suppose that the projection list is L = {A1, ..., An, B1, ..., Bm}, where A1, ..., An are attributes of R and B1, ..., Bm are attributes of S. If the join condition c involves only attributes in L, the two operations can be commuted as follows:</a:t>
            </a:r>
            <a:r>
              <a:rPr lang="en-US" altLang="en-US" sz="2400"/>
              <a:t> 	</a:t>
            </a:r>
          </a:p>
          <a:p>
            <a:pPr eaLnBrk="1" hangingPunct="1">
              <a:buFontTx/>
              <a:buNone/>
            </a:pPr>
            <a:r>
              <a:rPr lang="en-US" altLang="en-US" sz="2400"/>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a:t>
            </a:r>
            <a:r>
              <a:rPr lang="en-US" altLang="en-US" sz="2400">
                <a:latin typeface="New York" charset="0"/>
                <a:cs typeface="Times New Roman" panose="02020603050405020304" pitchFamily="18" charset="0"/>
              </a:rPr>
              <a:t> ( R    </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S )  </a:t>
            </a:r>
            <a:r>
              <a:rPr lang="en-US" altLang="en-US" sz="2400">
                <a:latin typeface="Symbol" panose="05050102010706020507" pitchFamily="18" charset="2"/>
                <a:cs typeface="Times New Roman" panose="02020603050405020304" pitchFamily="18" charset="0"/>
              </a:rPr>
              <a:t>=</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A1, ..., An</a:t>
            </a:r>
            <a:r>
              <a:rPr lang="en-US" altLang="en-US" sz="2400">
                <a:latin typeface="New York" charset="0"/>
                <a:cs typeface="Times New Roman" panose="02020603050405020304" pitchFamily="18" charset="0"/>
              </a:rPr>
              <a:t> (R))     </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B1, ..., Bm</a:t>
            </a:r>
            <a:r>
              <a:rPr lang="en-US" altLang="en-US" sz="2400">
                <a:latin typeface="New York" charset="0"/>
                <a:cs typeface="Times New Roman" panose="02020603050405020304" pitchFamily="18" charset="0"/>
              </a:rPr>
              <a:t> (S))</a:t>
            </a:r>
          </a:p>
          <a:p>
            <a:pPr eaLnBrk="1" hangingPunct="1">
              <a:buFontTx/>
              <a:buNone/>
            </a:pPr>
            <a:r>
              <a:rPr lang="en-US" altLang="en-US" sz="2400">
                <a:latin typeface="New York" charset="0"/>
                <a:cs typeface="Times New Roman" panose="02020603050405020304" pitchFamily="18" charset="0"/>
              </a:rPr>
              <a:t>	If the join condition c contains additional attributes not in L, these must be added to the projection list, and a final </a:t>
            </a:r>
            <a:r>
              <a:rPr lang="en-US" altLang="en-US" sz="2400">
                <a:latin typeface="Symbol" panose="05050102010706020507" pitchFamily="18" charset="2"/>
                <a:cs typeface="Times New Roman" panose="02020603050405020304" pitchFamily="18" charset="0"/>
              </a:rPr>
              <a:t>p</a:t>
            </a:r>
            <a:r>
              <a:rPr lang="en-US" altLang="en-US" sz="2400">
                <a:latin typeface="New York" charset="0"/>
                <a:cs typeface="Times New Roman" panose="02020603050405020304" pitchFamily="18" charset="0"/>
              </a:rPr>
              <a:t> operation is needed. </a:t>
            </a:r>
          </a:p>
        </p:txBody>
      </p:sp>
      <p:grpSp>
        <p:nvGrpSpPr>
          <p:cNvPr id="72707" name="Group 3">
            <a:extLst>
              <a:ext uri="{FF2B5EF4-FFF2-40B4-BE49-F238E27FC236}">
                <a16:creationId xmlns:a16="http://schemas.microsoft.com/office/drawing/2014/main" id="{34B3D489-34C4-C919-A0FB-0CD229D13E98}"/>
              </a:ext>
            </a:extLst>
          </p:cNvPr>
          <p:cNvGrpSpPr>
            <a:grpSpLocks/>
          </p:cNvGrpSpPr>
          <p:nvPr/>
        </p:nvGrpSpPr>
        <p:grpSpPr bwMode="auto">
          <a:xfrm>
            <a:off x="5181601" y="1806576"/>
            <a:ext cx="219075" cy="174625"/>
            <a:chOff x="377" y="2904"/>
            <a:chExt cx="154" cy="110"/>
          </a:xfrm>
        </p:grpSpPr>
        <p:sp>
          <p:nvSpPr>
            <p:cNvPr id="72718" name="Line 4">
              <a:extLst>
                <a:ext uri="{FF2B5EF4-FFF2-40B4-BE49-F238E27FC236}">
                  <a16:creationId xmlns:a16="http://schemas.microsoft.com/office/drawing/2014/main" id="{E8A72022-8AF4-87E4-45BE-8E7F23BE9584}"/>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9" name="Line 5">
              <a:extLst>
                <a:ext uri="{FF2B5EF4-FFF2-40B4-BE49-F238E27FC236}">
                  <a16:creationId xmlns:a16="http://schemas.microsoft.com/office/drawing/2014/main" id="{21027C36-661A-75AC-2085-07E76B1F5CCF}"/>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20" name="Line 6">
              <a:extLst>
                <a:ext uri="{FF2B5EF4-FFF2-40B4-BE49-F238E27FC236}">
                  <a16:creationId xmlns:a16="http://schemas.microsoft.com/office/drawing/2014/main" id="{2B83AB2A-AD6C-25F9-20FC-FA4A0F9E7144}"/>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21" name="Line 7">
              <a:extLst>
                <a:ext uri="{FF2B5EF4-FFF2-40B4-BE49-F238E27FC236}">
                  <a16:creationId xmlns:a16="http://schemas.microsoft.com/office/drawing/2014/main" id="{98C70E23-FD2D-48A8-3798-F2090F4EA99F}"/>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708" name="Group 8">
            <a:extLst>
              <a:ext uri="{FF2B5EF4-FFF2-40B4-BE49-F238E27FC236}">
                <a16:creationId xmlns:a16="http://schemas.microsoft.com/office/drawing/2014/main" id="{E95F5AE6-934A-9582-C2BB-5C0C7896FC86}"/>
              </a:ext>
            </a:extLst>
          </p:cNvPr>
          <p:cNvGrpSpPr>
            <a:grpSpLocks/>
          </p:cNvGrpSpPr>
          <p:nvPr/>
        </p:nvGrpSpPr>
        <p:grpSpPr bwMode="auto">
          <a:xfrm>
            <a:off x="7019926" y="3711576"/>
            <a:ext cx="219075" cy="174625"/>
            <a:chOff x="377" y="2904"/>
            <a:chExt cx="154" cy="110"/>
          </a:xfrm>
        </p:grpSpPr>
        <p:sp>
          <p:nvSpPr>
            <p:cNvPr id="72714" name="Line 9">
              <a:extLst>
                <a:ext uri="{FF2B5EF4-FFF2-40B4-BE49-F238E27FC236}">
                  <a16:creationId xmlns:a16="http://schemas.microsoft.com/office/drawing/2014/main" id="{D6D84BBF-1E1A-36F4-EE2C-DB34F316D1E9}"/>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5" name="Line 10">
              <a:extLst>
                <a:ext uri="{FF2B5EF4-FFF2-40B4-BE49-F238E27FC236}">
                  <a16:creationId xmlns:a16="http://schemas.microsoft.com/office/drawing/2014/main" id="{449F6590-2548-ACF3-E513-2308662254D8}"/>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6" name="Line 11">
              <a:extLst>
                <a:ext uri="{FF2B5EF4-FFF2-40B4-BE49-F238E27FC236}">
                  <a16:creationId xmlns:a16="http://schemas.microsoft.com/office/drawing/2014/main" id="{53DB2049-54D7-B471-E130-6EF5AB3E84C8}"/>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7" name="Line 12">
              <a:extLst>
                <a:ext uri="{FF2B5EF4-FFF2-40B4-BE49-F238E27FC236}">
                  <a16:creationId xmlns:a16="http://schemas.microsoft.com/office/drawing/2014/main" id="{857F3C68-00B2-E59F-1ADE-4C8DBC359934}"/>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709" name="Group 13">
            <a:extLst>
              <a:ext uri="{FF2B5EF4-FFF2-40B4-BE49-F238E27FC236}">
                <a16:creationId xmlns:a16="http://schemas.microsoft.com/office/drawing/2014/main" id="{23281B6D-C356-4CE2-EE15-F04CA7F55270}"/>
              </a:ext>
            </a:extLst>
          </p:cNvPr>
          <p:cNvGrpSpPr>
            <a:grpSpLocks/>
          </p:cNvGrpSpPr>
          <p:nvPr/>
        </p:nvGrpSpPr>
        <p:grpSpPr bwMode="auto">
          <a:xfrm>
            <a:off x="3810001" y="3657601"/>
            <a:ext cx="219075" cy="174625"/>
            <a:chOff x="377" y="2904"/>
            <a:chExt cx="154" cy="110"/>
          </a:xfrm>
        </p:grpSpPr>
        <p:sp>
          <p:nvSpPr>
            <p:cNvPr id="72710" name="Line 14">
              <a:extLst>
                <a:ext uri="{FF2B5EF4-FFF2-40B4-BE49-F238E27FC236}">
                  <a16:creationId xmlns:a16="http://schemas.microsoft.com/office/drawing/2014/main" id="{D939B5F5-CA4A-0B31-AD27-7E3E30F29AB8}"/>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1" name="Line 15">
              <a:extLst>
                <a:ext uri="{FF2B5EF4-FFF2-40B4-BE49-F238E27FC236}">
                  <a16:creationId xmlns:a16="http://schemas.microsoft.com/office/drawing/2014/main" id="{8274D9EF-E7E3-9652-6DC0-E0C6F28C9224}"/>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2" name="Line 16">
              <a:extLst>
                <a:ext uri="{FF2B5EF4-FFF2-40B4-BE49-F238E27FC236}">
                  <a16:creationId xmlns:a16="http://schemas.microsoft.com/office/drawing/2014/main" id="{949CB892-9BEA-3EE8-2D29-6F6CEEB6CECC}"/>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13" name="Line 17">
              <a:extLst>
                <a:ext uri="{FF2B5EF4-FFF2-40B4-BE49-F238E27FC236}">
                  <a16:creationId xmlns:a16="http://schemas.microsoft.com/office/drawing/2014/main" id="{BC3BB9F0-EF45-C324-B227-CAC6F56F51B2}"/>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670B05C-1ABA-931B-6912-0335E0DAB649}"/>
              </a:ext>
            </a:extLst>
          </p:cNvPr>
          <p:cNvSpPr>
            <a:spLocks noChangeArrowheads="1"/>
          </p:cNvSpPr>
          <p:nvPr/>
        </p:nvSpPr>
        <p:spPr bwMode="auto">
          <a:xfrm>
            <a:off x="1930400" y="1181100"/>
            <a:ext cx="85344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2400" b="1">
              <a:cs typeface="Times New Roman" panose="02020603050405020304" pitchFamily="18" charset="0"/>
            </a:endParaRPr>
          </a:p>
          <a:p>
            <a:pPr eaLnBrk="1" hangingPunct="1">
              <a:buFont typeface="Wingdings" panose="05000000000000000000" pitchFamily="2" charset="2"/>
              <a:buAutoNum type="arabicPeriod" startAt="8"/>
            </a:pPr>
            <a:r>
              <a:rPr lang="en-US" altLang="en-US" sz="2400">
                <a:latin typeface="New York" charset="0"/>
                <a:cs typeface="Times New Roman" panose="02020603050405020304" pitchFamily="18" charset="0"/>
              </a:rPr>
              <a:t>Commutativity of set operations: The set operations </a:t>
            </a:r>
            <a:r>
              <a:rPr lang="en-US" altLang="en-US" sz="2000">
                <a:cs typeface="Arial" panose="020B0604020202020204" pitchFamily="34" charset="0"/>
              </a:rPr>
              <a:t>υ</a:t>
            </a:r>
            <a:r>
              <a:rPr lang="en-US" altLang="en-US" sz="2400">
                <a:latin typeface="New York" charset="0"/>
                <a:cs typeface="Times New Roman" panose="02020603050405020304" pitchFamily="18" charset="0"/>
              </a:rPr>
              <a:t> and </a:t>
            </a:r>
            <a:r>
              <a:rPr lang="en-US" altLang="en-US" sz="2000">
                <a:solidFill>
                  <a:srgbClr val="000000"/>
                </a:solidFill>
                <a:cs typeface="Tahoma" panose="020B0604030504040204" pitchFamily="34" charset="0"/>
              </a:rPr>
              <a:t>∩</a:t>
            </a:r>
            <a:r>
              <a:rPr lang="en-US" altLang="en-US" sz="2400">
                <a:latin typeface="New York" charset="0"/>
                <a:cs typeface="Times New Roman" panose="02020603050405020304" pitchFamily="18" charset="0"/>
              </a:rPr>
              <a:t> are commutative but </a:t>
            </a:r>
            <a:r>
              <a:rPr lang="en-US" altLang="en-US" sz="2400">
                <a:latin typeface="Times New Roman" panose="02020603050405020304" pitchFamily="18" charset="0"/>
                <a:cs typeface="Times New Roman" panose="02020603050405020304" pitchFamily="18" charset="0"/>
              </a:rPr>
              <a:t>–</a:t>
            </a:r>
            <a:r>
              <a:rPr lang="en-US" altLang="en-US" sz="2400">
                <a:latin typeface="New York" charset="0"/>
                <a:cs typeface="Times New Roman" panose="02020603050405020304" pitchFamily="18" charset="0"/>
              </a:rPr>
              <a:t> is not. </a:t>
            </a:r>
          </a:p>
          <a:p>
            <a:pPr eaLnBrk="1" hangingPunct="1">
              <a:buFont typeface="Wingdings" panose="05000000000000000000" pitchFamily="2" charset="2"/>
              <a:buAutoNum type="arabicPeriod" startAt="8"/>
            </a:pPr>
            <a:r>
              <a:rPr lang="en-US" altLang="en-US" sz="2400">
                <a:latin typeface="New York" charset="0"/>
                <a:cs typeface="Times New Roman" panose="02020603050405020304" pitchFamily="18" charset="0"/>
              </a:rPr>
              <a:t>Associativity of     , x, </a:t>
            </a:r>
            <a:r>
              <a:rPr lang="en-US" altLang="en-US" sz="2000">
                <a:cs typeface="Arial" panose="020B0604020202020204" pitchFamily="34" charset="0"/>
              </a:rPr>
              <a:t>υ</a:t>
            </a:r>
            <a:r>
              <a:rPr lang="en-US" altLang="en-US" sz="2400">
                <a:latin typeface="New York" charset="0"/>
                <a:cs typeface="Times New Roman" panose="02020603050405020304" pitchFamily="18" charset="0"/>
              </a:rPr>
              <a:t>, and </a:t>
            </a:r>
            <a:r>
              <a:rPr lang="en-US" altLang="en-US" sz="2000">
                <a:solidFill>
                  <a:srgbClr val="000000"/>
                </a:solidFill>
                <a:cs typeface="Tahoma" panose="020B0604030504040204" pitchFamily="34" charset="0"/>
              </a:rPr>
              <a:t>∩</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These four operations are individually associative; that is, if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stands for any one of these four operations (throughout the expression), we have 		( R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S )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T  </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R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 S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T ) </a:t>
            </a:r>
          </a:p>
          <a:p>
            <a:pPr eaLnBrk="1" hangingPunct="1">
              <a:buFont typeface="Wingdings" panose="05000000000000000000" pitchFamily="2" charset="2"/>
              <a:buAutoNum type="arabicPeriod" startAt="8"/>
            </a:pPr>
            <a:r>
              <a:rPr lang="en-US" altLang="en-US" sz="2400">
                <a:latin typeface="New York" charset="0"/>
                <a:cs typeface="Times New Roman" panose="02020603050405020304" pitchFamily="18" charset="0"/>
              </a:rPr>
              <a:t>Commuting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with set operations: The </a:t>
            </a:r>
            <a:r>
              <a:rPr lang="en-US" altLang="en-US" sz="2400">
                <a:latin typeface="Symbol" panose="05050102010706020507" pitchFamily="18" charset="2"/>
                <a:cs typeface="Times New Roman" panose="02020603050405020304" pitchFamily="18" charset="0"/>
              </a:rPr>
              <a:t>s</a:t>
            </a:r>
            <a:r>
              <a:rPr lang="en-US" altLang="en-US" sz="2400">
                <a:latin typeface="New York" charset="0"/>
                <a:cs typeface="Times New Roman" panose="02020603050405020304" pitchFamily="18" charset="0"/>
              </a:rPr>
              <a:t> operation commutes with </a:t>
            </a:r>
            <a:r>
              <a:rPr lang="en-US" altLang="en-US" sz="2000">
                <a:cs typeface="Arial" panose="020B0604020202020204" pitchFamily="34" charset="0"/>
              </a:rPr>
              <a:t>υ</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a:t>
            </a:r>
            <a:r>
              <a:rPr lang="en-US" altLang="en-US" sz="2000">
                <a:solidFill>
                  <a:srgbClr val="000000"/>
                </a:solidFill>
                <a:cs typeface="Tahoma" panose="020B0604030504040204" pitchFamily="34" charset="0"/>
              </a:rPr>
              <a:t>∩</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and </a:t>
            </a:r>
            <a:r>
              <a:rPr lang="en-US" altLang="en-US" sz="2400">
                <a:latin typeface="Times New Roman" panose="02020603050405020304" pitchFamily="18" charset="0"/>
                <a:cs typeface="Times New Roman" panose="02020603050405020304" pitchFamily="18" charset="0"/>
              </a:rPr>
              <a:t>–</a:t>
            </a:r>
            <a:r>
              <a:rPr lang="en-US" altLang="en-US" sz="2400">
                <a:latin typeface="New York" charset="0"/>
                <a:cs typeface="Times New Roman" panose="02020603050405020304" pitchFamily="18" charset="0"/>
              </a:rPr>
              <a:t>. If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stands for any one of these three operations, we have </a:t>
            </a:r>
          </a:p>
          <a:p>
            <a:pPr eaLnBrk="1" hangingPunct="1">
              <a:buFontTx/>
              <a:buNone/>
            </a:pP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 R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S )  </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(R)) </a:t>
            </a:r>
            <a:r>
              <a:rPr lang="en-US" altLang="en-US" sz="2400">
                <a:latin typeface="Symbol" panose="05050102010706020507" pitchFamily="18" charset="2"/>
                <a:cs typeface="Times New Roman" panose="02020603050405020304" pitchFamily="18" charset="0"/>
              </a:rPr>
              <a:t>q</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s</a:t>
            </a:r>
            <a:r>
              <a:rPr lang="en-US" altLang="en-US" sz="2400" baseline="-25000">
                <a:latin typeface="New York" charset="0"/>
                <a:cs typeface="Times New Roman" panose="02020603050405020304" pitchFamily="18" charset="0"/>
              </a:rPr>
              <a:t>c</a:t>
            </a:r>
            <a:r>
              <a:rPr lang="en-US" altLang="en-US" sz="2400">
                <a:latin typeface="New York" charset="0"/>
                <a:cs typeface="Times New Roman" panose="02020603050405020304" pitchFamily="18" charset="0"/>
              </a:rPr>
              <a:t> (S)) </a:t>
            </a:r>
          </a:p>
        </p:txBody>
      </p:sp>
      <p:grpSp>
        <p:nvGrpSpPr>
          <p:cNvPr id="73731" name="Group 3">
            <a:extLst>
              <a:ext uri="{FF2B5EF4-FFF2-40B4-BE49-F238E27FC236}">
                <a16:creationId xmlns:a16="http://schemas.microsoft.com/office/drawing/2014/main" id="{63C5327C-ACA0-D816-BB35-5018E6D33B34}"/>
              </a:ext>
            </a:extLst>
          </p:cNvPr>
          <p:cNvGrpSpPr>
            <a:grpSpLocks/>
          </p:cNvGrpSpPr>
          <p:nvPr/>
        </p:nvGrpSpPr>
        <p:grpSpPr bwMode="auto">
          <a:xfrm>
            <a:off x="4810126" y="2590801"/>
            <a:ext cx="219075" cy="174625"/>
            <a:chOff x="377" y="2904"/>
            <a:chExt cx="154" cy="110"/>
          </a:xfrm>
        </p:grpSpPr>
        <p:sp>
          <p:nvSpPr>
            <p:cNvPr id="73732" name="Line 4">
              <a:extLst>
                <a:ext uri="{FF2B5EF4-FFF2-40B4-BE49-F238E27FC236}">
                  <a16:creationId xmlns:a16="http://schemas.microsoft.com/office/drawing/2014/main" id="{5F29CF92-8428-3284-56AA-C761C5DEE6F1}"/>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733" name="Line 5">
              <a:extLst>
                <a:ext uri="{FF2B5EF4-FFF2-40B4-BE49-F238E27FC236}">
                  <a16:creationId xmlns:a16="http://schemas.microsoft.com/office/drawing/2014/main" id="{1A33414B-646C-7509-89F5-7478083D2E31}"/>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734" name="Line 6">
              <a:extLst>
                <a:ext uri="{FF2B5EF4-FFF2-40B4-BE49-F238E27FC236}">
                  <a16:creationId xmlns:a16="http://schemas.microsoft.com/office/drawing/2014/main" id="{18606402-24A3-8FD7-EE17-36882B0FC357}"/>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735" name="Line 7">
              <a:extLst>
                <a:ext uri="{FF2B5EF4-FFF2-40B4-BE49-F238E27FC236}">
                  <a16:creationId xmlns:a16="http://schemas.microsoft.com/office/drawing/2014/main" id="{076322C6-8177-DBB1-9306-91A4AEE48383}"/>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3BB910B-E4B4-15AC-93D5-A789EF62E42A}"/>
              </a:ext>
            </a:extLst>
          </p:cNvPr>
          <p:cNvSpPr>
            <a:spLocks noGrp="1" noChangeArrowheads="1"/>
          </p:cNvSpPr>
          <p:nvPr>
            <p:ph type="title"/>
          </p:nvPr>
        </p:nvSpPr>
        <p:spPr/>
        <p:txBody>
          <a:bodyPr>
            <a:normAutofit fontScale="90000"/>
          </a:bodyPr>
          <a:lstStyle/>
          <a:p>
            <a:pPr eaLnBrk="1" hangingPunct="1"/>
            <a:r>
              <a:rPr lang="en-US" altLang="en-US" sz="4000" i="1">
                <a:latin typeface="Times New Roman" panose="02020603050405020304" pitchFamily="18" charset="0"/>
              </a:rPr>
              <a:t>(cont…) </a:t>
            </a:r>
            <a:br>
              <a:rPr lang="en-US" altLang="en-US" sz="4000" i="1">
                <a:latin typeface="Times New Roman" panose="02020603050405020304" pitchFamily="18" charset="0"/>
              </a:rPr>
            </a:br>
            <a:br>
              <a:rPr lang="en-US" altLang="en-US" sz="4000" i="1">
                <a:latin typeface="Times New Roman" panose="02020603050405020304" pitchFamily="18" charset="0"/>
              </a:rPr>
            </a:br>
            <a:r>
              <a:rPr lang="en-US" altLang="en-US" sz="4000" i="1">
                <a:latin typeface="Times New Roman" panose="02020603050405020304" pitchFamily="18" charset="0"/>
              </a:rPr>
              <a:t>CONTENTS</a:t>
            </a:r>
          </a:p>
        </p:txBody>
      </p:sp>
      <p:sp>
        <p:nvSpPr>
          <p:cNvPr id="60419" name="Rectangle 3">
            <a:extLst>
              <a:ext uri="{FF2B5EF4-FFF2-40B4-BE49-F238E27FC236}">
                <a16:creationId xmlns:a16="http://schemas.microsoft.com/office/drawing/2014/main" id="{F75A7A3E-728D-BFD4-E917-47249AEBCAFB}"/>
              </a:ext>
            </a:extLst>
          </p:cNvPr>
          <p:cNvSpPr>
            <a:spLocks noGrp="1" noChangeArrowheads="1"/>
          </p:cNvSpPr>
          <p:nvPr>
            <p:ph type="body" idx="1"/>
          </p:nvPr>
        </p:nvSpPr>
        <p:spPr>
          <a:xfrm>
            <a:off x="2590800" y="2209800"/>
            <a:ext cx="7543800" cy="4114800"/>
          </a:xfrm>
        </p:spPr>
        <p:txBody>
          <a:bodyPr/>
          <a:lstStyle/>
          <a:p>
            <a:pPr eaLnBrk="1" hangingPunct="1"/>
            <a:r>
              <a:rPr lang="en-US" altLang="en-US"/>
              <a:t>Query optimization using Heuristics</a:t>
            </a:r>
          </a:p>
          <a:p>
            <a:pPr lvl="1" eaLnBrk="1" hangingPunct="1">
              <a:buFontTx/>
              <a:buChar char="•"/>
            </a:pPr>
            <a:r>
              <a:rPr lang="en-US" altLang="en-US"/>
              <a:t>Query Tree &amp; Query Graph</a:t>
            </a:r>
          </a:p>
          <a:p>
            <a:pPr lvl="1" eaLnBrk="1" hangingPunct="1">
              <a:buFontTx/>
              <a:buChar char="•"/>
            </a:pPr>
            <a:r>
              <a:rPr lang="en-US" altLang="en-US"/>
              <a:t>Query Trees Optimization </a:t>
            </a:r>
          </a:p>
          <a:p>
            <a:pPr lvl="1" eaLnBrk="1" hangingPunct="1">
              <a:buFontTx/>
              <a:buChar char="•"/>
            </a:pPr>
            <a:r>
              <a:rPr lang="en-US" altLang="en-US"/>
              <a:t>Conversion of Query Tree to Execution Plan</a:t>
            </a:r>
          </a:p>
          <a:p>
            <a:pPr eaLnBrk="1" hangingPunct="1"/>
            <a:r>
              <a:rPr lang="en-US" altLang="en-US"/>
              <a:t>Query optimization in ORACLE </a:t>
            </a:r>
          </a:p>
          <a:p>
            <a:pPr eaLnBrk="1" hangingPunct="1"/>
            <a:r>
              <a:rPr lang="en-US" altLang="en-US"/>
              <a:t>Conclusion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 calcmode="lin" valueType="num">
                                      <p:cBhvr additive="base">
                                        <p:cTn id="25"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 calcmode="lin" valueType="num">
                                      <p:cBhvr additive="base">
                                        <p:cTn id="31"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9DD1EAB-D6F7-993B-6A56-C22F07403F7B}"/>
              </a:ext>
            </a:extLst>
          </p:cNvPr>
          <p:cNvSpPr>
            <a:spLocks noChangeArrowheads="1"/>
          </p:cNvSpPr>
          <p:nvPr/>
        </p:nvSpPr>
        <p:spPr bwMode="auto">
          <a:xfrm>
            <a:off x="1930400" y="1181100"/>
            <a:ext cx="85344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2400" b="1">
              <a:cs typeface="Times New Roman" panose="02020603050405020304" pitchFamily="18" charset="0"/>
            </a:endParaRPr>
          </a:p>
          <a:p>
            <a:pPr eaLnBrk="1" hangingPunct="1">
              <a:buFont typeface="Wingdings" panose="05000000000000000000" pitchFamily="2" charset="2"/>
              <a:buAutoNum type="arabicPeriod" startAt="11"/>
            </a:pPr>
            <a:r>
              <a:rPr lang="en-US" altLang="en-US" sz="2400">
                <a:latin typeface="New York" charset="0"/>
                <a:cs typeface="Times New Roman" panose="02020603050405020304" pitchFamily="18" charset="0"/>
              </a:rPr>
              <a:t>The </a:t>
            </a:r>
            <a:r>
              <a:rPr lang="en-US" altLang="en-US" sz="2400">
                <a:latin typeface="Symbol" panose="05050102010706020507" pitchFamily="18" charset="2"/>
                <a:cs typeface="Times New Roman" panose="02020603050405020304" pitchFamily="18" charset="0"/>
              </a:rPr>
              <a:t>p</a:t>
            </a:r>
            <a:r>
              <a:rPr lang="en-US" altLang="en-US" sz="2400">
                <a:latin typeface="New York" charset="0"/>
                <a:cs typeface="Times New Roman" panose="02020603050405020304" pitchFamily="18" charset="0"/>
              </a:rPr>
              <a:t> operation commutes with </a:t>
            </a:r>
            <a:r>
              <a:rPr lang="en-US" altLang="en-US" sz="2400">
                <a:cs typeface="Arial" panose="020B0604020202020204" pitchFamily="34" charset="0"/>
              </a:rPr>
              <a:t>υ</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a:t>
            </a:r>
            <a:r>
              <a:rPr lang="en-US" altLang="en-US" sz="2400">
                <a:latin typeface="New York" charset="0"/>
                <a:cs typeface="Times New Roman" panose="02020603050405020304" pitchFamily="18" charset="0"/>
              </a:rPr>
              <a:t> ( R </a:t>
            </a:r>
            <a:r>
              <a:rPr lang="en-US" altLang="en-US" sz="2400">
                <a:cs typeface="Arial" panose="020B0604020202020204" pitchFamily="34" charset="0"/>
              </a:rPr>
              <a:t>υ</a:t>
            </a:r>
            <a:r>
              <a:rPr lang="en-US" altLang="en-US" sz="2400">
                <a:latin typeface="New York" charset="0"/>
                <a:cs typeface="Times New Roman" panose="02020603050405020304" pitchFamily="18" charset="0"/>
              </a:rPr>
              <a:t> S )  </a:t>
            </a:r>
            <a:r>
              <a:rPr lang="en-US" altLang="en-US" sz="2400">
                <a:latin typeface="Symbol" panose="05050102010706020507" pitchFamily="18" charset="2"/>
                <a:cs typeface="Times New Roman" panose="02020603050405020304" pitchFamily="18" charset="0"/>
              </a:rPr>
              <a:t>= </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a:t>
            </a:r>
            <a:r>
              <a:rPr lang="en-US" altLang="en-US" sz="2400">
                <a:latin typeface="New York" charset="0"/>
                <a:cs typeface="Times New Roman" panose="02020603050405020304" pitchFamily="18" charset="0"/>
              </a:rPr>
              <a:t> (R)) </a:t>
            </a:r>
            <a:r>
              <a:rPr lang="en-US" altLang="en-US" sz="2400">
                <a:cs typeface="Arial" panose="020B0604020202020204" pitchFamily="34" charset="0"/>
              </a:rPr>
              <a:t>υ</a:t>
            </a:r>
            <a:r>
              <a:rPr lang="en-US" altLang="en-US" sz="2400">
                <a:latin typeface="New York" charset="0"/>
                <a:cs typeface="Times New Roman" panose="02020603050405020304" pitchFamily="18" charset="0"/>
              </a:rPr>
              <a:t> (</a:t>
            </a:r>
            <a:r>
              <a:rPr lang="en-US" altLang="en-US" sz="2400">
                <a:latin typeface="Symbol" panose="05050102010706020507" pitchFamily="18" charset="2"/>
                <a:cs typeface="Times New Roman" panose="02020603050405020304" pitchFamily="18" charset="0"/>
              </a:rPr>
              <a:t>p</a:t>
            </a:r>
            <a:r>
              <a:rPr lang="en-US" altLang="en-US" sz="2400" baseline="-25000">
                <a:latin typeface="New York" charset="0"/>
                <a:cs typeface="Times New Roman" panose="02020603050405020304" pitchFamily="18" charset="0"/>
              </a:rPr>
              <a:t>L</a:t>
            </a:r>
            <a:r>
              <a:rPr lang="en-US" altLang="en-US" sz="2400">
                <a:latin typeface="New York" charset="0"/>
                <a:cs typeface="Times New Roman" panose="02020603050405020304" pitchFamily="18" charset="0"/>
              </a:rPr>
              <a:t> (S))  </a:t>
            </a:r>
          </a:p>
          <a:p>
            <a:pPr eaLnBrk="1" hangingPunct="1">
              <a:buFont typeface="Wingdings" panose="05000000000000000000" pitchFamily="2" charset="2"/>
              <a:buNone/>
            </a:pPr>
            <a:endParaRPr lang="en-US" altLang="en-US" sz="2400">
              <a:latin typeface="New York" charset="0"/>
              <a:cs typeface="Times New Roman" panose="02020603050405020304" pitchFamily="18" charset="0"/>
            </a:endParaRPr>
          </a:p>
          <a:p>
            <a:pPr eaLnBrk="1" hangingPunct="1">
              <a:buFont typeface="Wingdings" panose="05000000000000000000" pitchFamily="2" charset="2"/>
              <a:buAutoNum type="arabicPeriod" startAt="12"/>
            </a:pPr>
            <a:r>
              <a:rPr lang="en-US" altLang="en-US" sz="2400">
                <a:latin typeface="New York" charset="0"/>
                <a:cs typeface="Times New Roman" panose="02020603050405020304" pitchFamily="18" charset="0"/>
              </a:rPr>
              <a:t>Converting a (</a:t>
            </a:r>
            <a:r>
              <a:rPr lang="en-US" altLang="en-US" sz="2400">
                <a:latin typeface="Symbol" panose="05050102010706020507" pitchFamily="18" charset="2"/>
                <a:cs typeface="Times New Roman" panose="02020603050405020304" pitchFamily="18" charset="0"/>
              </a:rPr>
              <a:t>s, </a:t>
            </a:r>
            <a:r>
              <a:rPr lang="en-US" altLang="en-US" sz="2400">
                <a:cs typeface="Times New Roman" panose="02020603050405020304" pitchFamily="18" charset="0"/>
              </a:rPr>
              <a:t>x</a:t>
            </a:r>
            <a:r>
              <a:rPr lang="en-US" altLang="en-US" sz="2400">
                <a:latin typeface="Symbol" panose="05050102010706020507" pitchFamily="18" charset="2"/>
                <a:cs typeface="Times New Roman" panose="02020603050405020304" pitchFamily="18" charset="0"/>
              </a:rPr>
              <a:t>) </a:t>
            </a:r>
            <a:r>
              <a:rPr lang="en-US" altLang="en-US" sz="2400">
                <a:cs typeface="Times New Roman" panose="02020603050405020304" pitchFamily="18" charset="0"/>
              </a:rPr>
              <a:t>sequence into    : If the condition c of a </a:t>
            </a:r>
            <a:r>
              <a:rPr lang="en-US" altLang="en-US" sz="2400">
                <a:latin typeface="Symbol" panose="05050102010706020507" pitchFamily="18" charset="2"/>
                <a:cs typeface="Times New Roman" panose="02020603050405020304" pitchFamily="18" charset="0"/>
              </a:rPr>
              <a:t>s </a:t>
            </a:r>
            <a:r>
              <a:rPr lang="en-US" altLang="en-US" sz="2400">
                <a:cs typeface="Times New Roman" panose="02020603050405020304" pitchFamily="18" charset="0"/>
              </a:rPr>
              <a:t>that</a:t>
            </a:r>
            <a:r>
              <a:rPr lang="en-US" altLang="en-US" sz="2400">
                <a:latin typeface="Symbol" panose="05050102010706020507" pitchFamily="18" charset="2"/>
                <a:cs typeface="Times New Roman" panose="02020603050405020304" pitchFamily="18" charset="0"/>
              </a:rPr>
              <a:t> </a:t>
            </a:r>
            <a:r>
              <a:rPr lang="en-US" altLang="en-US" sz="2400">
                <a:cs typeface="Times New Roman" panose="02020603050405020304" pitchFamily="18" charset="0"/>
              </a:rPr>
              <a:t>follows a  x Corresponds to a join condition, convert the </a:t>
            </a:r>
            <a:r>
              <a:rPr lang="en-US" altLang="en-US" sz="2400">
                <a:latin typeface="New York" charset="0"/>
                <a:cs typeface="Times New Roman" panose="02020603050405020304" pitchFamily="18" charset="0"/>
              </a:rPr>
              <a:t>(</a:t>
            </a:r>
            <a:r>
              <a:rPr lang="en-US" altLang="en-US" sz="2400">
                <a:latin typeface="Symbol" panose="05050102010706020507" pitchFamily="18" charset="2"/>
                <a:cs typeface="Times New Roman" panose="02020603050405020304" pitchFamily="18" charset="0"/>
              </a:rPr>
              <a:t>s, </a:t>
            </a:r>
            <a:r>
              <a:rPr lang="en-US" altLang="en-US" sz="2400">
                <a:cs typeface="Times New Roman" panose="02020603050405020304" pitchFamily="18" charset="0"/>
              </a:rPr>
              <a:t>x</a:t>
            </a:r>
            <a:r>
              <a:rPr lang="en-US" altLang="en-US" sz="2400">
                <a:latin typeface="Symbol" panose="05050102010706020507" pitchFamily="18" charset="2"/>
                <a:cs typeface="Times New Roman" panose="02020603050405020304" pitchFamily="18" charset="0"/>
              </a:rPr>
              <a:t>) </a:t>
            </a:r>
            <a:r>
              <a:rPr lang="en-US" altLang="en-US" sz="2400">
                <a:cs typeface="Times New Roman" panose="02020603050405020304" pitchFamily="18" charset="0"/>
              </a:rPr>
              <a:t>sequence into a      as follows:					 (</a:t>
            </a:r>
            <a:r>
              <a:rPr lang="en-US" altLang="en-US" sz="2400">
                <a:latin typeface="Symbol" panose="05050102010706020507" pitchFamily="18" charset="2"/>
                <a:cs typeface="Times New Roman" panose="02020603050405020304" pitchFamily="18" charset="0"/>
              </a:rPr>
              <a:t>s</a:t>
            </a:r>
            <a:r>
              <a:rPr lang="en-US" altLang="en-US" sz="2400" baseline="-25000">
                <a:cs typeface="Times New Roman" panose="02020603050405020304" pitchFamily="18" charset="0"/>
              </a:rPr>
              <a:t>C </a:t>
            </a:r>
            <a:r>
              <a:rPr lang="en-US" altLang="en-US" sz="2400">
                <a:cs typeface="Times New Roman" panose="02020603050405020304" pitchFamily="18" charset="0"/>
              </a:rPr>
              <a:t>(R x S))  =  (R    </a:t>
            </a:r>
            <a:r>
              <a:rPr lang="en-US" altLang="en-US" sz="2400" baseline="-25000">
                <a:cs typeface="Times New Roman" panose="02020603050405020304" pitchFamily="18" charset="0"/>
              </a:rPr>
              <a:t>C </a:t>
            </a:r>
            <a:r>
              <a:rPr lang="en-US" altLang="en-US" sz="2400">
                <a:cs typeface="Times New Roman" panose="02020603050405020304" pitchFamily="18" charset="0"/>
              </a:rPr>
              <a:t>S)</a:t>
            </a:r>
          </a:p>
          <a:p>
            <a:pPr eaLnBrk="1" hangingPunct="1">
              <a:buFont typeface="Wingdings" panose="05000000000000000000" pitchFamily="2" charset="2"/>
              <a:buNone/>
            </a:pPr>
            <a:endParaRPr lang="en-US" altLang="en-US" sz="2400">
              <a:cs typeface="Times New Roman" panose="02020603050405020304" pitchFamily="18" charset="0"/>
            </a:endParaRPr>
          </a:p>
          <a:p>
            <a:pPr eaLnBrk="1" hangingPunct="1">
              <a:buFont typeface="Wingdings" panose="05000000000000000000" pitchFamily="2" charset="2"/>
              <a:buAutoNum type="arabicPeriod" startAt="13"/>
            </a:pPr>
            <a:r>
              <a:rPr lang="en-US" altLang="en-US" sz="2400">
                <a:latin typeface="New York" charset="0"/>
                <a:cs typeface="Times New Roman" panose="02020603050405020304" pitchFamily="18" charset="0"/>
              </a:rPr>
              <a:t>Other transformations </a:t>
            </a:r>
          </a:p>
        </p:txBody>
      </p:sp>
      <p:grpSp>
        <p:nvGrpSpPr>
          <p:cNvPr id="74755" name="Group 3">
            <a:extLst>
              <a:ext uri="{FF2B5EF4-FFF2-40B4-BE49-F238E27FC236}">
                <a16:creationId xmlns:a16="http://schemas.microsoft.com/office/drawing/2014/main" id="{53D877B7-004E-ACD9-84FA-BD5E692104CC}"/>
              </a:ext>
            </a:extLst>
          </p:cNvPr>
          <p:cNvGrpSpPr>
            <a:grpSpLocks/>
          </p:cNvGrpSpPr>
          <p:nvPr/>
        </p:nvGrpSpPr>
        <p:grpSpPr bwMode="auto">
          <a:xfrm>
            <a:off x="7172326" y="3025776"/>
            <a:ext cx="219075" cy="174625"/>
            <a:chOff x="377" y="2904"/>
            <a:chExt cx="154" cy="110"/>
          </a:xfrm>
        </p:grpSpPr>
        <p:sp>
          <p:nvSpPr>
            <p:cNvPr id="74761" name="Line 4">
              <a:extLst>
                <a:ext uri="{FF2B5EF4-FFF2-40B4-BE49-F238E27FC236}">
                  <a16:creationId xmlns:a16="http://schemas.microsoft.com/office/drawing/2014/main" id="{1EFB817C-D2C4-4797-DD07-FFB065038EB5}"/>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2" name="Line 5">
              <a:extLst>
                <a:ext uri="{FF2B5EF4-FFF2-40B4-BE49-F238E27FC236}">
                  <a16:creationId xmlns:a16="http://schemas.microsoft.com/office/drawing/2014/main" id="{E740EF7C-3755-352B-A783-AC8EF88AD7C3}"/>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3" name="Line 6">
              <a:extLst>
                <a:ext uri="{FF2B5EF4-FFF2-40B4-BE49-F238E27FC236}">
                  <a16:creationId xmlns:a16="http://schemas.microsoft.com/office/drawing/2014/main" id="{97F1555C-3A4C-7642-9C6A-285869050BE1}"/>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4" name="Line 7">
              <a:extLst>
                <a:ext uri="{FF2B5EF4-FFF2-40B4-BE49-F238E27FC236}">
                  <a16:creationId xmlns:a16="http://schemas.microsoft.com/office/drawing/2014/main" id="{B90CF0DA-B680-50BF-69B7-954AF1A35270}"/>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4756" name="Group 8">
            <a:extLst>
              <a:ext uri="{FF2B5EF4-FFF2-40B4-BE49-F238E27FC236}">
                <a16:creationId xmlns:a16="http://schemas.microsoft.com/office/drawing/2014/main" id="{F610824C-F6F4-2D05-B3C8-7ED96B905A14}"/>
              </a:ext>
            </a:extLst>
          </p:cNvPr>
          <p:cNvGrpSpPr>
            <a:grpSpLocks/>
          </p:cNvGrpSpPr>
          <p:nvPr/>
        </p:nvGrpSpPr>
        <p:grpSpPr bwMode="auto">
          <a:xfrm>
            <a:off x="7315201" y="4092576"/>
            <a:ext cx="219075" cy="174625"/>
            <a:chOff x="377" y="2904"/>
            <a:chExt cx="154" cy="110"/>
          </a:xfrm>
        </p:grpSpPr>
        <p:sp>
          <p:nvSpPr>
            <p:cNvPr id="74757" name="Line 9">
              <a:extLst>
                <a:ext uri="{FF2B5EF4-FFF2-40B4-BE49-F238E27FC236}">
                  <a16:creationId xmlns:a16="http://schemas.microsoft.com/office/drawing/2014/main" id="{56F1CB7E-920C-5A30-2E1E-9D1DB578BDEC}"/>
                </a:ext>
              </a:extLst>
            </p:cNvPr>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8" name="Line 10">
              <a:extLst>
                <a:ext uri="{FF2B5EF4-FFF2-40B4-BE49-F238E27FC236}">
                  <a16:creationId xmlns:a16="http://schemas.microsoft.com/office/drawing/2014/main" id="{9CD237C3-3704-8E32-4DDF-FBEAAD9F1F74}"/>
                </a:ext>
              </a:extLst>
            </p:cNvPr>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9" name="Line 11">
              <a:extLst>
                <a:ext uri="{FF2B5EF4-FFF2-40B4-BE49-F238E27FC236}">
                  <a16:creationId xmlns:a16="http://schemas.microsoft.com/office/drawing/2014/main" id="{432D8892-40AF-41AE-5EBE-C4733A1189C6}"/>
                </a:ext>
              </a:extLst>
            </p:cNvPr>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0" name="Line 12">
              <a:extLst>
                <a:ext uri="{FF2B5EF4-FFF2-40B4-BE49-F238E27FC236}">
                  <a16:creationId xmlns:a16="http://schemas.microsoft.com/office/drawing/2014/main" id="{FD9A0330-A8C2-EE00-348B-EEFC2EA62B30}"/>
                </a:ext>
              </a:extLst>
            </p:cNvPr>
            <p:cNvSpPr>
              <a:spLocks noChangeShapeType="1"/>
            </p:cNvSpPr>
            <p:nvPr/>
          </p:nvSpPr>
          <p:spPr bwMode="auto">
            <a:xfrm flipH="1">
              <a:off x="377" y="2904"/>
              <a:ext cx="154"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B11A3C1-1153-B51A-EC55-EBB3A964503A}"/>
              </a:ext>
            </a:extLst>
          </p:cNvPr>
          <p:cNvSpPr>
            <a:spLocks noChangeArrowheads="1"/>
          </p:cNvSpPr>
          <p:nvPr/>
        </p:nvSpPr>
        <p:spPr bwMode="auto">
          <a:xfrm>
            <a:off x="1930400" y="381000"/>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chemeClr val="accent2"/>
                </a:solidFill>
                <a:latin typeface="New York" charset="0"/>
                <a:cs typeface="Times New Roman" panose="02020603050405020304" pitchFamily="18" charset="0"/>
              </a:rPr>
              <a:t>Outline of a Heuristic Algebraic Optimization Algorithm</a:t>
            </a:r>
            <a:r>
              <a:rPr lang="en-US" altLang="en-US" sz="2400" b="1">
                <a:solidFill>
                  <a:schemeClr val="accent2"/>
                </a:solidFill>
                <a:cs typeface="Times New Roman" panose="02020603050405020304" pitchFamily="18" charset="0"/>
              </a:rPr>
              <a:t>:</a:t>
            </a:r>
          </a:p>
          <a:p>
            <a:pPr eaLnBrk="1" hangingPunct="1">
              <a:buFontTx/>
              <a:buNone/>
            </a:pPr>
            <a:endParaRPr lang="en-US" altLang="en-US" sz="2400" b="1">
              <a:solidFill>
                <a:schemeClr val="accent2"/>
              </a:solidFill>
              <a:cs typeface="Times New Roman" panose="02020603050405020304" pitchFamily="18" charset="0"/>
            </a:endParaRPr>
          </a:p>
          <a:p>
            <a:pPr eaLnBrk="1" hangingPunct="1">
              <a:buFont typeface="Wingdings" panose="05000000000000000000" pitchFamily="2" charset="2"/>
              <a:buAutoNum type="arabicPeriod"/>
            </a:pPr>
            <a:r>
              <a:rPr lang="en-US" altLang="en-US" sz="2400">
                <a:latin typeface="New York" charset="0"/>
                <a:cs typeface="Times New Roman" panose="02020603050405020304" pitchFamily="18" charset="0"/>
              </a:rPr>
              <a:t>Using rule 1, break up any select operations with conjunctive conditions into a cascade of select operations. </a:t>
            </a:r>
            <a:r>
              <a:rPr lang="en-US" altLang="en-US" sz="2400"/>
              <a:t>	</a:t>
            </a:r>
          </a:p>
          <a:p>
            <a:pPr eaLnBrk="1" hangingPunct="1">
              <a:buFont typeface="Wingdings" panose="05000000000000000000" pitchFamily="2" charset="2"/>
              <a:buAutoNum type="arabicPeriod"/>
            </a:pPr>
            <a:r>
              <a:rPr lang="en-US" altLang="en-US" sz="2400">
                <a:latin typeface="New York" charset="0"/>
                <a:cs typeface="Times New Roman" panose="02020603050405020304" pitchFamily="18" charset="0"/>
              </a:rPr>
              <a:t>Using rules 2, 4, 6, and 10 concerning the commutativity of select with other operations, move each select operation as far down the query tree as is permitted by the attributes involved in the select condition.</a:t>
            </a:r>
            <a:r>
              <a:rPr lang="en-US" altLang="en-US" sz="2400"/>
              <a:t> </a:t>
            </a:r>
          </a:p>
          <a:p>
            <a:pPr eaLnBrk="1" hangingPunct="1">
              <a:buFont typeface="Wingdings" panose="05000000000000000000" pitchFamily="2" charset="2"/>
              <a:buAutoNum type="arabicPeriod"/>
            </a:pPr>
            <a:r>
              <a:rPr lang="en-US" altLang="en-US" sz="2400">
                <a:latin typeface="New York" charset="0"/>
                <a:cs typeface="Times New Roman" panose="02020603050405020304" pitchFamily="18" charset="0"/>
              </a:rPr>
              <a:t>Using rule 9 concerning associativity of binary operations, rearrange the leaf nodes of the tree so that the leaf node relations with the most restrictive select operations are executed first in the query tree representation. </a:t>
            </a:r>
          </a:p>
          <a:p>
            <a:pPr eaLnBrk="1" hangingPunct="1">
              <a:buFont typeface="Wingdings" panose="05000000000000000000" pitchFamily="2" charset="2"/>
              <a:buAutoNum type="arabicPeriod"/>
            </a:pPr>
            <a:r>
              <a:rPr lang="en-US" altLang="en-US" sz="2400">
                <a:latin typeface="New York" charset="0"/>
                <a:cs typeface="Times New Roman" panose="02020603050405020304" pitchFamily="18" charset="0"/>
              </a:rPr>
              <a:t>Using Rule 12, combine a cartesian product operation with a subsequent select operation in the tree into a join operation.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7FF60D2-2DC9-F4C0-4B4B-5A2759CA777B}"/>
              </a:ext>
            </a:extLst>
          </p:cNvPr>
          <p:cNvSpPr>
            <a:spLocks noChangeArrowheads="1"/>
          </p:cNvSpPr>
          <p:nvPr/>
        </p:nvSpPr>
        <p:spPr bwMode="auto">
          <a:xfrm>
            <a:off x="1930400" y="1181100"/>
            <a:ext cx="85344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2400" b="1">
              <a:cs typeface="Times New Roman" panose="02020603050405020304" pitchFamily="18" charset="0"/>
            </a:endParaRPr>
          </a:p>
          <a:p>
            <a:pPr eaLnBrk="1" hangingPunct="1">
              <a:buFont typeface="Wingdings" panose="05000000000000000000" pitchFamily="2" charset="2"/>
              <a:buAutoNum type="arabicPeriod" startAt="5"/>
            </a:pPr>
            <a:r>
              <a:rPr lang="en-US" altLang="en-US" sz="2400">
                <a:latin typeface="New York" charset="0"/>
                <a:cs typeface="Times New Roman" panose="02020603050405020304" pitchFamily="18" charset="0"/>
              </a:rPr>
              <a:t>Using rules 3, 4, 7, and 11 concerning the cascading of project and the commuting of project with other operations, break down and move lists of projection attributes down the tree as far as possible by creating new project operations as needed. </a:t>
            </a:r>
            <a:r>
              <a:rPr lang="en-US" altLang="en-US" sz="2400"/>
              <a:t>	</a:t>
            </a:r>
          </a:p>
          <a:p>
            <a:pPr eaLnBrk="1" hangingPunct="1">
              <a:buFontTx/>
              <a:buNone/>
            </a:pPr>
            <a:endParaRPr lang="en-US" altLang="en-US" sz="2400"/>
          </a:p>
          <a:p>
            <a:pPr eaLnBrk="1" hangingPunct="1">
              <a:buFont typeface="Wingdings" panose="05000000000000000000" pitchFamily="2" charset="2"/>
              <a:buAutoNum type="arabicPeriod" startAt="6"/>
            </a:pPr>
            <a:r>
              <a:rPr lang="en-US" altLang="en-US" sz="2400">
                <a:latin typeface="New York" charset="0"/>
                <a:cs typeface="Times New Roman" panose="02020603050405020304" pitchFamily="18" charset="0"/>
              </a:rPr>
              <a:t>Identify subtrees that represent groups of operations that can be executed by a single algorithm.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a:extLst>
              <a:ext uri="{FF2B5EF4-FFF2-40B4-BE49-F238E27FC236}">
                <a16:creationId xmlns:a16="http://schemas.microsoft.com/office/drawing/2014/main" id="{60E616DB-DF43-02A1-F432-B63FF6F4DE50}"/>
              </a:ext>
            </a:extLst>
          </p:cNvPr>
          <p:cNvGraphicFramePr>
            <a:graphicFrameLocks noChangeAspect="1"/>
          </p:cNvGraphicFramePr>
          <p:nvPr/>
        </p:nvGraphicFramePr>
        <p:xfrm>
          <a:off x="1930400" y="457200"/>
          <a:ext cx="8534400" cy="5715000"/>
        </p:xfrm>
        <a:graphic>
          <a:graphicData uri="http://schemas.openxmlformats.org/presentationml/2006/ole">
            <mc:AlternateContent xmlns:mc="http://schemas.openxmlformats.org/markup-compatibility/2006">
              <mc:Choice xmlns:v="urn:schemas-microsoft-com:vml" Requires="v">
                <p:oleObj name="Bitmap Image" r:id="rId2" imgW="16190476" imgH="20952381" progId="Paint.Picture">
                  <p:embed/>
                </p:oleObj>
              </mc:Choice>
              <mc:Fallback>
                <p:oleObj name="Bitmap Image" r:id="rId2" imgW="16190476" imgH="20952381" progId="Paint.Picture">
                  <p:embed/>
                  <p:pic>
                    <p:nvPicPr>
                      <p:cNvPr id="77826" name="Object 2">
                        <a:extLst>
                          <a:ext uri="{FF2B5EF4-FFF2-40B4-BE49-F238E27FC236}">
                            <a16:creationId xmlns:a16="http://schemas.microsoft.com/office/drawing/2014/main" id="{60E616DB-DF43-02A1-F432-B63FF6F4D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457200"/>
                        <a:ext cx="85344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a:extLst>
              <a:ext uri="{FF2B5EF4-FFF2-40B4-BE49-F238E27FC236}">
                <a16:creationId xmlns:a16="http://schemas.microsoft.com/office/drawing/2014/main" id="{4B5C7B98-FA00-9A9A-1C3F-C00B72070E97}"/>
              </a:ext>
            </a:extLst>
          </p:cNvPr>
          <p:cNvGraphicFramePr>
            <a:graphicFrameLocks noChangeAspect="1"/>
          </p:cNvGraphicFramePr>
          <p:nvPr/>
        </p:nvGraphicFramePr>
        <p:xfrm>
          <a:off x="2514600" y="1397000"/>
          <a:ext cx="7708900" cy="4559300"/>
        </p:xfrm>
        <a:graphic>
          <a:graphicData uri="http://schemas.openxmlformats.org/presentationml/2006/ole">
            <mc:AlternateContent xmlns:mc="http://schemas.openxmlformats.org/markup-compatibility/2006">
              <mc:Choice xmlns:v="urn:schemas-microsoft-com:vml" Requires="v">
                <p:oleObj name="Bitmap Image" r:id="rId2" imgW="20952381" imgH="16190476" progId="Paint.Picture">
                  <p:embed/>
                </p:oleObj>
              </mc:Choice>
              <mc:Fallback>
                <p:oleObj name="Bitmap Image" r:id="rId2" imgW="20952381" imgH="16190476" progId="Paint.Picture">
                  <p:embed/>
                  <p:pic>
                    <p:nvPicPr>
                      <p:cNvPr id="78850" name="Object 2">
                        <a:extLst>
                          <a:ext uri="{FF2B5EF4-FFF2-40B4-BE49-F238E27FC236}">
                            <a16:creationId xmlns:a16="http://schemas.microsoft.com/office/drawing/2014/main" id="{4B5C7B98-FA00-9A9A-1C3F-C00B72070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97000"/>
                        <a:ext cx="7708900" cy="455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a:extLst>
              <a:ext uri="{FF2B5EF4-FFF2-40B4-BE49-F238E27FC236}">
                <a16:creationId xmlns:a16="http://schemas.microsoft.com/office/drawing/2014/main" id="{F341A478-3C06-C340-B91F-718D25303566}"/>
              </a:ext>
            </a:extLst>
          </p:cNvPr>
          <p:cNvGraphicFramePr>
            <a:graphicFrameLocks noChangeAspect="1"/>
          </p:cNvGraphicFramePr>
          <p:nvPr/>
        </p:nvGraphicFramePr>
        <p:xfrm>
          <a:off x="2311400" y="1219200"/>
          <a:ext cx="7734300" cy="4737100"/>
        </p:xfrm>
        <a:graphic>
          <a:graphicData uri="http://schemas.openxmlformats.org/presentationml/2006/ole">
            <mc:AlternateContent xmlns:mc="http://schemas.openxmlformats.org/markup-compatibility/2006">
              <mc:Choice xmlns:v="urn:schemas-microsoft-com:vml" Requires="v">
                <p:oleObj name="Bitmap Image" r:id="rId2" imgW="20952381" imgH="16190476" progId="Paint.Picture">
                  <p:embed/>
                </p:oleObj>
              </mc:Choice>
              <mc:Fallback>
                <p:oleObj name="Bitmap Image" r:id="rId2" imgW="20952381" imgH="16190476" progId="Paint.Picture">
                  <p:embed/>
                  <p:pic>
                    <p:nvPicPr>
                      <p:cNvPr id="79874" name="Object 2">
                        <a:extLst>
                          <a:ext uri="{FF2B5EF4-FFF2-40B4-BE49-F238E27FC236}">
                            <a16:creationId xmlns:a16="http://schemas.microsoft.com/office/drawing/2014/main" id="{F341A478-3C06-C340-B91F-718D25303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1219200"/>
                        <a:ext cx="7734300"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07834BA-ECA8-466C-B8E6-3B2057682E56}"/>
              </a:ext>
            </a:extLst>
          </p:cNvPr>
          <p:cNvSpPr>
            <a:spLocks noChangeArrowheads="1"/>
          </p:cNvSpPr>
          <p:nvPr/>
        </p:nvSpPr>
        <p:spPr bwMode="auto">
          <a:xfrm>
            <a:off x="1930400" y="762000"/>
            <a:ext cx="85344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800" b="1">
                <a:solidFill>
                  <a:schemeClr val="accent2"/>
                </a:solidFill>
                <a:latin typeface="Bookman Old Style" panose="02050604050505020204" pitchFamily="18" charset="0"/>
                <a:cs typeface="Times New Roman" panose="02020603050405020304" pitchFamily="18" charset="0"/>
              </a:rPr>
              <a:t>	Query Execution Plans</a:t>
            </a:r>
            <a:r>
              <a:rPr lang="en-US" altLang="en-US" sz="2400" b="1">
                <a:latin typeface="New York" charset="0"/>
                <a:cs typeface="Times New Roman" panose="02020603050405020304" pitchFamily="18" charset="0"/>
              </a:rPr>
              <a:t> </a:t>
            </a:r>
          </a:p>
          <a:p>
            <a:pPr eaLnBrk="1" hangingPunct="1">
              <a:buFontTx/>
              <a:buNone/>
            </a:pPr>
            <a:endParaRPr lang="en-US" altLang="en-US" sz="2400" b="1">
              <a:latin typeface="New York" charset="0"/>
              <a:cs typeface="Times New Roman" panose="02020603050405020304" pitchFamily="18" charset="0"/>
            </a:endParaRPr>
          </a:p>
          <a:p>
            <a:pPr eaLnBrk="1" hangingPunct="1">
              <a:buFontTx/>
              <a:buNone/>
            </a:pPr>
            <a:r>
              <a:rPr lang="en-US" altLang="en-US" sz="2400">
                <a:latin typeface="New York" charset="0"/>
                <a:cs typeface="Times New Roman" panose="02020603050405020304" pitchFamily="18" charset="0"/>
              </a:rPr>
              <a:t>	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eaLnBrk="1" hangingPunct="1"/>
            <a:r>
              <a:rPr lang="en-US" altLang="en-US" sz="2400" b="1">
                <a:latin typeface="New York" charset="0"/>
                <a:cs typeface="Times New Roman" panose="02020603050405020304" pitchFamily="18" charset="0"/>
              </a:rPr>
              <a:t>Materialized evaluation: </a:t>
            </a:r>
            <a:r>
              <a:rPr lang="en-US" altLang="en-US" sz="2400">
                <a:cs typeface="Times New Roman" panose="02020603050405020304" pitchFamily="18" charset="0"/>
              </a:rPr>
              <a:t>the result of an operation is stored   as a temporary relation.</a:t>
            </a:r>
          </a:p>
          <a:p>
            <a:pPr eaLnBrk="1" hangingPunct="1"/>
            <a:r>
              <a:rPr lang="en-US" altLang="en-US" sz="2400" b="1">
                <a:latin typeface="New York" charset="0"/>
                <a:cs typeface="Times New Roman" panose="02020603050405020304" pitchFamily="18" charset="0"/>
              </a:rPr>
              <a:t>Pipelined evaluation:</a:t>
            </a:r>
            <a:r>
              <a:rPr lang="en-US" altLang="en-US" sz="2400">
                <a:cs typeface="Times New Roman" panose="02020603050405020304" pitchFamily="18" charset="0"/>
              </a:rPr>
              <a:t> </a:t>
            </a:r>
            <a:r>
              <a:rPr lang="en-US" altLang="en-US" sz="2400">
                <a:latin typeface="New York" charset="0"/>
                <a:cs typeface="Times New Roman" panose="02020603050405020304" pitchFamily="18" charset="0"/>
              </a:rPr>
              <a:t>as the result of an operator is  produced, it is forwarded to the next operator in sequence. </a:t>
            </a:r>
            <a:r>
              <a:rPr lang="en-US" altLang="en-US" sz="2400" b="1">
                <a:cs typeface="Times New Roman" panose="02020603050405020304" pitchFamily="18" charset="0"/>
              </a:rPr>
              <a:t> </a:t>
            </a:r>
            <a:r>
              <a:rPr lang="en-US" altLang="en-US" sz="2400">
                <a:cs typeface="Times New Roman" panose="02020603050405020304" pitchFamily="18" charset="0"/>
              </a:rPr>
              <a:t> </a:t>
            </a:r>
            <a:r>
              <a:rPr lang="en-US" altLang="en-US" sz="2400" b="1">
                <a:cs typeface="Times New Roman" panose="02020603050405020304" pitchFamily="18"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B683E36-94C3-0B81-7891-F41C3D81D881}"/>
              </a:ext>
            </a:extLst>
          </p:cNvPr>
          <p:cNvSpPr>
            <a:spLocks noChangeArrowheads="1"/>
          </p:cNvSpPr>
          <p:nvPr/>
        </p:nvSpPr>
        <p:spPr bwMode="auto">
          <a:xfrm>
            <a:off x="1727200" y="381000"/>
            <a:ext cx="8940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cs typeface="Times New Roman" panose="02020603050405020304" pitchFamily="18" charset="0"/>
              </a:rPr>
              <a:t>				</a:t>
            </a:r>
            <a:r>
              <a:rPr lang="en-US" altLang="en-US" sz="2400" b="1">
                <a:solidFill>
                  <a:schemeClr val="accent2"/>
                </a:solidFill>
                <a:latin typeface="Bookman Old Style" panose="02050604050505020204" pitchFamily="18" charset="0"/>
                <a:cs typeface="Times New Roman" panose="02020603050405020304" pitchFamily="18" charset="0"/>
              </a:rPr>
              <a:t>Oracle DBMS V8</a:t>
            </a:r>
          </a:p>
          <a:p>
            <a:pPr eaLnBrk="1" hangingPunct="1">
              <a:buFontTx/>
              <a:buNone/>
            </a:pPr>
            <a:endParaRPr lang="en-US" altLang="en-US" sz="2400" b="1">
              <a:cs typeface="Times New Roman" panose="02020603050405020304" pitchFamily="18" charset="0"/>
            </a:endParaRPr>
          </a:p>
          <a:p>
            <a:pPr eaLnBrk="1" hangingPunct="1"/>
            <a:r>
              <a:rPr lang="en-US" altLang="en-US" sz="2400" b="1">
                <a:cs typeface="Times New Roman" panose="02020603050405020304" pitchFamily="18" charset="0"/>
              </a:rPr>
              <a:t>Rule-based query optimization</a:t>
            </a:r>
            <a:r>
              <a:rPr lang="en-US" altLang="en-US" sz="2400">
                <a:cs typeface="Times New Roman" panose="02020603050405020304" pitchFamily="18" charset="0"/>
              </a:rPr>
              <a:t>: the optimizer chooses execution plans based on heuristically ranked operations.</a:t>
            </a:r>
            <a:r>
              <a:rPr lang="en-US" altLang="en-US" sz="2400" b="1">
                <a:cs typeface="Times New Roman" panose="02020603050405020304" pitchFamily="18" charset="0"/>
              </a:rPr>
              <a:t> </a:t>
            </a:r>
          </a:p>
          <a:p>
            <a:pPr eaLnBrk="1" hangingPunct="1">
              <a:buFontTx/>
              <a:buNone/>
            </a:pPr>
            <a:r>
              <a:rPr lang="en-US" altLang="en-US" sz="2400">
                <a:cs typeface="Times New Roman" panose="02020603050405020304" pitchFamily="18" charset="0"/>
              </a:rPr>
              <a:t>	(Currently it is being phased out) </a:t>
            </a:r>
          </a:p>
          <a:p>
            <a:pPr eaLnBrk="1" hangingPunct="1"/>
            <a:r>
              <a:rPr lang="en-US" altLang="en-US" sz="2400" b="1">
                <a:cs typeface="Times New Roman" panose="02020603050405020304" pitchFamily="18" charset="0"/>
              </a:rPr>
              <a:t>Cost-based query optimization: </a:t>
            </a:r>
            <a:r>
              <a:rPr lang="en-US" altLang="en-US" sz="2400">
                <a:cs typeface="Times New Roman" panose="02020603050405020304" pitchFamily="18" charset="0"/>
              </a:rPr>
              <a:t>the optimizer examines alternative access paths and operator algorithms and chooses the execution plan with lowest estimate cost. The query cost is calculated based on the estimated usage of resources such as I/O, CPU and memory needed.</a:t>
            </a:r>
          </a:p>
          <a:p>
            <a:pPr eaLnBrk="1" hangingPunct="1"/>
            <a:r>
              <a:rPr lang="en-US" altLang="en-US" sz="2400">
                <a:cs typeface="Times New Roman" panose="02020603050405020304" pitchFamily="18" charset="0"/>
              </a:rPr>
              <a:t>Application developers could specify </a:t>
            </a:r>
            <a:r>
              <a:rPr lang="en-US" altLang="en-US" sz="2400" b="1">
                <a:cs typeface="Times New Roman" panose="02020603050405020304" pitchFamily="18" charset="0"/>
              </a:rPr>
              <a:t>hints</a:t>
            </a:r>
            <a:r>
              <a:rPr lang="en-US" altLang="en-US" sz="2400">
                <a:cs typeface="Times New Roman" panose="02020603050405020304" pitchFamily="18" charset="0"/>
              </a:rPr>
              <a:t> to the ORACLE query optimizer. The idea is that an application developer might know more information about the data.</a:t>
            </a:r>
            <a:endParaRPr lang="en-US" altLang="en-US" sz="2400" b="1">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B20D5A4B-4B5B-7FC6-B921-B7CA6123D049}"/>
              </a:ext>
            </a:extLst>
          </p:cNvPr>
          <p:cNvSpPr>
            <a:spLocks noGrp="1" noChangeArrowheads="1"/>
          </p:cNvSpPr>
          <p:nvPr>
            <p:ph type="title"/>
          </p:nvPr>
        </p:nvSpPr>
        <p:spPr/>
        <p:txBody>
          <a:bodyPr/>
          <a:lstStyle/>
          <a:p>
            <a:pPr eaLnBrk="1" hangingPunct="1"/>
            <a:r>
              <a:rPr lang="en-US" altLang="en-US" sz="3200" b="1">
                <a:solidFill>
                  <a:schemeClr val="accent2"/>
                </a:solidFill>
                <a:latin typeface="Bookman Old Style" panose="02050604050505020204" pitchFamily="18" charset="0"/>
              </a:rPr>
              <a:t>INTRODUCTION</a:t>
            </a:r>
          </a:p>
        </p:txBody>
      </p:sp>
      <p:sp>
        <p:nvSpPr>
          <p:cNvPr id="2054" name="Rectangle 6">
            <a:extLst>
              <a:ext uri="{FF2B5EF4-FFF2-40B4-BE49-F238E27FC236}">
                <a16:creationId xmlns:a16="http://schemas.microsoft.com/office/drawing/2014/main" id="{FCB604B6-7B5F-E48B-61FB-F37D5BB7BD03}"/>
              </a:ext>
            </a:extLst>
          </p:cNvPr>
          <p:cNvSpPr>
            <a:spLocks noChangeArrowheads="1"/>
          </p:cNvSpPr>
          <p:nvPr/>
        </p:nvSpPr>
        <p:spPr bwMode="auto">
          <a:xfrm>
            <a:off x="1828800" y="2133601"/>
            <a:ext cx="8247642" cy="3170099"/>
          </a:xfrm>
          <a:prstGeom prst="rect">
            <a:avLst/>
          </a:prstGeom>
          <a:noFill/>
          <a:ln>
            <a:noFill/>
          </a:ln>
          <a:effectLst/>
        </p:spPr>
        <p:txBody>
          <a:bodyPr wrap="none">
            <a:spAutoFit/>
          </a:bodyPr>
          <a:lstStyle/>
          <a:p>
            <a:pPr eaLnBrk="1" hangingPunct="1">
              <a:defRPr/>
            </a:pPr>
            <a:r>
              <a:rPr lang="en-US" altLang="en-US" b="1">
                <a:solidFill>
                  <a:schemeClr val="bg2"/>
                </a:solidFill>
              </a:rPr>
              <a:t> </a:t>
            </a:r>
          </a:p>
          <a:p>
            <a:pPr eaLnBrk="1" hangingPunct="1">
              <a:defRPr/>
            </a:pPr>
            <a:endParaRPr lang="en-US" altLang="en-US" b="1">
              <a:solidFill>
                <a:schemeClr val="bg2"/>
              </a:solidFill>
            </a:endParaRPr>
          </a:p>
          <a:p>
            <a:pPr eaLnBrk="1" hangingPunct="1">
              <a:defRPr/>
            </a:pPr>
            <a:endParaRPr lang="en-US" altLang="en-US" b="1">
              <a:solidFill>
                <a:schemeClr val="bg2"/>
              </a:solidFill>
            </a:endParaRPr>
          </a:p>
          <a:p>
            <a:pPr eaLnBrk="1" hangingPunct="1">
              <a:defRPr/>
            </a:pPr>
            <a:endParaRPr lang="en-US" altLang="en-US" b="1">
              <a:solidFill>
                <a:schemeClr val="bg2"/>
              </a:solidFill>
            </a:endParaRPr>
          </a:p>
          <a:p>
            <a:pPr eaLnBrk="1" hangingPunct="1">
              <a:defRPr/>
            </a:pPr>
            <a:r>
              <a:rPr lang="en-US" altLang="en-US" sz="2000" b="1"/>
              <a:t>Query Processing</a:t>
            </a:r>
            <a:r>
              <a:rPr lang="en-US" altLang="en-US"/>
              <a:t>:</a:t>
            </a:r>
            <a:r>
              <a:rPr lang="en-US" altLang="en-US" b="1">
                <a:solidFill>
                  <a:schemeClr val="bg2"/>
                </a:solidFill>
              </a:rPr>
              <a:t>  </a:t>
            </a:r>
            <a:r>
              <a:rPr lang="en-US" altLang="en-US"/>
              <a:t>The process by which the query results are retrieved from a </a:t>
            </a:r>
          </a:p>
          <a:p>
            <a:pPr eaLnBrk="1" hangingPunct="1">
              <a:defRPr/>
            </a:pPr>
            <a:r>
              <a:rPr lang="en-US" altLang="en-US"/>
              <a:t> high-level query such as SQL or OQL. </a:t>
            </a:r>
            <a:endParaRPr lang="en-US" altLang="en-US" b="1">
              <a:solidFill>
                <a:schemeClr val="bg2"/>
              </a:solidFill>
            </a:endParaRPr>
          </a:p>
          <a:p>
            <a:pPr eaLnBrk="1" hangingPunct="1">
              <a:defRPr/>
            </a:pPr>
            <a:endParaRPr lang="en-US" altLang="en-US" b="1">
              <a:solidFill>
                <a:schemeClr val="bg2"/>
              </a:solidFill>
            </a:endParaRPr>
          </a:p>
          <a:p>
            <a:pPr eaLnBrk="1" hangingPunct="1">
              <a:defRPr/>
            </a:pPr>
            <a:r>
              <a:rPr lang="en-US" altLang="en-US" b="1">
                <a:solidFill>
                  <a:schemeClr val="bg2"/>
                </a:solidFill>
              </a:rPr>
              <a:t>Query Optimization: </a:t>
            </a:r>
            <a:r>
              <a:rPr lang="en-US" altLang="en-US">
                <a:effectLst>
                  <a:outerShdw blurRad="38100" dist="38100" dir="2700000" algn="tl">
                    <a:srgbClr val="C0C0C0"/>
                  </a:outerShdw>
                </a:effectLst>
              </a:rPr>
              <a:t>The process of choosing a suitable execution strategy for </a:t>
            </a:r>
          </a:p>
          <a:p>
            <a:pPr eaLnBrk="1" hangingPunct="1">
              <a:defRPr/>
            </a:pPr>
            <a:r>
              <a:rPr lang="en-US" altLang="en-US">
                <a:effectLst>
                  <a:outerShdw blurRad="38100" dist="38100" dir="2700000" algn="tl">
                    <a:srgbClr val="C0C0C0"/>
                  </a:outerShdw>
                </a:effectLst>
              </a:rPr>
              <a:t>retrieving results of query from database files for processing a query is known as</a:t>
            </a:r>
          </a:p>
          <a:p>
            <a:pPr eaLnBrk="1" hangingPunct="1">
              <a:defRPr/>
            </a:pPr>
            <a:r>
              <a:rPr lang="en-US" altLang="en-US">
                <a:effectLst>
                  <a:outerShdw blurRad="38100" dist="38100" dir="2700000" algn="tl">
                    <a:srgbClr val="C0C0C0"/>
                  </a:outerShdw>
                </a:effectLst>
              </a:rPr>
              <a:t>Query Optimization. </a:t>
            </a:r>
          </a:p>
          <a:p>
            <a:pPr eaLnBrk="1" hangingPunct="1">
              <a:defRPr/>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51B42B6-C0A5-A8D1-AB62-F35624050BA3}"/>
              </a:ext>
            </a:extLst>
          </p:cNvPr>
          <p:cNvSpPr>
            <a:spLocks noGrp="1" noChangeArrowheads="1"/>
          </p:cNvSpPr>
          <p:nvPr>
            <p:ph type="title"/>
          </p:nvPr>
        </p:nvSpPr>
        <p:spPr/>
        <p:txBody>
          <a:bodyPr/>
          <a:lstStyle/>
          <a:p>
            <a:pPr eaLnBrk="1" hangingPunct="1"/>
            <a:endParaRPr lang="en-US" altLang="en-US"/>
          </a:p>
        </p:txBody>
      </p:sp>
      <p:sp>
        <p:nvSpPr>
          <p:cNvPr id="21507" name="Rectangle 3">
            <a:extLst>
              <a:ext uri="{FF2B5EF4-FFF2-40B4-BE49-F238E27FC236}">
                <a16:creationId xmlns:a16="http://schemas.microsoft.com/office/drawing/2014/main" id="{6259010C-7A80-DE31-B70E-BBB5ACECC3E9}"/>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0F5462C-D201-D649-D82C-F0B94AF630F2}"/>
              </a:ext>
            </a:extLst>
          </p:cNvPr>
          <p:cNvSpPr>
            <a:spLocks noGrp="1" noChangeArrowheads="1"/>
          </p:cNvSpPr>
          <p:nvPr>
            <p:ph type="title"/>
          </p:nvPr>
        </p:nvSpPr>
        <p:spPr>
          <a:xfrm>
            <a:off x="2590800" y="0"/>
            <a:ext cx="7543800" cy="1905000"/>
          </a:xfrm>
        </p:spPr>
        <p:txBody>
          <a:bodyPr/>
          <a:lstStyle/>
          <a:p>
            <a:pPr eaLnBrk="1" hangingPunct="1"/>
            <a:r>
              <a:rPr lang="en-US" altLang="en-US"/>
              <a:t>Two main Techniques for Query Optimization</a:t>
            </a:r>
          </a:p>
        </p:txBody>
      </p:sp>
      <p:sp>
        <p:nvSpPr>
          <p:cNvPr id="22531" name="Rectangle 3">
            <a:extLst>
              <a:ext uri="{FF2B5EF4-FFF2-40B4-BE49-F238E27FC236}">
                <a16:creationId xmlns:a16="http://schemas.microsoft.com/office/drawing/2014/main" id="{6B491FC1-CBCE-9A5F-EE94-6A5D01645524}"/>
              </a:ext>
            </a:extLst>
          </p:cNvPr>
          <p:cNvSpPr>
            <a:spLocks noGrp="1" noChangeArrowheads="1"/>
          </p:cNvSpPr>
          <p:nvPr>
            <p:ph type="body" idx="1"/>
          </p:nvPr>
        </p:nvSpPr>
        <p:spPr>
          <a:xfrm>
            <a:off x="2590800" y="1524000"/>
            <a:ext cx="7543800" cy="4572000"/>
          </a:xfrm>
        </p:spPr>
        <p:txBody>
          <a:bodyPr/>
          <a:lstStyle/>
          <a:p>
            <a:pPr eaLnBrk="1" hangingPunct="1">
              <a:buFont typeface="Wingdings" panose="05000000000000000000" pitchFamily="2" charset="2"/>
              <a:buNone/>
            </a:pPr>
            <a:endParaRPr lang="en-US" altLang="en-US"/>
          </a:p>
          <a:p>
            <a:pPr eaLnBrk="1" hangingPunct="1">
              <a:buFont typeface="Wingdings" panose="05000000000000000000" pitchFamily="2" charset="2"/>
              <a:buChar char="§"/>
            </a:pPr>
            <a:r>
              <a:rPr lang="en-US" altLang="en-US"/>
              <a:t>Heuristic Rules</a:t>
            </a:r>
          </a:p>
          <a:p>
            <a:pPr eaLnBrk="1" hangingPunct="1">
              <a:buFont typeface="Wingdings" panose="05000000000000000000" pitchFamily="2" charset="2"/>
              <a:buNone/>
            </a:pPr>
            <a:r>
              <a:rPr lang="en-US" altLang="en-US"/>
              <a:t>    	Rules for ordering the operations in query optimization.</a:t>
            </a:r>
          </a:p>
          <a:p>
            <a:pPr eaLnBrk="1" hangingPunct="1">
              <a:buFont typeface="Wingdings" panose="05000000000000000000" pitchFamily="2" charset="2"/>
              <a:buChar char="§"/>
            </a:pPr>
            <a:r>
              <a:rPr lang="en-US" altLang="en-US"/>
              <a:t>Systematical estimation</a:t>
            </a:r>
          </a:p>
          <a:p>
            <a:pPr eaLnBrk="1" hangingPunct="1">
              <a:buFont typeface="Wingdings" panose="05000000000000000000" pitchFamily="2" charset="2"/>
              <a:buNone/>
            </a:pPr>
            <a:r>
              <a:rPr lang="en-US" altLang="en-US"/>
              <a:t>    	It estimates cost of different execution strategies and chooses the execution plan with lowest execution cost</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3976</Words>
  <Application>Microsoft Office PowerPoint</Application>
  <PresentationFormat>Widescreen</PresentationFormat>
  <Paragraphs>326</Paragraphs>
  <Slides>67</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82" baseType="lpstr">
      <vt:lpstr>굴림</vt:lpstr>
      <vt:lpstr>Aptos</vt:lpstr>
      <vt:lpstr>Aptos Display</vt:lpstr>
      <vt:lpstr>Arial</vt:lpstr>
      <vt:lpstr>Bookman Old Style</vt:lpstr>
      <vt:lpstr>Comic Sans MS</vt:lpstr>
      <vt:lpstr>New York</vt:lpstr>
      <vt:lpstr>Palatino</vt:lpstr>
      <vt:lpstr>Symbol</vt:lpstr>
      <vt:lpstr>Tahoma</vt:lpstr>
      <vt:lpstr>Times New Roman</vt:lpstr>
      <vt:lpstr>Wingdings</vt:lpstr>
      <vt:lpstr>Office Theme</vt:lpstr>
      <vt:lpstr>Bitmap Image</vt:lpstr>
      <vt:lpstr>Microsoft Word Document</vt:lpstr>
      <vt:lpstr>PowerPoint Presentation</vt:lpstr>
      <vt:lpstr>PowerPoint Presentation</vt:lpstr>
      <vt:lpstr>PowerPoint Presentation</vt:lpstr>
      <vt:lpstr>CONTENTS</vt:lpstr>
      <vt:lpstr>PowerPoint Presentation</vt:lpstr>
      <vt:lpstr>(cont…)   CONTENTS</vt:lpstr>
      <vt:lpstr>INTRODUCTION</vt:lpstr>
      <vt:lpstr>PowerPoint Presentation</vt:lpstr>
      <vt:lpstr>Two main Techniques for Query Optimization</vt:lpstr>
      <vt:lpstr>Steps In Processing High-Level Query</vt:lpstr>
      <vt:lpstr>Scanning , Parsing , Validating</vt:lpstr>
      <vt:lpstr>QUERY DATA STRUCTURE</vt:lpstr>
      <vt:lpstr>QUERY PROCESSING</vt:lpstr>
      <vt:lpstr>Translating SQL Queries into Relational Algebra </vt:lpstr>
      <vt:lpstr>Translating SQL Queries into Relational Algebra </vt:lpstr>
      <vt:lpstr>Why sort?</vt:lpstr>
      <vt:lpstr>  Algorithms for External Sorting</vt:lpstr>
      <vt:lpstr>PowerPoint Presentation</vt:lpstr>
      <vt:lpstr>EXTERNAL SORTING</vt:lpstr>
      <vt:lpstr>PowerPoint Presentation</vt:lpstr>
      <vt:lpstr>(cont..) EXTERNAL SORTING</vt:lpstr>
      <vt:lpstr>Internal Sorting</vt:lpstr>
      <vt:lpstr>External Merging</vt:lpstr>
      <vt:lpstr>PowerPoint Presentation</vt:lpstr>
      <vt:lpstr>PowerPoint Presentation</vt:lpstr>
      <vt:lpstr>PowerPoint Presentation</vt:lpstr>
      <vt:lpstr>Number of Passes of External Sort</vt:lpstr>
      <vt:lpstr>PowerPoint Presentation</vt:lpstr>
      <vt:lpstr>PowerPoint Presentation</vt:lpstr>
      <vt:lpstr>Algorithms for SELECT and JOIN Operations </vt:lpstr>
      <vt:lpstr>Algorithms for SELECT and JOIN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 Graph</vt:lpstr>
      <vt:lpstr>PowerPoint Presentation</vt:lpstr>
      <vt:lpstr>Heuristic Query Tree Optimization</vt:lpstr>
      <vt:lpstr>Heuristic Query Tree Optimization</vt:lpstr>
      <vt:lpstr>(CONT…) Query Tree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Rawat</dc:creator>
  <cp:lastModifiedBy>Piyush Rawat</cp:lastModifiedBy>
  <cp:revision>1</cp:revision>
  <dcterms:created xsi:type="dcterms:W3CDTF">2024-03-14T04:03:18Z</dcterms:created>
  <dcterms:modified xsi:type="dcterms:W3CDTF">2024-03-14T04:05:03Z</dcterms:modified>
</cp:coreProperties>
</file>