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6" r:id="rId2"/>
    <p:sldId id="257" r:id="rId3"/>
    <p:sldId id="299" r:id="rId4"/>
    <p:sldId id="300" r:id="rId5"/>
    <p:sldId id="258" r:id="rId6"/>
    <p:sldId id="301" r:id="rId7"/>
    <p:sldId id="302" r:id="rId8"/>
    <p:sldId id="303" r:id="rId9"/>
    <p:sldId id="304" r:id="rId10"/>
    <p:sldId id="305" r:id="rId11"/>
    <p:sldId id="306" r:id="rId12"/>
    <p:sldId id="307" r:id="rId13"/>
    <p:sldId id="308" r:id="rId14"/>
    <p:sldId id="312" r:id="rId15"/>
    <p:sldId id="309" r:id="rId16"/>
    <p:sldId id="310" r:id="rId17"/>
    <p:sldId id="311" r:id="rId18"/>
    <p:sldId id="313" r:id="rId19"/>
    <p:sldId id="314" r:id="rId20"/>
    <p:sldId id="315" r:id="rId21"/>
    <p:sldId id="316" r:id="rId22"/>
    <p:sldId id="317" r:id="rId23"/>
    <p:sldId id="318" r:id="rId24"/>
    <p:sldId id="319" r:id="rId25"/>
    <p:sldId id="320" r:id="rId26"/>
    <p:sldId id="321" r:id="rId27"/>
    <p:sldId id="322" r:id="rId28"/>
    <p:sldId id="323" r:id="rId29"/>
    <p:sldId id="324" r:id="rId30"/>
    <p:sldId id="325" r:id="rId31"/>
    <p:sldId id="326" r:id="rId32"/>
    <p:sldId id="327" r:id="rId33"/>
    <p:sldId id="328" r:id="rId34"/>
    <p:sldId id="329" r:id="rId35"/>
    <p:sldId id="330" r:id="rId36"/>
    <p:sldId id="332" r:id="rId37"/>
    <p:sldId id="331" r:id="rId38"/>
    <p:sldId id="336" r:id="rId39"/>
    <p:sldId id="338" r:id="rId40"/>
    <p:sldId id="339" r:id="rId41"/>
    <p:sldId id="340" r:id="rId42"/>
    <p:sldId id="341" r:id="rId43"/>
    <p:sldId id="342" r:id="rId44"/>
    <p:sldId id="344" r:id="rId45"/>
    <p:sldId id="345" r:id="rId46"/>
    <p:sldId id="333" r:id="rId47"/>
    <p:sldId id="335" r:id="rId48"/>
    <p:sldId id="346" r:id="rId49"/>
    <p:sldId id="347" r:id="rId50"/>
    <p:sldId id="348" r:id="rId51"/>
    <p:sldId id="349" r:id="rId52"/>
    <p:sldId id="350" r:id="rId53"/>
    <p:sldId id="351" r:id="rId54"/>
    <p:sldId id="352" r:id="rId55"/>
    <p:sldId id="353" r:id="rId56"/>
    <p:sldId id="354" r:id="rId57"/>
    <p:sldId id="355" r:id="rId58"/>
    <p:sldId id="356" r:id="rId59"/>
    <p:sldId id="357" r:id="rId60"/>
    <p:sldId id="358" r:id="rId61"/>
    <p:sldId id="359" r:id="rId62"/>
    <p:sldId id="360"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DEB2A5-26A8-4D3F-B7D8-61073AB5B67E}" type="datetimeFigureOut">
              <a:rPr lang="en-IN" smtClean="0"/>
              <a:t>05-03-2024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9F5BB3-BEEC-4C83-9DDD-60FCCFA326A1}" type="slidenum">
              <a:rPr lang="en-IN" smtClean="0"/>
              <a:t>‹#›</a:t>
            </a:fld>
            <a:endParaRPr lang="en-IN"/>
          </a:p>
        </p:txBody>
      </p:sp>
    </p:spTree>
    <p:extLst>
      <p:ext uri="{BB962C8B-B14F-4D97-AF65-F5344CB8AC3E}">
        <p14:creationId xmlns:p14="http://schemas.microsoft.com/office/powerpoint/2010/main" val="2573469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03A8D4EF-37D1-462A-378C-A9D1372F2137}"/>
              </a:ext>
            </a:extLst>
          </p:cNvPr>
          <p:cNvSpPr>
            <a:spLocks noGrp="1" noRot="1" noChangeAspect="1" noChangeArrowheads="1" noTextEdit="1"/>
          </p:cNvSpPr>
          <p:nvPr>
            <p:ph type="sldImg"/>
          </p:nvPr>
        </p:nvSpPr>
        <p:spPr>
          <a:ln/>
        </p:spPr>
      </p:sp>
      <p:sp>
        <p:nvSpPr>
          <p:cNvPr id="83971" name="Rectangle 3">
            <a:extLst>
              <a:ext uri="{FF2B5EF4-FFF2-40B4-BE49-F238E27FC236}">
                <a16:creationId xmlns:a16="http://schemas.microsoft.com/office/drawing/2014/main" id="{93EB520A-DA43-1299-78DA-9F5789911D02}"/>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F947B-7B03-E5E8-64B8-E2C9406239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157415C-0285-A45E-4A37-C5432CB2A8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9B7A10A-D13C-5450-2DB0-2476B9010B6A}"/>
              </a:ext>
            </a:extLst>
          </p:cNvPr>
          <p:cNvSpPr>
            <a:spLocks noGrp="1"/>
          </p:cNvSpPr>
          <p:nvPr>
            <p:ph type="dt" sz="half" idx="10"/>
          </p:nvPr>
        </p:nvSpPr>
        <p:spPr/>
        <p:txBody>
          <a:bodyPr/>
          <a:lstStyle/>
          <a:p>
            <a:fld id="{1E1AC2F7-6FCF-48FA-BD81-1E884DCDDBD5}" type="datetimeFigureOut">
              <a:rPr lang="en-IN" smtClean="0"/>
              <a:t>05-03-2024</a:t>
            </a:fld>
            <a:endParaRPr lang="en-IN"/>
          </a:p>
        </p:txBody>
      </p:sp>
      <p:sp>
        <p:nvSpPr>
          <p:cNvPr id="5" name="Footer Placeholder 4">
            <a:extLst>
              <a:ext uri="{FF2B5EF4-FFF2-40B4-BE49-F238E27FC236}">
                <a16:creationId xmlns:a16="http://schemas.microsoft.com/office/drawing/2014/main" id="{B57DB2CD-B0E7-9AB2-47A8-2BF20383C9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3951BE-0729-DB09-8BD2-A52EECD05CB5}"/>
              </a:ext>
            </a:extLst>
          </p:cNvPr>
          <p:cNvSpPr>
            <a:spLocks noGrp="1"/>
          </p:cNvSpPr>
          <p:nvPr>
            <p:ph type="sldNum" sz="quarter" idx="12"/>
          </p:nvPr>
        </p:nvSpPr>
        <p:spPr/>
        <p:txBody>
          <a:bodyPr/>
          <a:lstStyle/>
          <a:p>
            <a:fld id="{93F6892C-FF74-4F78-9819-29A969D5F2FB}" type="slidenum">
              <a:rPr lang="en-IN" smtClean="0"/>
              <a:t>‹#›</a:t>
            </a:fld>
            <a:endParaRPr lang="en-IN"/>
          </a:p>
        </p:txBody>
      </p:sp>
    </p:spTree>
    <p:extLst>
      <p:ext uri="{BB962C8B-B14F-4D97-AF65-F5344CB8AC3E}">
        <p14:creationId xmlns:p14="http://schemas.microsoft.com/office/powerpoint/2010/main" val="2381237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DB0F7-A79A-4D70-E37D-0E100E0F362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FB81B0-C0EB-F1DC-0D74-90319E7473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46900E-0B2F-5207-CA71-3FBBB23C94F2}"/>
              </a:ext>
            </a:extLst>
          </p:cNvPr>
          <p:cNvSpPr>
            <a:spLocks noGrp="1"/>
          </p:cNvSpPr>
          <p:nvPr>
            <p:ph type="dt" sz="half" idx="10"/>
          </p:nvPr>
        </p:nvSpPr>
        <p:spPr/>
        <p:txBody>
          <a:bodyPr/>
          <a:lstStyle/>
          <a:p>
            <a:fld id="{1E1AC2F7-6FCF-48FA-BD81-1E884DCDDBD5}" type="datetimeFigureOut">
              <a:rPr lang="en-IN" smtClean="0"/>
              <a:t>05-03-2024</a:t>
            </a:fld>
            <a:endParaRPr lang="en-IN"/>
          </a:p>
        </p:txBody>
      </p:sp>
      <p:sp>
        <p:nvSpPr>
          <p:cNvPr id="5" name="Footer Placeholder 4">
            <a:extLst>
              <a:ext uri="{FF2B5EF4-FFF2-40B4-BE49-F238E27FC236}">
                <a16:creationId xmlns:a16="http://schemas.microsoft.com/office/drawing/2014/main" id="{A5100130-4244-674B-AEC6-6587D3521E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083A08-FBE0-5156-6F40-BFC415B18967}"/>
              </a:ext>
            </a:extLst>
          </p:cNvPr>
          <p:cNvSpPr>
            <a:spLocks noGrp="1"/>
          </p:cNvSpPr>
          <p:nvPr>
            <p:ph type="sldNum" sz="quarter" idx="12"/>
          </p:nvPr>
        </p:nvSpPr>
        <p:spPr/>
        <p:txBody>
          <a:bodyPr/>
          <a:lstStyle/>
          <a:p>
            <a:fld id="{93F6892C-FF74-4F78-9819-29A969D5F2FB}" type="slidenum">
              <a:rPr lang="en-IN" smtClean="0"/>
              <a:t>‹#›</a:t>
            </a:fld>
            <a:endParaRPr lang="en-IN"/>
          </a:p>
        </p:txBody>
      </p:sp>
    </p:spTree>
    <p:extLst>
      <p:ext uri="{BB962C8B-B14F-4D97-AF65-F5344CB8AC3E}">
        <p14:creationId xmlns:p14="http://schemas.microsoft.com/office/powerpoint/2010/main" val="1161713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25688F-CF8A-C15B-3F2F-DEEF17D506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5E083A-18CE-204D-79B7-009ADAA96A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CDE6E4-E96D-53C0-EDAC-A3ED8DACDBB5}"/>
              </a:ext>
            </a:extLst>
          </p:cNvPr>
          <p:cNvSpPr>
            <a:spLocks noGrp="1"/>
          </p:cNvSpPr>
          <p:nvPr>
            <p:ph type="dt" sz="half" idx="10"/>
          </p:nvPr>
        </p:nvSpPr>
        <p:spPr/>
        <p:txBody>
          <a:bodyPr/>
          <a:lstStyle/>
          <a:p>
            <a:fld id="{1E1AC2F7-6FCF-48FA-BD81-1E884DCDDBD5}" type="datetimeFigureOut">
              <a:rPr lang="en-IN" smtClean="0"/>
              <a:t>05-03-2024</a:t>
            </a:fld>
            <a:endParaRPr lang="en-IN"/>
          </a:p>
        </p:txBody>
      </p:sp>
      <p:sp>
        <p:nvSpPr>
          <p:cNvPr id="5" name="Footer Placeholder 4">
            <a:extLst>
              <a:ext uri="{FF2B5EF4-FFF2-40B4-BE49-F238E27FC236}">
                <a16:creationId xmlns:a16="http://schemas.microsoft.com/office/drawing/2014/main" id="{836F6899-B4B5-2F84-97E1-A444434A44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E3083E-9066-076F-03C9-F77200368AB8}"/>
              </a:ext>
            </a:extLst>
          </p:cNvPr>
          <p:cNvSpPr>
            <a:spLocks noGrp="1"/>
          </p:cNvSpPr>
          <p:nvPr>
            <p:ph type="sldNum" sz="quarter" idx="12"/>
          </p:nvPr>
        </p:nvSpPr>
        <p:spPr/>
        <p:txBody>
          <a:bodyPr/>
          <a:lstStyle/>
          <a:p>
            <a:fld id="{93F6892C-FF74-4F78-9819-29A969D5F2FB}" type="slidenum">
              <a:rPr lang="en-IN" smtClean="0"/>
              <a:t>‹#›</a:t>
            </a:fld>
            <a:endParaRPr lang="en-IN"/>
          </a:p>
        </p:txBody>
      </p:sp>
    </p:spTree>
    <p:extLst>
      <p:ext uri="{BB962C8B-B14F-4D97-AF65-F5344CB8AC3E}">
        <p14:creationId xmlns:p14="http://schemas.microsoft.com/office/powerpoint/2010/main" val="575475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854F0-3E45-54EE-2ABF-FC391D1070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32D2EB-3CA4-FFFE-9788-4EF6CF6A59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B4296F-14BC-E01C-C92C-99846A664177}"/>
              </a:ext>
            </a:extLst>
          </p:cNvPr>
          <p:cNvSpPr>
            <a:spLocks noGrp="1"/>
          </p:cNvSpPr>
          <p:nvPr>
            <p:ph type="dt" sz="half" idx="10"/>
          </p:nvPr>
        </p:nvSpPr>
        <p:spPr/>
        <p:txBody>
          <a:bodyPr/>
          <a:lstStyle/>
          <a:p>
            <a:fld id="{1E1AC2F7-6FCF-48FA-BD81-1E884DCDDBD5}" type="datetimeFigureOut">
              <a:rPr lang="en-IN" smtClean="0"/>
              <a:t>05-03-2024</a:t>
            </a:fld>
            <a:endParaRPr lang="en-IN"/>
          </a:p>
        </p:txBody>
      </p:sp>
      <p:sp>
        <p:nvSpPr>
          <p:cNvPr id="5" name="Footer Placeholder 4">
            <a:extLst>
              <a:ext uri="{FF2B5EF4-FFF2-40B4-BE49-F238E27FC236}">
                <a16:creationId xmlns:a16="http://schemas.microsoft.com/office/drawing/2014/main" id="{D07BEF85-6945-85C7-414A-01C9E05742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3293D6-EFE3-588A-2CC0-6A8CB593C314}"/>
              </a:ext>
            </a:extLst>
          </p:cNvPr>
          <p:cNvSpPr>
            <a:spLocks noGrp="1"/>
          </p:cNvSpPr>
          <p:nvPr>
            <p:ph type="sldNum" sz="quarter" idx="12"/>
          </p:nvPr>
        </p:nvSpPr>
        <p:spPr/>
        <p:txBody>
          <a:bodyPr/>
          <a:lstStyle/>
          <a:p>
            <a:fld id="{93F6892C-FF74-4F78-9819-29A969D5F2FB}" type="slidenum">
              <a:rPr lang="en-IN" smtClean="0"/>
              <a:t>‹#›</a:t>
            </a:fld>
            <a:endParaRPr lang="en-IN"/>
          </a:p>
        </p:txBody>
      </p:sp>
    </p:spTree>
    <p:extLst>
      <p:ext uri="{BB962C8B-B14F-4D97-AF65-F5344CB8AC3E}">
        <p14:creationId xmlns:p14="http://schemas.microsoft.com/office/powerpoint/2010/main" val="3577813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91836-F90E-17E2-B11F-370AAC8776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06F5919-FAD3-31EC-4BF7-065FB4CBD05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1B0573-5605-F3AA-5918-0DB2F998D2F5}"/>
              </a:ext>
            </a:extLst>
          </p:cNvPr>
          <p:cNvSpPr>
            <a:spLocks noGrp="1"/>
          </p:cNvSpPr>
          <p:nvPr>
            <p:ph type="dt" sz="half" idx="10"/>
          </p:nvPr>
        </p:nvSpPr>
        <p:spPr/>
        <p:txBody>
          <a:bodyPr/>
          <a:lstStyle/>
          <a:p>
            <a:fld id="{1E1AC2F7-6FCF-48FA-BD81-1E884DCDDBD5}" type="datetimeFigureOut">
              <a:rPr lang="en-IN" smtClean="0"/>
              <a:t>05-03-2024</a:t>
            </a:fld>
            <a:endParaRPr lang="en-IN"/>
          </a:p>
        </p:txBody>
      </p:sp>
      <p:sp>
        <p:nvSpPr>
          <p:cNvPr id="5" name="Footer Placeholder 4">
            <a:extLst>
              <a:ext uri="{FF2B5EF4-FFF2-40B4-BE49-F238E27FC236}">
                <a16:creationId xmlns:a16="http://schemas.microsoft.com/office/drawing/2014/main" id="{C239A9AE-4D80-1A5A-F2E9-2E4B19EC1E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4910B9-1B91-A620-5F45-081C59A7ED87}"/>
              </a:ext>
            </a:extLst>
          </p:cNvPr>
          <p:cNvSpPr>
            <a:spLocks noGrp="1"/>
          </p:cNvSpPr>
          <p:nvPr>
            <p:ph type="sldNum" sz="quarter" idx="12"/>
          </p:nvPr>
        </p:nvSpPr>
        <p:spPr/>
        <p:txBody>
          <a:bodyPr/>
          <a:lstStyle/>
          <a:p>
            <a:fld id="{93F6892C-FF74-4F78-9819-29A969D5F2FB}" type="slidenum">
              <a:rPr lang="en-IN" smtClean="0"/>
              <a:t>‹#›</a:t>
            </a:fld>
            <a:endParaRPr lang="en-IN"/>
          </a:p>
        </p:txBody>
      </p:sp>
    </p:spTree>
    <p:extLst>
      <p:ext uri="{BB962C8B-B14F-4D97-AF65-F5344CB8AC3E}">
        <p14:creationId xmlns:p14="http://schemas.microsoft.com/office/powerpoint/2010/main" val="3825775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16449-DE0B-186D-17D8-961130FCBA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64D22A-4109-90F3-4D1C-1C18204063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E29A52A-23C1-01D9-89B9-0ABDF0CC73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B8DE1F4-1280-59AE-23D0-FEA88B63F41A}"/>
              </a:ext>
            </a:extLst>
          </p:cNvPr>
          <p:cNvSpPr>
            <a:spLocks noGrp="1"/>
          </p:cNvSpPr>
          <p:nvPr>
            <p:ph type="dt" sz="half" idx="10"/>
          </p:nvPr>
        </p:nvSpPr>
        <p:spPr/>
        <p:txBody>
          <a:bodyPr/>
          <a:lstStyle/>
          <a:p>
            <a:fld id="{1E1AC2F7-6FCF-48FA-BD81-1E884DCDDBD5}" type="datetimeFigureOut">
              <a:rPr lang="en-IN" smtClean="0"/>
              <a:t>05-03-2024</a:t>
            </a:fld>
            <a:endParaRPr lang="en-IN"/>
          </a:p>
        </p:txBody>
      </p:sp>
      <p:sp>
        <p:nvSpPr>
          <p:cNvPr id="6" name="Footer Placeholder 5">
            <a:extLst>
              <a:ext uri="{FF2B5EF4-FFF2-40B4-BE49-F238E27FC236}">
                <a16:creationId xmlns:a16="http://schemas.microsoft.com/office/drawing/2014/main" id="{744359CC-BFA0-DE63-F74F-37F4296E17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514265-844B-F653-91B3-E1D425D324B0}"/>
              </a:ext>
            </a:extLst>
          </p:cNvPr>
          <p:cNvSpPr>
            <a:spLocks noGrp="1"/>
          </p:cNvSpPr>
          <p:nvPr>
            <p:ph type="sldNum" sz="quarter" idx="12"/>
          </p:nvPr>
        </p:nvSpPr>
        <p:spPr/>
        <p:txBody>
          <a:bodyPr/>
          <a:lstStyle/>
          <a:p>
            <a:fld id="{93F6892C-FF74-4F78-9819-29A969D5F2FB}" type="slidenum">
              <a:rPr lang="en-IN" smtClean="0"/>
              <a:t>‹#›</a:t>
            </a:fld>
            <a:endParaRPr lang="en-IN"/>
          </a:p>
        </p:txBody>
      </p:sp>
    </p:spTree>
    <p:extLst>
      <p:ext uri="{BB962C8B-B14F-4D97-AF65-F5344CB8AC3E}">
        <p14:creationId xmlns:p14="http://schemas.microsoft.com/office/powerpoint/2010/main" val="3276653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36BB5-BCAB-B94B-1C1B-1F72B112510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F2CFF3-DE6A-967A-B2B2-1EB00F7687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130D09-1950-BD0B-0DD3-EBEBFAD6B4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126EAE1-E8C7-330B-4A6D-98B61A3103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39411D-8B37-8573-6B64-1D2BB7F328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336D117-4718-8024-582D-D25BD857421F}"/>
              </a:ext>
            </a:extLst>
          </p:cNvPr>
          <p:cNvSpPr>
            <a:spLocks noGrp="1"/>
          </p:cNvSpPr>
          <p:nvPr>
            <p:ph type="dt" sz="half" idx="10"/>
          </p:nvPr>
        </p:nvSpPr>
        <p:spPr/>
        <p:txBody>
          <a:bodyPr/>
          <a:lstStyle/>
          <a:p>
            <a:fld id="{1E1AC2F7-6FCF-48FA-BD81-1E884DCDDBD5}" type="datetimeFigureOut">
              <a:rPr lang="en-IN" smtClean="0"/>
              <a:t>05-03-2024</a:t>
            </a:fld>
            <a:endParaRPr lang="en-IN"/>
          </a:p>
        </p:txBody>
      </p:sp>
      <p:sp>
        <p:nvSpPr>
          <p:cNvPr id="8" name="Footer Placeholder 7">
            <a:extLst>
              <a:ext uri="{FF2B5EF4-FFF2-40B4-BE49-F238E27FC236}">
                <a16:creationId xmlns:a16="http://schemas.microsoft.com/office/drawing/2014/main" id="{EC0F0F9A-DE3A-C5CC-3BA9-80FBCD953E8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A24485F-DD29-5D32-CBA7-FD7766B79DFE}"/>
              </a:ext>
            </a:extLst>
          </p:cNvPr>
          <p:cNvSpPr>
            <a:spLocks noGrp="1"/>
          </p:cNvSpPr>
          <p:nvPr>
            <p:ph type="sldNum" sz="quarter" idx="12"/>
          </p:nvPr>
        </p:nvSpPr>
        <p:spPr/>
        <p:txBody>
          <a:bodyPr/>
          <a:lstStyle/>
          <a:p>
            <a:fld id="{93F6892C-FF74-4F78-9819-29A969D5F2FB}" type="slidenum">
              <a:rPr lang="en-IN" smtClean="0"/>
              <a:t>‹#›</a:t>
            </a:fld>
            <a:endParaRPr lang="en-IN"/>
          </a:p>
        </p:txBody>
      </p:sp>
    </p:spTree>
    <p:extLst>
      <p:ext uri="{BB962C8B-B14F-4D97-AF65-F5344CB8AC3E}">
        <p14:creationId xmlns:p14="http://schemas.microsoft.com/office/powerpoint/2010/main" val="2046507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DD2AE-9ABF-BD32-7B98-7B4C5196D79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11CD13D-66D3-ED3D-38E4-3E4894F8282B}"/>
              </a:ext>
            </a:extLst>
          </p:cNvPr>
          <p:cNvSpPr>
            <a:spLocks noGrp="1"/>
          </p:cNvSpPr>
          <p:nvPr>
            <p:ph type="dt" sz="half" idx="10"/>
          </p:nvPr>
        </p:nvSpPr>
        <p:spPr/>
        <p:txBody>
          <a:bodyPr/>
          <a:lstStyle/>
          <a:p>
            <a:fld id="{1E1AC2F7-6FCF-48FA-BD81-1E884DCDDBD5}" type="datetimeFigureOut">
              <a:rPr lang="en-IN" smtClean="0"/>
              <a:t>05-03-2024</a:t>
            </a:fld>
            <a:endParaRPr lang="en-IN"/>
          </a:p>
        </p:txBody>
      </p:sp>
      <p:sp>
        <p:nvSpPr>
          <p:cNvPr id="4" name="Footer Placeholder 3">
            <a:extLst>
              <a:ext uri="{FF2B5EF4-FFF2-40B4-BE49-F238E27FC236}">
                <a16:creationId xmlns:a16="http://schemas.microsoft.com/office/drawing/2014/main" id="{23C30DD0-44CE-6383-FB3B-EE9A7CBB8C7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02F55B8-7397-D609-DA20-86B6DC61BB5D}"/>
              </a:ext>
            </a:extLst>
          </p:cNvPr>
          <p:cNvSpPr>
            <a:spLocks noGrp="1"/>
          </p:cNvSpPr>
          <p:nvPr>
            <p:ph type="sldNum" sz="quarter" idx="12"/>
          </p:nvPr>
        </p:nvSpPr>
        <p:spPr/>
        <p:txBody>
          <a:bodyPr/>
          <a:lstStyle/>
          <a:p>
            <a:fld id="{93F6892C-FF74-4F78-9819-29A969D5F2FB}" type="slidenum">
              <a:rPr lang="en-IN" smtClean="0"/>
              <a:t>‹#›</a:t>
            </a:fld>
            <a:endParaRPr lang="en-IN"/>
          </a:p>
        </p:txBody>
      </p:sp>
    </p:spTree>
    <p:extLst>
      <p:ext uri="{BB962C8B-B14F-4D97-AF65-F5344CB8AC3E}">
        <p14:creationId xmlns:p14="http://schemas.microsoft.com/office/powerpoint/2010/main" val="3802609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F564E2-539B-A7FE-DDB1-54832B0690AE}"/>
              </a:ext>
            </a:extLst>
          </p:cNvPr>
          <p:cNvSpPr>
            <a:spLocks noGrp="1"/>
          </p:cNvSpPr>
          <p:nvPr>
            <p:ph type="dt" sz="half" idx="10"/>
          </p:nvPr>
        </p:nvSpPr>
        <p:spPr/>
        <p:txBody>
          <a:bodyPr/>
          <a:lstStyle/>
          <a:p>
            <a:fld id="{1E1AC2F7-6FCF-48FA-BD81-1E884DCDDBD5}" type="datetimeFigureOut">
              <a:rPr lang="en-IN" smtClean="0"/>
              <a:t>05-03-2024</a:t>
            </a:fld>
            <a:endParaRPr lang="en-IN"/>
          </a:p>
        </p:txBody>
      </p:sp>
      <p:sp>
        <p:nvSpPr>
          <p:cNvPr id="3" name="Footer Placeholder 2">
            <a:extLst>
              <a:ext uri="{FF2B5EF4-FFF2-40B4-BE49-F238E27FC236}">
                <a16:creationId xmlns:a16="http://schemas.microsoft.com/office/drawing/2014/main" id="{CD7F1A7A-9518-82C6-09F2-6E197ABDFD4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475DA9C-AE4C-796D-3E0E-457E82EA3F7A}"/>
              </a:ext>
            </a:extLst>
          </p:cNvPr>
          <p:cNvSpPr>
            <a:spLocks noGrp="1"/>
          </p:cNvSpPr>
          <p:nvPr>
            <p:ph type="sldNum" sz="quarter" idx="12"/>
          </p:nvPr>
        </p:nvSpPr>
        <p:spPr/>
        <p:txBody>
          <a:bodyPr/>
          <a:lstStyle/>
          <a:p>
            <a:fld id="{93F6892C-FF74-4F78-9819-29A969D5F2FB}" type="slidenum">
              <a:rPr lang="en-IN" smtClean="0"/>
              <a:t>‹#›</a:t>
            </a:fld>
            <a:endParaRPr lang="en-IN"/>
          </a:p>
        </p:txBody>
      </p:sp>
    </p:spTree>
    <p:extLst>
      <p:ext uri="{BB962C8B-B14F-4D97-AF65-F5344CB8AC3E}">
        <p14:creationId xmlns:p14="http://schemas.microsoft.com/office/powerpoint/2010/main" val="801167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E9DAD-B455-1D97-C0D7-36958F573D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C47CEB7-0F98-8526-20EC-4D9D8B657C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4D5A283-829C-FB26-065D-084145CA71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9F5279-6A3A-4507-0728-E5B7394F86FC}"/>
              </a:ext>
            </a:extLst>
          </p:cNvPr>
          <p:cNvSpPr>
            <a:spLocks noGrp="1"/>
          </p:cNvSpPr>
          <p:nvPr>
            <p:ph type="dt" sz="half" idx="10"/>
          </p:nvPr>
        </p:nvSpPr>
        <p:spPr/>
        <p:txBody>
          <a:bodyPr/>
          <a:lstStyle/>
          <a:p>
            <a:fld id="{1E1AC2F7-6FCF-48FA-BD81-1E884DCDDBD5}" type="datetimeFigureOut">
              <a:rPr lang="en-IN" smtClean="0"/>
              <a:t>05-03-2024</a:t>
            </a:fld>
            <a:endParaRPr lang="en-IN"/>
          </a:p>
        </p:txBody>
      </p:sp>
      <p:sp>
        <p:nvSpPr>
          <p:cNvPr id="6" name="Footer Placeholder 5">
            <a:extLst>
              <a:ext uri="{FF2B5EF4-FFF2-40B4-BE49-F238E27FC236}">
                <a16:creationId xmlns:a16="http://schemas.microsoft.com/office/drawing/2014/main" id="{29086FAC-96A3-5316-298F-9C3CA30A4D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FE531D-3585-56E2-E6B6-FBC163106FCF}"/>
              </a:ext>
            </a:extLst>
          </p:cNvPr>
          <p:cNvSpPr>
            <a:spLocks noGrp="1"/>
          </p:cNvSpPr>
          <p:nvPr>
            <p:ph type="sldNum" sz="quarter" idx="12"/>
          </p:nvPr>
        </p:nvSpPr>
        <p:spPr/>
        <p:txBody>
          <a:bodyPr/>
          <a:lstStyle/>
          <a:p>
            <a:fld id="{93F6892C-FF74-4F78-9819-29A969D5F2FB}" type="slidenum">
              <a:rPr lang="en-IN" smtClean="0"/>
              <a:t>‹#›</a:t>
            </a:fld>
            <a:endParaRPr lang="en-IN"/>
          </a:p>
        </p:txBody>
      </p:sp>
    </p:spTree>
    <p:extLst>
      <p:ext uri="{BB962C8B-B14F-4D97-AF65-F5344CB8AC3E}">
        <p14:creationId xmlns:p14="http://schemas.microsoft.com/office/powerpoint/2010/main" val="2358612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1B4AD-3C5F-E289-CC70-DC2E2309FA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3DAA417-2D42-8D59-A576-CE6F4C948F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A544074-76F9-4B1A-8BB8-FA46F8FF97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B1D641-466D-28F0-3FD2-D255FE526BEB}"/>
              </a:ext>
            </a:extLst>
          </p:cNvPr>
          <p:cNvSpPr>
            <a:spLocks noGrp="1"/>
          </p:cNvSpPr>
          <p:nvPr>
            <p:ph type="dt" sz="half" idx="10"/>
          </p:nvPr>
        </p:nvSpPr>
        <p:spPr/>
        <p:txBody>
          <a:bodyPr/>
          <a:lstStyle/>
          <a:p>
            <a:fld id="{1E1AC2F7-6FCF-48FA-BD81-1E884DCDDBD5}" type="datetimeFigureOut">
              <a:rPr lang="en-IN" smtClean="0"/>
              <a:t>05-03-2024</a:t>
            </a:fld>
            <a:endParaRPr lang="en-IN"/>
          </a:p>
        </p:txBody>
      </p:sp>
      <p:sp>
        <p:nvSpPr>
          <p:cNvPr id="6" name="Footer Placeholder 5">
            <a:extLst>
              <a:ext uri="{FF2B5EF4-FFF2-40B4-BE49-F238E27FC236}">
                <a16:creationId xmlns:a16="http://schemas.microsoft.com/office/drawing/2014/main" id="{2FB0E243-D77D-6F4D-D8ED-9F34EE16E7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71B54D-25C9-3AF7-916D-DA12FC51F216}"/>
              </a:ext>
            </a:extLst>
          </p:cNvPr>
          <p:cNvSpPr>
            <a:spLocks noGrp="1"/>
          </p:cNvSpPr>
          <p:nvPr>
            <p:ph type="sldNum" sz="quarter" idx="12"/>
          </p:nvPr>
        </p:nvSpPr>
        <p:spPr/>
        <p:txBody>
          <a:bodyPr/>
          <a:lstStyle/>
          <a:p>
            <a:fld id="{93F6892C-FF74-4F78-9819-29A969D5F2FB}" type="slidenum">
              <a:rPr lang="en-IN" smtClean="0"/>
              <a:t>‹#›</a:t>
            </a:fld>
            <a:endParaRPr lang="en-IN"/>
          </a:p>
        </p:txBody>
      </p:sp>
    </p:spTree>
    <p:extLst>
      <p:ext uri="{BB962C8B-B14F-4D97-AF65-F5344CB8AC3E}">
        <p14:creationId xmlns:p14="http://schemas.microsoft.com/office/powerpoint/2010/main" val="3504802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889FCE-8A99-FA29-3407-99DAA9C548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C5C1F7-4F38-EF94-AA70-E121588362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D4057B-E2B0-F3A7-8A69-25BF6F445A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E1AC2F7-6FCF-48FA-BD81-1E884DCDDBD5}" type="datetimeFigureOut">
              <a:rPr lang="en-IN" smtClean="0"/>
              <a:t>05-03-2024</a:t>
            </a:fld>
            <a:endParaRPr lang="en-IN"/>
          </a:p>
        </p:txBody>
      </p:sp>
      <p:sp>
        <p:nvSpPr>
          <p:cNvPr id="5" name="Footer Placeholder 4">
            <a:extLst>
              <a:ext uri="{FF2B5EF4-FFF2-40B4-BE49-F238E27FC236}">
                <a16:creationId xmlns:a16="http://schemas.microsoft.com/office/drawing/2014/main" id="{A469D22C-2633-F36B-4A9C-8FAA146C57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F82CEE4F-A3D6-3A4D-307E-CB07972301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3F6892C-FF74-4F78-9819-29A969D5F2FB}" type="slidenum">
              <a:rPr lang="en-IN" smtClean="0"/>
              <a:t>‹#›</a:t>
            </a:fld>
            <a:endParaRPr lang="en-IN"/>
          </a:p>
        </p:txBody>
      </p:sp>
    </p:spTree>
    <p:extLst>
      <p:ext uri="{BB962C8B-B14F-4D97-AF65-F5344CB8AC3E}">
        <p14:creationId xmlns:p14="http://schemas.microsoft.com/office/powerpoint/2010/main" val="2969918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97636-612D-5EA3-C2F0-44A2168A43B9}"/>
              </a:ext>
            </a:extLst>
          </p:cNvPr>
          <p:cNvSpPr>
            <a:spLocks noGrp="1"/>
          </p:cNvSpPr>
          <p:nvPr>
            <p:ph type="ctrTitle"/>
          </p:nvPr>
        </p:nvSpPr>
        <p:spPr/>
        <p:txBody>
          <a:bodyPr/>
          <a:lstStyle/>
          <a:p>
            <a:r>
              <a:rPr lang="en-US" dirty="0"/>
              <a:t>Cascading Style Sheets</a:t>
            </a:r>
            <a:endParaRPr lang="en-IN" dirty="0"/>
          </a:p>
        </p:txBody>
      </p:sp>
      <p:sp>
        <p:nvSpPr>
          <p:cNvPr id="3" name="Subtitle 2">
            <a:extLst>
              <a:ext uri="{FF2B5EF4-FFF2-40B4-BE49-F238E27FC236}">
                <a16:creationId xmlns:a16="http://schemas.microsoft.com/office/drawing/2014/main" id="{B30C78C2-C6BF-02C6-E83D-14E74CD612CD}"/>
              </a:ext>
            </a:extLst>
          </p:cNvPr>
          <p:cNvSpPr>
            <a:spLocks noGrp="1"/>
          </p:cNvSpPr>
          <p:nvPr>
            <p:ph type="subTitle" idx="1"/>
          </p:nvPr>
        </p:nvSpPr>
        <p:spPr/>
        <p:txBody>
          <a:bodyPr/>
          <a:lstStyle/>
          <a:p>
            <a:r>
              <a:rPr lang="en-US" dirty="0"/>
              <a:t>CSS</a:t>
            </a:r>
            <a:endParaRPr lang="en-IN" dirty="0"/>
          </a:p>
        </p:txBody>
      </p:sp>
    </p:spTree>
    <p:extLst>
      <p:ext uri="{BB962C8B-B14F-4D97-AF65-F5344CB8AC3E}">
        <p14:creationId xmlns:p14="http://schemas.microsoft.com/office/powerpoint/2010/main" val="3569225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EA2B25-E233-7216-FA1B-A3341373FA84}"/>
              </a:ext>
            </a:extLst>
          </p:cNvPr>
          <p:cNvSpPr txBox="1"/>
          <p:nvPr/>
        </p:nvSpPr>
        <p:spPr>
          <a:xfrm>
            <a:off x="379770" y="424849"/>
            <a:ext cx="11433687" cy="1508105"/>
          </a:xfrm>
          <a:prstGeom prst="rect">
            <a:avLst/>
          </a:prstGeom>
          <a:noFill/>
        </p:spPr>
        <p:txBody>
          <a:bodyPr wrap="square">
            <a:spAutoFit/>
          </a:bodyPr>
          <a:lstStyle/>
          <a:p>
            <a:r>
              <a:rPr lang="en-US" sz="2400" b="1" dirty="0"/>
              <a:t>CSS Class Selector for specific element</a:t>
            </a:r>
          </a:p>
          <a:p>
            <a:endParaRPr lang="en-US" b="1" dirty="0"/>
          </a:p>
          <a:p>
            <a:r>
              <a:rPr lang="en-US" sz="2400" dirty="0"/>
              <a:t>If you want to specify that only one specific HTML element should be affected then you should use the element name with class selector.</a:t>
            </a:r>
            <a:endParaRPr lang="en-IN" sz="2400" dirty="0"/>
          </a:p>
        </p:txBody>
      </p:sp>
      <p:sp>
        <p:nvSpPr>
          <p:cNvPr id="5" name="TextBox 4">
            <a:extLst>
              <a:ext uri="{FF2B5EF4-FFF2-40B4-BE49-F238E27FC236}">
                <a16:creationId xmlns:a16="http://schemas.microsoft.com/office/drawing/2014/main" id="{1848FE3E-3774-9837-2F02-09F66A10E0A3}"/>
              </a:ext>
            </a:extLst>
          </p:cNvPr>
          <p:cNvSpPr txBox="1"/>
          <p:nvPr/>
        </p:nvSpPr>
        <p:spPr>
          <a:xfrm>
            <a:off x="556751" y="2228671"/>
            <a:ext cx="6098458" cy="1569660"/>
          </a:xfrm>
          <a:prstGeom prst="rect">
            <a:avLst/>
          </a:prstGeom>
          <a:noFill/>
        </p:spPr>
        <p:txBody>
          <a:bodyPr wrap="square">
            <a:spAutoFit/>
          </a:bodyPr>
          <a:lstStyle/>
          <a:p>
            <a:r>
              <a:rPr lang="en-US" sz="2400" b="1" dirty="0" err="1"/>
              <a:t>p.center</a:t>
            </a:r>
            <a:r>
              <a:rPr lang="en-US" sz="2400" b="1" dirty="0"/>
              <a:t> {  </a:t>
            </a:r>
          </a:p>
          <a:p>
            <a:r>
              <a:rPr lang="en-US" sz="2400" b="1" dirty="0"/>
              <a:t>    text-align: center;  </a:t>
            </a:r>
          </a:p>
          <a:p>
            <a:r>
              <a:rPr lang="en-US" sz="2400" b="1" dirty="0"/>
              <a:t>    color: blue;  </a:t>
            </a:r>
          </a:p>
          <a:p>
            <a:r>
              <a:rPr lang="en-US" sz="2400" b="1" dirty="0"/>
              <a:t>} </a:t>
            </a:r>
            <a:endParaRPr lang="en-IN" sz="2400" b="1" dirty="0"/>
          </a:p>
        </p:txBody>
      </p:sp>
      <p:sp>
        <p:nvSpPr>
          <p:cNvPr id="7" name="TextBox 6">
            <a:extLst>
              <a:ext uri="{FF2B5EF4-FFF2-40B4-BE49-F238E27FC236}">
                <a16:creationId xmlns:a16="http://schemas.microsoft.com/office/drawing/2014/main" id="{5F13FAE4-B77F-5315-B3A6-73F989B89F3B}"/>
              </a:ext>
            </a:extLst>
          </p:cNvPr>
          <p:cNvSpPr txBox="1"/>
          <p:nvPr/>
        </p:nvSpPr>
        <p:spPr>
          <a:xfrm>
            <a:off x="556751" y="4094048"/>
            <a:ext cx="10312810" cy="1200329"/>
          </a:xfrm>
          <a:prstGeom prst="rect">
            <a:avLst/>
          </a:prstGeom>
          <a:noFill/>
        </p:spPr>
        <p:txBody>
          <a:bodyPr wrap="square">
            <a:spAutoFit/>
          </a:bodyPr>
          <a:lstStyle/>
          <a:p>
            <a:r>
              <a:rPr lang="en-US" sz="2400" dirty="0"/>
              <a:t>&lt;h1 class="center"&gt;This heading is not affected&lt;/h1&gt;  </a:t>
            </a:r>
          </a:p>
          <a:p>
            <a:r>
              <a:rPr lang="en-US" sz="2400" dirty="0"/>
              <a:t>&lt;p class="center"&gt;This paragraph is blue and center-aligned.&lt;/p&gt;  </a:t>
            </a:r>
          </a:p>
          <a:p>
            <a:r>
              <a:rPr lang="en-US" sz="2400" dirty="0"/>
              <a:t>&lt;p&gt; hi class &lt;/p&gt; </a:t>
            </a:r>
            <a:endParaRPr lang="en-IN" sz="2400" dirty="0"/>
          </a:p>
        </p:txBody>
      </p:sp>
    </p:spTree>
    <p:extLst>
      <p:ext uri="{BB962C8B-B14F-4D97-AF65-F5344CB8AC3E}">
        <p14:creationId xmlns:p14="http://schemas.microsoft.com/office/powerpoint/2010/main" val="1928660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6A7217-9A08-C9A2-35A9-D3BEFC833BC0}"/>
              </a:ext>
            </a:extLst>
          </p:cNvPr>
          <p:cNvSpPr txBox="1"/>
          <p:nvPr/>
        </p:nvSpPr>
        <p:spPr>
          <a:xfrm>
            <a:off x="409267" y="474858"/>
            <a:ext cx="11271455" cy="3293209"/>
          </a:xfrm>
          <a:prstGeom prst="rect">
            <a:avLst/>
          </a:prstGeom>
          <a:noFill/>
        </p:spPr>
        <p:txBody>
          <a:bodyPr wrap="square">
            <a:spAutoFit/>
          </a:bodyPr>
          <a:lstStyle/>
          <a:p>
            <a:r>
              <a:rPr lang="en-US" sz="2400" b="1" dirty="0"/>
              <a:t>CSS Universal Selector</a:t>
            </a:r>
          </a:p>
          <a:p>
            <a:endParaRPr lang="en-US" sz="1600" b="1" dirty="0"/>
          </a:p>
          <a:p>
            <a:r>
              <a:rPr lang="en-US" sz="2400" dirty="0"/>
              <a:t>The universal selector is used as a wildcard character. It selects all the elements on the pages.</a:t>
            </a:r>
          </a:p>
          <a:p>
            <a:endParaRPr lang="en-US" sz="2400" dirty="0"/>
          </a:p>
          <a:p>
            <a:r>
              <a:rPr lang="en-IN" sz="2400" b="1" dirty="0"/>
              <a:t>* {  </a:t>
            </a:r>
          </a:p>
          <a:p>
            <a:r>
              <a:rPr lang="en-IN" sz="2400" b="1" dirty="0"/>
              <a:t>   </a:t>
            </a:r>
            <a:r>
              <a:rPr lang="en-IN" sz="2400" b="1" dirty="0" err="1"/>
              <a:t>color</a:t>
            </a:r>
            <a:r>
              <a:rPr lang="en-IN" sz="2400" b="1" dirty="0"/>
              <a:t>: green;  </a:t>
            </a:r>
          </a:p>
          <a:p>
            <a:r>
              <a:rPr lang="en-IN" sz="2400" b="1" dirty="0"/>
              <a:t>   font-size: 20px;  </a:t>
            </a:r>
          </a:p>
          <a:p>
            <a:r>
              <a:rPr lang="en-IN" sz="2400" b="1" dirty="0"/>
              <a:t>} </a:t>
            </a:r>
          </a:p>
        </p:txBody>
      </p:sp>
    </p:spTree>
    <p:extLst>
      <p:ext uri="{BB962C8B-B14F-4D97-AF65-F5344CB8AC3E}">
        <p14:creationId xmlns:p14="http://schemas.microsoft.com/office/powerpoint/2010/main" val="335894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991971-35F4-37EF-E7E5-03F3D2D5E7FA}"/>
              </a:ext>
            </a:extLst>
          </p:cNvPr>
          <p:cNvSpPr txBox="1"/>
          <p:nvPr/>
        </p:nvSpPr>
        <p:spPr>
          <a:xfrm>
            <a:off x="365022" y="430612"/>
            <a:ext cx="11433687" cy="1200329"/>
          </a:xfrm>
          <a:prstGeom prst="rect">
            <a:avLst/>
          </a:prstGeom>
          <a:noFill/>
        </p:spPr>
        <p:txBody>
          <a:bodyPr wrap="square">
            <a:spAutoFit/>
          </a:bodyPr>
          <a:lstStyle/>
          <a:p>
            <a:r>
              <a:rPr lang="en-US" sz="2400" b="1" dirty="0"/>
              <a:t>CSS Group Selector</a:t>
            </a:r>
          </a:p>
          <a:p>
            <a:r>
              <a:rPr lang="en-US" sz="2400" dirty="0"/>
              <a:t>The grouping selector is used to select all the elements with the same style definitions.</a:t>
            </a:r>
            <a:endParaRPr lang="en-IN" sz="2400" dirty="0"/>
          </a:p>
        </p:txBody>
      </p:sp>
      <p:sp>
        <p:nvSpPr>
          <p:cNvPr id="5" name="TextBox 4">
            <a:extLst>
              <a:ext uri="{FF2B5EF4-FFF2-40B4-BE49-F238E27FC236}">
                <a16:creationId xmlns:a16="http://schemas.microsoft.com/office/drawing/2014/main" id="{ADB700B3-1E49-95F7-0FCE-E6988275D7DA}"/>
              </a:ext>
            </a:extLst>
          </p:cNvPr>
          <p:cNvSpPr txBox="1"/>
          <p:nvPr/>
        </p:nvSpPr>
        <p:spPr>
          <a:xfrm>
            <a:off x="556752" y="1868324"/>
            <a:ext cx="6098458" cy="4524315"/>
          </a:xfrm>
          <a:prstGeom prst="rect">
            <a:avLst/>
          </a:prstGeom>
          <a:noFill/>
        </p:spPr>
        <p:txBody>
          <a:bodyPr wrap="square">
            <a:spAutoFit/>
          </a:bodyPr>
          <a:lstStyle/>
          <a:p>
            <a:r>
              <a:rPr lang="en-IN" sz="2400" dirty="0"/>
              <a:t>h1 {  </a:t>
            </a:r>
          </a:p>
          <a:p>
            <a:r>
              <a:rPr lang="en-IN" sz="2400" dirty="0"/>
              <a:t>    text-align: </a:t>
            </a:r>
            <a:r>
              <a:rPr lang="en-IN" sz="2400" dirty="0" err="1"/>
              <a:t>center</a:t>
            </a:r>
            <a:r>
              <a:rPr lang="en-IN" sz="2400" dirty="0"/>
              <a:t>;  </a:t>
            </a:r>
          </a:p>
          <a:p>
            <a:r>
              <a:rPr lang="en-IN" sz="2400" dirty="0"/>
              <a:t>    </a:t>
            </a:r>
            <a:r>
              <a:rPr lang="en-IN" sz="2400" dirty="0" err="1"/>
              <a:t>color</a:t>
            </a:r>
            <a:r>
              <a:rPr lang="en-IN" sz="2400" dirty="0"/>
              <a:t>: blue;  </a:t>
            </a:r>
          </a:p>
          <a:p>
            <a:r>
              <a:rPr lang="en-IN" sz="2400" dirty="0"/>
              <a:t>}  </a:t>
            </a:r>
          </a:p>
          <a:p>
            <a:r>
              <a:rPr lang="en-IN" sz="2400" dirty="0"/>
              <a:t>h2 {  </a:t>
            </a:r>
          </a:p>
          <a:p>
            <a:r>
              <a:rPr lang="en-IN" sz="2400" dirty="0"/>
              <a:t>    text-align: </a:t>
            </a:r>
            <a:r>
              <a:rPr lang="en-IN" sz="2400" dirty="0" err="1"/>
              <a:t>center</a:t>
            </a:r>
            <a:r>
              <a:rPr lang="en-IN" sz="2400" dirty="0"/>
              <a:t>;  </a:t>
            </a:r>
          </a:p>
          <a:p>
            <a:r>
              <a:rPr lang="en-IN" sz="2400" dirty="0"/>
              <a:t>    </a:t>
            </a:r>
            <a:r>
              <a:rPr lang="en-IN" sz="2400" dirty="0" err="1"/>
              <a:t>color</a:t>
            </a:r>
            <a:r>
              <a:rPr lang="en-IN" sz="2400" dirty="0"/>
              <a:t>: blue;  </a:t>
            </a:r>
          </a:p>
          <a:p>
            <a:r>
              <a:rPr lang="en-IN" sz="2400" dirty="0"/>
              <a:t>}  </a:t>
            </a:r>
          </a:p>
          <a:p>
            <a:r>
              <a:rPr lang="en-IN" sz="2400" dirty="0"/>
              <a:t>p {  </a:t>
            </a:r>
          </a:p>
          <a:p>
            <a:r>
              <a:rPr lang="en-IN" sz="2400" dirty="0"/>
              <a:t>    text-align: </a:t>
            </a:r>
            <a:r>
              <a:rPr lang="en-IN" sz="2400" dirty="0" err="1"/>
              <a:t>center</a:t>
            </a:r>
            <a:r>
              <a:rPr lang="en-IN" sz="2400" dirty="0"/>
              <a:t>;  </a:t>
            </a:r>
          </a:p>
          <a:p>
            <a:r>
              <a:rPr lang="en-IN" sz="2400" dirty="0"/>
              <a:t>    </a:t>
            </a:r>
            <a:r>
              <a:rPr lang="en-IN" sz="2400" dirty="0" err="1"/>
              <a:t>color</a:t>
            </a:r>
            <a:r>
              <a:rPr lang="en-IN" sz="2400" dirty="0"/>
              <a:t>: blue;  </a:t>
            </a:r>
          </a:p>
          <a:p>
            <a:r>
              <a:rPr lang="en-IN" sz="2400" dirty="0"/>
              <a:t>} </a:t>
            </a:r>
          </a:p>
        </p:txBody>
      </p:sp>
      <p:sp>
        <p:nvSpPr>
          <p:cNvPr id="7" name="TextBox 6">
            <a:extLst>
              <a:ext uri="{FF2B5EF4-FFF2-40B4-BE49-F238E27FC236}">
                <a16:creationId xmlns:a16="http://schemas.microsoft.com/office/drawing/2014/main" id="{CC891238-342C-E3EA-1634-7FAE89478631}"/>
              </a:ext>
            </a:extLst>
          </p:cNvPr>
          <p:cNvSpPr txBox="1"/>
          <p:nvPr/>
        </p:nvSpPr>
        <p:spPr>
          <a:xfrm>
            <a:off x="5536790" y="2828835"/>
            <a:ext cx="4580604" cy="1569660"/>
          </a:xfrm>
          <a:prstGeom prst="rect">
            <a:avLst/>
          </a:prstGeom>
          <a:noFill/>
        </p:spPr>
        <p:txBody>
          <a:bodyPr wrap="square">
            <a:spAutoFit/>
          </a:bodyPr>
          <a:lstStyle/>
          <a:p>
            <a:r>
              <a:rPr lang="en-US" sz="2400" b="1" dirty="0"/>
              <a:t>h1,h2,p {  </a:t>
            </a:r>
          </a:p>
          <a:p>
            <a:r>
              <a:rPr lang="en-US" sz="2400" b="1" dirty="0"/>
              <a:t>    text-align: center;  </a:t>
            </a:r>
          </a:p>
          <a:p>
            <a:r>
              <a:rPr lang="en-US" sz="2400" b="1" dirty="0"/>
              <a:t>    color: blue;  </a:t>
            </a:r>
          </a:p>
          <a:p>
            <a:r>
              <a:rPr lang="en-US" sz="2400" b="1" dirty="0"/>
              <a:t>} </a:t>
            </a:r>
            <a:endParaRPr lang="en-IN" sz="2400" b="1" dirty="0"/>
          </a:p>
        </p:txBody>
      </p:sp>
    </p:spTree>
    <p:extLst>
      <p:ext uri="{BB962C8B-B14F-4D97-AF65-F5344CB8AC3E}">
        <p14:creationId xmlns:p14="http://schemas.microsoft.com/office/powerpoint/2010/main" val="343670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BF6820-A3A0-4A44-A116-718F43A46042}"/>
              </a:ext>
            </a:extLst>
          </p:cNvPr>
          <p:cNvSpPr txBox="1"/>
          <p:nvPr/>
        </p:nvSpPr>
        <p:spPr>
          <a:xfrm>
            <a:off x="379771" y="1012241"/>
            <a:ext cx="11315700" cy="2308324"/>
          </a:xfrm>
          <a:prstGeom prst="rect">
            <a:avLst/>
          </a:prstGeom>
          <a:noFill/>
        </p:spPr>
        <p:txBody>
          <a:bodyPr wrap="square">
            <a:spAutoFit/>
          </a:bodyPr>
          <a:lstStyle/>
          <a:p>
            <a:r>
              <a:rPr lang="en-US" sz="2400" dirty="0"/>
              <a:t>CSS is added to HTML pages to format the document according to information in the style sheet. There are three ways to insert CSS in HTML documents.</a:t>
            </a:r>
          </a:p>
          <a:p>
            <a:endParaRPr lang="en-US" sz="2400" dirty="0"/>
          </a:p>
          <a:p>
            <a:r>
              <a:rPr lang="en-US" sz="2400" dirty="0"/>
              <a:t>Inline CSS</a:t>
            </a:r>
          </a:p>
          <a:p>
            <a:r>
              <a:rPr lang="en-US" sz="2400" dirty="0"/>
              <a:t>Internal CSS</a:t>
            </a:r>
          </a:p>
          <a:p>
            <a:r>
              <a:rPr lang="en-US" sz="2400" dirty="0"/>
              <a:t>External CSS</a:t>
            </a:r>
            <a:endParaRPr lang="en-IN" sz="2400" dirty="0"/>
          </a:p>
        </p:txBody>
      </p:sp>
      <p:sp>
        <p:nvSpPr>
          <p:cNvPr id="4" name="TextBox 3">
            <a:extLst>
              <a:ext uri="{FF2B5EF4-FFF2-40B4-BE49-F238E27FC236}">
                <a16:creationId xmlns:a16="http://schemas.microsoft.com/office/drawing/2014/main" id="{D3B53E85-8099-E1D0-BF9B-1324C08F59FE}"/>
              </a:ext>
            </a:extLst>
          </p:cNvPr>
          <p:cNvSpPr txBox="1"/>
          <p:nvPr/>
        </p:nvSpPr>
        <p:spPr>
          <a:xfrm>
            <a:off x="516194" y="398206"/>
            <a:ext cx="6651522" cy="461665"/>
          </a:xfrm>
          <a:prstGeom prst="rect">
            <a:avLst/>
          </a:prstGeom>
          <a:noFill/>
        </p:spPr>
        <p:txBody>
          <a:bodyPr wrap="square" rtlCol="0">
            <a:spAutoFit/>
          </a:bodyPr>
          <a:lstStyle/>
          <a:p>
            <a:r>
              <a:rPr lang="en-US" sz="2400" b="1" dirty="0"/>
              <a:t>Types of CSS</a:t>
            </a:r>
            <a:endParaRPr lang="en-IN" sz="2400" b="1" dirty="0"/>
          </a:p>
        </p:txBody>
      </p:sp>
      <p:sp>
        <p:nvSpPr>
          <p:cNvPr id="5" name="TextBox 4">
            <a:extLst>
              <a:ext uri="{FF2B5EF4-FFF2-40B4-BE49-F238E27FC236}">
                <a16:creationId xmlns:a16="http://schemas.microsoft.com/office/drawing/2014/main" id="{7A9B9D85-8BB6-E11E-7FE1-2B2C79386418}"/>
              </a:ext>
            </a:extLst>
          </p:cNvPr>
          <p:cNvSpPr txBox="1"/>
          <p:nvPr/>
        </p:nvSpPr>
        <p:spPr>
          <a:xfrm>
            <a:off x="659991" y="4185687"/>
            <a:ext cx="11182964" cy="1569660"/>
          </a:xfrm>
          <a:prstGeom prst="rect">
            <a:avLst/>
          </a:prstGeom>
          <a:noFill/>
        </p:spPr>
        <p:txBody>
          <a:bodyPr wrap="square">
            <a:spAutoFit/>
          </a:bodyPr>
          <a:lstStyle/>
          <a:p>
            <a:r>
              <a:rPr lang="en-US" sz="2400" b="1"/>
              <a:t>Advantage</a:t>
            </a:r>
            <a:endParaRPr lang="en-US" sz="2400" b="1" dirty="0"/>
          </a:p>
          <a:p>
            <a:pPr marL="342900" indent="-342900">
              <a:buFont typeface="Arial" panose="020B0604020202020204" pitchFamily="34" charset="0"/>
              <a:buChar char="•"/>
            </a:pPr>
            <a:r>
              <a:rPr lang="en-US" sz="2400" dirty="0"/>
              <a:t>Separate style from content</a:t>
            </a:r>
          </a:p>
          <a:p>
            <a:pPr marL="342900" indent="-342900">
              <a:buFont typeface="Arial" panose="020B0604020202020204" pitchFamily="34" charset="0"/>
              <a:buChar char="•"/>
            </a:pPr>
            <a:r>
              <a:rPr lang="en-US" sz="2400" dirty="0"/>
              <a:t>Content (what to display) is in HTML files</a:t>
            </a:r>
          </a:p>
          <a:p>
            <a:pPr marL="342900" indent="-342900">
              <a:buFont typeface="Arial" panose="020B0604020202020204" pitchFamily="34" charset="0"/>
              <a:buChar char="•"/>
            </a:pPr>
            <a:r>
              <a:rPr lang="en-US" sz="2400" dirty="0"/>
              <a:t>Formatting information (how to display it) is in separate style sheets (.</a:t>
            </a:r>
            <a:r>
              <a:rPr lang="en-US" sz="2400" dirty="0" err="1"/>
              <a:t>css</a:t>
            </a:r>
            <a:r>
              <a:rPr lang="en-US" sz="2400" dirty="0"/>
              <a:t> files).</a:t>
            </a:r>
          </a:p>
        </p:txBody>
      </p:sp>
    </p:spTree>
    <p:extLst>
      <p:ext uri="{BB962C8B-B14F-4D97-AF65-F5344CB8AC3E}">
        <p14:creationId xmlns:p14="http://schemas.microsoft.com/office/powerpoint/2010/main" val="3581800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3C1958-145D-33B8-8F69-195A6839C747}"/>
              </a:ext>
            </a:extLst>
          </p:cNvPr>
          <p:cNvSpPr txBox="1"/>
          <p:nvPr/>
        </p:nvSpPr>
        <p:spPr>
          <a:xfrm>
            <a:off x="457200" y="1242451"/>
            <a:ext cx="11005984" cy="4154984"/>
          </a:xfrm>
          <a:prstGeom prst="rect">
            <a:avLst/>
          </a:prstGeom>
          <a:noFill/>
        </p:spPr>
        <p:txBody>
          <a:bodyPr wrap="square">
            <a:spAutoFit/>
          </a:bodyPr>
          <a:lstStyle/>
          <a:p>
            <a:r>
              <a:rPr lang="en-US" sz="2400" dirty="0"/>
              <a:t>An external style sheet is a separate file where you can declare all the styles that you want to use on your website. You then link to the external style sheet from all your HTML pages.</a:t>
            </a:r>
          </a:p>
          <a:p>
            <a:endParaRPr lang="en-US" sz="2400" dirty="0"/>
          </a:p>
          <a:p>
            <a:r>
              <a:rPr lang="en-US" sz="2400" dirty="0"/>
              <a:t>This means you only need to set the styles for each element once. If you want to update the style of your website, you only need to do it in one place.</a:t>
            </a:r>
          </a:p>
          <a:p>
            <a:endParaRPr lang="en-US" sz="2400" dirty="0"/>
          </a:p>
          <a:p>
            <a:r>
              <a:rPr lang="en-US" sz="2400" dirty="0"/>
              <a:t>Create the Style Sheet</a:t>
            </a:r>
          </a:p>
          <a:p>
            <a:r>
              <a:rPr lang="en-US" sz="2400" dirty="0"/>
              <a:t>Type CSS code into a plain text file, and save with a .</a:t>
            </a:r>
            <a:r>
              <a:rPr lang="en-US" sz="2400" dirty="0" err="1"/>
              <a:t>css</a:t>
            </a:r>
            <a:r>
              <a:rPr lang="en-US" sz="2400" dirty="0"/>
              <a:t> extension.</a:t>
            </a:r>
          </a:p>
          <a:p>
            <a:endParaRPr lang="en-US" sz="2400" dirty="0"/>
          </a:p>
          <a:p>
            <a:r>
              <a:rPr lang="en-US" sz="2400" dirty="0"/>
              <a:t>Add a link tag in between the head tag to link the style sheet with the page.</a:t>
            </a:r>
            <a:endParaRPr lang="en-IN" sz="2400" dirty="0"/>
          </a:p>
        </p:txBody>
      </p:sp>
      <p:sp>
        <p:nvSpPr>
          <p:cNvPr id="4" name="TextBox 3">
            <a:extLst>
              <a:ext uri="{FF2B5EF4-FFF2-40B4-BE49-F238E27FC236}">
                <a16:creationId xmlns:a16="http://schemas.microsoft.com/office/drawing/2014/main" id="{5359E9EB-D9E3-1E19-D2ED-FFE301EDE789}"/>
              </a:ext>
            </a:extLst>
          </p:cNvPr>
          <p:cNvSpPr txBox="1"/>
          <p:nvPr/>
        </p:nvSpPr>
        <p:spPr>
          <a:xfrm>
            <a:off x="457200" y="486697"/>
            <a:ext cx="7403690" cy="461665"/>
          </a:xfrm>
          <a:prstGeom prst="rect">
            <a:avLst/>
          </a:prstGeom>
          <a:noFill/>
        </p:spPr>
        <p:txBody>
          <a:bodyPr wrap="square" rtlCol="0">
            <a:spAutoFit/>
          </a:bodyPr>
          <a:lstStyle/>
          <a:p>
            <a:r>
              <a:rPr lang="en-US" sz="2400" b="1" dirty="0"/>
              <a:t>External Style Sheet</a:t>
            </a:r>
            <a:endParaRPr lang="en-IN" sz="2400" b="1" dirty="0"/>
          </a:p>
        </p:txBody>
      </p:sp>
    </p:spTree>
    <p:extLst>
      <p:ext uri="{BB962C8B-B14F-4D97-AF65-F5344CB8AC3E}">
        <p14:creationId xmlns:p14="http://schemas.microsoft.com/office/powerpoint/2010/main" val="144246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9694BCB-3157-322B-536C-6D1670666562}"/>
              </a:ext>
            </a:extLst>
          </p:cNvPr>
          <p:cNvSpPr txBox="1"/>
          <p:nvPr/>
        </p:nvSpPr>
        <p:spPr>
          <a:xfrm>
            <a:off x="344128" y="775132"/>
            <a:ext cx="10043651" cy="461665"/>
          </a:xfrm>
          <a:prstGeom prst="rect">
            <a:avLst/>
          </a:prstGeom>
          <a:noFill/>
        </p:spPr>
        <p:txBody>
          <a:bodyPr wrap="square">
            <a:spAutoFit/>
          </a:bodyPr>
          <a:lstStyle/>
          <a:p>
            <a:r>
              <a:rPr lang="en-IN" sz="2400" dirty="0"/>
              <a:t>&lt;LINK REL=</a:t>
            </a:r>
            <a:r>
              <a:rPr lang="en-IN" sz="2400" dirty="0" err="1"/>
              <a:t>StyleSheet</a:t>
            </a:r>
            <a:r>
              <a:rPr lang="en-IN" sz="2400" dirty="0"/>
              <a:t> HREF="style.css" TYPE="text/</a:t>
            </a:r>
            <a:r>
              <a:rPr lang="en-IN" sz="2400" dirty="0" err="1"/>
              <a:t>css</a:t>
            </a:r>
            <a:r>
              <a:rPr lang="en-IN" sz="2400" dirty="0"/>
              <a:t>" MEDIA=screen&gt;</a:t>
            </a:r>
          </a:p>
        </p:txBody>
      </p:sp>
      <p:sp>
        <p:nvSpPr>
          <p:cNvPr id="8" name="TextBox 7">
            <a:extLst>
              <a:ext uri="{FF2B5EF4-FFF2-40B4-BE49-F238E27FC236}">
                <a16:creationId xmlns:a16="http://schemas.microsoft.com/office/drawing/2014/main" id="{0F521524-97FF-5F7E-5982-FDC7CA9A657F}"/>
              </a:ext>
            </a:extLst>
          </p:cNvPr>
          <p:cNvSpPr txBox="1"/>
          <p:nvPr/>
        </p:nvSpPr>
        <p:spPr>
          <a:xfrm>
            <a:off x="344128" y="1536174"/>
            <a:ext cx="11503743" cy="3785652"/>
          </a:xfrm>
          <a:prstGeom prst="rect">
            <a:avLst/>
          </a:prstGeom>
          <a:noFill/>
        </p:spPr>
        <p:txBody>
          <a:bodyPr wrap="square">
            <a:spAutoFit/>
          </a:bodyPr>
          <a:lstStyle/>
          <a:p>
            <a:r>
              <a:rPr lang="en-US" sz="2400" dirty="0"/>
              <a:t>TYPE attribute is used to specify a media type--text/</a:t>
            </a:r>
            <a:r>
              <a:rPr lang="en-US" sz="2400" dirty="0" err="1"/>
              <a:t>css</a:t>
            </a:r>
            <a:r>
              <a:rPr lang="en-US" sz="2400" dirty="0"/>
              <a:t> for a Cascading Style Sheet--allowing browsers to ignore style sheet types that they do not support.</a:t>
            </a:r>
          </a:p>
          <a:p>
            <a:endParaRPr lang="en-US" sz="2400" dirty="0"/>
          </a:p>
          <a:p>
            <a:r>
              <a:rPr lang="en-US" sz="2400" dirty="0"/>
              <a:t>The REL attribute is used to define the relationship between the linked file and the HTML document.</a:t>
            </a:r>
          </a:p>
          <a:p>
            <a:endParaRPr lang="en-US" sz="2400" dirty="0"/>
          </a:p>
          <a:p>
            <a:r>
              <a:rPr lang="en-US" sz="2400" dirty="0" err="1"/>
              <a:t>Href</a:t>
            </a:r>
            <a:r>
              <a:rPr lang="en-US" sz="2400" dirty="0"/>
              <a:t> specifies the style sheet file having Style rules. This attribute is a required.</a:t>
            </a:r>
          </a:p>
          <a:p>
            <a:endParaRPr lang="en-US" sz="2400" dirty="0"/>
          </a:p>
          <a:p>
            <a:r>
              <a:rPr lang="en-US" sz="2400" dirty="0"/>
              <a:t>Media specifies the device the document will be displayed on. Default value is all. This is optional attribute.</a:t>
            </a:r>
            <a:endParaRPr lang="en-IN" sz="2400" dirty="0"/>
          </a:p>
        </p:txBody>
      </p:sp>
    </p:spTree>
    <p:extLst>
      <p:ext uri="{BB962C8B-B14F-4D97-AF65-F5344CB8AC3E}">
        <p14:creationId xmlns:p14="http://schemas.microsoft.com/office/powerpoint/2010/main" val="906389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5F7F8E-B986-C1A1-2FD8-C43FB9FBFB69}"/>
              </a:ext>
            </a:extLst>
          </p:cNvPr>
          <p:cNvSpPr txBox="1"/>
          <p:nvPr/>
        </p:nvSpPr>
        <p:spPr>
          <a:xfrm>
            <a:off x="350274" y="469094"/>
            <a:ext cx="11448436" cy="2677656"/>
          </a:xfrm>
          <a:prstGeom prst="rect">
            <a:avLst/>
          </a:prstGeom>
          <a:noFill/>
        </p:spPr>
        <p:txBody>
          <a:bodyPr wrap="square">
            <a:spAutoFit/>
          </a:bodyPr>
          <a:lstStyle/>
          <a:p>
            <a:r>
              <a:rPr lang="en-US" sz="2400" b="1" dirty="0">
                <a:latin typeface="Calibri" panose="020F0502020204030204" pitchFamily="34" charset="0"/>
                <a:cs typeface="Calibri" panose="020F0502020204030204" pitchFamily="34" charset="0"/>
              </a:rPr>
              <a:t>CSS Box Model</a:t>
            </a:r>
          </a:p>
          <a:p>
            <a:endParaRPr lang="en-US" sz="2400" b="1"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The “CSS box model” is a set of rules that determine the dimensions of every</a:t>
            </a:r>
          </a:p>
          <a:p>
            <a:r>
              <a:rPr lang="en-US" sz="2400" dirty="0">
                <a:latin typeface="Calibri" panose="020F0502020204030204" pitchFamily="34" charset="0"/>
                <a:cs typeface="Calibri" panose="020F0502020204030204" pitchFamily="34" charset="0"/>
              </a:rPr>
              <a:t>element in a web page.</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It is a box that wraps around every HTML element. It consists of: content, padding, borders and margins.</a:t>
            </a:r>
            <a:endParaRPr lang="en-IN" sz="2400"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014B665E-6DF5-AE78-8CCB-A6B1ECFBEC20}"/>
              </a:ext>
            </a:extLst>
          </p:cNvPr>
          <p:cNvPicPr>
            <a:picLocks noChangeAspect="1"/>
          </p:cNvPicPr>
          <p:nvPr/>
        </p:nvPicPr>
        <p:blipFill rotWithShape="1">
          <a:blip r:embed="rId2"/>
          <a:srcRect l="14516" t="38704" r="36250" b="9658"/>
          <a:stretch/>
        </p:blipFill>
        <p:spPr>
          <a:xfrm>
            <a:off x="2816940" y="2783712"/>
            <a:ext cx="6784259" cy="4000546"/>
          </a:xfrm>
          <a:prstGeom prst="rect">
            <a:avLst/>
          </a:prstGeom>
        </p:spPr>
      </p:pic>
    </p:spTree>
    <p:extLst>
      <p:ext uri="{BB962C8B-B14F-4D97-AF65-F5344CB8AC3E}">
        <p14:creationId xmlns:p14="http://schemas.microsoft.com/office/powerpoint/2010/main" val="2540381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F99154-6A30-3965-E052-9A4ADE38CF0B}"/>
              </a:ext>
            </a:extLst>
          </p:cNvPr>
          <p:cNvSpPr txBox="1"/>
          <p:nvPr/>
        </p:nvSpPr>
        <p:spPr>
          <a:xfrm>
            <a:off x="350274" y="407557"/>
            <a:ext cx="11005984" cy="1569660"/>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Content - The content of the box, where text and images appear</a:t>
            </a: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Padding - The space between the box’s content and its border.</a:t>
            </a: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Border -  A border that goes around the padding and content.</a:t>
            </a: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Margin - The space between the box and surrounding boxes.</a:t>
            </a:r>
            <a:endParaRPr lang="en-IN" sz="24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DB0910C9-7EA2-5929-4381-501512DA62D4}"/>
              </a:ext>
            </a:extLst>
          </p:cNvPr>
          <p:cNvSpPr txBox="1"/>
          <p:nvPr/>
        </p:nvSpPr>
        <p:spPr>
          <a:xfrm>
            <a:off x="350274" y="2274838"/>
            <a:ext cx="11271455" cy="830997"/>
          </a:xfrm>
          <a:prstGeom prst="rect">
            <a:avLst/>
          </a:prstGeom>
          <a:noFill/>
        </p:spPr>
        <p:txBody>
          <a:bodyPr wrap="square">
            <a:spAutoFit/>
          </a:bodyPr>
          <a:lstStyle/>
          <a:p>
            <a:r>
              <a:rPr lang="en-US" sz="2400" dirty="0">
                <a:latin typeface="Calibri" panose="020F0502020204030204" pitchFamily="34" charset="0"/>
                <a:cs typeface="Calibri" panose="020F0502020204030204" pitchFamily="34" charset="0"/>
              </a:rPr>
              <a:t>Total element width = width + left padding + right padding + left border + right border + left margin + right margin</a:t>
            </a:r>
          </a:p>
        </p:txBody>
      </p:sp>
      <p:sp>
        <p:nvSpPr>
          <p:cNvPr id="7" name="TextBox 6">
            <a:extLst>
              <a:ext uri="{FF2B5EF4-FFF2-40B4-BE49-F238E27FC236}">
                <a16:creationId xmlns:a16="http://schemas.microsoft.com/office/drawing/2014/main" id="{5600E22A-46AE-3C97-6DC5-13568B21F5C7}"/>
              </a:ext>
            </a:extLst>
          </p:cNvPr>
          <p:cNvSpPr txBox="1"/>
          <p:nvPr/>
        </p:nvSpPr>
        <p:spPr>
          <a:xfrm>
            <a:off x="630493" y="3752166"/>
            <a:ext cx="3794023" cy="2677656"/>
          </a:xfrm>
          <a:prstGeom prst="rect">
            <a:avLst/>
          </a:prstGeom>
          <a:noFill/>
        </p:spPr>
        <p:txBody>
          <a:bodyPr wrap="square">
            <a:spAutoFit/>
          </a:bodyPr>
          <a:lstStyle/>
          <a:p>
            <a:r>
              <a:rPr lang="en-IN" sz="2400" dirty="0"/>
              <a:t>div {</a:t>
            </a:r>
          </a:p>
          <a:p>
            <a:r>
              <a:rPr lang="en-IN" sz="2400" dirty="0"/>
              <a:t>  width: 300px;</a:t>
            </a:r>
          </a:p>
          <a:p>
            <a:r>
              <a:rPr lang="en-IN" sz="2400" dirty="0"/>
              <a:t>  height: 50px;</a:t>
            </a:r>
          </a:p>
          <a:p>
            <a:r>
              <a:rPr lang="en-IN" sz="2400" dirty="0"/>
              <a:t>  padding: 10px;</a:t>
            </a:r>
          </a:p>
          <a:p>
            <a:r>
              <a:rPr lang="en-IN" sz="2400" dirty="0"/>
              <a:t>  border: 5px solid </a:t>
            </a:r>
            <a:r>
              <a:rPr lang="en-IN" sz="2400" dirty="0" err="1"/>
              <a:t>gray</a:t>
            </a:r>
            <a:r>
              <a:rPr lang="en-IN" sz="2400" dirty="0"/>
              <a:t>;</a:t>
            </a:r>
          </a:p>
          <a:p>
            <a:r>
              <a:rPr lang="en-IN" sz="2400" dirty="0"/>
              <a:t>  margin: 0;</a:t>
            </a:r>
          </a:p>
          <a:p>
            <a:r>
              <a:rPr lang="en-IN" sz="2400" dirty="0"/>
              <a:t>}</a:t>
            </a:r>
          </a:p>
        </p:txBody>
      </p:sp>
      <p:sp>
        <p:nvSpPr>
          <p:cNvPr id="9" name="TextBox 8">
            <a:extLst>
              <a:ext uri="{FF2B5EF4-FFF2-40B4-BE49-F238E27FC236}">
                <a16:creationId xmlns:a16="http://schemas.microsoft.com/office/drawing/2014/main" id="{3EAA4DE0-A201-768E-AC4A-87612F1A6D6B}"/>
              </a:ext>
            </a:extLst>
          </p:cNvPr>
          <p:cNvSpPr txBox="1"/>
          <p:nvPr/>
        </p:nvSpPr>
        <p:spPr>
          <a:xfrm>
            <a:off x="4364294" y="3808306"/>
            <a:ext cx="7197213" cy="2677656"/>
          </a:xfrm>
          <a:prstGeom prst="rect">
            <a:avLst/>
          </a:prstGeom>
          <a:noFill/>
        </p:spPr>
        <p:txBody>
          <a:bodyPr wrap="square">
            <a:spAutoFit/>
          </a:bodyPr>
          <a:lstStyle/>
          <a:p>
            <a:r>
              <a:rPr lang="en-IN" sz="2400" dirty="0"/>
              <a:t>300px (width of content area) + 20px (left padding + right padding) + 10px (left border + right border)</a:t>
            </a:r>
          </a:p>
          <a:p>
            <a:r>
              <a:rPr lang="en-IN" sz="2400" b="1" dirty="0"/>
              <a:t>= 330px (total width)</a:t>
            </a:r>
          </a:p>
          <a:p>
            <a:endParaRPr lang="en-IN" sz="2400" dirty="0"/>
          </a:p>
          <a:p>
            <a:r>
              <a:rPr lang="en-IN" sz="2400" dirty="0"/>
              <a:t>  50px (height of content area) + 20px (top padding + bottom padding) + 10px (top border + bottom border)</a:t>
            </a:r>
          </a:p>
          <a:p>
            <a:r>
              <a:rPr lang="en-IN" sz="2400" b="1" dirty="0"/>
              <a:t>= 80px (total height)</a:t>
            </a:r>
          </a:p>
        </p:txBody>
      </p:sp>
    </p:spTree>
    <p:extLst>
      <p:ext uri="{BB962C8B-B14F-4D97-AF65-F5344CB8AC3E}">
        <p14:creationId xmlns:p14="http://schemas.microsoft.com/office/powerpoint/2010/main" val="821043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6DF223-4A73-8A61-97DB-8CB2431E8A3F}"/>
              </a:ext>
            </a:extLst>
          </p:cNvPr>
          <p:cNvSpPr txBox="1"/>
          <p:nvPr/>
        </p:nvSpPr>
        <p:spPr>
          <a:xfrm>
            <a:off x="2109019" y="442452"/>
            <a:ext cx="7551175" cy="523220"/>
          </a:xfrm>
          <a:prstGeom prst="rect">
            <a:avLst/>
          </a:prstGeom>
          <a:noFill/>
        </p:spPr>
        <p:txBody>
          <a:bodyPr wrap="square" rtlCol="0">
            <a:spAutoFit/>
          </a:bodyPr>
          <a:lstStyle/>
          <a:p>
            <a:pPr algn="ctr"/>
            <a:r>
              <a:rPr lang="en-US" sz="2800" b="1" dirty="0"/>
              <a:t>Some CSS Properties</a:t>
            </a:r>
            <a:endParaRPr lang="en-IN" sz="2800" b="1" dirty="0"/>
          </a:p>
        </p:txBody>
      </p:sp>
      <p:sp>
        <p:nvSpPr>
          <p:cNvPr id="3" name="TextBox 2">
            <a:extLst>
              <a:ext uri="{FF2B5EF4-FFF2-40B4-BE49-F238E27FC236}">
                <a16:creationId xmlns:a16="http://schemas.microsoft.com/office/drawing/2014/main" id="{427F4D1B-3633-FAF4-0EDF-1FB8F45F857E}"/>
              </a:ext>
            </a:extLst>
          </p:cNvPr>
          <p:cNvSpPr txBox="1"/>
          <p:nvPr/>
        </p:nvSpPr>
        <p:spPr>
          <a:xfrm>
            <a:off x="560439" y="1415845"/>
            <a:ext cx="3701845" cy="3539430"/>
          </a:xfrm>
          <a:prstGeom prst="rect">
            <a:avLst/>
          </a:prstGeom>
          <a:noFill/>
        </p:spPr>
        <p:txBody>
          <a:bodyPr wrap="square" rtlCol="0">
            <a:spAutoFit/>
          </a:bodyPr>
          <a:lstStyle/>
          <a:p>
            <a:r>
              <a:rPr lang="en-US" sz="3200" b="1" dirty="0"/>
              <a:t>Padding</a:t>
            </a:r>
          </a:p>
          <a:p>
            <a:endParaRPr lang="en-US" sz="2400" dirty="0"/>
          </a:p>
          <a:p>
            <a:r>
              <a:rPr lang="en-US" sz="2400" dirty="0"/>
              <a:t>p {</a:t>
            </a:r>
          </a:p>
          <a:p>
            <a:r>
              <a:rPr lang="en-US" sz="2400" dirty="0"/>
              <a:t> padding-top: 20px;</a:t>
            </a:r>
          </a:p>
          <a:p>
            <a:r>
              <a:rPr lang="en-US" sz="2400" dirty="0"/>
              <a:t> padding-bottom: 20px;</a:t>
            </a:r>
          </a:p>
          <a:p>
            <a:r>
              <a:rPr lang="en-US" sz="2400" dirty="0"/>
              <a:t> padding-left: 10px;</a:t>
            </a:r>
          </a:p>
          <a:p>
            <a:r>
              <a:rPr lang="en-US" sz="2400" dirty="0"/>
              <a:t> padding-right: 10px;</a:t>
            </a:r>
          </a:p>
          <a:p>
            <a:r>
              <a:rPr lang="en-US" sz="2400" dirty="0"/>
              <a:t>}</a:t>
            </a:r>
          </a:p>
          <a:p>
            <a:endParaRPr lang="en-IN" sz="2400" dirty="0"/>
          </a:p>
        </p:txBody>
      </p:sp>
      <p:pic>
        <p:nvPicPr>
          <p:cNvPr id="7" name="Picture 6">
            <a:extLst>
              <a:ext uri="{FF2B5EF4-FFF2-40B4-BE49-F238E27FC236}">
                <a16:creationId xmlns:a16="http://schemas.microsoft.com/office/drawing/2014/main" id="{13F8DFC2-4F7C-D530-4C49-50BD2EEC7FDA}"/>
              </a:ext>
            </a:extLst>
          </p:cNvPr>
          <p:cNvPicPr>
            <a:picLocks noChangeAspect="1"/>
          </p:cNvPicPr>
          <p:nvPr/>
        </p:nvPicPr>
        <p:blipFill rotWithShape="1">
          <a:blip r:embed="rId2"/>
          <a:srcRect l="15968" t="52044" r="58024" b="31604"/>
          <a:stretch/>
        </p:blipFill>
        <p:spPr>
          <a:xfrm>
            <a:off x="5324167" y="1415845"/>
            <a:ext cx="5279923" cy="1866391"/>
          </a:xfrm>
          <a:prstGeom prst="rect">
            <a:avLst/>
          </a:prstGeom>
        </p:spPr>
      </p:pic>
      <p:pic>
        <p:nvPicPr>
          <p:cNvPr id="9" name="Picture 8">
            <a:extLst>
              <a:ext uri="{FF2B5EF4-FFF2-40B4-BE49-F238E27FC236}">
                <a16:creationId xmlns:a16="http://schemas.microsoft.com/office/drawing/2014/main" id="{CCE1E8D6-25E2-2DF7-5EA7-1410D5096D7A}"/>
              </a:ext>
            </a:extLst>
          </p:cNvPr>
          <p:cNvPicPr>
            <a:picLocks noChangeAspect="1"/>
          </p:cNvPicPr>
          <p:nvPr/>
        </p:nvPicPr>
        <p:blipFill rotWithShape="1">
          <a:blip r:embed="rId3"/>
          <a:srcRect l="16089" t="55548" r="54758" b="23858"/>
          <a:stretch/>
        </p:blipFill>
        <p:spPr>
          <a:xfrm>
            <a:off x="5530643" y="3757037"/>
            <a:ext cx="5988499" cy="2378292"/>
          </a:xfrm>
          <a:prstGeom prst="rect">
            <a:avLst/>
          </a:prstGeom>
        </p:spPr>
      </p:pic>
    </p:spTree>
    <p:extLst>
      <p:ext uri="{BB962C8B-B14F-4D97-AF65-F5344CB8AC3E}">
        <p14:creationId xmlns:p14="http://schemas.microsoft.com/office/powerpoint/2010/main" val="3141947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733FB1-F2FF-1DAC-1C8A-705AE67CA1DB}"/>
              </a:ext>
            </a:extLst>
          </p:cNvPr>
          <p:cNvSpPr txBox="1"/>
          <p:nvPr/>
        </p:nvSpPr>
        <p:spPr>
          <a:xfrm>
            <a:off x="512506" y="471637"/>
            <a:ext cx="6098458" cy="523220"/>
          </a:xfrm>
          <a:prstGeom prst="rect">
            <a:avLst/>
          </a:prstGeom>
          <a:noFill/>
        </p:spPr>
        <p:txBody>
          <a:bodyPr wrap="square">
            <a:spAutoFit/>
          </a:bodyPr>
          <a:lstStyle/>
          <a:p>
            <a:r>
              <a:rPr lang="en-IN" sz="2800" b="1" dirty="0"/>
              <a:t>Borders</a:t>
            </a:r>
          </a:p>
        </p:txBody>
      </p:sp>
      <p:sp>
        <p:nvSpPr>
          <p:cNvPr id="5" name="TextBox 4">
            <a:extLst>
              <a:ext uri="{FF2B5EF4-FFF2-40B4-BE49-F238E27FC236}">
                <a16:creationId xmlns:a16="http://schemas.microsoft.com/office/drawing/2014/main" id="{8E862777-6E07-D4A4-2C80-90C64C34B23B}"/>
              </a:ext>
            </a:extLst>
          </p:cNvPr>
          <p:cNvSpPr txBox="1"/>
          <p:nvPr/>
        </p:nvSpPr>
        <p:spPr>
          <a:xfrm>
            <a:off x="394518" y="1197529"/>
            <a:ext cx="11418939" cy="830997"/>
          </a:xfrm>
          <a:prstGeom prst="rect">
            <a:avLst/>
          </a:prstGeom>
          <a:noFill/>
        </p:spPr>
        <p:txBody>
          <a:bodyPr wrap="square">
            <a:spAutoFit/>
          </a:bodyPr>
          <a:lstStyle/>
          <a:p>
            <a:r>
              <a:rPr lang="en-US" sz="2400" dirty="0"/>
              <a:t>Border is a line drawn around the content and padding of an element.</a:t>
            </a:r>
          </a:p>
          <a:p>
            <a:r>
              <a:rPr lang="en-US" sz="2400" dirty="0"/>
              <a:t>Borders are specified as "thickness, style, color"</a:t>
            </a:r>
            <a:endParaRPr lang="en-IN" sz="2400" dirty="0"/>
          </a:p>
        </p:txBody>
      </p:sp>
      <p:sp>
        <p:nvSpPr>
          <p:cNvPr id="7" name="TextBox 6">
            <a:extLst>
              <a:ext uri="{FF2B5EF4-FFF2-40B4-BE49-F238E27FC236}">
                <a16:creationId xmlns:a16="http://schemas.microsoft.com/office/drawing/2014/main" id="{5BE84E42-4D1C-D563-1816-6016D5D7C3B9}"/>
              </a:ext>
            </a:extLst>
          </p:cNvPr>
          <p:cNvSpPr txBox="1"/>
          <p:nvPr/>
        </p:nvSpPr>
        <p:spPr>
          <a:xfrm>
            <a:off x="394518" y="2326440"/>
            <a:ext cx="6098458" cy="3046988"/>
          </a:xfrm>
          <a:prstGeom prst="rect">
            <a:avLst/>
          </a:prstGeom>
          <a:noFill/>
        </p:spPr>
        <p:txBody>
          <a:bodyPr wrap="square">
            <a:spAutoFit/>
          </a:bodyPr>
          <a:lstStyle/>
          <a:p>
            <a:r>
              <a:rPr lang="en-IN" sz="2400" dirty="0"/>
              <a:t>h1 {</a:t>
            </a:r>
          </a:p>
          <a:p>
            <a:r>
              <a:rPr lang="en-IN" sz="2400" dirty="0"/>
              <a:t> border: 1px solid red;</a:t>
            </a:r>
          </a:p>
          <a:p>
            <a:r>
              <a:rPr lang="en-IN" sz="2400" dirty="0"/>
              <a:t>}</a:t>
            </a:r>
          </a:p>
          <a:p>
            <a:endParaRPr lang="en-IN" sz="2400" dirty="0"/>
          </a:p>
          <a:p>
            <a:r>
              <a:rPr lang="en-IN" sz="2400" dirty="0"/>
              <a:t>h1 {</a:t>
            </a:r>
          </a:p>
          <a:p>
            <a:r>
              <a:rPr lang="en-IN" sz="2400" dirty="0"/>
              <a:t> border: 4px dotted green;</a:t>
            </a:r>
          </a:p>
          <a:p>
            <a:r>
              <a:rPr lang="en-IN" sz="2400" dirty="0"/>
              <a:t>}</a:t>
            </a:r>
          </a:p>
          <a:p>
            <a:endParaRPr lang="en-IN" sz="2400" dirty="0"/>
          </a:p>
        </p:txBody>
      </p:sp>
      <p:sp>
        <p:nvSpPr>
          <p:cNvPr id="9" name="TextBox 8">
            <a:extLst>
              <a:ext uri="{FF2B5EF4-FFF2-40B4-BE49-F238E27FC236}">
                <a16:creationId xmlns:a16="http://schemas.microsoft.com/office/drawing/2014/main" id="{5712BD59-0499-9747-53B5-6376E0F1EFF6}"/>
              </a:ext>
            </a:extLst>
          </p:cNvPr>
          <p:cNvSpPr txBox="1"/>
          <p:nvPr/>
        </p:nvSpPr>
        <p:spPr>
          <a:xfrm>
            <a:off x="5069758" y="2326440"/>
            <a:ext cx="5976784" cy="2677656"/>
          </a:xfrm>
          <a:prstGeom prst="rect">
            <a:avLst/>
          </a:prstGeom>
          <a:noFill/>
        </p:spPr>
        <p:txBody>
          <a:bodyPr wrap="square">
            <a:spAutoFit/>
          </a:bodyPr>
          <a:lstStyle/>
          <a:p>
            <a:r>
              <a:rPr lang="en-IN" sz="2800" dirty="0"/>
              <a:t>h1 { </a:t>
            </a:r>
          </a:p>
          <a:p>
            <a:r>
              <a:rPr lang="en-IN" sz="2800" dirty="0"/>
              <a:t>border-top: 1px solid red; </a:t>
            </a:r>
          </a:p>
          <a:p>
            <a:r>
              <a:rPr lang="en-IN" sz="2800" dirty="0"/>
              <a:t>border-right: 2px dotted green; border-bottom: 3px dashed yellow; border-left: 4px double purple; </a:t>
            </a:r>
          </a:p>
          <a:p>
            <a:r>
              <a:rPr lang="en-IN" sz="2800" dirty="0"/>
              <a:t>} </a:t>
            </a:r>
          </a:p>
        </p:txBody>
      </p:sp>
    </p:spTree>
    <p:extLst>
      <p:ext uri="{BB962C8B-B14F-4D97-AF65-F5344CB8AC3E}">
        <p14:creationId xmlns:p14="http://schemas.microsoft.com/office/powerpoint/2010/main" val="2911668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523427-10A5-9430-3D30-151EC09403EA}"/>
              </a:ext>
            </a:extLst>
          </p:cNvPr>
          <p:cNvSpPr txBox="1"/>
          <p:nvPr/>
        </p:nvSpPr>
        <p:spPr>
          <a:xfrm>
            <a:off x="409267" y="504355"/>
            <a:ext cx="11448435" cy="5632311"/>
          </a:xfrm>
          <a:prstGeom prst="rect">
            <a:avLst/>
          </a:prstGeom>
          <a:noFill/>
        </p:spPr>
        <p:txBody>
          <a:bodyPr wrap="square">
            <a:spAutoFit/>
          </a:bodyPr>
          <a:lstStyle/>
          <a:p>
            <a:r>
              <a:rPr lang="en-US" sz="2400" dirty="0"/>
              <a:t>Cascading Style Sheets (CSS) is a style sheet language used for describing the look and formatting of a document written in a markup language. CSS3 is a latest standard of </a:t>
            </a:r>
            <a:r>
              <a:rPr lang="en-US" sz="2400" dirty="0" err="1"/>
              <a:t>css</a:t>
            </a:r>
            <a:r>
              <a:rPr lang="en-US" sz="2400" dirty="0"/>
              <a:t>.</a:t>
            </a:r>
          </a:p>
          <a:p>
            <a:endParaRPr lang="en-US" sz="2400" dirty="0"/>
          </a:p>
          <a:p>
            <a:r>
              <a:rPr lang="en-US" sz="2400" dirty="0"/>
              <a:t>The main difference between css2 and css3 is follows −</a:t>
            </a:r>
          </a:p>
          <a:p>
            <a:endParaRPr lang="en-US" sz="2400" dirty="0"/>
          </a:p>
          <a:p>
            <a:pPr marL="342900" indent="-342900">
              <a:buFont typeface="Arial" panose="020B0604020202020204" pitchFamily="34" charset="0"/>
              <a:buChar char="•"/>
            </a:pPr>
            <a:r>
              <a:rPr lang="en-US" sz="2400" dirty="0"/>
              <a:t>Media Queries</a:t>
            </a:r>
          </a:p>
          <a:p>
            <a:pPr marL="342900" indent="-342900">
              <a:buFont typeface="Arial" panose="020B0604020202020204" pitchFamily="34" charset="0"/>
              <a:buChar char="•"/>
            </a:pPr>
            <a:r>
              <a:rPr lang="en-US" sz="2400" dirty="0"/>
              <a:t>Namespaces</a:t>
            </a:r>
          </a:p>
          <a:p>
            <a:pPr marL="342900" indent="-342900">
              <a:buFont typeface="Arial" panose="020B0604020202020204" pitchFamily="34" charset="0"/>
              <a:buChar char="•"/>
            </a:pPr>
            <a:r>
              <a:rPr lang="en-US" sz="2400" dirty="0"/>
              <a:t>Selectors Level 3</a:t>
            </a:r>
          </a:p>
          <a:p>
            <a:pPr marL="342900" indent="-342900">
              <a:buFont typeface="Arial" panose="020B0604020202020204" pitchFamily="34" charset="0"/>
              <a:buChar char="•"/>
            </a:pPr>
            <a:r>
              <a:rPr lang="en-US" sz="2400" dirty="0"/>
              <a:t>Color</a:t>
            </a:r>
          </a:p>
          <a:p>
            <a:endParaRPr lang="en-US" sz="2400" dirty="0"/>
          </a:p>
          <a:p>
            <a:r>
              <a:rPr lang="en-US" sz="2400" dirty="0"/>
              <a:t>By using CSS, we separate the content of a web page from the presentation (format and styling) of that content.</a:t>
            </a:r>
          </a:p>
          <a:p>
            <a:endParaRPr lang="en-US" sz="2400" dirty="0"/>
          </a:p>
          <a:p>
            <a:endParaRPr lang="en-IN" sz="2400" dirty="0"/>
          </a:p>
        </p:txBody>
      </p:sp>
    </p:spTree>
    <p:extLst>
      <p:ext uri="{BB962C8B-B14F-4D97-AF65-F5344CB8AC3E}">
        <p14:creationId xmlns:p14="http://schemas.microsoft.com/office/powerpoint/2010/main" val="2430988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3E284D-D22B-5601-85BE-CC5E06B95243}"/>
              </a:ext>
            </a:extLst>
          </p:cNvPr>
          <p:cNvSpPr txBox="1"/>
          <p:nvPr/>
        </p:nvSpPr>
        <p:spPr>
          <a:xfrm>
            <a:off x="453513" y="397895"/>
            <a:ext cx="6098458" cy="461665"/>
          </a:xfrm>
          <a:prstGeom prst="rect">
            <a:avLst/>
          </a:prstGeom>
          <a:noFill/>
        </p:spPr>
        <p:txBody>
          <a:bodyPr wrap="square">
            <a:spAutoFit/>
          </a:bodyPr>
          <a:lstStyle/>
          <a:p>
            <a:r>
              <a:rPr lang="en-IN" sz="2400" b="1" dirty="0"/>
              <a:t>position property</a:t>
            </a:r>
          </a:p>
        </p:txBody>
      </p:sp>
      <p:sp>
        <p:nvSpPr>
          <p:cNvPr id="5" name="TextBox 4">
            <a:extLst>
              <a:ext uri="{FF2B5EF4-FFF2-40B4-BE49-F238E27FC236}">
                <a16:creationId xmlns:a16="http://schemas.microsoft.com/office/drawing/2014/main" id="{3678D512-5807-F8E3-28A6-47B6986A919A}"/>
              </a:ext>
            </a:extLst>
          </p:cNvPr>
          <p:cNvSpPr txBox="1"/>
          <p:nvPr/>
        </p:nvSpPr>
        <p:spPr>
          <a:xfrm>
            <a:off x="453513" y="1089203"/>
            <a:ext cx="11300952" cy="4893647"/>
          </a:xfrm>
          <a:prstGeom prst="rect">
            <a:avLst/>
          </a:prstGeom>
          <a:noFill/>
        </p:spPr>
        <p:txBody>
          <a:bodyPr wrap="square">
            <a:spAutoFit/>
          </a:bodyPr>
          <a:lstStyle/>
          <a:p>
            <a:r>
              <a:rPr lang="en-US" sz="2400" dirty="0"/>
              <a:t>position: static; (default) - Position in document flow</a:t>
            </a:r>
          </a:p>
          <a:p>
            <a:endParaRPr lang="en-US" sz="2400" dirty="0"/>
          </a:p>
          <a:p>
            <a:r>
              <a:rPr lang="en-US" sz="2400" dirty="0"/>
              <a:t>position: relative; Position relative to default position via top, right, bottom, and left properties</a:t>
            </a:r>
          </a:p>
          <a:p>
            <a:endParaRPr lang="en-US" sz="2400" dirty="0"/>
          </a:p>
          <a:p>
            <a:r>
              <a:rPr lang="en-US" sz="2400" dirty="0"/>
              <a:t>position: fixed; Position to a fixed location on the screen via top, right, bottom, and left properties</a:t>
            </a:r>
          </a:p>
          <a:p>
            <a:endParaRPr lang="en-US" sz="2400" dirty="0"/>
          </a:p>
          <a:p>
            <a:r>
              <a:rPr lang="en-US" sz="2400" dirty="0"/>
              <a:t>position: absolute; Position relative to ancestor absolute element via top, right, bottom, and left properties</a:t>
            </a:r>
          </a:p>
          <a:p>
            <a:endParaRPr lang="en-US" sz="2400" dirty="0"/>
          </a:p>
          <a:p>
            <a:endParaRPr lang="en-US" sz="2400" dirty="0"/>
          </a:p>
          <a:p>
            <a:r>
              <a:rPr lang="en-US" sz="2400" b="1" dirty="0"/>
              <a:t>Fixed position (0,0) is top left corner</a:t>
            </a:r>
          </a:p>
        </p:txBody>
      </p:sp>
    </p:spTree>
    <p:extLst>
      <p:ext uri="{BB962C8B-B14F-4D97-AF65-F5344CB8AC3E}">
        <p14:creationId xmlns:p14="http://schemas.microsoft.com/office/powerpoint/2010/main" val="2058164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149FE4-94B7-8B2E-186D-2EFF4A8E34DD}"/>
              </a:ext>
            </a:extLst>
          </p:cNvPr>
          <p:cNvSpPr txBox="1"/>
          <p:nvPr/>
        </p:nvSpPr>
        <p:spPr>
          <a:xfrm>
            <a:off x="483010" y="389588"/>
            <a:ext cx="3587546" cy="4154984"/>
          </a:xfrm>
          <a:prstGeom prst="rect">
            <a:avLst/>
          </a:prstGeom>
          <a:noFill/>
        </p:spPr>
        <p:txBody>
          <a:bodyPr wrap="square">
            <a:spAutoFit/>
          </a:bodyPr>
          <a:lstStyle/>
          <a:p>
            <a:pPr algn="just"/>
            <a:r>
              <a:rPr lang="en-US" sz="2400" b="1" dirty="0"/>
              <a:t>Static</a:t>
            </a:r>
          </a:p>
          <a:p>
            <a:pPr algn="just"/>
            <a:endParaRPr lang="en-US" sz="2400" b="1" dirty="0"/>
          </a:p>
          <a:p>
            <a:pPr algn="just"/>
            <a:r>
              <a:rPr lang="en-US" sz="2400" dirty="0"/>
              <a:t>This is the default value for elements. The element is positioned according to the normal flow of the document. The left, right, top, bottom and z-index properties do not affect an element with position: static.</a:t>
            </a:r>
            <a:endParaRPr lang="en-IN" sz="2400" dirty="0"/>
          </a:p>
        </p:txBody>
      </p:sp>
      <p:sp>
        <p:nvSpPr>
          <p:cNvPr id="5" name="TextBox 4">
            <a:extLst>
              <a:ext uri="{FF2B5EF4-FFF2-40B4-BE49-F238E27FC236}">
                <a16:creationId xmlns:a16="http://schemas.microsoft.com/office/drawing/2014/main" id="{E3C643DC-2BC5-EFB8-F5E9-F2021B4754A0}"/>
              </a:ext>
            </a:extLst>
          </p:cNvPr>
          <p:cNvSpPr txBox="1"/>
          <p:nvPr/>
        </p:nvSpPr>
        <p:spPr>
          <a:xfrm>
            <a:off x="4878029" y="79874"/>
            <a:ext cx="6098458" cy="6370975"/>
          </a:xfrm>
          <a:prstGeom prst="rect">
            <a:avLst/>
          </a:prstGeom>
          <a:noFill/>
        </p:spPr>
        <p:txBody>
          <a:bodyPr wrap="square">
            <a:spAutoFit/>
          </a:bodyPr>
          <a:lstStyle/>
          <a:p>
            <a:r>
              <a:rPr lang="en-US" sz="2400" dirty="0"/>
              <a:t>&lt;html&gt;</a:t>
            </a:r>
          </a:p>
          <a:p>
            <a:r>
              <a:rPr lang="en-US" sz="2400" dirty="0"/>
              <a:t>	&lt;body&gt;</a:t>
            </a:r>
          </a:p>
          <a:p>
            <a:r>
              <a:rPr lang="en-US" sz="2400" dirty="0"/>
              <a:t>        &lt;div class="parent"&gt;</a:t>
            </a:r>
          </a:p>
          <a:p>
            <a:r>
              <a:rPr lang="en-US" sz="2400" dirty="0"/>
              <a:t>            &lt;div class="style1"&gt;</a:t>
            </a:r>
          </a:p>
          <a:p>
            <a:r>
              <a:rPr lang="en-US" sz="2400" dirty="0"/>
              <a:t>                Element 1.</a:t>
            </a:r>
          </a:p>
          <a:p>
            <a:r>
              <a:rPr lang="en-US" sz="2400" dirty="0"/>
              <a:t>            &lt;/div&gt;</a:t>
            </a:r>
          </a:p>
          <a:p>
            <a:r>
              <a:rPr lang="en-US" sz="2400" dirty="0"/>
              <a:t>            </a:t>
            </a:r>
          </a:p>
          <a:p>
            <a:r>
              <a:rPr lang="en-US" sz="2400" dirty="0"/>
              <a:t>            &lt;div class="main"&gt;</a:t>
            </a:r>
          </a:p>
          <a:p>
            <a:r>
              <a:rPr lang="en-US" sz="2400" dirty="0"/>
              <a:t>	Element 2.</a:t>
            </a:r>
          </a:p>
          <a:p>
            <a:r>
              <a:rPr lang="en-US" sz="2400" dirty="0"/>
              <a:t>            &lt;/div&gt;</a:t>
            </a:r>
          </a:p>
          <a:p>
            <a:r>
              <a:rPr lang="en-US" sz="2400" dirty="0"/>
              <a:t>            </a:t>
            </a:r>
          </a:p>
          <a:p>
            <a:r>
              <a:rPr lang="en-US" sz="2400" dirty="0"/>
              <a:t>            &lt;div class="style1"&gt;</a:t>
            </a:r>
          </a:p>
          <a:p>
            <a:r>
              <a:rPr lang="en-US" sz="2400" dirty="0"/>
              <a:t>                Element 3.</a:t>
            </a:r>
          </a:p>
          <a:p>
            <a:r>
              <a:rPr lang="en-US" sz="2400" dirty="0"/>
              <a:t>            &lt;/div&gt;</a:t>
            </a:r>
          </a:p>
          <a:p>
            <a:r>
              <a:rPr lang="en-US" sz="2400" dirty="0"/>
              <a:t>        &lt;/div&gt;</a:t>
            </a:r>
          </a:p>
          <a:p>
            <a:r>
              <a:rPr lang="en-US" sz="2400" dirty="0"/>
              <a:t>    &lt;/body&gt;</a:t>
            </a:r>
          </a:p>
          <a:p>
            <a:r>
              <a:rPr lang="en-US" sz="2400" dirty="0"/>
              <a:t>&lt;html&gt;</a:t>
            </a:r>
            <a:endParaRPr lang="en-IN" sz="2400" dirty="0"/>
          </a:p>
        </p:txBody>
      </p:sp>
    </p:spTree>
    <p:extLst>
      <p:ext uri="{BB962C8B-B14F-4D97-AF65-F5344CB8AC3E}">
        <p14:creationId xmlns:p14="http://schemas.microsoft.com/office/powerpoint/2010/main" val="1565827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AD38E9-4BD8-0FCD-3E92-10ABEAFE5F5B}"/>
              </a:ext>
            </a:extLst>
          </p:cNvPr>
          <p:cNvSpPr txBox="1"/>
          <p:nvPr/>
        </p:nvSpPr>
        <p:spPr>
          <a:xfrm>
            <a:off x="512507" y="570466"/>
            <a:ext cx="6098458" cy="4524315"/>
          </a:xfrm>
          <a:prstGeom prst="rect">
            <a:avLst/>
          </a:prstGeom>
          <a:noFill/>
        </p:spPr>
        <p:txBody>
          <a:bodyPr wrap="square">
            <a:spAutoFit/>
          </a:bodyPr>
          <a:lstStyle/>
          <a:p>
            <a:r>
              <a:rPr lang="en-IN" sz="2400" dirty="0"/>
              <a:t>.main {</a:t>
            </a:r>
          </a:p>
          <a:p>
            <a:r>
              <a:rPr lang="en-IN" sz="2400" dirty="0"/>
              <a:t>    position: static;</a:t>
            </a:r>
          </a:p>
          <a:p>
            <a:r>
              <a:rPr lang="en-IN" sz="2400" dirty="0"/>
              <a:t>    left: 10px;</a:t>
            </a:r>
          </a:p>
          <a:p>
            <a:r>
              <a:rPr lang="en-IN" sz="2400" dirty="0"/>
              <a:t>    bottom: 10px;</a:t>
            </a:r>
          </a:p>
          <a:p>
            <a:r>
              <a:rPr lang="en-IN" sz="2400" dirty="0"/>
              <a:t>    background-</a:t>
            </a:r>
            <a:r>
              <a:rPr lang="en-IN" sz="2400" dirty="0" err="1"/>
              <a:t>color</a:t>
            </a:r>
            <a:r>
              <a:rPr lang="en-IN" sz="2400" dirty="0"/>
              <a:t>: yellow;</a:t>
            </a:r>
          </a:p>
          <a:p>
            <a:r>
              <a:rPr lang="en-IN" sz="2400" dirty="0"/>
              <a:t>    padding: 10px;</a:t>
            </a:r>
          </a:p>
          <a:p>
            <a:r>
              <a:rPr lang="en-IN" sz="2400" dirty="0"/>
              <a:t>}</a:t>
            </a:r>
          </a:p>
          <a:p>
            <a:endParaRPr lang="en-IN" sz="2400" dirty="0"/>
          </a:p>
          <a:p>
            <a:r>
              <a:rPr lang="en-IN" sz="2400" dirty="0"/>
              <a:t>.style1 {</a:t>
            </a:r>
          </a:p>
          <a:p>
            <a:r>
              <a:rPr lang="en-IN" sz="2400" dirty="0"/>
              <a:t>    padding: 10px;</a:t>
            </a:r>
          </a:p>
          <a:p>
            <a:r>
              <a:rPr lang="en-IN" sz="2400" dirty="0"/>
              <a:t>    background-</a:t>
            </a:r>
            <a:r>
              <a:rPr lang="en-IN" sz="2400" dirty="0" err="1"/>
              <a:t>color</a:t>
            </a:r>
            <a:r>
              <a:rPr lang="en-IN" sz="2400" dirty="0"/>
              <a:t>: #f2f2f2;</a:t>
            </a:r>
          </a:p>
          <a:p>
            <a:r>
              <a:rPr lang="en-IN" sz="2400" dirty="0"/>
              <a:t>}</a:t>
            </a:r>
          </a:p>
        </p:txBody>
      </p:sp>
      <p:pic>
        <p:nvPicPr>
          <p:cNvPr id="5" name="Picture 4">
            <a:extLst>
              <a:ext uri="{FF2B5EF4-FFF2-40B4-BE49-F238E27FC236}">
                <a16:creationId xmlns:a16="http://schemas.microsoft.com/office/drawing/2014/main" id="{BC0C0053-D199-9909-6601-87DE68565A80}"/>
              </a:ext>
            </a:extLst>
          </p:cNvPr>
          <p:cNvPicPr>
            <a:picLocks noChangeAspect="1"/>
          </p:cNvPicPr>
          <p:nvPr/>
        </p:nvPicPr>
        <p:blipFill rotWithShape="1">
          <a:blip r:embed="rId2"/>
          <a:srcRect t="16973" r="68185" b="66460"/>
          <a:stretch/>
        </p:blipFill>
        <p:spPr>
          <a:xfrm>
            <a:off x="4807973" y="1696998"/>
            <a:ext cx="7049229" cy="2063841"/>
          </a:xfrm>
          <a:prstGeom prst="rect">
            <a:avLst/>
          </a:prstGeom>
        </p:spPr>
      </p:pic>
    </p:spTree>
    <p:extLst>
      <p:ext uri="{BB962C8B-B14F-4D97-AF65-F5344CB8AC3E}">
        <p14:creationId xmlns:p14="http://schemas.microsoft.com/office/powerpoint/2010/main" val="14720262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2DA695-2DEF-A96B-3D98-60A6FED20D20}"/>
              </a:ext>
            </a:extLst>
          </p:cNvPr>
          <p:cNvSpPr txBox="1"/>
          <p:nvPr/>
        </p:nvSpPr>
        <p:spPr>
          <a:xfrm>
            <a:off x="438764" y="551819"/>
            <a:ext cx="11286203" cy="1569660"/>
          </a:xfrm>
          <a:prstGeom prst="rect">
            <a:avLst/>
          </a:prstGeom>
          <a:noFill/>
        </p:spPr>
        <p:txBody>
          <a:bodyPr wrap="square">
            <a:spAutoFit/>
          </a:bodyPr>
          <a:lstStyle/>
          <a:p>
            <a:r>
              <a:rPr lang="en-US" sz="2400" b="1" dirty="0"/>
              <a:t>Relative</a:t>
            </a:r>
          </a:p>
          <a:p>
            <a:r>
              <a:rPr lang="en-US" sz="2400" dirty="0"/>
              <a:t>Elements with position: relative remain in the normal flow of the document. But, unlike static elements, the left, right, top, bottom and z-index properties affect the position of the element. </a:t>
            </a:r>
            <a:endParaRPr lang="en-IN" sz="2400" dirty="0"/>
          </a:p>
        </p:txBody>
      </p:sp>
      <p:sp>
        <p:nvSpPr>
          <p:cNvPr id="4" name="TextBox 3">
            <a:extLst>
              <a:ext uri="{FF2B5EF4-FFF2-40B4-BE49-F238E27FC236}">
                <a16:creationId xmlns:a16="http://schemas.microsoft.com/office/drawing/2014/main" id="{1DAA0E9F-B55E-E338-9449-60662BD0FCBC}"/>
              </a:ext>
            </a:extLst>
          </p:cNvPr>
          <p:cNvSpPr txBox="1"/>
          <p:nvPr/>
        </p:nvSpPr>
        <p:spPr>
          <a:xfrm>
            <a:off x="4037372" y="2015808"/>
            <a:ext cx="6098458" cy="4524315"/>
          </a:xfrm>
          <a:prstGeom prst="rect">
            <a:avLst/>
          </a:prstGeom>
          <a:noFill/>
        </p:spPr>
        <p:txBody>
          <a:bodyPr wrap="square">
            <a:spAutoFit/>
          </a:bodyPr>
          <a:lstStyle/>
          <a:p>
            <a:r>
              <a:rPr lang="en-IN" sz="2400" dirty="0"/>
              <a:t>.main {</a:t>
            </a:r>
          </a:p>
          <a:p>
            <a:r>
              <a:rPr lang="en-IN" sz="2400" dirty="0"/>
              <a:t>    position: relative;</a:t>
            </a:r>
          </a:p>
          <a:p>
            <a:r>
              <a:rPr lang="en-IN" sz="2400" dirty="0"/>
              <a:t>    left: 10px;</a:t>
            </a:r>
          </a:p>
          <a:p>
            <a:r>
              <a:rPr lang="en-IN" sz="2400" dirty="0"/>
              <a:t>    bottom: 10px;</a:t>
            </a:r>
          </a:p>
          <a:p>
            <a:r>
              <a:rPr lang="en-IN" sz="2400" dirty="0"/>
              <a:t>    background-</a:t>
            </a:r>
            <a:r>
              <a:rPr lang="en-IN" sz="2400" dirty="0" err="1"/>
              <a:t>color</a:t>
            </a:r>
            <a:r>
              <a:rPr lang="en-IN" sz="2400" dirty="0"/>
              <a:t>: yellow;</a:t>
            </a:r>
          </a:p>
          <a:p>
            <a:r>
              <a:rPr lang="en-IN" sz="2400" dirty="0"/>
              <a:t>    padding: 10px;</a:t>
            </a:r>
          </a:p>
          <a:p>
            <a:r>
              <a:rPr lang="en-IN" sz="2400" dirty="0"/>
              <a:t>}</a:t>
            </a:r>
          </a:p>
          <a:p>
            <a:endParaRPr lang="en-IN" sz="2400" dirty="0"/>
          </a:p>
          <a:p>
            <a:r>
              <a:rPr lang="en-IN" sz="2400" dirty="0"/>
              <a:t>.style1 {</a:t>
            </a:r>
          </a:p>
          <a:p>
            <a:r>
              <a:rPr lang="en-IN" sz="2400" dirty="0"/>
              <a:t>    padding: 10px;</a:t>
            </a:r>
          </a:p>
          <a:p>
            <a:r>
              <a:rPr lang="en-IN" sz="2400" dirty="0"/>
              <a:t>    background-</a:t>
            </a:r>
            <a:r>
              <a:rPr lang="en-IN" sz="2400" dirty="0" err="1"/>
              <a:t>color</a:t>
            </a:r>
            <a:r>
              <a:rPr lang="en-IN" sz="2400" dirty="0"/>
              <a:t>: #f2f2f2;</a:t>
            </a:r>
          </a:p>
          <a:p>
            <a:r>
              <a:rPr lang="en-IN" sz="2400" dirty="0"/>
              <a:t>}</a:t>
            </a:r>
          </a:p>
        </p:txBody>
      </p:sp>
    </p:spTree>
    <p:extLst>
      <p:ext uri="{BB962C8B-B14F-4D97-AF65-F5344CB8AC3E}">
        <p14:creationId xmlns:p14="http://schemas.microsoft.com/office/powerpoint/2010/main" val="204123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380AC0-F75F-DA86-60BE-9D86D4D3C59F}"/>
              </a:ext>
            </a:extLst>
          </p:cNvPr>
          <p:cNvPicPr>
            <a:picLocks noChangeAspect="1"/>
          </p:cNvPicPr>
          <p:nvPr/>
        </p:nvPicPr>
        <p:blipFill rotWithShape="1">
          <a:blip r:embed="rId2"/>
          <a:srcRect t="16113" r="62500" b="65814"/>
          <a:stretch/>
        </p:blipFill>
        <p:spPr>
          <a:xfrm>
            <a:off x="1150373" y="1002890"/>
            <a:ext cx="8572497" cy="2322871"/>
          </a:xfrm>
          <a:prstGeom prst="rect">
            <a:avLst/>
          </a:prstGeom>
        </p:spPr>
      </p:pic>
    </p:spTree>
    <p:extLst>
      <p:ext uri="{BB962C8B-B14F-4D97-AF65-F5344CB8AC3E}">
        <p14:creationId xmlns:p14="http://schemas.microsoft.com/office/powerpoint/2010/main" val="453414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022092-7854-08BD-AED4-4F750DB6FE54}"/>
              </a:ext>
            </a:extLst>
          </p:cNvPr>
          <p:cNvSpPr txBox="1"/>
          <p:nvPr/>
        </p:nvSpPr>
        <p:spPr>
          <a:xfrm>
            <a:off x="368709" y="387046"/>
            <a:ext cx="11562735" cy="6001643"/>
          </a:xfrm>
          <a:prstGeom prst="rect">
            <a:avLst/>
          </a:prstGeom>
          <a:noFill/>
        </p:spPr>
        <p:txBody>
          <a:bodyPr wrap="square">
            <a:spAutoFit/>
          </a:bodyPr>
          <a:lstStyle/>
          <a:p>
            <a:r>
              <a:rPr lang="en-US" sz="2400" b="1" dirty="0">
                <a:latin typeface="Calibri" panose="020F0502020204030204" pitchFamily="34" charset="0"/>
                <a:cs typeface="Calibri" panose="020F0502020204030204" pitchFamily="34" charset="0"/>
              </a:rPr>
              <a:t>Absolute</a:t>
            </a:r>
          </a:p>
          <a:p>
            <a:r>
              <a:rPr lang="en-US" sz="2400" dirty="0">
                <a:latin typeface="Calibri" panose="020F0502020204030204" pitchFamily="34" charset="0"/>
                <a:cs typeface="Calibri" panose="020F0502020204030204" pitchFamily="34" charset="0"/>
              </a:rPr>
              <a:t>Elements with position: absolute are positioned relative to their parent elements. In this case, the element is removed from the normal document flow. </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The other elements will behave as if that element is not in the document. No space is created for the element in the page layout. </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The values of left, top, bottom and right determine the final position of the element.</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One thing to note is that an element with position: absolute is positioned relative to its closest positioned ancestor. That means that the parent element has to have a position value other than position: static.</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If the closest parent element is not positioned, it is positioned relative to the next parent element that is positioned. If there's no positioned ancestor element, it is positioned relative to the &lt;html&gt; element.</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285166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9A2970-0E56-207C-D75E-313A624404CB}"/>
              </a:ext>
            </a:extLst>
          </p:cNvPr>
          <p:cNvSpPr txBox="1"/>
          <p:nvPr/>
        </p:nvSpPr>
        <p:spPr>
          <a:xfrm>
            <a:off x="438765" y="243512"/>
            <a:ext cx="4501945" cy="6370975"/>
          </a:xfrm>
          <a:prstGeom prst="rect">
            <a:avLst/>
          </a:prstGeom>
          <a:noFill/>
        </p:spPr>
        <p:txBody>
          <a:bodyPr wrap="square">
            <a:spAutoFit/>
          </a:bodyPr>
          <a:lstStyle/>
          <a:p>
            <a:r>
              <a:rPr lang="en-US" sz="2400" dirty="0"/>
              <a:t>&lt;html&gt;</a:t>
            </a:r>
          </a:p>
          <a:p>
            <a:r>
              <a:rPr lang="en-US" sz="2400" dirty="0"/>
              <a:t>	&lt;body&gt;</a:t>
            </a:r>
          </a:p>
          <a:p>
            <a:r>
              <a:rPr lang="en-US" sz="2400" dirty="0"/>
              <a:t>        &lt;div class="parent"&gt;</a:t>
            </a:r>
          </a:p>
          <a:p>
            <a:r>
              <a:rPr lang="en-US" sz="2400" dirty="0"/>
              <a:t>            &lt;div class="style1"&gt;</a:t>
            </a:r>
          </a:p>
          <a:p>
            <a:r>
              <a:rPr lang="en-US" sz="2400" dirty="0"/>
              <a:t>                Element 1.</a:t>
            </a:r>
          </a:p>
          <a:p>
            <a:r>
              <a:rPr lang="en-US" sz="2400" dirty="0"/>
              <a:t>            &lt;/div&gt;</a:t>
            </a:r>
          </a:p>
          <a:p>
            <a:r>
              <a:rPr lang="en-US" sz="2400" dirty="0"/>
              <a:t>            </a:t>
            </a:r>
          </a:p>
          <a:p>
            <a:r>
              <a:rPr lang="en-US" sz="2400" dirty="0"/>
              <a:t>            &lt;div class="main"&gt;</a:t>
            </a:r>
          </a:p>
          <a:p>
            <a:r>
              <a:rPr lang="en-US" sz="2400" dirty="0"/>
              <a:t>	Element 2.</a:t>
            </a:r>
          </a:p>
          <a:p>
            <a:r>
              <a:rPr lang="en-US" sz="2400" dirty="0"/>
              <a:t>            &lt;/div&gt;</a:t>
            </a:r>
          </a:p>
          <a:p>
            <a:r>
              <a:rPr lang="en-US" sz="2400" dirty="0"/>
              <a:t>            </a:t>
            </a:r>
          </a:p>
          <a:p>
            <a:r>
              <a:rPr lang="en-US" sz="2400" dirty="0"/>
              <a:t>            &lt;div class="style1"&gt;</a:t>
            </a:r>
          </a:p>
          <a:p>
            <a:r>
              <a:rPr lang="en-US" sz="2400" dirty="0"/>
              <a:t>                Element 3.</a:t>
            </a:r>
          </a:p>
          <a:p>
            <a:r>
              <a:rPr lang="en-US" sz="2400" dirty="0"/>
              <a:t>            &lt;/div&gt;</a:t>
            </a:r>
          </a:p>
          <a:p>
            <a:r>
              <a:rPr lang="en-US" sz="2400" dirty="0"/>
              <a:t>        &lt;/div&gt;</a:t>
            </a:r>
          </a:p>
          <a:p>
            <a:r>
              <a:rPr lang="en-US" sz="2400" dirty="0"/>
              <a:t>    &lt;/body&gt;</a:t>
            </a:r>
          </a:p>
          <a:p>
            <a:r>
              <a:rPr lang="en-US" sz="2400" dirty="0"/>
              <a:t>&lt;html&gt;</a:t>
            </a:r>
            <a:endParaRPr lang="en-IN" sz="2400" dirty="0"/>
          </a:p>
        </p:txBody>
      </p:sp>
      <p:sp>
        <p:nvSpPr>
          <p:cNvPr id="5" name="TextBox 4">
            <a:extLst>
              <a:ext uri="{FF2B5EF4-FFF2-40B4-BE49-F238E27FC236}">
                <a16:creationId xmlns:a16="http://schemas.microsoft.com/office/drawing/2014/main" id="{89576E4D-77C0-1855-2C2A-F96AD04D5268}"/>
              </a:ext>
            </a:extLst>
          </p:cNvPr>
          <p:cNvSpPr txBox="1"/>
          <p:nvPr/>
        </p:nvSpPr>
        <p:spPr>
          <a:xfrm>
            <a:off x="4940710" y="243512"/>
            <a:ext cx="6098458" cy="5940088"/>
          </a:xfrm>
          <a:prstGeom prst="rect">
            <a:avLst/>
          </a:prstGeom>
          <a:noFill/>
        </p:spPr>
        <p:txBody>
          <a:bodyPr wrap="square">
            <a:spAutoFit/>
          </a:bodyPr>
          <a:lstStyle/>
          <a:p>
            <a:r>
              <a:rPr lang="en-IN" sz="2000" dirty="0"/>
              <a:t>.main {</a:t>
            </a:r>
          </a:p>
          <a:p>
            <a:r>
              <a:rPr lang="en-IN" sz="2000" dirty="0"/>
              <a:t>    position: absolute;</a:t>
            </a:r>
          </a:p>
          <a:p>
            <a:r>
              <a:rPr lang="en-IN" sz="2000" dirty="0"/>
              <a:t>    left: 10px;</a:t>
            </a:r>
          </a:p>
          <a:p>
            <a:r>
              <a:rPr lang="en-IN" sz="2000" dirty="0"/>
              <a:t>    bottom: 10px;</a:t>
            </a:r>
          </a:p>
          <a:p>
            <a:r>
              <a:rPr lang="en-IN" sz="2000" dirty="0"/>
              <a:t>    background-</a:t>
            </a:r>
            <a:r>
              <a:rPr lang="en-IN" sz="2000" dirty="0" err="1"/>
              <a:t>color</a:t>
            </a:r>
            <a:r>
              <a:rPr lang="en-IN" sz="2000" dirty="0"/>
              <a:t>: yellow;</a:t>
            </a:r>
          </a:p>
          <a:p>
            <a:r>
              <a:rPr lang="en-IN" sz="2000" dirty="0"/>
              <a:t>    padding: 10px;</a:t>
            </a:r>
          </a:p>
          <a:p>
            <a:r>
              <a:rPr lang="en-IN" sz="2000" dirty="0"/>
              <a:t>}</a:t>
            </a:r>
          </a:p>
          <a:p>
            <a:endParaRPr lang="en-IN" sz="2000" dirty="0"/>
          </a:p>
          <a:p>
            <a:r>
              <a:rPr lang="en-IN" sz="2000" dirty="0"/>
              <a:t>.parent {</a:t>
            </a:r>
          </a:p>
          <a:p>
            <a:r>
              <a:rPr lang="en-IN" sz="2000" dirty="0"/>
              <a:t>    position: relative;</a:t>
            </a:r>
          </a:p>
          <a:p>
            <a:r>
              <a:rPr lang="en-IN" sz="2000" dirty="0"/>
              <a:t>    height: 100px;</a:t>
            </a:r>
          </a:p>
          <a:p>
            <a:r>
              <a:rPr lang="en-IN" sz="2000" dirty="0"/>
              <a:t>    padding: 10px;</a:t>
            </a:r>
          </a:p>
          <a:p>
            <a:r>
              <a:rPr lang="en-IN" sz="2000" dirty="0"/>
              <a:t>    background-</a:t>
            </a:r>
            <a:r>
              <a:rPr lang="en-IN" sz="2000" dirty="0" err="1"/>
              <a:t>color</a:t>
            </a:r>
            <a:r>
              <a:rPr lang="en-IN" sz="2000" dirty="0"/>
              <a:t>: #81adc8;</a:t>
            </a:r>
          </a:p>
          <a:p>
            <a:r>
              <a:rPr lang="en-IN" sz="2000" dirty="0"/>
              <a:t>}</a:t>
            </a:r>
          </a:p>
          <a:p>
            <a:endParaRPr lang="en-IN" sz="2000" dirty="0"/>
          </a:p>
          <a:p>
            <a:r>
              <a:rPr lang="en-IN" sz="2000" dirty="0"/>
              <a:t>.style1 {</a:t>
            </a:r>
          </a:p>
          <a:p>
            <a:r>
              <a:rPr lang="en-IN" sz="2000" dirty="0"/>
              <a:t>	background: #f2f2f2;</a:t>
            </a:r>
          </a:p>
          <a:p>
            <a:r>
              <a:rPr lang="en-IN" sz="2000" dirty="0"/>
              <a:t>	padding: 10px;</a:t>
            </a:r>
          </a:p>
          <a:p>
            <a:r>
              <a:rPr lang="en-IN" sz="2000" dirty="0"/>
              <a:t>} </a:t>
            </a:r>
          </a:p>
        </p:txBody>
      </p:sp>
    </p:spTree>
    <p:extLst>
      <p:ext uri="{BB962C8B-B14F-4D97-AF65-F5344CB8AC3E}">
        <p14:creationId xmlns:p14="http://schemas.microsoft.com/office/powerpoint/2010/main" val="12573268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46FDFEF-64E5-B073-9891-D4E0784435E3}"/>
              </a:ext>
            </a:extLst>
          </p:cNvPr>
          <p:cNvPicPr>
            <a:picLocks noChangeAspect="1"/>
          </p:cNvPicPr>
          <p:nvPr/>
        </p:nvPicPr>
        <p:blipFill rotWithShape="1">
          <a:blip r:embed="rId2"/>
          <a:srcRect t="16758" r="82702" b="66244"/>
          <a:stretch/>
        </p:blipFill>
        <p:spPr>
          <a:xfrm>
            <a:off x="855406" y="575187"/>
            <a:ext cx="5796116" cy="3202052"/>
          </a:xfrm>
          <a:prstGeom prst="rect">
            <a:avLst/>
          </a:prstGeom>
        </p:spPr>
      </p:pic>
    </p:spTree>
    <p:extLst>
      <p:ext uri="{BB962C8B-B14F-4D97-AF65-F5344CB8AC3E}">
        <p14:creationId xmlns:p14="http://schemas.microsoft.com/office/powerpoint/2010/main" val="5659412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74E8C7-68D5-78F2-39BB-A91EE1DB7A60}"/>
              </a:ext>
            </a:extLst>
          </p:cNvPr>
          <p:cNvSpPr txBox="1"/>
          <p:nvPr/>
        </p:nvSpPr>
        <p:spPr>
          <a:xfrm>
            <a:off x="409268" y="50376"/>
            <a:ext cx="7333635" cy="2308324"/>
          </a:xfrm>
          <a:prstGeom prst="rect">
            <a:avLst/>
          </a:prstGeom>
          <a:noFill/>
        </p:spPr>
        <p:txBody>
          <a:bodyPr wrap="square">
            <a:spAutoFit/>
          </a:bodyPr>
          <a:lstStyle/>
          <a:p>
            <a:r>
              <a:rPr lang="en-US" sz="2400" b="1" dirty="0"/>
              <a:t>Fixed</a:t>
            </a:r>
          </a:p>
          <a:p>
            <a:r>
              <a:rPr lang="en-US" sz="2400" dirty="0"/>
              <a:t>Fixed position elements are similar to absolutely positioned elements. They are also removed from the normal flow of the document. But unlike absolutely positioned element, they are always positioned relative to the &lt;html&gt; element.</a:t>
            </a:r>
            <a:endParaRPr lang="en-IN" sz="2400" dirty="0"/>
          </a:p>
        </p:txBody>
      </p:sp>
      <p:sp>
        <p:nvSpPr>
          <p:cNvPr id="5" name="TextBox 4">
            <a:extLst>
              <a:ext uri="{FF2B5EF4-FFF2-40B4-BE49-F238E27FC236}">
                <a16:creationId xmlns:a16="http://schemas.microsoft.com/office/drawing/2014/main" id="{611C4A7D-A423-D1B5-1F8C-E964B461DD22}"/>
              </a:ext>
            </a:extLst>
          </p:cNvPr>
          <p:cNvSpPr txBox="1"/>
          <p:nvPr/>
        </p:nvSpPr>
        <p:spPr>
          <a:xfrm>
            <a:off x="659990" y="2626256"/>
            <a:ext cx="6098458" cy="4154984"/>
          </a:xfrm>
          <a:prstGeom prst="rect">
            <a:avLst/>
          </a:prstGeom>
          <a:noFill/>
        </p:spPr>
        <p:txBody>
          <a:bodyPr wrap="square">
            <a:spAutoFit/>
          </a:bodyPr>
          <a:lstStyle/>
          <a:p>
            <a:r>
              <a:rPr lang="en-IN" sz="2400" dirty="0"/>
              <a:t>.main {</a:t>
            </a:r>
          </a:p>
          <a:p>
            <a:r>
              <a:rPr lang="en-IN" sz="2400" dirty="0"/>
              <a:t>    position: fixed;</a:t>
            </a:r>
          </a:p>
          <a:p>
            <a:r>
              <a:rPr lang="en-IN" sz="2400" dirty="0"/>
              <a:t>    bottom: 10px;</a:t>
            </a:r>
          </a:p>
          <a:p>
            <a:r>
              <a:rPr lang="en-IN" sz="2400" dirty="0"/>
              <a:t>    left: 10px;</a:t>
            </a:r>
          </a:p>
          <a:p>
            <a:r>
              <a:rPr lang="en-IN" sz="2400" dirty="0"/>
              <a:t>    background-</a:t>
            </a:r>
            <a:r>
              <a:rPr lang="en-IN" sz="2400" dirty="0" err="1"/>
              <a:t>color</a:t>
            </a:r>
            <a:r>
              <a:rPr lang="en-IN" sz="2400" dirty="0"/>
              <a:t>: yellow;</a:t>
            </a:r>
          </a:p>
          <a:p>
            <a:r>
              <a:rPr lang="en-IN" sz="2400" dirty="0"/>
              <a:t>    padding: 10px;</a:t>
            </a:r>
          </a:p>
          <a:p>
            <a:r>
              <a:rPr lang="en-IN" sz="2400" dirty="0"/>
              <a:t>}</a:t>
            </a:r>
          </a:p>
          <a:p>
            <a:endParaRPr lang="en-IN" sz="2400" dirty="0"/>
          </a:p>
          <a:p>
            <a:r>
              <a:rPr lang="en-IN" sz="2400" dirty="0"/>
              <a:t>html {</a:t>
            </a:r>
          </a:p>
          <a:p>
            <a:r>
              <a:rPr lang="en-IN" sz="2400" dirty="0"/>
              <a:t>    height: 500px;</a:t>
            </a:r>
          </a:p>
          <a:p>
            <a:r>
              <a:rPr lang="en-IN" sz="2400" dirty="0"/>
              <a:t>}</a:t>
            </a:r>
          </a:p>
        </p:txBody>
      </p:sp>
      <p:pic>
        <p:nvPicPr>
          <p:cNvPr id="7" name="Picture 6">
            <a:extLst>
              <a:ext uri="{FF2B5EF4-FFF2-40B4-BE49-F238E27FC236}">
                <a16:creationId xmlns:a16="http://schemas.microsoft.com/office/drawing/2014/main" id="{3F11AD63-F394-32C5-F3E5-1E668B9B1810}"/>
              </a:ext>
            </a:extLst>
          </p:cNvPr>
          <p:cNvPicPr>
            <a:picLocks noChangeAspect="1"/>
          </p:cNvPicPr>
          <p:nvPr/>
        </p:nvPicPr>
        <p:blipFill rotWithShape="1">
          <a:blip r:embed="rId2"/>
          <a:srcRect t="15466" r="86452" b="5014"/>
          <a:stretch/>
        </p:blipFill>
        <p:spPr>
          <a:xfrm>
            <a:off x="8067368" y="296289"/>
            <a:ext cx="3082414" cy="6265421"/>
          </a:xfrm>
          <a:prstGeom prst="rect">
            <a:avLst/>
          </a:prstGeom>
        </p:spPr>
      </p:pic>
    </p:spTree>
    <p:extLst>
      <p:ext uri="{BB962C8B-B14F-4D97-AF65-F5344CB8AC3E}">
        <p14:creationId xmlns:p14="http://schemas.microsoft.com/office/powerpoint/2010/main" val="32578062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932FDE-E26E-3942-177D-89A0D3888F06}"/>
              </a:ext>
            </a:extLst>
          </p:cNvPr>
          <p:cNvSpPr txBox="1"/>
          <p:nvPr/>
        </p:nvSpPr>
        <p:spPr>
          <a:xfrm>
            <a:off x="217539" y="1964353"/>
            <a:ext cx="6098458" cy="4893647"/>
          </a:xfrm>
          <a:prstGeom prst="rect">
            <a:avLst/>
          </a:prstGeom>
          <a:noFill/>
        </p:spPr>
        <p:txBody>
          <a:bodyPr wrap="square">
            <a:spAutoFit/>
          </a:bodyPr>
          <a:lstStyle/>
          <a:p>
            <a:r>
              <a:rPr lang="en-IN" sz="2400" dirty="0"/>
              <a:t>.main {</a:t>
            </a:r>
          </a:p>
          <a:p>
            <a:r>
              <a:rPr lang="en-IN" sz="2400" dirty="0"/>
              <a:t>    position: sticky;</a:t>
            </a:r>
          </a:p>
          <a:p>
            <a:r>
              <a:rPr lang="en-IN" sz="2400" dirty="0"/>
              <a:t>    top: 10px;</a:t>
            </a:r>
          </a:p>
          <a:p>
            <a:r>
              <a:rPr lang="en-IN" sz="2400" dirty="0"/>
              <a:t>    background-</a:t>
            </a:r>
            <a:r>
              <a:rPr lang="en-IN" sz="2400" dirty="0" err="1"/>
              <a:t>color</a:t>
            </a:r>
            <a:r>
              <a:rPr lang="en-IN" sz="2400" dirty="0"/>
              <a:t>: yellow;</a:t>
            </a:r>
          </a:p>
          <a:p>
            <a:r>
              <a:rPr lang="en-IN" sz="2400" dirty="0"/>
              <a:t>    padding: 10px;</a:t>
            </a:r>
          </a:p>
          <a:p>
            <a:r>
              <a:rPr lang="en-IN" sz="2400" dirty="0"/>
              <a:t>}</a:t>
            </a:r>
          </a:p>
          <a:p>
            <a:endParaRPr lang="en-IN" sz="2400" dirty="0"/>
          </a:p>
          <a:p>
            <a:r>
              <a:rPr lang="en-IN" sz="2400" dirty="0"/>
              <a:t>.parent {</a:t>
            </a:r>
          </a:p>
          <a:p>
            <a:r>
              <a:rPr lang="en-IN" sz="2400" dirty="0"/>
              <a:t>    position: relative;</a:t>
            </a:r>
          </a:p>
          <a:p>
            <a:r>
              <a:rPr lang="en-IN" sz="2400" dirty="0"/>
              <a:t>    height: 800px;</a:t>
            </a:r>
          </a:p>
          <a:p>
            <a:r>
              <a:rPr lang="en-IN" sz="2400" dirty="0"/>
              <a:t>    padding: 50px 10px;</a:t>
            </a:r>
          </a:p>
          <a:p>
            <a:r>
              <a:rPr lang="en-IN" sz="2400" dirty="0"/>
              <a:t>    background-</a:t>
            </a:r>
            <a:r>
              <a:rPr lang="en-IN" sz="2400" dirty="0" err="1"/>
              <a:t>color</a:t>
            </a:r>
            <a:r>
              <a:rPr lang="en-IN" sz="2400" dirty="0"/>
              <a:t>: #81adc8;</a:t>
            </a:r>
          </a:p>
          <a:p>
            <a:r>
              <a:rPr lang="en-IN" sz="2400" dirty="0"/>
              <a:t>}</a:t>
            </a:r>
          </a:p>
        </p:txBody>
      </p:sp>
      <p:sp>
        <p:nvSpPr>
          <p:cNvPr id="5" name="TextBox 4">
            <a:extLst>
              <a:ext uri="{FF2B5EF4-FFF2-40B4-BE49-F238E27FC236}">
                <a16:creationId xmlns:a16="http://schemas.microsoft.com/office/drawing/2014/main" id="{CF12BFF0-D671-ADB9-1B14-0834C8025579}"/>
              </a:ext>
            </a:extLst>
          </p:cNvPr>
          <p:cNvSpPr txBox="1"/>
          <p:nvPr/>
        </p:nvSpPr>
        <p:spPr>
          <a:xfrm>
            <a:off x="217539" y="454345"/>
            <a:ext cx="11463184" cy="1200329"/>
          </a:xfrm>
          <a:prstGeom prst="rect">
            <a:avLst/>
          </a:prstGeom>
          <a:noFill/>
        </p:spPr>
        <p:txBody>
          <a:bodyPr wrap="square">
            <a:spAutoFit/>
          </a:bodyPr>
          <a:lstStyle/>
          <a:p>
            <a:r>
              <a:rPr lang="en-US" sz="2400" b="1" dirty="0"/>
              <a:t>Sticky</a:t>
            </a:r>
          </a:p>
          <a:p>
            <a:r>
              <a:rPr lang="en-US" sz="2400" dirty="0"/>
              <a:t>position: sticky is a mix of position: relative and position: fixed. It acts like a relatively positioned element until a certain scroll point and then it acts like a fixed element.</a:t>
            </a:r>
            <a:endParaRPr lang="en-IN" sz="2400" dirty="0"/>
          </a:p>
        </p:txBody>
      </p:sp>
    </p:spTree>
    <p:extLst>
      <p:ext uri="{BB962C8B-B14F-4D97-AF65-F5344CB8AC3E}">
        <p14:creationId xmlns:p14="http://schemas.microsoft.com/office/powerpoint/2010/main" val="2921695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0AD98F24-C70D-6491-8AED-07982195FC91}"/>
              </a:ext>
            </a:extLst>
          </p:cNvPr>
          <p:cNvSpPr>
            <a:spLocks noGrp="1" noChangeArrowheads="1"/>
          </p:cNvSpPr>
          <p:nvPr>
            <p:ph type="title"/>
          </p:nvPr>
        </p:nvSpPr>
        <p:spPr>
          <a:xfrm>
            <a:off x="1981200" y="381000"/>
            <a:ext cx="8229600" cy="459658"/>
          </a:xfrm>
        </p:spPr>
        <p:txBody>
          <a:bodyPr>
            <a:normAutofit/>
          </a:bodyPr>
          <a:lstStyle/>
          <a:p>
            <a:pPr algn="ctr"/>
            <a:r>
              <a:rPr lang="en-US" altLang="en-US" sz="2400" b="1" dirty="0"/>
              <a:t>What Does "Cascading" Mean?</a:t>
            </a:r>
          </a:p>
        </p:txBody>
      </p:sp>
      <p:sp>
        <p:nvSpPr>
          <p:cNvPr id="82947" name="Rectangle 3">
            <a:extLst>
              <a:ext uri="{FF2B5EF4-FFF2-40B4-BE49-F238E27FC236}">
                <a16:creationId xmlns:a16="http://schemas.microsoft.com/office/drawing/2014/main" id="{8F28689C-1F7A-2FC7-CB4A-F7FEB983C914}"/>
              </a:ext>
            </a:extLst>
          </p:cNvPr>
          <p:cNvSpPr>
            <a:spLocks noGrp="1" noChangeArrowheads="1"/>
          </p:cNvSpPr>
          <p:nvPr>
            <p:ph type="body" idx="1"/>
          </p:nvPr>
        </p:nvSpPr>
        <p:spPr>
          <a:xfrm>
            <a:off x="830825" y="1938395"/>
            <a:ext cx="8153400" cy="1905000"/>
          </a:xfrm>
        </p:spPr>
        <p:txBody>
          <a:bodyPr>
            <a:noAutofit/>
          </a:bodyPr>
          <a:lstStyle/>
          <a:p>
            <a:pPr marL="609600" indent="-609600">
              <a:lnSpc>
                <a:spcPts val="3000"/>
              </a:lnSpc>
              <a:buFont typeface="Wingdings" panose="05000000000000000000" pitchFamily="2" charset="2"/>
              <a:buAutoNum type="arabicPeriod"/>
            </a:pPr>
            <a:r>
              <a:rPr lang="en-US" altLang="en-US" sz="2400" dirty="0"/>
              <a:t>Inline style (highest priority)</a:t>
            </a:r>
          </a:p>
          <a:p>
            <a:pPr marL="609600" indent="-609600">
              <a:lnSpc>
                <a:spcPts val="3000"/>
              </a:lnSpc>
              <a:buFont typeface="Wingdings" panose="05000000000000000000" pitchFamily="2" charset="2"/>
              <a:buAutoNum type="arabicPeriod"/>
            </a:pPr>
            <a:r>
              <a:rPr lang="en-US" altLang="en-US" sz="2400" dirty="0"/>
              <a:t>Internal style sheet (second priority)</a:t>
            </a:r>
          </a:p>
          <a:p>
            <a:pPr marL="609600" indent="-609600">
              <a:lnSpc>
                <a:spcPts val="3000"/>
              </a:lnSpc>
              <a:buFont typeface="Wingdings" panose="05000000000000000000" pitchFamily="2" charset="2"/>
              <a:buAutoNum type="arabicPeriod"/>
            </a:pPr>
            <a:r>
              <a:rPr lang="en-US" altLang="en-US" sz="2400" dirty="0"/>
              <a:t>External style sheet (third priority)</a:t>
            </a:r>
          </a:p>
          <a:p>
            <a:pPr marL="609600" indent="-609600">
              <a:lnSpc>
                <a:spcPts val="3000"/>
              </a:lnSpc>
              <a:buFont typeface="Wingdings" panose="05000000000000000000" pitchFamily="2" charset="2"/>
              <a:buAutoNum type="arabicPeriod"/>
            </a:pPr>
            <a:r>
              <a:rPr lang="en-US" altLang="en-US" sz="2400" dirty="0"/>
              <a:t>Web browser default (only if not defined elsewhere)</a:t>
            </a:r>
          </a:p>
        </p:txBody>
      </p:sp>
      <p:sp>
        <p:nvSpPr>
          <p:cNvPr id="82949" name="Text Box 5">
            <a:extLst>
              <a:ext uri="{FF2B5EF4-FFF2-40B4-BE49-F238E27FC236}">
                <a16:creationId xmlns:a16="http://schemas.microsoft.com/office/drawing/2014/main" id="{ED17394C-71DA-B0BB-5DDC-099D46D6DBB3}"/>
              </a:ext>
            </a:extLst>
          </p:cNvPr>
          <p:cNvSpPr txBox="1">
            <a:spLocks noChangeArrowheads="1"/>
          </p:cNvSpPr>
          <p:nvPr/>
        </p:nvSpPr>
        <p:spPr bwMode="auto">
          <a:xfrm>
            <a:off x="722670" y="1004592"/>
            <a:ext cx="10958052"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400" dirty="0"/>
              <a:t>We use the term "cascading" because there is an established order of priority to resolve formatting conflicts:</a:t>
            </a:r>
          </a:p>
        </p:txBody>
      </p:sp>
      <p:sp>
        <p:nvSpPr>
          <p:cNvPr id="82950" name="Text Box 6">
            <a:extLst>
              <a:ext uri="{FF2B5EF4-FFF2-40B4-BE49-F238E27FC236}">
                <a16:creationId xmlns:a16="http://schemas.microsoft.com/office/drawing/2014/main" id="{4E11EB13-EE12-C0BD-BCE5-1B9C21AF9F9E}"/>
              </a:ext>
            </a:extLst>
          </p:cNvPr>
          <p:cNvSpPr txBox="1">
            <a:spLocks noChangeArrowheads="1"/>
          </p:cNvSpPr>
          <p:nvPr/>
        </p:nvSpPr>
        <p:spPr bwMode="auto">
          <a:xfrm>
            <a:off x="830825" y="4182426"/>
            <a:ext cx="10849897" cy="1200329"/>
          </a:xfrm>
          <a:prstGeom prst="rect">
            <a:avLst/>
          </a:prstGeom>
          <a:solidFill>
            <a:srgbClr val="99C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spcAft>
                <a:spcPts val="600"/>
              </a:spcAft>
            </a:pPr>
            <a:r>
              <a:rPr lang="en-US" altLang="en-US" sz="2400"/>
              <a:t>For each XHTML element, the browser will see which styles are defined inline and from internal and external style sheets.  For any conflicts detected, it will use this priority system to determine which format to display on the page.</a:t>
            </a:r>
          </a:p>
        </p:txBody>
      </p:sp>
      <p:sp>
        <p:nvSpPr>
          <p:cNvPr id="82954" name="Text Box 10">
            <a:extLst>
              <a:ext uri="{FF2B5EF4-FFF2-40B4-BE49-F238E27FC236}">
                <a16:creationId xmlns:a16="http://schemas.microsoft.com/office/drawing/2014/main" id="{1347C47B-5EFD-DEF2-5BED-F07D97EEFF3C}"/>
              </a:ext>
            </a:extLst>
          </p:cNvPr>
          <p:cNvSpPr txBox="1">
            <a:spLocks noChangeArrowheads="1"/>
          </p:cNvSpPr>
          <p:nvPr/>
        </p:nvSpPr>
        <p:spPr bwMode="auto">
          <a:xfrm>
            <a:off x="843116" y="5624643"/>
            <a:ext cx="10837606" cy="830997"/>
          </a:xfrm>
          <a:prstGeom prst="rect">
            <a:avLst/>
          </a:prstGeom>
          <a:solidFill>
            <a:srgbClr val="CC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spcAft>
                <a:spcPts val="600"/>
              </a:spcAft>
            </a:pPr>
            <a:r>
              <a:rPr lang="en-US" altLang="en-US" sz="2400" dirty="0"/>
              <a:t>If multiple, conflicting styles are defined in the </a:t>
            </a:r>
            <a:r>
              <a:rPr lang="en-US" altLang="en-US" sz="2400" u="sng" dirty="0"/>
              <a:t>same</a:t>
            </a:r>
            <a:r>
              <a:rPr lang="en-US" altLang="en-US" sz="2400" dirty="0"/>
              <a:t> style sheet, only the final one will be applied.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91636E-906E-3A14-B977-B029E80D39CE}"/>
              </a:ext>
            </a:extLst>
          </p:cNvPr>
          <p:cNvSpPr txBox="1"/>
          <p:nvPr/>
        </p:nvSpPr>
        <p:spPr>
          <a:xfrm>
            <a:off x="350274" y="378060"/>
            <a:ext cx="11389441" cy="3785652"/>
          </a:xfrm>
          <a:prstGeom prst="rect">
            <a:avLst/>
          </a:prstGeom>
          <a:noFill/>
        </p:spPr>
        <p:txBody>
          <a:bodyPr wrap="square">
            <a:spAutoFit/>
          </a:bodyPr>
          <a:lstStyle/>
          <a:p>
            <a:r>
              <a:rPr lang="en-IN" sz="2400" dirty="0">
                <a:latin typeface="Calibri" panose="020F0502020204030204" pitchFamily="34" charset="0"/>
                <a:cs typeface="Calibri" panose="020F0502020204030204" pitchFamily="34" charset="0"/>
              </a:rPr>
              <a:t>background-image: image for element's background</a:t>
            </a:r>
          </a:p>
          <a:p>
            <a:endParaRPr lang="en-IN" sz="2400" dirty="0">
              <a:latin typeface="Calibri" panose="020F0502020204030204" pitchFamily="34" charset="0"/>
              <a:cs typeface="Calibri" panose="020F0502020204030204" pitchFamily="34" charset="0"/>
            </a:endParaRPr>
          </a:p>
          <a:p>
            <a:r>
              <a:rPr lang="en-IN" sz="2400" dirty="0">
                <a:latin typeface="Calibri" panose="020F0502020204030204" pitchFamily="34" charset="0"/>
                <a:cs typeface="Calibri" panose="020F0502020204030204" pitchFamily="34" charset="0"/>
              </a:rPr>
              <a:t>background-repeat: should background image be displayed in a repeating pattern (versus once only)</a:t>
            </a:r>
          </a:p>
          <a:p>
            <a:endParaRPr lang="en-IN" sz="2400" dirty="0">
              <a:latin typeface="Calibri" panose="020F0502020204030204" pitchFamily="34" charset="0"/>
              <a:cs typeface="Calibri" panose="020F0502020204030204" pitchFamily="34" charset="0"/>
            </a:endParaRPr>
          </a:p>
          <a:p>
            <a:r>
              <a:rPr lang="en-IN" sz="2400" b="1" dirty="0">
                <a:latin typeface="Calibri" panose="020F0502020204030204" pitchFamily="34" charset="0"/>
                <a:cs typeface="Calibri" panose="020F0502020204030204" pitchFamily="34" charset="0"/>
              </a:rPr>
              <a:t>Font</a:t>
            </a:r>
          </a:p>
          <a:p>
            <a:r>
              <a:rPr lang="en-IN" sz="2400" dirty="0">
                <a:latin typeface="Calibri" panose="020F0502020204030204" pitchFamily="34" charset="0"/>
                <a:cs typeface="Calibri" panose="020F0502020204030204" pitchFamily="34" charset="0"/>
              </a:rPr>
              <a:t>font, font-family, font-size, font-weight, font-style</a:t>
            </a:r>
          </a:p>
          <a:p>
            <a:endParaRPr lang="en-IN" sz="2400" dirty="0">
              <a:latin typeface="Calibri" panose="020F0502020204030204" pitchFamily="34" charset="0"/>
              <a:cs typeface="Calibri" panose="020F0502020204030204" pitchFamily="34" charset="0"/>
            </a:endParaRPr>
          </a:p>
          <a:p>
            <a:r>
              <a:rPr lang="en-IN" sz="2400" b="1" dirty="0">
                <a:latin typeface="Calibri" panose="020F0502020204030204" pitchFamily="34" charset="0"/>
                <a:cs typeface="Calibri" panose="020F0502020204030204" pitchFamily="34" charset="0"/>
              </a:rPr>
              <a:t>Text</a:t>
            </a:r>
          </a:p>
          <a:p>
            <a:r>
              <a:rPr lang="en-IN" sz="2400" dirty="0">
                <a:latin typeface="Calibri" panose="020F0502020204030204" pitchFamily="34" charset="0"/>
                <a:cs typeface="Calibri" panose="020F0502020204030204" pitchFamily="34" charset="0"/>
              </a:rPr>
              <a:t>text-align, vertical-align: Alignment: </a:t>
            </a:r>
            <a:r>
              <a:rPr lang="en-IN" sz="2400" dirty="0" err="1">
                <a:latin typeface="Calibri" panose="020F0502020204030204" pitchFamily="34" charset="0"/>
                <a:cs typeface="Calibri" panose="020F0502020204030204" pitchFamily="34" charset="0"/>
              </a:rPr>
              <a:t>center</a:t>
            </a:r>
            <a:r>
              <a:rPr lang="en-IN" sz="2400" dirty="0">
                <a:latin typeface="Calibri" panose="020F0502020204030204" pitchFamily="34" charset="0"/>
                <a:cs typeface="Calibri" panose="020F0502020204030204" pitchFamily="34" charset="0"/>
              </a:rPr>
              <a:t>, left, right</a:t>
            </a:r>
          </a:p>
        </p:txBody>
      </p:sp>
    </p:spTree>
    <p:extLst>
      <p:ext uri="{BB962C8B-B14F-4D97-AF65-F5344CB8AC3E}">
        <p14:creationId xmlns:p14="http://schemas.microsoft.com/office/powerpoint/2010/main" val="16289167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1164A5-BD65-289D-347A-0D622705A420}"/>
              </a:ext>
            </a:extLst>
          </p:cNvPr>
          <p:cNvSpPr txBox="1"/>
          <p:nvPr/>
        </p:nvSpPr>
        <p:spPr>
          <a:xfrm>
            <a:off x="365021" y="1171252"/>
            <a:ext cx="11418939" cy="1200329"/>
          </a:xfrm>
          <a:prstGeom prst="rect">
            <a:avLst/>
          </a:prstGeom>
          <a:noFill/>
        </p:spPr>
        <p:txBody>
          <a:bodyPr wrap="square">
            <a:spAutoFit/>
          </a:bodyPr>
          <a:lstStyle/>
          <a:p>
            <a:r>
              <a:rPr lang="en-US" sz="2400" dirty="0"/>
              <a:t>“The CSS transform property lets you modify the coordinate space of the CSS visual formatting model. Using it, elements can be </a:t>
            </a:r>
            <a:r>
              <a:rPr lang="en-US" sz="2400" dirty="0">
                <a:highlight>
                  <a:srgbClr val="FFFF00"/>
                </a:highlight>
              </a:rPr>
              <a:t>translated, rotated, scaled, and skewed </a:t>
            </a:r>
            <a:r>
              <a:rPr lang="en-US" sz="2400" dirty="0"/>
              <a:t>according to the values set.</a:t>
            </a:r>
            <a:endParaRPr lang="en-IN" sz="2400" dirty="0"/>
          </a:p>
        </p:txBody>
      </p:sp>
      <p:sp>
        <p:nvSpPr>
          <p:cNvPr id="7" name="TextBox 6">
            <a:extLst>
              <a:ext uri="{FF2B5EF4-FFF2-40B4-BE49-F238E27FC236}">
                <a16:creationId xmlns:a16="http://schemas.microsoft.com/office/drawing/2014/main" id="{9166A868-8702-D1E6-A9B2-E9340AAA7396}"/>
              </a:ext>
            </a:extLst>
          </p:cNvPr>
          <p:cNvSpPr txBox="1"/>
          <p:nvPr/>
        </p:nvSpPr>
        <p:spPr>
          <a:xfrm>
            <a:off x="365021" y="530631"/>
            <a:ext cx="6098458" cy="523220"/>
          </a:xfrm>
          <a:prstGeom prst="rect">
            <a:avLst/>
          </a:prstGeom>
          <a:noFill/>
        </p:spPr>
        <p:txBody>
          <a:bodyPr wrap="square">
            <a:spAutoFit/>
          </a:bodyPr>
          <a:lstStyle/>
          <a:p>
            <a:r>
              <a:rPr lang="en-IN" sz="2800" b="1" dirty="0"/>
              <a:t>CSS transform property </a:t>
            </a:r>
          </a:p>
        </p:txBody>
      </p:sp>
      <p:sp>
        <p:nvSpPr>
          <p:cNvPr id="9" name="TextBox 8">
            <a:extLst>
              <a:ext uri="{FF2B5EF4-FFF2-40B4-BE49-F238E27FC236}">
                <a16:creationId xmlns:a16="http://schemas.microsoft.com/office/drawing/2014/main" id="{3C314EC8-A2C6-8E12-F3C3-5996B06AB023}"/>
              </a:ext>
            </a:extLst>
          </p:cNvPr>
          <p:cNvSpPr txBox="1"/>
          <p:nvPr/>
        </p:nvSpPr>
        <p:spPr>
          <a:xfrm>
            <a:off x="483010" y="2793575"/>
            <a:ext cx="6098458" cy="1938992"/>
          </a:xfrm>
          <a:prstGeom prst="rect">
            <a:avLst/>
          </a:prstGeom>
          <a:noFill/>
        </p:spPr>
        <p:txBody>
          <a:bodyPr wrap="square">
            <a:spAutoFit/>
          </a:bodyPr>
          <a:lstStyle/>
          <a:p>
            <a:r>
              <a:rPr lang="en-US" sz="2400" b="1" dirty="0"/>
              <a:t>Transform Functions</a:t>
            </a:r>
          </a:p>
          <a:p>
            <a:pPr marL="342900" indent="-342900">
              <a:buFont typeface="Arial" panose="020B0604020202020204" pitchFamily="34" charset="0"/>
              <a:buChar char="•"/>
            </a:pPr>
            <a:r>
              <a:rPr lang="en-US" sz="2400" dirty="0"/>
              <a:t>Rotate</a:t>
            </a:r>
          </a:p>
          <a:p>
            <a:pPr marL="342900" indent="-342900">
              <a:buFont typeface="Arial" panose="020B0604020202020204" pitchFamily="34" charset="0"/>
              <a:buChar char="•"/>
            </a:pPr>
            <a:r>
              <a:rPr lang="en-US" sz="2400" dirty="0"/>
              <a:t>Scale</a:t>
            </a:r>
          </a:p>
          <a:p>
            <a:pPr marL="342900" indent="-342900">
              <a:buFont typeface="Arial" panose="020B0604020202020204" pitchFamily="34" charset="0"/>
              <a:buChar char="•"/>
            </a:pPr>
            <a:r>
              <a:rPr lang="en-US" sz="2400" dirty="0"/>
              <a:t>Skew</a:t>
            </a:r>
          </a:p>
          <a:p>
            <a:pPr marL="342900" indent="-342900">
              <a:buFont typeface="Arial" panose="020B0604020202020204" pitchFamily="34" charset="0"/>
              <a:buChar char="•"/>
            </a:pPr>
            <a:r>
              <a:rPr lang="en-US" sz="2400" dirty="0"/>
              <a:t>Translate</a:t>
            </a:r>
            <a:endParaRPr lang="en-IN" sz="2400" dirty="0"/>
          </a:p>
        </p:txBody>
      </p:sp>
    </p:spTree>
    <p:extLst>
      <p:ext uri="{BB962C8B-B14F-4D97-AF65-F5344CB8AC3E}">
        <p14:creationId xmlns:p14="http://schemas.microsoft.com/office/powerpoint/2010/main" val="13565085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1B444C-E75C-AC71-E3EF-350242E0916A}"/>
              </a:ext>
            </a:extLst>
          </p:cNvPr>
          <p:cNvSpPr txBox="1"/>
          <p:nvPr/>
        </p:nvSpPr>
        <p:spPr>
          <a:xfrm>
            <a:off x="217537" y="271601"/>
            <a:ext cx="11404191" cy="2308324"/>
          </a:xfrm>
          <a:prstGeom prst="rect">
            <a:avLst/>
          </a:prstGeom>
          <a:noFill/>
        </p:spPr>
        <p:txBody>
          <a:bodyPr wrap="square">
            <a:spAutoFit/>
          </a:bodyPr>
          <a:lstStyle/>
          <a:p>
            <a:r>
              <a:rPr lang="en-US" sz="2400" b="1" dirty="0"/>
              <a:t>Rotate</a:t>
            </a:r>
          </a:p>
          <a:p>
            <a:r>
              <a:rPr lang="en-US" sz="2400" dirty="0"/>
              <a:t>Rotates an element clockwise from its current position. Counter clockwise rotations can be achieved by using negative values.</a:t>
            </a:r>
          </a:p>
          <a:p>
            <a:endParaRPr lang="en-US" sz="2400" dirty="0"/>
          </a:p>
          <a:p>
            <a:r>
              <a:rPr lang="en-US" sz="2400" b="1" dirty="0"/>
              <a:t>Syntax</a:t>
            </a:r>
          </a:p>
          <a:p>
            <a:r>
              <a:rPr lang="en-IN" sz="2400" dirty="0"/>
              <a:t>transform: rotate(angle);</a:t>
            </a:r>
          </a:p>
        </p:txBody>
      </p:sp>
    </p:spTree>
    <p:extLst>
      <p:ext uri="{BB962C8B-B14F-4D97-AF65-F5344CB8AC3E}">
        <p14:creationId xmlns:p14="http://schemas.microsoft.com/office/powerpoint/2010/main" val="31449705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C47D45B-80DA-57A1-336E-7F658826745D}"/>
              </a:ext>
            </a:extLst>
          </p:cNvPr>
          <p:cNvSpPr txBox="1"/>
          <p:nvPr/>
        </p:nvSpPr>
        <p:spPr>
          <a:xfrm>
            <a:off x="265472" y="400036"/>
            <a:ext cx="3834580" cy="6001643"/>
          </a:xfrm>
          <a:prstGeom prst="rect">
            <a:avLst/>
          </a:prstGeom>
          <a:noFill/>
        </p:spPr>
        <p:txBody>
          <a:bodyPr wrap="square">
            <a:spAutoFit/>
          </a:bodyPr>
          <a:lstStyle/>
          <a:p>
            <a:r>
              <a:rPr lang="en-IN" sz="2400" dirty="0"/>
              <a:t>&lt;html&gt;</a:t>
            </a:r>
          </a:p>
          <a:p>
            <a:r>
              <a:rPr lang="en-IN" sz="2400" dirty="0"/>
              <a:t>&lt;head&gt;</a:t>
            </a:r>
          </a:p>
          <a:p>
            <a:r>
              <a:rPr lang="en-IN" sz="2400" dirty="0"/>
              <a:t>&lt;style&gt;</a:t>
            </a:r>
          </a:p>
          <a:p>
            <a:r>
              <a:rPr lang="en-IN" sz="2400" dirty="0"/>
              <a:t>div{</a:t>
            </a:r>
          </a:p>
          <a:p>
            <a:r>
              <a:rPr lang="en-IN" sz="2400" dirty="0"/>
              <a:t>width:100px;</a:t>
            </a:r>
          </a:p>
          <a:p>
            <a:r>
              <a:rPr lang="en-IN" sz="2400" dirty="0"/>
              <a:t>height:80px;</a:t>
            </a:r>
          </a:p>
          <a:p>
            <a:r>
              <a:rPr lang="en-IN" sz="2400" dirty="0" err="1"/>
              <a:t>background-color:yellow</a:t>
            </a:r>
            <a:r>
              <a:rPr lang="en-IN" sz="2400" dirty="0"/>
              <a:t>;</a:t>
            </a:r>
          </a:p>
          <a:p>
            <a:r>
              <a:rPr lang="en-IN" sz="2400" dirty="0"/>
              <a:t>transform: rotate(45deg);</a:t>
            </a:r>
          </a:p>
          <a:p>
            <a:r>
              <a:rPr lang="en-IN" sz="2400" dirty="0"/>
              <a:t>}</a:t>
            </a:r>
          </a:p>
          <a:p>
            <a:r>
              <a:rPr lang="en-IN" sz="2400" dirty="0"/>
              <a:t>&lt;/style&gt; </a:t>
            </a:r>
          </a:p>
          <a:p>
            <a:r>
              <a:rPr lang="en-IN" sz="2400" dirty="0"/>
              <a:t>&lt;/head&gt;</a:t>
            </a:r>
          </a:p>
          <a:p>
            <a:r>
              <a:rPr lang="en-IN" sz="2400" dirty="0"/>
              <a:t>&lt;body&gt;</a:t>
            </a:r>
          </a:p>
          <a:p>
            <a:r>
              <a:rPr lang="en-IN" sz="2400" dirty="0"/>
              <a:t>&lt;div&gt;</a:t>
            </a:r>
          </a:p>
          <a:p>
            <a:r>
              <a:rPr lang="en-IN" sz="2400" dirty="0"/>
              <a:t>&lt;/div&gt;</a:t>
            </a:r>
          </a:p>
          <a:p>
            <a:r>
              <a:rPr lang="en-IN" sz="2400" dirty="0"/>
              <a:t>&lt;/body&gt; </a:t>
            </a:r>
          </a:p>
          <a:p>
            <a:r>
              <a:rPr lang="en-IN" sz="2400" dirty="0"/>
              <a:t>&lt;/html&gt;</a:t>
            </a:r>
          </a:p>
        </p:txBody>
      </p:sp>
      <p:pic>
        <p:nvPicPr>
          <p:cNvPr id="3" name="Picture 2">
            <a:extLst>
              <a:ext uri="{FF2B5EF4-FFF2-40B4-BE49-F238E27FC236}">
                <a16:creationId xmlns:a16="http://schemas.microsoft.com/office/drawing/2014/main" id="{27BEFE34-E48C-F0C8-BEA5-07175F9DF03D}"/>
              </a:ext>
            </a:extLst>
          </p:cNvPr>
          <p:cNvPicPr>
            <a:picLocks noChangeAspect="1"/>
          </p:cNvPicPr>
          <p:nvPr/>
        </p:nvPicPr>
        <p:blipFill rotWithShape="1">
          <a:blip r:embed="rId2"/>
          <a:srcRect t="14821" r="87298" b="67965"/>
          <a:stretch/>
        </p:blipFill>
        <p:spPr>
          <a:xfrm>
            <a:off x="5864942" y="3697660"/>
            <a:ext cx="3298723" cy="2513311"/>
          </a:xfrm>
          <a:prstGeom prst="rect">
            <a:avLst/>
          </a:prstGeom>
        </p:spPr>
      </p:pic>
      <p:pic>
        <p:nvPicPr>
          <p:cNvPr id="6" name="Picture 5">
            <a:extLst>
              <a:ext uri="{FF2B5EF4-FFF2-40B4-BE49-F238E27FC236}">
                <a16:creationId xmlns:a16="http://schemas.microsoft.com/office/drawing/2014/main" id="{C748D812-5FF4-9170-BFC6-19A5A6A579BA}"/>
              </a:ext>
            </a:extLst>
          </p:cNvPr>
          <p:cNvPicPr>
            <a:picLocks noChangeAspect="1"/>
          </p:cNvPicPr>
          <p:nvPr/>
        </p:nvPicPr>
        <p:blipFill rotWithShape="1">
          <a:blip r:embed="rId3"/>
          <a:srcRect t="15467" r="88629" b="70763"/>
          <a:stretch/>
        </p:blipFill>
        <p:spPr>
          <a:xfrm>
            <a:off x="6095999" y="914400"/>
            <a:ext cx="3298723" cy="2245940"/>
          </a:xfrm>
          <a:prstGeom prst="rect">
            <a:avLst/>
          </a:prstGeom>
        </p:spPr>
      </p:pic>
      <p:sp>
        <p:nvSpPr>
          <p:cNvPr id="7" name="TextBox 6">
            <a:extLst>
              <a:ext uri="{FF2B5EF4-FFF2-40B4-BE49-F238E27FC236}">
                <a16:creationId xmlns:a16="http://schemas.microsoft.com/office/drawing/2014/main" id="{D48FC174-ABD8-05E3-318A-22B4B117D0C5}"/>
              </a:ext>
            </a:extLst>
          </p:cNvPr>
          <p:cNvSpPr txBox="1"/>
          <p:nvPr/>
        </p:nvSpPr>
        <p:spPr>
          <a:xfrm>
            <a:off x="6095999" y="400036"/>
            <a:ext cx="3947653" cy="369332"/>
          </a:xfrm>
          <a:prstGeom prst="rect">
            <a:avLst/>
          </a:prstGeom>
          <a:noFill/>
        </p:spPr>
        <p:txBody>
          <a:bodyPr wrap="square" rtlCol="0">
            <a:spAutoFit/>
          </a:bodyPr>
          <a:lstStyle/>
          <a:p>
            <a:r>
              <a:rPr lang="en-US" b="1" dirty="0"/>
              <a:t>Before Applying Transformation</a:t>
            </a:r>
            <a:endParaRPr lang="en-IN" b="1" dirty="0"/>
          </a:p>
        </p:txBody>
      </p:sp>
      <p:sp>
        <p:nvSpPr>
          <p:cNvPr id="8" name="TextBox 7">
            <a:extLst>
              <a:ext uri="{FF2B5EF4-FFF2-40B4-BE49-F238E27FC236}">
                <a16:creationId xmlns:a16="http://schemas.microsoft.com/office/drawing/2014/main" id="{7995FF16-A405-BAE9-701F-B5618A5D5EC8}"/>
              </a:ext>
            </a:extLst>
          </p:cNvPr>
          <p:cNvSpPr txBox="1"/>
          <p:nvPr/>
        </p:nvSpPr>
        <p:spPr>
          <a:xfrm>
            <a:off x="5771533" y="3259082"/>
            <a:ext cx="3947653" cy="369332"/>
          </a:xfrm>
          <a:prstGeom prst="rect">
            <a:avLst/>
          </a:prstGeom>
          <a:noFill/>
        </p:spPr>
        <p:txBody>
          <a:bodyPr wrap="square" rtlCol="0">
            <a:spAutoFit/>
          </a:bodyPr>
          <a:lstStyle/>
          <a:p>
            <a:r>
              <a:rPr lang="en-US" b="1" dirty="0"/>
              <a:t>After Applying Transformation</a:t>
            </a:r>
            <a:endParaRPr lang="en-IN" b="1" dirty="0"/>
          </a:p>
        </p:txBody>
      </p:sp>
    </p:spTree>
    <p:extLst>
      <p:ext uri="{BB962C8B-B14F-4D97-AF65-F5344CB8AC3E}">
        <p14:creationId xmlns:p14="http://schemas.microsoft.com/office/powerpoint/2010/main" val="21876407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8CD2F9-5FCC-8C56-F6C5-B18CAF2F2511}"/>
              </a:ext>
            </a:extLst>
          </p:cNvPr>
          <p:cNvSpPr txBox="1"/>
          <p:nvPr/>
        </p:nvSpPr>
        <p:spPr>
          <a:xfrm>
            <a:off x="424016" y="265840"/>
            <a:ext cx="11389442" cy="3077766"/>
          </a:xfrm>
          <a:prstGeom prst="rect">
            <a:avLst/>
          </a:prstGeom>
          <a:noFill/>
        </p:spPr>
        <p:txBody>
          <a:bodyPr wrap="square">
            <a:spAutoFit/>
          </a:bodyPr>
          <a:lstStyle/>
          <a:p>
            <a:r>
              <a:rPr lang="en-US" sz="2400" b="1" dirty="0"/>
              <a:t>Scale</a:t>
            </a:r>
          </a:p>
          <a:p>
            <a:r>
              <a:rPr lang="en-US" sz="2400" dirty="0">
                <a:solidFill>
                  <a:srgbClr val="FF0000"/>
                </a:solidFill>
              </a:rPr>
              <a:t>Scales an element relative to its original size</a:t>
            </a:r>
            <a:r>
              <a:rPr lang="en-US" sz="2400" dirty="0"/>
              <a:t>. The values specified within scale transforms are unitless and should be thought of as a multiplier.</a:t>
            </a:r>
          </a:p>
          <a:p>
            <a:endParaRPr lang="en-US" sz="1600" dirty="0"/>
          </a:p>
          <a:p>
            <a:r>
              <a:rPr lang="en-IN" sz="2400" dirty="0"/>
              <a:t>transform: scale(</a:t>
            </a:r>
            <a:r>
              <a:rPr lang="en-IN" sz="2400" dirty="0" err="1"/>
              <a:t>valueX</a:t>
            </a:r>
            <a:r>
              <a:rPr lang="en-IN" sz="2400" dirty="0"/>
              <a:t>, </a:t>
            </a:r>
            <a:r>
              <a:rPr lang="en-IN" sz="2400" dirty="0" err="1"/>
              <a:t>valueY</a:t>
            </a:r>
            <a:r>
              <a:rPr lang="en-IN" sz="2400" dirty="0"/>
              <a:t>);</a:t>
            </a:r>
          </a:p>
          <a:p>
            <a:endParaRPr lang="en-US" sz="1400" dirty="0"/>
          </a:p>
          <a:p>
            <a:r>
              <a:rPr lang="en-IN" sz="2400" dirty="0"/>
              <a:t>transform: </a:t>
            </a:r>
            <a:r>
              <a:rPr lang="en-IN" sz="2400" dirty="0" err="1"/>
              <a:t>scaleX</a:t>
            </a:r>
            <a:r>
              <a:rPr lang="en-IN" sz="2400" dirty="0"/>
              <a:t>(</a:t>
            </a:r>
            <a:r>
              <a:rPr lang="en-IN" sz="2400" dirty="0" err="1"/>
              <a:t>valueX</a:t>
            </a:r>
            <a:r>
              <a:rPr lang="en-IN" sz="2400" dirty="0"/>
              <a:t>);</a:t>
            </a:r>
            <a:endParaRPr lang="en-US" sz="2400" dirty="0"/>
          </a:p>
          <a:p>
            <a:endParaRPr lang="en-IN" sz="1400" dirty="0"/>
          </a:p>
          <a:p>
            <a:r>
              <a:rPr lang="en-IN" sz="2400" dirty="0"/>
              <a:t>transform: </a:t>
            </a:r>
            <a:r>
              <a:rPr lang="en-IN" sz="2400" dirty="0" err="1"/>
              <a:t>scaleY</a:t>
            </a:r>
            <a:r>
              <a:rPr lang="en-IN" sz="2400" dirty="0"/>
              <a:t>(</a:t>
            </a:r>
            <a:r>
              <a:rPr lang="en-IN" sz="2400" dirty="0" err="1"/>
              <a:t>valueY</a:t>
            </a:r>
            <a:r>
              <a:rPr lang="en-IN" sz="2400" dirty="0"/>
              <a:t>);</a:t>
            </a:r>
          </a:p>
        </p:txBody>
      </p:sp>
      <p:sp>
        <p:nvSpPr>
          <p:cNvPr id="5" name="TextBox 4">
            <a:extLst>
              <a:ext uri="{FF2B5EF4-FFF2-40B4-BE49-F238E27FC236}">
                <a16:creationId xmlns:a16="http://schemas.microsoft.com/office/drawing/2014/main" id="{1C8A3626-62DE-528C-FCAB-05A860223C97}"/>
              </a:ext>
            </a:extLst>
          </p:cNvPr>
          <p:cNvSpPr txBox="1"/>
          <p:nvPr/>
        </p:nvSpPr>
        <p:spPr>
          <a:xfrm>
            <a:off x="689487" y="4336392"/>
            <a:ext cx="6098458" cy="2308324"/>
          </a:xfrm>
          <a:prstGeom prst="rect">
            <a:avLst/>
          </a:prstGeom>
          <a:noFill/>
        </p:spPr>
        <p:txBody>
          <a:bodyPr wrap="square">
            <a:spAutoFit/>
          </a:bodyPr>
          <a:lstStyle/>
          <a:p>
            <a:r>
              <a:rPr lang="en-IN" sz="2400" dirty="0"/>
              <a:t>div{</a:t>
            </a:r>
          </a:p>
          <a:p>
            <a:r>
              <a:rPr lang="en-IN" sz="2400" dirty="0"/>
              <a:t>width:100px;</a:t>
            </a:r>
          </a:p>
          <a:p>
            <a:r>
              <a:rPr lang="en-IN" sz="2400" dirty="0"/>
              <a:t>height:80px;</a:t>
            </a:r>
          </a:p>
          <a:p>
            <a:r>
              <a:rPr lang="en-IN" sz="2400" dirty="0" err="1"/>
              <a:t>background-color:yellow</a:t>
            </a:r>
            <a:r>
              <a:rPr lang="en-IN" sz="2400" dirty="0"/>
              <a:t>;</a:t>
            </a:r>
          </a:p>
          <a:p>
            <a:r>
              <a:rPr lang="en-IN" sz="2400" dirty="0"/>
              <a:t>transform: scale(0.5);</a:t>
            </a:r>
          </a:p>
          <a:p>
            <a:r>
              <a:rPr lang="en-IN" sz="2400" dirty="0"/>
              <a:t>}</a:t>
            </a:r>
          </a:p>
        </p:txBody>
      </p:sp>
      <p:sp>
        <p:nvSpPr>
          <p:cNvPr id="7" name="TextBox 6">
            <a:extLst>
              <a:ext uri="{FF2B5EF4-FFF2-40B4-BE49-F238E27FC236}">
                <a16:creationId xmlns:a16="http://schemas.microsoft.com/office/drawing/2014/main" id="{82FA568D-FB38-9EFE-6788-D2C6962C11EC}"/>
              </a:ext>
            </a:extLst>
          </p:cNvPr>
          <p:cNvSpPr txBox="1"/>
          <p:nvPr/>
        </p:nvSpPr>
        <p:spPr>
          <a:xfrm>
            <a:off x="542001" y="3554103"/>
            <a:ext cx="9309919" cy="461665"/>
          </a:xfrm>
          <a:prstGeom prst="rect">
            <a:avLst/>
          </a:prstGeom>
          <a:noFill/>
        </p:spPr>
        <p:txBody>
          <a:bodyPr wrap="square">
            <a:spAutoFit/>
          </a:bodyPr>
          <a:lstStyle/>
          <a:p>
            <a:r>
              <a:rPr lang="en-US" sz="2400" b="1" dirty="0"/>
              <a:t>To scale an element uniformly along the X- and Y-axis in CSS</a:t>
            </a:r>
            <a:endParaRPr lang="en-IN" sz="2400" b="1" dirty="0"/>
          </a:p>
        </p:txBody>
      </p:sp>
    </p:spTree>
    <p:extLst>
      <p:ext uri="{BB962C8B-B14F-4D97-AF65-F5344CB8AC3E}">
        <p14:creationId xmlns:p14="http://schemas.microsoft.com/office/powerpoint/2010/main" val="40471349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20C835-11D0-9601-057F-C3524B650174}"/>
              </a:ext>
            </a:extLst>
          </p:cNvPr>
          <p:cNvSpPr txBox="1"/>
          <p:nvPr/>
        </p:nvSpPr>
        <p:spPr>
          <a:xfrm>
            <a:off x="217538" y="170906"/>
            <a:ext cx="11227210" cy="1569660"/>
          </a:xfrm>
          <a:prstGeom prst="rect">
            <a:avLst/>
          </a:prstGeom>
          <a:noFill/>
        </p:spPr>
        <p:txBody>
          <a:bodyPr wrap="square">
            <a:spAutoFit/>
          </a:bodyPr>
          <a:lstStyle/>
          <a:p>
            <a:r>
              <a:rPr lang="en-US" sz="2400" dirty="0"/>
              <a:t>Translation</a:t>
            </a:r>
          </a:p>
          <a:p>
            <a:r>
              <a:rPr lang="en-US" sz="2400" dirty="0"/>
              <a:t>Translation allows us to move an item around. We can use translate to shift an item along in either axis: </a:t>
            </a:r>
            <a:r>
              <a:rPr lang="en-US" sz="2400" dirty="0">
                <a:solidFill>
                  <a:srgbClr val="FF0000"/>
                </a:solidFill>
              </a:rPr>
              <a:t>x moves side to side, y moves up and down. Positive values move down and to the right. Negative values move up and to the left.</a:t>
            </a:r>
            <a:endParaRPr lang="en-IN" sz="2400" dirty="0">
              <a:solidFill>
                <a:srgbClr val="FF0000"/>
              </a:solidFill>
            </a:endParaRPr>
          </a:p>
        </p:txBody>
      </p:sp>
      <p:sp>
        <p:nvSpPr>
          <p:cNvPr id="5" name="TextBox 4">
            <a:extLst>
              <a:ext uri="{FF2B5EF4-FFF2-40B4-BE49-F238E27FC236}">
                <a16:creationId xmlns:a16="http://schemas.microsoft.com/office/drawing/2014/main" id="{1ABA8AF4-BC40-7744-8B80-0DE046ACA817}"/>
              </a:ext>
            </a:extLst>
          </p:cNvPr>
          <p:cNvSpPr txBox="1"/>
          <p:nvPr/>
        </p:nvSpPr>
        <p:spPr>
          <a:xfrm>
            <a:off x="394519" y="1842723"/>
            <a:ext cx="6098458" cy="5016758"/>
          </a:xfrm>
          <a:prstGeom prst="rect">
            <a:avLst/>
          </a:prstGeom>
          <a:noFill/>
        </p:spPr>
        <p:txBody>
          <a:bodyPr wrap="square">
            <a:spAutoFit/>
          </a:bodyPr>
          <a:lstStyle/>
          <a:p>
            <a:r>
              <a:rPr lang="en-IN" sz="2000" dirty="0"/>
              <a:t>&lt;html&gt;</a:t>
            </a:r>
          </a:p>
          <a:p>
            <a:r>
              <a:rPr lang="en-IN" sz="2000" dirty="0"/>
              <a:t>&lt;head&gt;</a:t>
            </a:r>
          </a:p>
          <a:p>
            <a:r>
              <a:rPr lang="en-IN" sz="2000" dirty="0"/>
              <a:t>&lt;style&gt;</a:t>
            </a:r>
          </a:p>
          <a:p>
            <a:r>
              <a:rPr lang="en-IN" sz="2000" dirty="0"/>
              <a:t>div{</a:t>
            </a:r>
          </a:p>
          <a:p>
            <a:r>
              <a:rPr lang="en-IN" sz="2000" dirty="0"/>
              <a:t>width:100px;</a:t>
            </a:r>
          </a:p>
          <a:p>
            <a:r>
              <a:rPr lang="en-IN" sz="2000" dirty="0"/>
              <a:t>height:80px;</a:t>
            </a:r>
          </a:p>
          <a:p>
            <a:r>
              <a:rPr lang="en-IN" sz="2000" dirty="0" err="1"/>
              <a:t>background-color:yellow</a:t>
            </a:r>
            <a:r>
              <a:rPr lang="en-IN" sz="2000" dirty="0"/>
              <a:t>;</a:t>
            </a:r>
          </a:p>
          <a:p>
            <a:r>
              <a:rPr lang="en-IN" sz="2000" dirty="0"/>
              <a:t>transform: translate(60px,100px);</a:t>
            </a:r>
          </a:p>
          <a:p>
            <a:r>
              <a:rPr lang="en-IN" sz="2000" dirty="0"/>
              <a:t>}</a:t>
            </a:r>
          </a:p>
          <a:p>
            <a:r>
              <a:rPr lang="en-IN" sz="2000" dirty="0"/>
              <a:t>&lt;/style&gt; &lt;/head&gt;</a:t>
            </a:r>
          </a:p>
          <a:p>
            <a:r>
              <a:rPr lang="en-IN" sz="2000" dirty="0"/>
              <a:t>&lt;body&gt;</a:t>
            </a:r>
          </a:p>
          <a:p>
            <a:endParaRPr lang="en-IN" sz="2000" dirty="0"/>
          </a:p>
          <a:p>
            <a:r>
              <a:rPr lang="en-IN" sz="2000" dirty="0"/>
              <a:t>&lt;div&gt;</a:t>
            </a:r>
          </a:p>
          <a:p>
            <a:endParaRPr lang="en-IN" sz="2000" dirty="0"/>
          </a:p>
          <a:p>
            <a:r>
              <a:rPr lang="en-IN" sz="2000" dirty="0"/>
              <a:t>&lt;/div&gt;</a:t>
            </a:r>
          </a:p>
          <a:p>
            <a:r>
              <a:rPr lang="en-IN" sz="2000" dirty="0"/>
              <a:t>&lt;/body&gt; &lt;/html&gt;</a:t>
            </a:r>
          </a:p>
        </p:txBody>
      </p:sp>
    </p:spTree>
    <p:extLst>
      <p:ext uri="{BB962C8B-B14F-4D97-AF65-F5344CB8AC3E}">
        <p14:creationId xmlns:p14="http://schemas.microsoft.com/office/powerpoint/2010/main" val="34553767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05F17C-D1BE-D169-91E7-6A5344E42EAA}"/>
              </a:ext>
            </a:extLst>
          </p:cNvPr>
          <p:cNvSpPr txBox="1"/>
          <p:nvPr/>
        </p:nvSpPr>
        <p:spPr>
          <a:xfrm>
            <a:off x="424015" y="504354"/>
            <a:ext cx="10224319" cy="830997"/>
          </a:xfrm>
          <a:prstGeom prst="rect">
            <a:avLst/>
          </a:prstGeom>
          <a:noFill/>
        </p:spPr>
        <p:txBody>
          <a:bodyPr wrap="square">
            <a:spAutoFit/>
          </a:bodyPr>
          <a:lstStyle/>
          <a:p>
            <a:r>
              <a:rPr lang="en-US" sz="2400" dirty="0"/>
              <a:t>Skew</a:t>
            </a:r>
          </a:p>
          <a:p>
            <a:r>
              <a:rPr lang="en-US" sz="2400" dirty="0"/>
              <a:t>Skews an element along the X and/or Y axis by an angle value.</a:t>
            </a:r>
            <a:endParaRPr lang="en-IN" sz="2400" dirty="0"/>
          </a:p>
        </p:txBody>
      </p:sp>
      <p:sp>
        <p:nvSpPr>
          <p:cNvPr id="5" name="TextBox 4">
            <a:extLst>
              <a:ext uri="{FF2B5EF4-FFF2-40B4-BE49-F238E27FC236}">
                <a16:creationId xmlns:a16="http://schemas.microsoft.com/office/drawing/2014/main" id="{C0D66941-9034-D64F-BF0F-984AB8E79AC4}"/>
              </a:ext>
            </a:extLst>
          </p:cNvPr>
          <p:cNvSpPr txBox="1"/>
          <p:nvPr/>
        </p:nvSpPr>
        <p:spPr>
          <a:xfrm>
            <a:off x="542003" y="1651508"/>
            <a:ext cx="6098458" cy="830997"/>
          </a:xfrm>
          <a:prstGeom prst="rect">
            <a:avLst/>
          </a:prstGeom>
          <a:noFill/>
        </p:spPr>
        <p:txBody>
          <a:bodyPr wrap="square">
            <a:spAutoFit/>
          </a:bodyPr>
          <a:lstStyle/>
          <a:p>
            <a:r>
              <a:rPr lang="en-IN" sz="2400" b="1" dirty="0"/>
              <a:t>Syntax</a:t>
            </a:r>
          </a:p>
          <a:p>
            <a:r>
              <a:rPr lang="en-IN" sz="2400" b="1" dirty="0"/>
              <a:t>transform: </a:t>
            </a:r>
            <a:r>
              <a:rPr lang="en-IN" sz="2400" b="1" dirty="0" err="1"/>
              <a:t>skewX</a:t>
            </a:r>
            <a:r>
              <a:rPr lang="en-IN" sz="2400" b="1" dirty="0"/>
              <a:t>(</a:t>
            </a:r>
            <a:r>
              <a:rPr lang="en-IN" sz="2400" b="1" dirty="0" err="1"/>
              <a:t>angleX</a:t>
            </a:r>
            <a:r>
              <a:rPr lang="en-IN" sz="2400" b="1" dirty="0"/>
              <a:t>);</a:t>
            </a:r>
          </a:p>
        </p:txBody>
      </p:sp>
    </p:spTree>
    <p:extLst>
      <p:ext uri="{BB962C8B-B14F-4D97-AF65-F5344CB8AC3E}">
        <p14:creationId xmlns:p14="http://schemas.microsoft.com/office/powerpoint/2010/main" val="2056846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1EFD56-B753-3301-4DD8-4C90EC3E6065}"/>
              </a:ext>
            </a:extLst>
          </p:cNvPr>
          <p:cNvSpPr txBox="1"/>
          <p:nvPr/>
        </p:nvSpPr>
        <p:spPr>
          <a:xfrm>
            <a:off x="556752" y="1489953"/>
            <a:ext cx="7436874" cy="2308324"/>
          </a:xfrm>
          <a:prstGeom prst="rect">
            <a:avLst/>
          </a:prstGeom>
          <a:noFill/>
        </p:spPr>
        <p:txBody>
          <a:bodyPr wrap="square">
            <a:spAutoFit/>
          </a:bodyPr>
          <a:lstStyle/>
          <a:p>
            <a:r>
              <a:rPr lang="en-IN" sz="2400" dirty="0"/>
              <a:t>div{</a:t>
            </a:r>
          </a:p>
          <a:p>
            <a:r>
              <a:rPr lang="en-IN" sz="2400" dirty="0"/>
              <a:t>width:100px;</a:t>
            </a:r>
          </a:p>
          <a:p>
            <a:r>
              <a:rPr lang="en-IN" sz="2400" dirty="0"/>
              <a:t>height:80px;</a:t>
            </a:r>
          </a:p>
          <a:p>
            <a:r>
              <a:rPr lang="en-IN" sz="2400" dirty="0" err="1"/>
              <a:t>background-color:yellow</a:t>
            </a:r>
            <a:r>
              <a:rPr lang="en-IN" sz="2400" dirty="0"/>
              <a:t>;</a:t>
            </a:r>
          </a:p>
          <a:p>
            <a:r>
              <a:rPr lang="en-IN" sz="2400" dirty="0"/>
              <a:t>transform: translate(60px,100px) rotate(45deg);</a:t>
            </a:r>
          </a:p>
          <a:p>
            <a:r>
              <a:rPr lang="en-IN" sz="2400" dirty="0"/>
              <a:t>}</a:t>
            </a:r>
          </a:p>
        </p:txBody>
      </p:sp>
      <p:sp>
        <p:nvSpPr>
          <p:cNvPr id="4" name="TextBox 3">
            <a:extLst>
              <a:ext uri="{FF2B5EF4-FFF2-40B4-BE49-F238E27FC236}">
                <a16:creationId xmlns:a16="http://schemas.microsoft.com/office/drawing/2014/main" id="{7C2CC5DB-69A5-0106-3572-C0A0E5A61614}"/>
              </a:ext>
            </a:extLst>
          </p:cNvPr>
          <p:cNvSpPr txBox="1"/>
          <p:nvPr/>
        </p:nvSpPr>
        <p:spPr>
          <a:xfrm>
            <a:off x="556752" y="471948"/>
            <a:ext cx="9958848" cy="461665"/>
          </a:xfrm>
          <a:prstGeom prst="rect">
            <a:avLst/>
          </a:prstGeom>
          <a:noFill/>
        </p:spPr>
        <p:txBody>
          <a:bodyPr wrap="square" rtlCol="0">
            <a:spAutoFit/>
          </a:bodyPr>
          <a:lstStyle/>
          <a:p>
            <a:r>
              <a:rPr lang="en-US" sz="2400" b="1" dirty="0"/>
              <a:t>To apply more than one transformations</a:t>
            </a:r>
            <a:endParaRPr lang="en-IN" sz="2400" b="1" dirty="0"/>
          </a:p>
        </p:txBody>
      </p:sp>
    </p:spTree>
    <p:extLst>
      <p:ext uri="{BB962C8B-B14F-4D97-AF65-F5344CB8AC3E}">
        <p14:creationId xmlns:p14="http://schemas.microsoft.com/office/powerpoint/2010/main" val="7011761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D867AB-0D45-6D61-CADA-FDEDD5CC42DC}"/>
              </a:ext>
            </a:extLst>
          </p:cNvPr>
          <p:cNvSpPr txBox="1"/>
          <p:nvPr/>
        </p:nvSpPr>
        <p:spPr>
          <a:xfrm>
            <a:off x="2636274" y="324153"/>
            <a:ext cx="6098458" cy="523220"/>
          </a:xfrm>
          <a:prstGeom prst="rect">
            <a:avLst/>
          </a:prstGeom>
          <a:noFill/>
        </p:spPr>
        <p:txBody>
          <a:bodyPr wrap="square">
            <a:spAutoFit/>
          </a:bodyPr>
          <a:lstStyle/>
          <a:p>
            <a:pPr algn="ctr"/>
            <a:r>
              <a:rPr lang="en-IN" sz="2800" b="1" dirty="0"/>
              <a:t>Pseudo-Elements</a:t>
            </a:r>
          </a:p>
        </p:txBody>
      </p:sp>
      <p:sp>
        <p:nvSpPr>
          <p:cNvPr id="5" name="TextBox 4">
            <a:extLst>
              <a:ext uri="{FF2B5EF4-FFF2-40B4-BE49-F238E27FC236}">
                <a16:creationId xmlns:a16="http://schemas.microsoft.com/office/drawing/2014/main" id="{A9ED1EDC-09B6-6722-A64C-CA9B4E771947}"/>
              </a:ext>
            </a:extLst>
          </p:cNvPr>
          <p:cNvSpPr txBox="1"/>
          <p:nvPr/>
        </p:nvSpPr>
        <p:spPr>
          <a:xfrm>
            <a:off x="497758" y="1112259"/>
            <a:ext cx="11079726" cy="1569660"/>
          </a:xfrm>
          <a:prstGeom prst="rect">
            <a:avLst/>
          </a:prstGeom>
          <a:noFill/>
        </p:spPr>
        <p:txBody>
          <a:bodyPr wrap="square">
            <a:spAutoFit/>
          </a:bodyPr>
          <a:lstStyle/>
          <a:p>
            <a:pPr algn="just"/>
            <a:r>
              <a:rPr lang="en-US" sz="2400" dirty="0">
                <a:latin typeface="Calibri" panose="020F0502020204030204" pitchFamily="34" charset="0"/>
                <a:cs typeface="Calibri" panose="020F0502020204030204" pitchFamily="34" charset="0"/>
              </a:rPr>
              <a:t>A </a:t>
            </a:r>
            <a:r>
              <a:rPr lang="en-US" sz="2400" dirty="0">
                <a:solidFill>
                  <a:srgbClr val="FF0000"/>
                </a:solidFill>
                <a:latin typeface="Calibri" panose="020F0502020204030204" pitchFamily="34" charset="0"/>
                <a:cs typeface="Calibri" panose="020F0502020204030204" pitchFamily="34" charset="0"/>
              </a:rPr>
              <a:t>pseudo-class can be defined as a keyword which is combined to a selector that defines the special state of the selected elements. Unlike the pseudo-classes, the </a:t>
            </a:r>
            <a:r>
              <a:rPr lang="en-US" sz="2400" dirty="0">
                <a:solidFill>
                  <a:srgbClr val="FF0000"/>
                </a:solidFill>
                <a:highlight>
                  <a:srgbClr val="FFFF00"/>
                </a:highlight>
                <a:latin typeface="Calibri" panose="020F0502020204030204" pitchFamily="34" charset="0"/>
                <a:cs typeface="Calibri" panose="020F0502020204030204" pitchFamily="34" charset="0"/>
              </a:rPr>
              <a:t>pseudo-elements</a:t>
            </a:r>
            <a:r>
              <a:rPr lang="en-US" sz="2400" dirty="0">
                <a:solidFill>
                  <a:srgbClr val="FF0000"/>
                </a:solidFill>
                <a:latin typeface="Calibri" panose="020F0502020204030204" pitchFamily="34" charset="0"/>
                <a:cs typeface="Calibri" panose="020F0502020204030204" pitchFamily="34" charset="0"/>
              </a:rPr>
              <a:t> are used to </a:t>
            </a:r>
            <a:r>
              <a:rPr lang="en-US" sz="2400" dirty="0">
                <a:solidFill>
                  <a:srgbClr val="FF0000"/>
                </a:solidFill>
                <a:highlight>
                  <a:srgbClr val="FFFF00"/>
                </a:highlight>
                <a:latin typeface="Calibri" panose="020F0502020204030204" pitchFamily="34" charset="0"/>
                <a:cs typeface="Calibri" panose="020F0502020204030204" pitchFamily="34" charset="0"/>
              </a:rPr>
              <a:t>style the specific part of an element</a:t>
            </a:r>
            <a:r>
              <a:rPr lang="en-US" sz="2400" dirty="0">
                <a:solidFill>
                  <a:srgbClr val="FF0000"/>
                </a:solidFill>
                <a:latin typeface="Calibri" panose="020F0502020204030204" pitchFamily="34" charset="0"/>
                <a:cs typeface="Calibri" panose="020F0502020204030204" pitchFamily="34" charset="0"/>
              </a:rPr>
              <a:t>, whereas the </a:t>
            </a:r>
            <a:r>
              <a:rPr lang="en-US" sz="2400" dirty="0">
                <a:solidFill>
                  <a:srgbClr val="FF0000"/>
                </a:solidFill>
                <a:highlight>
                  <a:srgbClr val="FFFF00"/>
                </a:highlight>
                <a:latin typeface="Calibri" panose="020F0502020204030204" pitchFamily="34" charset="0"/>
                <a:cs typeface="Calibri" panose="020F0502020204030204" pitchFamily="34" charset="0"/>
              </a:rPr>
              <a:t>pseudo-classes </a:t>
            </a:r>
            <a:r>
              <a:rPr lang="en-US" sz="2400" dirty="0">
                <a:solidFill>
                  <a:srgbClr val="FF0000"/>
                </a:solidFill>
                <a:latin typeface="Calibri" panose="020F0502020204030204" pitchFamily="34" charset="0"/>
                <a:cs typeface="Calibri" panose="020F0502020204030204" pitchFamily="34" charset="0"/>
              </a:rPr>
              <a:t>are used to </a:t>
            </a:r>
            <a:r>
              <a:rPr lang="en-US" sz="2400" dirty="0">
                <a:solidFill>
                  <a:srgbClr val="FF0000"/>
                </a:solidFill>
                <a:highlight>
                  <a:srgbClr val="FFFF00"/>
                </a:highlight>
                <a:latin typeface="Calibri" panose="020F0502020204030204" pitchFamily="34" charset="0"/>
                <a:cs typeface="Calibri" panose="020F0502020204030204" pitchFamily="34" charset="0"/>
              </a:rPr>
              <a:t>style the element</a:t>
            </a:r>
            <a:r>
              <a:rPr lang="en-US" sz="2400" dirty="0">
                <a:solidFill>
                  <a:srgbClr val="FF0000"/>
                </a:solidFill>
                <a:latin typeface="Calibri" panose="020F0502020204030204" pitchFamily="34" charset="0"/>
                <a:cs typeface="Calibri" panose="020F0502020204030204" pitchFamily="34" charset="0"/>
              </a:rPr>
              <a:t>.</a:t>
            </a:r>
            <a:endParaRPr lang="en-IN" sz="2400" dirty="0">
              <a:solidFill>
                <a:srgbClr val="FF0000"/>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D9DB5C1A-8B05-12D1-ED63-FEAC2AEE7734}"/>
              </a:ext>
            </a:extLst>
          </p:cNvPr>
          <p:cNvSpPr txBox="1"/>
          <p:nvPr/>
        </p:nvSpPr>
        <p:spPr>
          <a:xfrm>
            <a:off x="368203" y="3307884"/>
            <a:ext cx="6098458" cy="1938992"/>
          </a:xfrm>
          <a:prstGeom prst="rect">
            <a:avLst/>
          </a:prstGeom>
          <a:noFill/>
        </p:spPr>
        <p:txBody>
          <a:bodyPr wrap="square">
            <a:spAutoFit/>
          </a:bodyPr>
          <a:lstStyle/>
          <a:p>
            <a:r>
              <a:rPr lang="en-US" sz="2400" b="1" dirty="0"/>
              <a:t>Syntax</a:t>
            </a:r>
          </a:p>
          <a:p>
            <a:endParaRPr lang="en-US" sz="2400" b="1" dirty="0"/>
          </a:p>
          <a:p>
            <a:r>
              <a:rPr lang="en-US" sz="2400" b="1" dirty="0"/>
              <a:t>selector::pseudo-element {  </a:t>
            </a:r>
          </a:p>
          <a:p>
            <a:r>
              <a:rPr lang="en-US" sz="2400" b="1" dirty="0"/>
              <a:t>  property: value;  </a:t>
            </a:r>
          </a:p>
          <a:p>
            <a:r>
              <a:rPr lang="en-US" sz="2400" b="1" dirty="0"/>
              <a:t>} </a:t>
            </a:r>
            <a:endParaRPr lang="en-IN" sz="2400" b="1" dirty="0"/>
          </a:p>
        </p:txBody>
      </p:sp>
      <p:pic>
        <p:nvPicPr>
          <p:cNvPr id="2" name="Picture 1">
            <a:extLst>
              <a:ext uri="{FF2B5EF4-FFF2-40B4-BE49-F238E27FC236}">
                <a16:creationId xmlns:a16="http://schemas.microsoft.com/office/drawing/2014/main" id="{FB3E879D-CE15-4D69-B7B5-09176C8942D9}"/>
              </a:ext>
            </a:extLst>
          </p:cNvPr>
          <p:cNvPicPr>
            <a:picLocks noChangeAspect="1"/>
          </p:cNvPicPr>
          <p:nvPr/>
        </p:nvPicPr>
        <p:blipFill>
          <a:blip r:embed="rId2"/>
          <a:stretch>
            <a:fillRect/>
          </a:stretch>
        </p:blipFill>
        <p:spPr>
          <a:xfrm>
            <a:off x="4182635" y="2742006"/>
            <a:ext cx="7641162" cy="3070747"/>
          </a:xfrm>
          <a:prstGeom prst="rect">
            <a:avLst/>
          </a:prstGeom>
        </p:spPr>
      </p:pic>
    </p:spTree>
    <p:extLst>
      <p:ext uri="{BB962C8B-B14F-4D97-AF65-F5344CB8AC3E}">
        <p14:creationId xmlns:p14="http://schemas.microsoft.com/office/powerpoint/2010/main" val="27745291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4B7D8D-5A94-B7AB-7353-6A816AB4188A}"/>
              </a:ext>
            </a:extLst>
          </p:cNvPr>
          <p:cNvSpPr txBox="1"/>
          <p:nvPr/>
        </p:nvSpPr>
        <p:spPr>
          <a:xfrm>
            <a:off x="527255" y="335845"/>
            <a:ext cx="5338916" cy="6370975"/>
          </a:xfrm>
          <a:prstGeom prst="rect">
            <a:avLst/>
          </a:prstGeom>
          <a:noFill/>
        </p:spPr>
        <p:txBody>
          <a:bodyPr wrap="square">
            <a:spAutoFit/>
          </a:bodyPr>
          <a:lstStyle/>
          <a:p>
            <a:r>
              <a:rPr lang="en-IN" sz="2400" dirty="0"/>
              <a:t>&lt;html&gt;   </a:t>
            </a:r>
          </a:p>
          <a:p>
            <a:r>
              <a:rPr lang="en-IN" sz="2400" dirty="0"/>
              <a:t>&lt;head&gt;   </a:t>
            </a:r>
          </a:p>
          <a:p>
            <a:r>
              <a:rPr lang="en-IN" sz="2400" dirty="0"/>
              <a:t>    &lt;style&gt;   </a:t>
            </a:r>
          </a:p>
          <a:p>
            <a:r>
              <a:rPr lang="en-IN" sz="2400" dirty="0"/>
              <a:t>    body{ text-align: </a:t>
            </a:r>
            <a:r>
              <a:rPr lang="en-IN" sz="2400" dirty="0" err="1"/>
              <a:t>center</a:t>
            </a:r>
            <a:r>
              <a:rPr lang="en-IN" sz="2400" dirty="0"/>
              <a:t>; }  </a:t>
            </a:r>
          </a:p>
          <a:p>
            <a:r>
              <a:rPr lang="en-IN" sz="2400" dirty="0"/>
              <a:t>   </a:t>
            </a:r>
          </a:p>
          <a:p>
            <a:r>
              <a:rPr lang="en-IN" sz="2400" dirty="0"/>
              <a:t>     h1::first-letter {   </a:t>
            </a:r>
          </a:p>
          <a:p>
            <a:r>
              <a:rPr lang="en-IN" sz="2400" dirty="0"/>
              <a:t>    font-family: Lucida Calligraphy;  </a:t>
            </a:r>
          </a:p>
          <a:p>
            <a:r>
              <a:rPr lang="en-IN" sz="2400" dirty="0"/>
              <a:t>    font-size: 3cm;  </a:t>
            </a:r>
          </a:p>
          <a:p>
            <a:r>
              <a:rPr lang="en-IN" sz="2400" dirty="0"/>
              <a:t>    </a:t>
            </a:r>
            <a:r>
              <a:rPr lang="en-IN" sz="2400" dirty="0" err="1"/>
              <a:t>color</a:t>
            </a:r>
            <a:r>
              <a:rPr lang="en-IN" sz="2400" dirty="0"/>
              <a:t>: red;  </a:t>
            </a:r>
          </a:p>
          <a:p>
            <a:r>
              <a:rPr lang="en-IN" sz="2400" dirty="0"/>
              <a:t>    text-shadow: 5px 8px 9px green;  </a:t>
            </a:r>
          </a:p>
          <a:p>
            <a:r>
              <a:rPr lang="en-IN" sz="2400" dirty="0"/>
              <a:t>    }   </a:t>
            </a:r>
          </a:p>
          <a:p>
            <a:endParaRPr lang="en-IN" sz="2400" dirty="0"/>
          </a:p>
          <a:p>
            <a:r>
              <a:rPr lang="en-IN" sz="2400" dirty="0"/>
              <a:t>    h1{  </a:t>
            </a:r>
          </a:p>
          <a:p>
            <a:r>
              <a:rPr lang="en-IN" sz="2400" dirty="0"/>
              <a:t>    </a:t>
            </a:r>
            <a:r>
              <a:rPr lang="en-IN" sz="2400" dirty="0" err="1"/>
              <a:t>color</a:t>
            </a:r>
            <a:r>
              <a:rPr lang="en-IN" sz="2400" dirty="0"/>
              <a:t>: blue;  </a:t>
            </a:r>
          </a:p>
          <a:p>
            <a:r>
              <a:rPr lang="en-IN" sz="2400" dirty="0"/>
              <a:t>    }  </a:t>
            </a:r>
          </a:p>
          <a:p>
            <a:r>
              <a:rPr lang="en-IN" sz="2400" dirty="0"/>
              <a:t>    &lt;/style&gt;   </a:t>
            </a:r>
          </a:p>
          <a:p>
            <a:r>
              <a:rPr lang="en-IN" sz="2400" dirty="0"/>
              <a:t>&lt;/head&gt;   </a:t>
            </a:r>
          </a:p>
        </p:txBody>
      </p:sp>
      <p:sp>
        <p:nvSpPr>
          <p:cNvPr id="5" name="TextBox 4">
            <a:extLst>
              <a:ext uri="{FF2B5EF4-FFF2-40B4-BE49-F238E27FC236}">
                <a16:creationId xmlns:a16="http://schemas.microsoft.com/office/drawing/2014/main" id="{8F8D97D6-9584-C419-DDEB-D5F87A1F3E1B}"/>
              </a:ext>
            </a:extLst>
          </p:cNvPr>
          <p:cNvSpPr txBox="1"/>
          <p:nvPr/>
        </p:nvSpPr>
        <p:spPr>
          <a:xfrm>
            <a:off x="5866171" y="1274491"/>
            <a:ext cx="6098458" cy="1938992"/>
          </a:xfrm>
          <a:prstGeom prst="rect">
            <a:avLst/>
          </a:prstGeom>
          <a:noFill/>
        </p:spPr>
        <p:txBody>
          <a:bodyPr wrap="square">
            <a:spAutoFit/>
          </a:bodyPr>
          <a:lstStyle/>
          <a:p>
            <a:r>
              <a:rPr lang="en-IN" sz="2400" dirty="0"/>
              <a:t>&lt;body&gt;   </a:t>
            </a:r>
          </a:p>
          <a:p>
            <a:r>
              <a:rPr lang="en-IN" sz="2400" dirty="0"/>
              <a:t>    &lt;h1&gt; Welcome Everyone &lt;/h1&gt;   </a:t>
            </a:r>
          </a:p>
          <a:p>
            <a:r>
              <a:rPr lang="en-IN" sz="2400" dirty="0"/>
              <a:t>     </a:t>
            </a:r>
          </a:p>
          <a:p>
            <a:r>
              <a:rPr lang="en-IN" sz="2400" dirty="0"/>
              <a:t>&lt;/body&gt;   </a:t>
            </a:r>
          </a:p>
          <a:p>
            <a:r>
              <a:rPr lang="en-IN" sz="2400" dirty="0"/>
              <a:t>&lt;/html&gt; </a:t>
            </a:r>
          </a:p>
        </p:txBody>
      </p:sp>
    </p:spTree>
    <p:extLst>
      <p:ext uri="{BB962C8B-B14F-4D97-AF65-F5344CB8AC3E}">
        <p14:creationId xmlns:p14="http://schemas.microsoft.com/office/powerpoint/2010/main" val="3499730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D559DE-D93D-94CC-D07E-D3CB982B1123}"/>
              </a:ext>
            </a:extLst>
          </p:cNvPr>
          <p:cNvSpPr txBox="1"/>
          <p:nvPr/>
        </p:nvSpPr>
        <p:spPr>
          <a:xfrm>
            <a:off x="648929" y="486697"/>
            <a:ext cx="6312310" cy="461665"/>
          </a:xfrm>
          <a:prstGeom prst="rect">
            <a:avLst/>
          </a:prstGeom>
          <a:noFill/>
        </p:spPr>
        <p:txBody>
          <a:bodyPr wrap="square" rtlCol="0">
            <a:spAutoFit/>
          </a:bodyPr>
          <a:lstStyle/>
          <a:p>
            <a:r>
              <a:rPr lang="en-US" sz="2400" b="1" dirty="0"/>
              <a:t>Why Use CSS</a:t>
            </a:r>
            <a:endParaRPr lang="en-IN" sz="2400" b="1" dirty="0"/>
          </a:p>
        </p:txBody>
      </p:sp>
      <p:sp>
        <p:nvSpPr>
          <p:cNvPr id="4" name="TextBox 3">
            <a:extLst>
              <a:ext uri="{FF2B5EF4-FFF2-40B4-BE49-F238E27FC236}">
                <a16:creationId xmlns:a16="http://schemas.microsoft.com/office/drawing/2014/main" id="{F0C3AD97-981B-BF79-C909-7B45A12E41D5}"/>
              </a:ext>
            </a:extLst>
          </p:cNvPr>
          <p:cNvSpPr txBox="1"/>
          <p:nvPr/>
        </p:nvSpPr>
        <p:spPr>
          <a:xfrm>
            <a:off x="648929" y="1270831"/>
            <a:ext cx="10972800" cy="4031873"/>
          </a:xfrm>
          <a:prstGeom prst="rect">
            <a:avLst/>
          </a:prstGeom>
          <a:noFill/>
        </p:spPr>
        <p:txBody>
          <a:bodyPr wrap="square">
            <a:spAutoFit/>
          </a:bodyPr>
          <a:lstStyle/>
          <a:p>
            <a:r>
              <a:rPr lang="en-US" sz="2400" b="1" dirty="0"/>
              <a:t>Time Saving</a:t>
            </a:r>
          </a:p>
          <a:p>
            <a:endParaRPr lang="en-US" sz="1600" b="1" dirty="0"/>
          </a:p>
          <a:p>
            <a:r>
              <a:rPr lang="en-US" sz="2400" dirty="0"/>
              <a:t>Before CSS, tags like font, color, background style, element alignments, border and size had to be repeated on every web page. This was a very long process.</a:t>
            </a:r>
          </a:p>
          <a:p>
            <a:endParaRPr lang="en-US" sz="2400" dirty="0"/>
          </a:p>
          <a:p>
            <a:r>
              <a:rPr lang="en-US" sz="2400" dirty="0"/>
              <a:t>CSS style definitions are saved in external CSS files so it is possible to change the entire website by changing just one file.</a:t>
            </a:r>
          </a:p>
          <a:p>
            <a:endParaRPr lang="en-US" sz="2400" dirty="0"/>
          </a:p>
          <a:p>
            <a:r>
              <a:rPr lang="en-US" sz="2400" b="1" dirty="0"/>
              <a:t>Provide more attributes</a:t>
            </a:r>
          </a:p>
          <a:p>
            <a:r>
              <a:rPr lang="en-US" sz="2400" dirty="0"/>
              <a:t>CSS provides more detailed attributes than plain HTML to define the look and feel of the website.</a:t>
            </a:r>
            <a:endParaRPr lang="en-IN" sz="2400" dirty="0"/>
          </a:p>
        </p:txBody>
      </p:sp>
    </p:spTree>
    <p:extLst>
      <p:ext uri="{BB962C8B-B14F-4D97-AF65-F5344CB8AC3E}">
        <p14:creationId xmlns:p14="http://schemas.microsoft.com/office/powerpoint/2010/main" val="10387194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2F0E2E-7D40-2841-15B7-2225192617DF}"/>
              </a:ext>
            </a:extLst>
          </p:cNvPr>
          <p:cNvSpPr txBox="1"/>
          <p:nvPr/>
        </p:nvSpPr>
        <p:spPr>
          <a:xfrm>
            <a:off x="232287" y="303129"/>
            <a:ext cx="3897261" cy="4524315"/>
          </a:xfrm>
          <a:prstGeom prst="rect">
            <a:avLst/>
          </a:prstGeom>
          <a:noFill/>
        </p:spPr>
        <p:txBody>
          <a:bodyPr wrap="square">
            <a:spAutoFit/>
          </a:bodyPr>
          <a:lstStyle/>
          <a:p>
            <a:r>
              <a:rPr lang="en-US" sz="2400" dirty="0"/>
              <a:t>&lt;!DOCTYPE html&gt;</a:t>
            </a:r>
          </a:p>
          <a:p>
            <a:r>
              <a:rPr lang="en-US" sz="2400" dirty="0"/>
              <a:t>&lt;html&gt;</a:t>
            </a:r>
          </a:p>
          <a:p>
            <a:r>
              <a:rPr lang="en-US" sz="2400" dirty="0"/>
              <a:t>&lt;head&gt;</a:t>
            </a:r>
          </a:p>
          <a:p>
            <a:r>
              <a:rPr lang="en-US" sz="2400" dirty="0"/>
              <a:t>&lt;style&gt;</a:t>
            </a:r>
          </a:p>
          <a:p>
            <a:r>
              <a:rPr lang="en-US" sz="2400" dirty="0"/>
              <a:t>p::first-line {</a:t>
            </a:r>
          </a:p>
          <a:p>
            <a:r>
              <a:rPr lang="en-US" sz="2400" dirty="0"/>
              <a:t>  color: #ff0000;</a:t>
            </a:r>
          </a:p>
          <a:p>
            <a:r>
              <a:rPr lang="en-US" sz="2400" dirty="0"/>
              <a:t>  font-size:20px;</a:t>
            </a:r>
          </a:p>
          <a:p>
            <a:endParaRPr lang="en-US" sz="2400" dirty="0"/>
          </a:p>
          <a:p>
            <a:r>
              <a:rPr lang="en-US" sz="2400" dirty="0"/>
              <a:t>}</a:t>
            </a:r>
          </a:p>
          <a:p>
            <a:r>
              <a:rPr lang="en-US" sz="2400" dirty="0"/>
              <a:t>&lt;/style&gt;</a:t>
            </a:r>
          </a:p>
          <a:p>
            <a:r>
              <a:rPr lang="en-US" sz="2400" dirty="0"/>
              <a:t>&lt;/head&gt;</a:t>
            </a:r>
          </a:p>
          <a:p>
            <a:endParaRPr lang="en-IN" sz="2400" dirty="0"/>
          </a:p>
        </p:txBody>
      </p:sp>
      <p:sp>
        <p:nvSpPr>
          <p:cNvPr id="5" name="TextBox 4">
            <a:extLst>
              <a:ext uri="{FF2B5EF4-FFF2-40B4-BE49-F238E27FC236}">
                <a16:creationId xmlns:a16="http://schemas.microsoft.com/office/drawing/2014/main" id="{F4A079A2-51A5-C3D4-5A62-86CC82F675E5}"/>
              </a:ext>
            </a:extLst>
          </p:cNvPr>
          <p:cNvSpPr txBox="1"/>
          <p:nvPr/>
        </p:nvSpPr>
        <p:spPr>
          <a:xfrm>
            <a:off x="5703939" y="425526"/>
            <a:ext cx="6098458" cy="3785652"/>
          </a:xfrm>
          <a:prstGeom prst="rect">
            <a:avLst/>
          </a:prstGeom>
          <a:noFill/>
        </p:spPr>
        <p:txBody>
          <a:bodyPr wrap="square">
            <a:spAutoFit/>
          </a:bodyPr>
          <a:lstStyle/>
          <a:p>
            <a:r>
              <a:rPr lang="en-US" sz="2400" dirty="0"/>
              <a:t>&lt;body&gt;</a:t>
            </a:r>
          </a:p>
          <a:p>
            <a:endParaRPr lang="en-US" sz="2400" dirty="0"/>
          </a:p>
          <a:p>
            <a:r>
              <a:rPr lang="en-US" sz="2400" dirty="0"/>
              <a:t>&lt;p&gt;Welcome to Web Technologies Class. The last date for submitting the Project in lieu of Assignment is 15th April 2024. After that no marks will be allocated. The Project will be of 40 marks.&lt;/p&gt;</a:t>
            </a:r>
          </a:p>
          <a:p>
            <a:endParaRPr lang="en-US" sz="2400" dirty="0"/>
          </a:p>
          <a:p>
            <a:r>
              <a:rPr lang="en-US" sz="2400" dirty="0"/>
              <a:t>&lt;/body&gt;</a:t>
            </a:r>
          </a:p>
          <a:p>
            <a:r>
              <a:rPr lang="en-US" sz="2400" dirty="0"/>
              <a:t>&lt;/html&gt;</a:t>
            </a:r>
            <a:endParaRPr lang="en-IN" sz="2400" dirty="0"/>
          </a:p>
        </p:txBody>
      </p:sp>
    </p:spTree>
    <p:extLst>
      <p:ext uri="{BB962C8B-B14F-4D97-AF65-F5344CB8AC3E}">
        <p14:creationId xmlns:p14="http://schemas.microsoft.com/office/powerpoint/2010/main" val="34831027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91A230-8B74-5C90-BE9F-7A5ACFFFAD4F}"/>
              </a:ext>
            </a:extLst>
          </p:cNvPr>
          <p:cNvSpPr txBox="1"/>
          <p:nvPr/>
        </p:nvSpPr>
        <p:spPr>
          <a:xfrm>
            <a:off x="483010" y="320420"/>
            <a:ext cx="6098458" cy="6370975"/>
          </a:xfrm>
          <a:prstGeom prst="rect">
            <a:avLst/>
          </a:prstGeom>
          <a:noFill/>
        </p:spPr>
        <p:txBody>
          <a:bodyPr wrap="square">
            <a:spAutoFit/>
          </a:bodyPr>
          <a:lstStyle/>
          <a:p>
            <a:r>
              <a:rPr lang="en-IN" sz="2400" dirty="0"/>
              <a:t>&lt;html&gt;   </a:t>
            </a:r>
          </a:p>
          <a:p>
            <a:r>
              <a:rPr lang="en-IN" sz="2400" dirty="0"/>
              <a:t>&lt;head&gt;   </a:t>
            </a:r>
          </a:p>
          <a:p>
            <a:r>
              <a:rPr lang="en-IN" sz="2400" dirty="0"/>
              <a:t>    &lt;style&gt;   </a:t>
            </a:r>
          </a:p>
          <a:p>
            <a:r>
              <a:rPr lang="en-IN" sz="2400" dirty="0"/>
              <a:t>    body{  </a:t>
            </a:r>
          </a:p>
          <a:p>
            <a:r>
              <a:rPr lang="en-IN" sz="2400" dirty="0"/>
              <a:t>    text-align: </a:t>
            </a:r>
            <a:r>
              <a:rPr lang="en-IN" sz="2400" dirty="0" err="1"/>
              <a:t>center</a:t>
            </a:r>
            <a:r>
              <a:rPr lang="en-IN" sz="2400" dirty="0"/>
              <a:t>;  </a:t>
            </a:r>
          </a:p>
          <a:p>
            <a:r>
              <a:rPr lang="en-IN" sz="2400" dirty="0"/>
              <a:t>    }  </a:t>
            </a:r>
          </a:p>
          <a:p>
            <a:r>
              <a:rPr lang="en-IN" sz="2400" dirty="0"/>
              <a:t>    h1::before {   </a:t>
            </a:r>
          </a:p>
          <a:p>
            <a:r>
              <a:rPr lang="en-IN" sz="2400" dirty="0"/>
              <a:t>    content: "Hello World. ";  </a:t>
            </a:r>
          </a:p>
          <a:p>
            <a:r>
              <a:rPr lang="en-IN" sz="2400" dirty="0"/>
              <a:t>    </a:t>
            </a:r>
            <a:r>
              <a:rPr lang="en-IN" sz="2400" dirty="0" err="1"/>
              <a:t>color</a:t>
            </a:r>
            <a:r>
              <a:rPr lang="en-IN" sz="2400" dirty="0"/>
              <a:t>: #ff33f3;  </a:t>
            </a:r>
          </a:p>
          <a:p>
            <a:r>
              <a:rPr lang="en-IN" sz="2400" dirty="0"/>
              <a:t>    }   </a:t>
            </a:r>
          </a:p>
          <a:p>
            <a:r>
              <a:rPr lang="en-IN" sz="2400" dirty="0"/>
              <a:t>    &lt;/style&gt;   </a:t>
            </a:r>
          </a:p>
          <a:p>
            <a:r>
              <a:rPr lang="en-IN" sz="2400" dirty="0"/>
              <a:t>&lt;/head&gt;   </a:t>
            </a:r>
          </a:p>
          <a:p>
            <a:r>
              <a:rPr lang="en-IN" sz="2400" dirty="0"/>
              <a:t>&lt;body&gt;   </a:t>
            </a:r>
          </a:p>
          <a:p>
            <a:r>
              <a:rPr lang="en-IN" sz="2400" dirty="0"/>
              <a:t>    &lt;h1&gt;Welcome Class &lt;/h1&gt;   </a:t>
            </a:r>
          </a:p>
          <a:p>
            <a:r>
              <a:rPr lang="en-IN" sz="2400" dirty="0"/>
              <a:t>    </a:t>
            </a:r>
          </a:p>
          <a:p>
            <a:r>
              <a:rPr lang="en-IN" sz="2400" dirty="0"/>
              <a:t>&lt;/body&gt;   </a:t>
            </a:r>
          </a:p>
          <a:p>
            <a:r>
              <a:rPr lang="en-IN" sz="2400" dirty="0"/>
              <a:t>&lt;/html&gt; </a:t>
            </a:r>
          </a:p>
        </p:txBody>
      </p:sp>
    </p:spTree>
    <p:extLst>
      <p:ext uri="{BB962C8B-B14F-4D97-AF65-F5344CB8AC3E}">
        <p14:creationId xmlns:p14="http://schemas.microsoft.com/office/powerpoint/2010/main" val="28207120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CC1738-8ECA-80D7-6118-DFB648FF1BAA}"/>
              </a:ext>
            </a:extLst>
          </p:cNvPr>
          <p:cNvSpPr txBox="1"/>
          <p:nvPr/>
        </p:nvSpPr>
        <p:spPr>
          <a:xfrm>
            <a:off x="571500" y="414676"/>
            <a:ext cx="6098458" cy="6001643"/>
          </a:xfrm>
          <a:prstGeom prst="rect">
            <a:avLst/>
          </a:prstGeom>
          <a:noFill/>
        </p:spPr>
        <p:txBody>
          <a:bodyPr wrap="square">
            <a:spAutoFit/>
          </a:bodyPr>
          <a:lstStyle/>
          <a:p>
            <a:r>
              <a:rPr lang="en-IN" sz="2400" dirty="0"/>
              <a:t>&lt;html&gt; </a:t>
            </a:r>
          </a:p>
          <a:p>
            <a:r>
              <a:rPr lang="en-IN" sz="2400" dirty="0"/>
              <a:t>&lt;head&gt; </a:t>
            </a:r>
          </a:p>
          <a:p>
            <a:r>
              <a:rPr lang="en-IN" sz="2400" dirty="0"/>
              <a:t>    &lt;style&gt; </a:t>
            </a:r>
          </a:p>
          <a:p>
            <a:r>
              <a:rPr lang="en-IN" sz="2400" dirty="0"/>
              <a:t>	body{</a:t>
            </a:r>
          </a:p>
          <a:p>
            <a:r>
              <a:rPr lang="en-IN" sz="2400" dirty="0"/>
              <a:t>	text-align: </a:t>
            </a:r>
            <a:r>
              <a:rPr lang="en-IN" sz="2400" dirty="0" err="1"/>
              <a:t>center</a:t>
            </a:r>
            <a:r>
              <a:rPr lang="en-IN" sz="2400" dirty="0"/>
              <a:t>;</a:t>
            </a:r>
          </a:p>
          <a:p>
            <a:r>
              <a:rPr lang="en-IN" sz="2400" dirty="0"/>
              <a:t>	}</a:t>
            </a:r>
          </a:p>
          <a:p>
            <a:r>
              <a:rPr lang="en-IN" sz="2400" dirty="0"/>
              <a:t>	h1::selection {</a:t>
            </a:r>
          </a:p>
          <a:p>
            <a:r>
              <a:rPr lang="en-IN" sz="2400" dirty="0"/>
              <a:t>	</a:t>
            </a:r>
            <a:r>
              <a:rPr lang="en-IN" sz="2400" dirty="0" err="1"/>
              <a:t>color</a:t>
            </a:r>
            <a:r>
              <a:rPr lang="en-IN" sz="2400" dirty="0"/>
              <a:t>: #ff33f3;</a:t>
            </a:r>
          </a:p>
          <a:p>
            <a:r>
              <a:rPr lang="en-IN" sz="2400" dirty="0"/>
              <a:t>    } </a:t>
            </a:r>
          </a:p>
          <a:p>
            <a:r>
              <a:rPr lang="en-IN" sz="2400" dirty="0"/>
              <a:t>    &lt;/style&gt; </a:t>
            </a:r>
          </a:p>
          <a:p>
            <a:r>
              <a:rPr lang="en-IN" sz="2400" dirty="0"/>
              <a:t>&lt;/head&gt; </a:t>
            </a:r>
          </a:p>
          <a:p>
            <a:r>
              <a:rPr lang="en-IN" sz="2400" dirty="0"/>
              <a:t>&lt;body&gt; </a:t>
            </a:r>
          </a:p>
          <a:p>
            <a:r>
              <a:rPr lang="en-IN" sz="2400" dirty="0"/>
              <a:t>    &lt;h1&gt; </a:t>
            </a:r>
            <a:r>
              <a:rPr lang="en-IN" sz="2400" dirty="0" err="1"/>
              <a:t>B.Tech</a:t>
            </a:r>
            <a:r>
              <a:rPr lang="en-IN" sz="2400" dirty="0"/>
              <a:t> CSE IV AI-ML Batch &lt;/h1&gt; </a:t>
            </a:r>
          </a:p>
          <a:p>
            <a:r>
              <a:rPr lang="en-IN" sz="2400" dirty="0"/>
              <a:t>	</a:t>
            </a:r>
          </a:p>
          <a:p>
            <a:r>
              <a:rPr lang="en-IN" sz="2400" dirty="0"/>
              <a:t>	&lt;/body&gt; </a:t>
            </a:r>
          </a:p>
          <a:p>
            <a:r>
              <a:rPr lang="en-IN" sz="2400" dirty="0"/>
              <a:t>&lt;/html&gt;</a:t>
            </a:r>
          </a:p>
        </p:txBody>
      </p:sp>
    </p:spTree>
    <p:extLst>
      <p:ext uri="{BB962C8B-B14F-4D97-AF65-F5344CB8AC3E}">
        <p14:creationId xmlns:p14="http://schemas.microsoft.com/office/powerpoint/2010/main" val="1205491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751803-C025-7F1D-52F0-E9F7928B5AE7}"/>
              </a:ext>
            </a:extLst>
          </p:cNvPr>
          <p:cNvSpPr txBox="1"/>
          <p:nvPr/>
        </p:nvSpPr>
        <p:spPr>
          <a:xfrm>
            <a:off x="468261" y="419084"/>
            <a:ext cx="11212462" cy="1938992"/>
          </a:xfrm>
          <a:prstGeom prst="rect">
            <a:avLst/>
          </a:prstGeom>
          <a:noFill/>
        </p:spPr>
        <p:txBody>
          <a:bodyPr wrap="square">
            <a:spAutoFit/>
          </a:bodyPr>
          <a:lstStyle/>
          <a:p>
            <a:r>
              <a:rPr lang="en-US" sz="2400" b="1" dirty="0">
                <a:latin typeface="Calibri" panose="020F0502020204030204" pitchFamily="34" charset="0"/>
                <a:cs typeface="Calibri" panose="020F0502020204030204" pitchFamily="34" charset="0"/>
              </a:rPr>
              <a:t>CSS pseudo-classes</a:t>
            </a:r>
          </a:p>
          <a:p>
            <a:endParaRPr lang="en-US" sz="2400" b="1"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A pseudo-class can be defined as a keyword which is combined to a selector that defines the special state of the selected elements. It is added to the selector for adding an effect to the existing elements based on their states.</a:t>
            </a:r>
            <a:endParaRPr lang="en-IN" sz="24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B00BA1F7-C379-0E55-1560-33F27108D83B}"/>
              </a:ext>
            </a:extLst>
          </p:cNvPr>
          <p:cNvSpPr txBox="1"/>
          <p:nvPr/>
        </p:nvSpPr>
        <p:spPr>
          <a:xfrm>
            <a:off x="468261" y="2560933"/>
            <a:ext cx="6098458" cy="2308324"/>
          </a:xfrm>
          <a:prstGeom prst="rect">
            <a:avLst/>
          </a:prstGeom>
          <a:noFill/>
        </p:spPr>
        <p:txBody>
          <a:bodyPr wrap="square">
            <a:spAutoFit/>
          </a:bodyPr>
          <a:lstStyle/>
          <a:p>
            <a:r>
              <a:rPr lang="en-IN" sz="2400" b="1" dirty="0"/>
              <a:t>Syntax</a:t>
            </a:r>
          </a:p>
          <a:p>
            <a:endParaRPr lang="en-IN" sz="2400" b="1" dirty="0"/>
          </a:p>
          <a:p>
            <a:r>
              <a:rPr lang="en-IN" sz="2400" b="1" dirty="0"/>
              <a:t>selector: pseudo-class </a:t>
            </a:r>
          </a:p>
          <a:p>
            <a:r>
              <a:rPr lang="en-IN" sz="2400" b="1" dirty="0"/>
              <a:t>{  </a:t>
            </a:r>
          </a:p>
          <a:p>
            <a:r>
              <a:rPr lang="en-IN" sz="2400" b="1" dirty="0"/>
              <a:t>  property: value;  </a:t>
            </a:r>
          </a:p>
          <a:p>
            <a:r>
              <a:rPr lang="en-IN" sz="2400" b="1" dirty="0"/>
              <a:t>} </a:t>
            </a:r>
          </a:p>
        </p:txBody>
      </p:sp>
      <p:pic>
        <p:nvPicPr>
          <p:cNvPr id="4" name="Picture 3">
            <a:extLst>
              <a:ext uri="{FF2B5EF4-FFF2-40B4-BE49-F238E27FC236}">
                <a16:creationId xmlns:a16="http://schemas.microsoft.com/office/drawing/2014/main" id="{D834FCE4-5C80-473B-895D-41F73289A537}"/>
              </a:ext>
            </a:extLst>
          </p:cNvPr>
          <p:cNvPicPr>
            <a:picLocks noChangeAspect="1"/>
          </p:cNvPicPr>
          <p:nvPr/>
        </p:nvPicPr>
        <p:blipFill>
          <a:blip r:embed="rId2"/>
          <a:stretch>
            <a:fillRect/>
          </a:stretch>
        </p:blipFill>
        <p:spPr>
          <a:xfrm>
            <a:off x="3517490" y="2358076"/>
            <a:ext cx="8395393" cy="2355491"/>
          </a:xfrm>
          <a:prstGeom prst="rect">
            <a:avLst/>
          </a:prstGeom>
        </p:spPr>
      </p:pic>
    </p:spTree>
    <p:extLst>
      <p:ext uri="{BB962C8B-B14F-4D97-AF65-F5344CB8AC3E}">
        <p14:creationId xmlns:p14="http://schemas.microsoft.com/office/powerpoint/2010/main" val="15969496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AA67EE-B2AE-97DE-8F75-A21126E599AA}"/>
              </a:ext>
            </a:extLst>
          </p:cNvPr>
          <p:cNvSpPr txBox="1"/>
          <p:nvPr/>
        </p:nvSpPr>
        <p:spPr>
          <a:xfrm>
            <a:off x="438764" y="312113"/>
            <a:ext cx="4088991" cy="6001643"/>
          </a:xfrm>
          <a:prstGeom prst="rect">
            <a:avLst/>
          </a:prstGeom>
          <a:noFill/>
        </p:spPr>
        <p:txBody>
          <a:bodyPr wrap="square">
            <a:spAutoFit/>
          </a:bodyPr>
          <a:lstStyle/>
          <a:p>
            <a:endParaRPr lang="en-IN" sz="2400" dirty="0"/>
          </a:p>
          <a:p>
            <a:r>
              <a:rPr lang="en-IN" sz="2400" dirty="0"/>
              <a:t>&lt;html&gt;  </a:t>
            </a:r>
          </a:p>
          <a:p>
            <a:r>
              <a:rPr lang="en-IN" sz="2400" dirty="0"/>
              <a:t>   &lt;head&gt;  </a:t>
            </a:r>
          </a:p>
          <a:p>
            <a:r>
              <a:rPr lang="en-IN" sz="2400" dirty="0"/>
              <a:t>      &lt;style&gt;  </a:t>
            </a:r>
          </a:p>
          <a:p>
            <a:r>
              <a:rPr lang="en-IN" sz="2400" dirty="0"/>
              <a:t>         body{  </a:t>
            </a:r>
          </a:p>
          <a:p>
            <a:r>
              <a:rPr lang="en-IN" sz="2400" dirty="0"/>
              <a:t>     </a:t>
            </a:r>
            <a:r>
              <a:rPr lang="en-IN" sz="2400" dirty="0" err="1"/>
              <a:t>text-align:center</a:t>
            </a:r>
            <a:r>
              <a:rPr lang="en-IN" sz="2400" dirty="0"/>
              <a:t>;  </a:t>
            </a:r>
          </a:p>
          <a:p>
            <a:r>
              <a:rPr lang="en-IN" sz="2400" dirty="0"/>
              <a:t>     }  </a:t>
            </a:r>
          </a:p>
          <a:p>
            <a:r>
              <a:rPr lang="en-IN" sz="2400" dirty="0"/>
              <a:t>     P:hover{  </a:t>
            </a:r>
          </a:p>
          <a:p>
            <a:r>
              <a:rPr lang="en-IN" sz="2400" dirty="0"/>
              <a:t>     </a:t>
            </a:r>
            <a:r>
              <a:rPr lang="en-IN" sz="2400" dirty="0" err="1"/>
              <a:t>color</a:t>
            </a:r>
            <a:r>
              <a:rPr lang="en-IN" sz="2400" dirty="0"/>
              <a:t>:#ff33f3;  </a:t>
            </a:r>
          </a:p>
          <a:p>
            <a:r>
              <a:rPr lang="en-IN" sz="2400" dirty="0"/>
              <a:t>     }  </a:t>
            </a:r>
          </a:p>
          <a:p>
            <a:r>
              <a:rPr lang="en-IN" sz="2400" dirty="0"/>
              <a:t>     h2:hover{  </a:t>
            </a:r>
          </a:p>
          <a:p>
            <a:r>
              <a:rPr lang="en-IN" sz="2400" dirty="0"/>
              <a:t>     </a:t>
            </a:r>
            <a:r>
              <a:rPr lang="en-IN" sz="2400" dirty="0" err="1"/>
              <a:t>color:blue</a:t>
            </a:r>
            <a:r>
              <a:rPr lang="en-IN" sz="2400" dirty="0"/>
              <a:t>;  </a:t>
            </a:r>
          </a:p>
          <a:p>
            <a:r>
              <a:rPr lang="en-IN" sz="2400" dirty="0"/>
              <a:t>     }  </a:t>
            </a:r>
          </a:p>
          <a:p>
            <a:r>
              <a:rPr lang="en-IN" sz="2400" dirty="0"/>
              <a:t>      &lt;/style&gt;  </a:t>
            </a:r>
          </a:p>
          <a:p>
            <a:r>
              <a:rPr lang="en-IN" sz="2400" dirty="0"/>
              <a:t>   &lt;/head&gt;  </a:t>
            </a:r>
          </a:p>
          <a:p>
            <a:r>
              <a:rPr lang="en-IN" sz="2400" dirty="0"/>
              <a:t>  </a:t>
            </a:r>
          </a:p>
        </p:txBody>
      </p:sp>
      <p:sp>
        <p:nvSpPr>
          <p:cNvPr id="5" name="TextBox 4">
            <a:extLst>
              <a:ext uri="{FF2B5EF4-FFF2-40B4-BE49-F238E27FC236}">
                <a16:creationId xmlns:a16="http://schemas.microsoft.com/office/drawing/2014/main" id="{3011AEE0-49CF-9A06-5514-F37015C12DE2}"/>
              </a:ext>
            </a:extLst>
          </p:cNvPr>
          <p:cNvSpPr txBox="1"/>
          <p:nvPr/>
        </p:nvSpPr>
        <p:spPr>
          <a:xfrm>
            <a:off x="5654778" y="1038516"/>
            <a:ext cx="6098458" cy="1938992"/>
          </a:xfrm>
          <a:prstGeom prst="rect">
            <a:avLst/>
          </a:prstGeom>
          <a:noFill/>
        </p:spPr>
        <p:txBody>
          <a:bodyPr wrap="square">
            <a:spAutoFit/>
          </a:bodyPr>
          <a:lstStyle/>
          <a:p>
            <a:r>
              <a:rPr lang="en-IN" sz="2400" dirty="0"/>
              <a:t> &lt;body&gt;  </a:t>
            </a:r>
          </a:p>
          <a:p>
            <a:r>
              <a:rPr lang="en-IN" sz="2400" dirty="0"/>
              <a:t>      &lt;P&gt;</a:t>
            </a:r>
            <a:r>
              <a:rPr lang="en-IN" sz="2400" dirty="0" err="1"/>
              <a:t>B.Tech</a:t>
            </a:r>
            <a:r>
              <a:rPr lang="en-IN" sz="2400" dirty="0"/>
              <a:t> CSE &lt;/P&gt;  </a:t>
            </a:r>
          </a:p>
          <a:p>
            <a:r>
              <a:rPr lang="en-IN" sz="2400" dirty="0"/>
              <a:t>      &lt;h2&gt;Web Technologies&lt;/h2&gt;  </a:t>
            </a:r>
          </a:p>
          <a:p>
            <a:r>
              <a:rPr lang="en-IN" sz="2400" dirty="0"/>
              <a:t>   &lt;/body&gt;  </a:t>
            </a:r>
          </a:p>
          <a:p>
            <a:r>
              <a:rPr lang="en-IN" sz="2400" dirty="0"/>
              <a:t>&lt;/html&gt; </a:t>
            </a:r>
          </a:p>
        </p:txBody>
      </p:sp>
    </p:spTree>
    <p:extLst>
      <p:ext uri="{BB962C8B-B14F-4D97-AF65-F5344CB8AC3E}">
        <p14:creationId xmlns:p14="http://schemas.microsoft.com/office/powerpoint/2010/main" val="39900383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C949B1-AD83-2289-CB98-EA996BCE16C3}"/>
              </a:ext>
            </a:extLst>
          </p:cNvPr>
          <p:cNvSpPr txBox="1"/>
          <p:nvPr/>
        </p:nvSpPr>
        <p:spPr>
          <a:xfrm>
            <a:off x="394519" y="355168"/>
            <a:ext cx="4501946" cy="5632311"/>
          </a:xfrm>
          <a:prstGeom prst="rect">
            <a:avLst/>
          </a:prstGeom>
          <a:noFill/>
        </p:spPr>
        <p:txBody>
          <a:bodyPr wrap="square">
            <a:spAutoFit/>
          </a:bodyPr>
          <a:lstStyle/>
          <a:p>
            <a:r>
              <a:rPr lang="en-IN" sz="2400" dirty="0"/>
              <a:t>&lt;!DOCTYPE html&gt;</a:t>
            </a:r>
          </a:p>
          <a:p>
            <a:r>
              <a:rPr lang="en-IN" sz="2400" dirty="0"/>
              <a:t>&lt;html&gt;</a:t>
            </a:r>
          </a:p>
          <a:p>
            <a:r>
              <a:rPr lang="en-IN" sz="2400" dirty="0"/>
              <a:t>&lt;head&gt;</a:t>
            </a:r>
          </a:p>
          <a:p>
            <a:r>
              <a:rPr lang="en-IN" sz="2400" dirty="0"/>
              <a:t>&lt;style&gt;</a:t>
            </a:r>
          </a:p>
          <a:p>
            <a:endParaRPr lang="en-IN" sz="2400" dirty="0"/>
          </a:p>
          <a:p>
            <a:r>
              <a:rPr lang="en-IN" sz="2400" dirty="0"/>
              <a:t>a:link {  </a:t>
            </a:r>
            <a:r>
              <a:rPr lang="en-IN" sz="2400" dirty="0" err="1"/>
              <a:t>color</a:t>
            </a:r>
            <a:r>
              <a:rPr lang="en-IN" sz="2400" dirty="0"/>
              <a:t>: red; }</a:t>
            </a:r>
          </a:p>
          <a:p>
            <a:endParaRPr lang="en-IN" sz="2400" dirty="0"/>
          </a:p>
          <a:p>
            <a:r>
              <a:rPr lang="en-IN" sz="2400" dirty="0"/>
              <a:t>a:visited { </a:t>
            </a:r>
            <a:r>
              <a:rPr lang="en-IN" sz="2400" dirty="0" err="1"/>
              <a:t>color</a:t>
            </a:r>
            <a:r>
              <a:rPr lang="en-IN" sz="2400" dirty="0"/>
              <a:t>: green; }</a:t>
            </a:r>
          </a:p>
          <a:p>
            <a:endParaRPr lang="en-IN" sz="2400" dirty="0"/>
          </a:p>
          <a:p>
            <a:r>
              <a:rPr lang="en-IN" sz="2400" dirty="0"/>
              <a:t>a:hover { </a:t>
            </a:r>
            <a:r>
              <a:rPr lang="en-IN" sz="2400" dirty="0" err="1"/>
              <a:t>color</a:t>
            </a:r>
            <a:r>
              <a:rPr lang="en-IN" sz="2400" dirty="0"/>
              <a:t>: </a:t>
            </a:r>
            <a:r>
              <a:rPr lang="en-IN" sz="2400" dirty="0" err="1"/>
              <a:t>hotpink</a:t>
            </a:r>
            <a:r>
              <a:rPr lang="en-IN" sz="2400" dirty="0"/>
              <a:t>; }</a:t>
            </a:r>
          </a:p>
          <a:p>
            <a:endParaRPr lang="en-IN" sz="2400" dirty="0"/>
          </a:p>
          <a:p>
            <a:r>
              <a:rPr lang="en-IN" sz="2400" dirty="0"/>
              <a:t>a:active { </a:t>
            </a:r>
            <a:r>
              <a:rPr lang="en-IN" sz="2400" dirty="0" err="1"/>
              <a:t>color</a:t>
            </a:r>
            <a:r>
              <a:rPr lang="en-IN" sz="2400" dirty="0"/>
              <a:t>: blue; }</a:t>
            </a:r>
          </a:p>
          <a:p>
            <a:r>
              <a:rPr lang="en-IN" sz="2400" dirty="0"/>
              <a:t>&lt;/style&gt;</a:t>
            </a:r>
          </a:p>
          <a:p>
            <a:r>
              <a:rPr lang="en-IN" sz="2400" dirty="0"/>
              <a:t>&lt;/head&gt;</a:t>
            </a:r>
          </a:p>
          <a:p>
            <a:endParaRPr lang="en-IN" sz="2400" dirty="0"/>
          </a:p>
        </p:txBody>
      </p:sp>
      <p:sp>
        <p:nvSpPr>
          <p:cNvPr id="5" name="TextBox 4">
            <a:extLst>
              <a:ext uri="{FF2B5EF4-FFF2-40B4-BE49-F238E27FC236}">
                <a16:creationId xmlns:a16="http://schemas.microsoft.com/office/drawing/2014/main" id="{654400C6-2645-4E99-D061-00DEB48FD720}"/>
              </a:ext>
            </a:extLst>
          </p:cNvPr>
          <p:cNvSpPr txBox="1"/>
          <p:nvPr/>
        </p:nvSpPr>
        <p:spPr>
          <a:xfrm>
            <a:off x="4896465" y="843677"/>
            <a:ext cx="7112410" cy="1938992"/>
          </a:xfrm>
          <a:prstGeom prst="rect">
            <a:avLst/>
          </a:prstGeom>
          <a:noFill/>
        </p:spPr>
        <p:txBody>
          <a:bodyPr wrap="square">
            <a:spAutoFit/>
          </a:bodyPr>
          <a:lstStyle/>
          <a:p>
            <a:r>
              <a:rPr lang="en-IN" sz="2400" dirty="0"/>
              <a:t>&lt;body&gt;</a:t>
            </a:r>
          </a:p>
          <a:p>
            <a:r>
              <a:rPr lang="en-IN" sz="2400" dirty="0"/>
              <a:t>&lt;b&gt;&lt;a </a:t>
            </a:r>
            <a:r>
              <a:rPr lang="en-IN" sz="2400" dirty="0" err="1"/>
              <a:t>href</a:t>
            </a:r>
            <a:r>
              <a:rPr lang="en-IN" sz="2400" dirty="0"/>
              <a:t>=" " target="_blank"&gt;Hello&lt;/a&gt;&lt;/b&gt;</a:t>
            </a:r>
          </a:p>
          <a:p>
            <a:endParaRPr lang="en-IN" sz="2400" dirty="0"/>
          </a:p>
          <a:p>
            <a:r>
              <a:rPr lang="en-IN" sz="2400" dirty="0"/>
              <a:t>&lt;/body&gt;</a:t>
            </a:r>
          </a:p>
          <a:p>
            <a:r>
              <a:rPr lang="en-IN" sz="2400" dirty="0"/>
              <a:t>&lt;/html&gt;</a:t>
            </a:r>
          </a:p>
        </p:txBody>
      </p:sp>
    </p:spTree>
    <p:extLst>
      <p:ext uri="{BB962C8B-B14F-4D97-AF65-F5344CB8AC3E}">
        <p14:creationId xmlns:p14="http://schemas.microsoft.com/office/powerpoint/2010/main" val="28710374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BB89BA-45C3-F0EB-FA49-932BF8F14E1F}"/>
              </a:ext>
            </a:extLst>
          </p:cNvPr>
          <p:cNvSpPr txBox="1"/>
          <p:nvPr/>
        </p:nvSpPr>
        <p:spPr>
          <a:xfrm>
            <a:off x="2684206" y="442452"/>
            <a:ext cx="6209071" cy="523220"/>
          </a:xfrm>
          <a:prstGeom prst="rect">
            <a:avLst/>
          </a:prstGeom>
          <a:noFill/>
        </p:spPr>
        <p:txBody>
          <a:bodyPr wrap="square" rtlCol="0">
            <a:spAutoFit/>
          </a:bodyPr>
          <a:lstStyle/>
          <a:p>
            <a:pPr algn="ctr"/>
            <a:r>
              <a:rPr lang="en-US" sz="2800" b="1" dirty="0"/>
              <a:t>CSS Transitions</a:t>
            </a:r>
            <a:endParaRPr lang="en-IN" sz="2800" b="1" dirty="0"/>
          </a:p>
        </p:txBody>
      </p:sp>
      <p:sp>
        <p:nvSpPr>
          <p:cNvPr id="4" name="TextBox 3">
            <a:extLst>
              <a:ext uri="{FF2B5EF4-FFF2-40B4-BE49-F238E27FC236}">
                <a16:creationId xmlns:a16="http://schemas.microsoft.com/office/drawing/2014/main" id="{4E317A72-8708-D9C5-FDA3-5BD8A594EA8E}"/>
              </a:ext>
            </a:extLst>
          </p:cNvPr>
          <p:cNvSpPr txBox="1"/>
          <p:nvPr/>
        </p:nvSpPr>
        <p:spPr>
          <a:xfrm>
            <a:off x="822221" y="1297089"/>
            <a:ext cx="10784759" cy="4524315"/>
          </a:xfrm>
          <a:prstGeom prst="rect">
            <a:avLst/>
          </a:prstGeom>
          <a:noFill/>
        </p:spPr>
        <p:txBody>
          <a:bodyPr wrap="square">
            <a:spAutoFit/>
          </a:bodyPr>
          <a:lstStyle/>
          <a:p>
            <a:r>
              <a:rPr lang="en-US" sz="2400" dirty="0"/>
              <a:t>A transition describes how a property should display change when given a different value.</a:t>
            </a:r>
          </a:p>
          <a:p>
            <a:endParaRPr lang="en-US" sz="2400" dirty="0"/>
          </a:p>
          <a:p>
            <a:r>
              <a:rPr lang="en-US" sz="2400" dirty="0"/>
              <a:t>The transition property allow elements to change values over a specified duration, animating the property changes, rather than having them occur immediately.</a:t>
            </a:r>
          </a:p>
          <a:p>
            <a:endParaRPr lang="en-US" sz="2400" dirty="0"/>
          </a:p>
          <a:p>
            <a:r>
              <a:rPr lang="en-IN" sz="2400" b="1" dirty="0"/>
              <a:t>Transition Properties</a:t>
            </a:r>
          </a:p>
          <a:p>
            <a:pPr marL="457200" indent="-457200">
              <a:buFont typeface="+mj-lt"/>
              <a:buAutoNum type="arabicPeriod"/>
            </a:pPr>
            <a:r>
              <a:rPr lang="en-IN" sz="2400" dirty="0"/>
              <a:t>transition-property</a:t>
            </a:r>
          </a:p>
          <a:p>
            <a:pPr marL="457200" indent="-457200">
              <a:buFont typeface="+mj-lt"/>
              <a:buAutoNum type="arabicPeriod"/>
            </a:pPr>
            <a:r>
              <a:rPr lang="en-IN" sz="2400" dirty="0"/>
              <a:t>transition-duration</a:t>
            </a:r>
          </a:p>
          <a:p>
            <a:pPr marL="457200" indent="-457200">
              <a:buFont typeface="+mj-lt"/>
              <a:buAutoNum type="arabicPeriod"/>
            </a:pPr>
            <a:r>
              <a:rPr lang="en-IN" sz="2400" dirty="0"/>
              <a:t>transition-timing-function</a:t>
            </a:r>
          </a:p>
          <a:p>
            <a:pPr marL="457200" indent="-457200">
              <a:buFont typeface="+mj-lt"/>
              <a:buAutoNum type="arabicPeriod"/>
            </a:pPr>
            <a:r>
              <a:rPr lang="en-IN" sz="2400" dirty="0"/>
              <a:t>transition-delay</a:t>
            </a:r>
          </a:p>
        </p:txBody>
      </p:sp>
      <p:sp>
        <p:nvSpPr>
          <p:cNvPr id="5" name="TextBox 4">
            <a:extLst>
              <a:ext uri="{FF2B5EF4-FFF2-40B4-BE49-F238E27FC236}">
                <a16:creationId xmlns:a16="http://schemas.microsoft.com/office/drawing/2014/main" id="{ECCCFC08-53B3-476C-A630-DDB37C75B575}"/>
              </a:ext>
            </a:extLst>
          </p:cNvPr>
          <p:cNvSpPr txBox="1"/>
          <p:nvPr/>
        </p:nvSpPr>
        <p:spPr>
          <a:xfrm>
            <a:off x="5286067" y="3429000"/>
            <a:ext cx="6647315" cy="3046988"/>
          </a:xfrm>
          <a:prstGeom prst="rect">
            <a:avLst/>
          </a:prstGeom>
          <a:noFill/>
        </p:spPr>
        <p:txBody>
          <a:bodyPr wrap="square">
            <a:spAutoFit/>
          </a:bodyPr>
          <a:lstStyle/>
          <a:p>
            <a:r>
              <a:rPr lang="en-US" sz="2400" b="1" dirty="0"/>
              <a:t>Shorthand</a:t>
            </a:r>
          </a:p>
          <a:p>
            <a:r>
              <a:rPr lang="en-US" sz="2400" dirty="0"/>
              <a:t>transition: property duration timing-function delay;</a:t>
            </a:r>
          </a:p>
          <a:p>
            <a:endParaRPr lang="en-US" sz="2400" dirty="0"/>
          </a:p>
          <a:p>
            <a:r>
              <a:rPr lang="en-US" sz="2400" b="1" dirty="0"/>
              <a:t>Longhand</a:t>
            </a:r>
          </a:p>
          <a:p>
            <a:r>
              <a:rPr lang="en-US" sz="2400" dirty="0"/>
              <a:t>transition-property: property;</a:t>
            </a:r>
          </a:p>
          <a:p>
            <a:r>
              <a:rPr lang="en-US" sz="2400" dirty="0"/>
              <a:t>transition-duration: duration;</a:t>
            </a:r>
          </a:p>
          <a:p>
            <a:r>
              <a:rPr lang="en-US" sz="2400" dirty="0"/>
              <a:t>transition-timing-function: timing-function;</a:t>
            </a:r>
          </a:p>
          <a:p>
            <a:r>
              <a:rPr lang="en-US" sz="2400" dirty="0"/>
              <a:t>transition-delay: delay;</a:t>
            </a:r>
            <a:endParaRPr lang="en-IN" sz="2400" dirty="0"/>
          </a:p>
        </p:txBody>
      </p:sp>
    </p:spTree>
    <p:extLst>
      <p:ext uri="{BB962C8B-B14F-4D97-AF65-F5344CB8AC3E}">
        <p14:creationId xmlns:p14="http://schemas.microsoft.com/office/powerpoint/2010/main" val="25728684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B2E751-8FF8-CC33-D3FB-FB41C67C3F39}"/>
              </a:ext>
            </a:extLst>
          </p:cNvPr>
          <p:cNvSpPr txBox="1"/>
          <p:nvPr/>
        </p:nvSpPr>
        <p:spPr>
          <a:xfrm>
            <a:off x="306029" y="390942"/>
            <a:ext cx="3926758" cy="5632311"/>
          </a:xfrm>
          <a:prstGeom prst="rect">
            <a:avLst/>
          </a:prstGeom>
          <a:noFill/>
        </p:spPr>
        <p:txBody>
          <a:bodyPr wrap="square">
            <a:spAutoFit/>
          </a:bodyPr>
          <a:lstStyle/>
          <a:p>
            <a:r>
              <a:rPr lang="en-IN" sz="2400" dirty="0"/>
              <a:t>&lt;html&gt;</a:t>
            </a:r>
          </a:p>
          <a:p>
            <a:r>
              <a:rPr lang="en-IN" sz="2400" dirty="0"/>
              <a:t>&lt;head&gt;</a:t>
            </a:r>
          </a:p>
          <a:p>
            <a:r>
              <a:rPr lang="en-IN" sz="2400" dirty="0"/>
              <a:t>&lt;style&gt; </a:t>
            </a:r>
          </a:p>
          <a:p>
            <a:r>
              <a:rPr lang="en-IN" sz="2400" dirty="0"/>
              <a:t>div {</a:t>
            </a:r>
          </a:p>
          <a:p>
            <a:r>
              <a:rPr lang="en-IN" sz="2400" dirty="0"/>
              <a:t>  width: 100px;</a:t>
            </a:r>
          </a:p>
          <a:p>
            <a:r>
              <a:rPr lang="en-IN" sz="2400" dirty="0"/>
              <a:t>  height: 100px;</a:t>
            </a:r>
          </a:p>
          <a:p>
            <a:r>
              <a:rPr lang="en-IN" sz="2400" dirty="0"/>
              <a:t>  background: red;</a:t>
            </a:r>
          </a:p>
          <a:p>
            <a:r>
              <a:rPr lang="en-IN" sz="2400" dirty="0"/>
              <a:t>  transition: width 2s;</a:t>
            </a:r>
          </a:p>
          <a:p>
            <a:r>
              <a:rPr lang="en-IN" sz="2400" dirty="0"/>
              <a:t>}</a:t>
            </a:r>
          </a:p>
          <a:p>
            <a:endParaRPr lang="en-IN" sz="2400" dirty="0"/>
          </a:p>
          <a:p>
            <a:r>
              <a:rPr lang="en-IN" sz="2400" dirty="0" err="1"/>
              <a:t>div:hover</a:t>
            </a:r>
            <a:r>
              <a:rPr lang="en-IN" sz="2400" dirty="0"/>
              <a:t> {</a:t>
            </a:r>
          </a:p>
          <a:p>
            <a:r>
              <a:rPr lang="en-IN" sz="2400" dirty="0"/>
              <a:t>  width: 300px;</a:t>
            </a:r>
          </a:p>
          <a:p>
            <a:r>
              <a:rPr lang="en-IN" sz="2400" dirty="0"/>
              <a:t>}</a:t>
            </a:r>
          </a:p>
          <a:p>
            <a:r>
              <a:rPr lang="en-IN" sz="2400" dirty="0"/>
              <a:t>&lt;/style&gt;</a:t>
            </a:r>
          </a:p>
          <a:p>
            <a:r>
              <a:rPr lang="en-IN" sz="2400" dirty="0"/>
              <a:t>&lt;/head&gt;</a:t>
            </a:r>
          </a:p>
        </p:txBody>
      </p:sp>
      <p:sp>
        <p:nvSpPr>
          <p:cNvPr id="5" name="TextBox 4">
            <a:extLst>
              <a:ext uri="{FF2B5EF4-FFF2-40B4-BE49-F238E27FC236}">
                <a16:creationId xmlns:a16="http://schemas.microsoft.com/office/drawing/2014/main" id="{41C003A1-7400-B42F-9483-C07F61DFE9DE}"/>
              </a:ext>
            </a:extLst>
          </p:cNvPr>
          <p:cNvSpPr txBox="1"/>
          <p:nvPr/>
        </p:nvSpPr>
        <p:spPr>
          <a:xfrm>
            <a:off x="4037371" y="390942"/>
            <a:ext cx="6098458" cy="2308324"/>
          </a:xfrm>
          <a:prstGeom prst="rect">
            <a:avLst/>
          </a:prstGeom>
          <a:noFill/>
        </p:spPr>
        <p:txBody>
          <a:bodyPr wrap="square">
            <a:spAutoFit/>
          </a:bodyPr>
          <a:lstStyle/>
          <a:p>
            <a:r>
              <a:rPr lang="en-US" sz="2400" dirty="0"/>
              <a:t>&lt;body&gt;</a:t>
            </a:r>
          </a:p>
          <a:p>
            <a:endParaRPr lang="en-US" sz="2400" dirty="0"/>
          </a:p>
          <a:p>
            <a:r>
              <a:rPr lang="en-US" sz="2400" dirty="0"/>
              <a:t>&lt;div&gt;&lt;/div&gt;</a:t>
            </a:r>
          </a:p>
          <a:p>
            <a:endParaRPr lang="en-US" sz="2400" dirty="0"/>
          </a:p>
          <a:p>
            <a:r>
              <a:rPr lang="en-US" sz="2400" dirty="0"/>
              <a:t>&lt;/body&gt;</a:t>
            </a:r>
          </a:p>
          <a:p>
            <a:r>
              <a:rPr lang="en-US" sz="2400" dirty="0"/>
              <a:t>&lt;/html&gt;</a:t>
            </a:r>
          </a:p>
        </p:txBody>
      </p:sp>
    </p:spTree>
    <p:extLst>
      <p:ext uri="{BB962C8B-B14F-4D97-AF65-F5344CB8AC3E}">
        <p14:creationId xmlns:p14="http://schemas.microsoft.com/office/powerpoint/2010/main" val="22215978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E140C9-22AD-8804-D3FB-110C61DF526E}"/>
              </a:ext>
            </a:extLst>
          </p:cNvPr>
          <p:cNvSpPr txBox="1"/>
          <p:nvPr/>
        </p:nvSpPr>
        <p:spPr>
          <a:xfrm>
            <a:off x="604684" y="58847"/>
            <a:ext cx="8543003" cy="6740307"/>
          </a:xfrm>
          <a:prstGeom prst="rect">
            <a:avLst/>
          </a:prstGeom>
          <a:noFill/>
        </p:spPr>
        <p:txBody>
          <a:bodyPr wrap="square">
            <a:spAutoFit/>
          </a:bodyPr>
          <a:lstStyle/>
          <a:p>
            <a:r>
              <a:rPr lang="en-IN" dirty="0"/>
              <a:t>&lt;html&gt;</a:t>
            </a:r>
          </a:p>
          <a:p>
            <a:r>
              <a:rPr lang="en-IN" dirty="0"/>
              <a:t>&lt;head&gt;</a:t>
            </a:r>
          </a:p>
          <a:p>
            <a:r>
              <a:rPr lang="en-IN" dirty="0"/>
              <a:t>&lt;style&gt; </a:t>
            </a:r>
          </a:p>
          <a:p>
            <a:r>
              <a:rPr lang="en-IN" dirty="0"/>
              <a:t>div {</a:t>
            </a:r>
          </a:p>
          <a:p>
            <a:r>
              <a:rPr lang="en-IN" dirty="0"/>
              <a:t>  width: 100px;</a:t>
            </a:r>
          </a:p>
          <a:p>
            <a:r>
              <a:rPr lang="en-IN" dirty="0"/>
              <a:t>  height: 100px;</a:t>
            </a:r>
          </a:p>
          <a:p>
            <a:r>
              <a:rPr lang="en-IN" dirty="0"/>
              <a:t>  background: red;</a:t>
            </a:r>
          </a:p>
          <a:p>
            <a:r>
              <a:rPr lang="en-IN" dirty="0"/>
              <a:t>  transition: width 2s, height 2s, transform 2s;</a:t>
            </a:r>
          </a:p>
          <a:p>
            <a:r>
              <a:rPr lang="en-IN" dirty="0"/>
              <a:t>}</a:t>
            </a:r>
          </a:p>
          <a:p>
            <a:endParaRPr lang="en-IN" dirty="0"/>
          </a:p>
          <a:p>
            <a:r>
              <a:rPr lang="en-IN" dirty="0" err="1"/>
              <a:t>div:hover</a:t>
            </a:r>
            <a:r>
              <a:rPr lang="en-IN" dirty="0"/>
              <a:t> {</a:t>
            </a:r>
          </a:p>
          <a:p>
            <a:r>
              <a:rPr lang="en-IN" dirty="0"/>
              <a:t>  width: 300px;</a:t>
            </a:r>
          </a:p>
          <a:p>
            <a:r>
              <a:rPr lang="en-IN" dirty="0"/>
              <a:t>  height: 300px;</a:t>
            </a:r>
          </a:p>
          <a:p>
            <a:r>
              <a:rPr lang="en-IN" dirty="0"/>
              <a:t>  transform: rotate(180deg);</a:t>
            </a:r>
          </a:p>
          <a:p>
            <a:r>
              <a:rPr lang="en-IN" dirty="0"/>
              <a:t>}</a:t>
            </a:r>
          </a:p>
          <a:p>
            <a:r>
              <a:rPr lang="en-IN" dirty="0"/>
              <a:t>&lt;/style&gt;</a:t>
            </a:r>
          </a:p>
          <a:p>
            <a:r>
              <a:rPr lang="en-IN" dirty="0"/>
              <a:t>&lt;/head&gt;</a:t>
            </a:r>
          </a:p>
          <a:p>
            <a:r>
              <a:rPr lang="en-IN" dirty="0"/>
              <a:t>&lt;body&gt;</a:t>
            </a:r>
          </a:p>
          <a:p>
            <a:endParaRPr lang="en-IN" dirty="0"/>
          </a:p>
          <a:p>
            <a:endParaRPr lang="en-IN" dirty="0"/>
          </a:p>
          <a:p>
            <a:r>
              <a:rPr lang="en-IN" dirty="0"/>
              <a:t>&lt;div&gt;&lt;/div&gt;</a:t>
            </a:r>
          </a:p>
          <a:p>
            <a:endParaRPr lang="en-IN" dirty="0"/>
          </a:p>
          <a:p>
            <a:r>
              <a:rPr lang="en-IN" dirty="0"/>
              <a:t>&lt;/body&gt;</a:t>
            </a:r>
          </a:p>
          <a:p>
            <a:r>
              <a:rPr lang="en-IN" dirty="0"/>
              <a:t>&lt;/html&gt;</a:t>
            </a:r>
          </a:p>
        </p:txBody>
      </p:sp>
    </p:spTree>
    <p:extLst>
      <p:ext uri="{BB962C8B-B14F-4D97-AF65-F5344CB8AC3E}">
        <p14:creationId xmlns:p14="http://schemas.microsoft.com/office/powerpoint/2010/main" val="36886852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450BD9-CBEE-F48F-B30D-11BB51A72903}"/>
              </a:ext>
            </a:extLst>
          </p:cNvPr>
          <p:cNvSpPr txBox="1"/>
          <p:nvPr/>
        </p:nvSpPr>
        <p:spPr>
          <a:xfrm>
            <a:off x="409268" y="1055809"/>
            <a:ext cx="11241958" cy="830997"/>
          </a:xfrm>
          <a:prstGeom prst="rect">
            <a:avLst/>
          </a:prstGeom>
          <a:noFill/>
        </p:spPr>
        <p:txBody>
          <a:bodyPr wrap="square">
            <a:spAutoFit/>
          </a:bodyPr>
          <a:lstStyle/>
          <a:p>
            <a:r>
              <a:rPr lang="en-US" sz="2400" dirty="0"/>
              <a:t>Specifies the speed curve of the transition effect. Meaning, the type of speed variation you want to select for your transition effect.</a:t>
            </a:r>
            <a:endParaRPr lang="en-IN" sz="2400" dirty="0"/>
          </a:p>
        </p:txBody>
      </p:sp>
      <p:sp>
        <p:nvSpPr>
          <p:cNvPr id="5" name="TextBox 4">
            <a:extLst>
              <a:ext uri="{FF2B5EF4-FFF2-40B4-BE49-F238E27FC236}">
                <a16:creationId xmlns:a16="http://schemas.microsoft.com/office/drawing/2014/main" id="{C58EFA25-8615-3DE2-2E01-089507D319A8}"/>
              </a:ext>
            </a:extLst>
          </p:cNvPr>
          <p:cNvSpPr txBox="1"/>
          <p:nvPr/>
        </p:nvSpPr>
        <p:spPr>
          <a:xfrm>
            <a:off x="409268" y="486385"/>
            <a:ext cx="6098458" cy="461665"/>
          </a:xfrm>
          <a:prstGeom prst="rect">
            <a:avLst/>
          </a:prstGeom>
          <a:noFill/>
        </p:spPr>
        <p:txBody>
          <a:bodyPr wrap="square">
            <a:spAutoFit/>
          </a:bodyPr>
          <a:lstStyle/>
          <a:p>
            <a:r>
              <a:rPr lang="en-US" sz="2400" b="1" dirty="0"/>
              <a:t>Transition-timing-function</a:t>
            </a:r>
            <a:endParaRPr lang="en-IN" sz="2400" b="1" dirty="0"/>
          </a:p>
        </p:txBody>
      </p:sp>
      <p:sp>
        <p:nvSpPr>
          <p:cNvPr id="7" name="TextBox 6">
            <a:extLst>
              <a:ext uri="{FF2B5EF4-FFF2-40B4-BE49-F238E27FC236}">
                <a16:creationId xmlns:a16="http://schemas.microsoft.com/office/drawing/2014/main" id="{F4548B69-E030-14B1-DD44-A73449C2C71E}"/>
              </a:ext>
            </a:extLst>
          </p:cNvPr>
          <p:cNvSpPr txBox="1"/>
          <p:nvPr/>
        </p:nvSpPr>
        <p:spPr>
          <a:xfrm>
            <a:off x="350276" y="2274838"/>
            <a:ext cx="11522176" cy="1938992"/>
          </a:xfrm>
          <a:prstGeom prst="rect">
            <a:avLst/>
          </a:prstGeom>
          <a:noFill/>
        </p:spPr>
        <p:txBody>
          <a:bodyPr wrap="square">
            <a:spAutoFit/>
          </a:bodyPr>
          <a:lstStyle/>
          <a:p>
            <a:r>
              <a:rPr lang="en-US" sz="2400" b="1" dirty="0"/>
              <a:t>ease</a:t>
            </a:r>
            <a:r>
              <a:rPr lang="en-US" sz="2400" dirty="0"/>
              <a:t> - specifies a transition effect with a slow start, then fast, then end slowly (default)</a:t>
            </a:r>
          </a:p>
          <a:p>
            <a:r>
              <a:rPr lang="en-US" sz="2400" b="1" dirty="0"/>
              <a:t>linear</a:t>
            </a:r>
            <a:r>
              <a:rPr lang="en-US" sz="2400" dirty="0"/>
              <a:t> - specifies a transition effect with the same speed from start to end</a:t>
            </a:r>
          </a:p>
          <a:p>
            <a:r>
              <a:rPr lang="en-US" sz="2400" b="1" dirty="0"/>
              <a:t>ease-in</a:t>
            </a:r>
            <a:r>
              <a:rPr lang="en-US" sz="2400" dirty="0"/>
              <a:t> - specifies a transition effect with a slow start</a:t>
            </a:r>
          </a:p>
          <a:p>
            <a:r>
              <a:rPr lang="en-US" sz="2400" b="1" dirty="0"/>
              <a:t>ease-out</a:t>
            </a:r>
            <a:r>
              <a:rPr lang="en-US" sz="2400" dirty="0"/>
              <a:t> - specifies a transition effect with a slow end</a:t>
            </a:r>
          </a:p>
          <a:p>
            <a:r>
              <a:rPr lang="en-US" sz="2400" b="1" dirty="0"/>
              <a:t>ease-in-out</a:t>
            </a:r>
            <a:r>
              <a:rPr lang="en-US" sz="2400" dirty="0"/>
              <a:t> - specifies a transition effect with a slow start and end</a:t>
            </a:r>
            <a:endParaRPr lang="en-IN" sz="2400" dirty="0"/>
          </a:p>
        </p:txBody>
      </p:sp>
    </p:spTree>
    <p:extLst>
      <p:ext uri="{BB962C8B-B14F-4D97-AF65-F5344CB8AC3E}">
        <p14:creationId xmlns:p14="http://schemas.microsoft.com/office/powerpoint/2010/main" val="2848741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445374-4F9D-CDFC-C92B-54855A9EE409}"/>
              </a:ext>
            </a:extLst>
          </p:cNvPr>
          <p:cNvSpPr txBox="1"/>
          <p:nvPr/>
        </p:nvSpPr>
        <p:spPr>
          <a:xfrm>
            <a:off x="276532" y="234473"/>
            <a:ext cx="11153468" cy="4031873"/>
          </a:xfrm>
          <a:prstGeom prst="rect">
            <a:avLst/>
          </a:prstGeom>
          <a:noFill/>
        </p:spPr>
        <p:txBody>
          <a:bodyPr wrap="square">
            <a:spAutoFit/>
          </a:bodyPr>
          <a:lstStyle/>
          <a:p>
            <a:r>
              <a:rPr lang="en-US" sz="2400" b="1" dirty="0"/>
              <a:t>CSS Syntax</a:t>
            </a:r>
          </a:p>
          <a:p>
            <a:endParaRPr lang="en-US" sz="1600" dirty="0"/>
          </a:p>
          <a:p>
            <a:r>
              <a:rPr lang="en-US" sz="2400" dirty="0"/>
              <a:t>A CSS comprises of style rules that are interpreted by the browser and then applied to the corresponding elements in your document. A style rule is made of three parts </a:t>
            </a:r>
          </a:p>
          <a:p>
            <a:endParaRPr lang="en-US" sz="1400" dirty="0"/>
          </a:p>
          <a:p>
            <a:r>
              <a:rPr lang="en-US" sz="2400" dirty="0"/>
              <a:t>Selector − A selector is an HTML tag at which a style will be applied. This could be any tag like &lt;h1&gt; or &lt;table&gt; etc.</a:t>
            </a:r>
          </a:p>
          <a:p>
            <a:endParaRPr lang="en-US" sz="1600" dirty="0"/>
          </a:p>
          <a:p>
            <a:r>
              <a:rPr lang="en-US" sz="2400" dirty="0"/>
              <a:t>Property − A property is a type of attribute of HTML tag. Put simply, all the HTML attributes are converted into CSS properties. They could be color, border etc.</a:t>
            </a:r>
          </a:p>
          <a:p>
            <a:endParaRPr lang="en-US" dirty="0"/>
          </a:p>
          <a:p>
            <a:r>
              <a:rPr lang="en-US" sz="2400" dirty="0"/>
              <a:t>Value − Values are assigned to properties. </a:t>
            </a:r>
            <a:endParaRPr lang="en-IN" sz="2400" dirty="0"/>
          </a:p>
        </p:txBody>
      </p:sp>
      <p:pic>
        <p:nvPicPr>
          <p:cNvPr id="1026" name="Picture 2" descr="CSS syntax">
            <a:extLst>
              <a:ext uri="{FF2B5EF4-FFF2-40B4-BE49-F238E27FC236}">
                <a16:creationId xmlns:a16="http://schemas.microsoft.com/office/drawing/2014/main" id="{E785F4C8-AA73-BE21-7513-99BC6D3299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583853"/>
            <a:ext cx="5217549" cy="3039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86216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634D88-7D6E-BFAA-693A-FB6BBAD766C7}"/>
              </a:ext>
            </a:extLst>
          </p:cNvPr>
          <p:cNvSpPr txBox="1"/>
          <p:nvPr/>
        </p:nvSpPr>
        <p:spPr>
          <a:xfrm>
            <a:off x="320777" y="335845"/>
            <a:ext cx="6098458" cy="6370975"/>
          </a:xfrm>
          <a:prstGeom prst="rect">
            <a:avLst/>
          </a:prstGeom>
          <a:noFill/>
        </p:spPr>
        <p:txBody>
          <a:bodyPr wrap="square">
            <a:spAutoFit/>
          </a:bodyPr>
          <a:lstStyle/>
          <a:p>
            <a:r>
              <a:rPr lang="en-IN" sz="2400" dirty="0"/>
              <a:t>&lt;html&gt;</a:t>
            </a:r>
          </a:p>
          <a:p>
            <a:r>
              <a:rPr lang="en-IN" sz="2400" dirty="0"/>
              <a:t>&lt;head&gt;</a:t>
            </a:r>
          </a:p>
          <a:p>
            <a:r>
              <a:rPr lang="en-IN" sz="2400" dirty="0"/>
              <a:t>&lt;style&gt;</a:t>
            </a:r>
          </a:p>
          <a:p>
            <a:r>
              <a:rPr lang="en-IN" sz="2400" dirty="0"/>
              <a:t>div {</a:t>
            </a:r>
          </a:p>
          <a:p>
            <a:r>
              <a:rPr lang="en-IN" sz="2400" dirty="0"/>
              <a:t>  background: #2db34a;</a:t>
            </a:r>
          </a:p>
          <a:p>
            <a:r>
              <a:rPr lang="en-IN" sz="2400" dirty="0"/>
              <a:t>  height: 95px;</a:t>
            </a:r>
          </a:p>
          <a:p>
            <a:r>
              <a:rPr lang="en-IN" sz="2400" dirty="0"/>
              <a:t>  transition-property: background;</a:t>
            </a:r>
          </a:p>
          <a:p>
            <a:r>
              <a:rPr lang="en-IN" sz="2400" dirty="0"/>
              <a:t>  transition-duration: 3s;</a:t>
            </a:r>
          </a:p>
          <a:p>
            <a:r>
              <a:rPr lang="en-IN" sz="2400" dirty="0"/>
              <a:t>  transition-timing-function: linear;</a:t>
            </a:r>
          </a:p>
          <a:p>
            <a:r>
              <a:rPr lang="en-IN" sz="2400" dirty="0"/>
              <a:t>  width: 95px;</a:t>
            </a:r>
          </a:p>
          <a:p>
            <a:r>
              <a:rPr lang="en-IN" sz="2400" dirty="0"/>
              <a:t>}</a:t>
            </a:r>
          </a:p>
          <a:p>
            <a:r>
              <a:rPr lang="en-IN" sz="2400" dirty="0" err="1"/>
              <a:t>div:hover</a:t>
            </a:r>
            <a:r>
              <a:rPr lang="en-IN" sz="2400" dirty="0"/>
              <a:t>{</a:t>
            </a:r>
          </a:p>
          <a:p>
            <a:r>
              <a:rPr lang="en-IN" sz="2400" dirty="0"/>
              <a:t>  background: #ff7b29;</a:t>
            </a:r>
          </a:p>
          <a:p>
            <a:r>
              <a:rPr lang="en-IN" sz="2400" dirty="0"/>
              <a:t>}</a:t>
            </a:r>
          </a:p>
          <a:p>
            <a:r>
              <a:rPr lang="en-IN" sz="2400" dirty="0"/>
              <a:t>&lt;/style&gt;</a:t>
            </a:r>
          </a:p>
          <a:p>
            <a:r>
              <a:rPr lang="en-IN" sz="2400" dirty="0"/>
              <a:t>&lt;/head&gt;</a:t>
            </a:r>
          </a:p>
          <a:p>
            <a:endParaRPr lang="en-IN" sz="2400" dirty="0"/>
          </a:p>
        </p:txBody>
      </p:sp>
      <p:sp>
        <p:nvSpPr>
          <p:cNvPr id="5" name="TextBox 4">
            <a:extLst>
              <a:ext uri="{FF2B5EF4-FFF2-40B4-BE49-F238E27FC236}">
                <a16:creationId xmlns:a16="http://schemas.microsoft.com/office/drawing/2014/main" id="{3542BC58-844A-25BC-1A42-07862A523E2A}"/>
              </a:ext>
            </a:extLst>
          </p:cNvPr>
          <p:cNvSpPr txBox="1"/>
          <p:nvPr/>
        </p:nvSpPr>
        <p:spPr>
          <a:xfrm>
            <a:off x="7046042" y="335845"/>
            <a:ext cx="2982862" cy="2308324"/>
          </a:xfrm>
          <a:prstGeom prst="rect">
            <a:avLst/>
          </a:prstGeom>
          <a:noFill/>
        </p:spPr>
        <p:txBody>
          <a:bodyPr wrap="square">
            <a:spAutoFit/>
          </a:bodyPr>
          <a:lstStyle/>
          <a:p>
            <a:r>
              <a:rPr lang="en-IN" sz="2400" dirty="0"/>
              <a:t>&lt;body&gt;</a:t>
            </a:r>
          </a:p>
          <a:p>
            <a:r>
              <a:rPr lang="en-IN" sz="2400" dirty="0"/>
              <a:t>&lt;div&gt;</a:t>
            </a:r>
          </a:p>
          <a:p>
            <a:endParaRPr lang="en-IN" sz="2400" dirty="0"/>
          </a:p>
          <a:p>
            <a:r>
              <a:rPr lang="en-IN" sz="2400" dirty="0"/>
              <a:t>&lt;/div&gt;</a:t>
            </a:r>
          </a:p>
          <a:p>
            <a:r>
              <a:rPr lang="en-IN" sz="2400" dirty="0"/>
              <a:t>&lt;/body&gt;</a:t>
            </a:r>
          </a:p>
          <a:p>
            <a:r>
              <a:rPr lang="en-IN" sz="2400" dirty="0"/>
              <a:t>&lt;/html&gt;</a:t>
            </a:r>
          </a:p>
        </p:txBody>
      </p:sp>
    </p:spTree>
    <p:extLst>
      <p:ext uri="{BB962C8B-B14F-4D97-AF65-F5344CB8AC3E}">
        <p14:creationId xmlns:p14="http://schemas.microsoft.com/office/powerpoint/2010/main" val="34975923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889B4A-A89E-2BF6-8262-2585DE677A02}"/>
              </a:ext>
            </a:extLst>
          </p:cNvPr>
          <p:cNvSpPr txBox="1"/>
          <p:nvPr/>
        </p:nvSpPr>
        <p:spPr>
          <a:xfrm>
            <a:off x="427704" y="466037"/>
            <a:ext cx="4955458" cy="6247864"/>
          </a:xfrm>
          <a:prstGeom prst="rect">
            <a:avLst/>
          </a:prstGeom>
          <a:noFill/>
        </p:spPr>
        <p:txBody>
          <a:bodyPr wrap="square">
            <a:spAutoFit/>
          </a:bodyPr>
          <a:lstStyle/>
          <a:p>
            <a:r>
              <a:rPr lang="en-IN" sz="2000" dirty="0"/>
              <a:t>&lt;html&gt;</a:t>
            </a:r>
          </a:p>
          <a:p>
            <a:r>
              <a:rPr lang="en-IN" sz="2000" dirty="0"/>
              <a:t>&lt;head&gt;</a:t>
            </a:r>
          </a:p>
          <a:p>
            <a:r>
              <a:rPr lang="en-IN" sz="2000" dirty="0"/>
              <a:t>&lt;style&gt;</a:t>
            </a:r>
          </a:p>
          <a:p>
            <a:r>
              <a:rPr lang="en-IN" sz="2000" dirty="0"/>
              <a:t>div{</a:t>
            </a:r>
          </a:p>
          <a:p>
            <a:r>
              <a:rPr lang="en-IN" sz="2000" dirty="0"/>
              <a:t>   background: #2db34a;</a:t>
            </a:r>
          </a:p>
          <a:p>
            <a:r>
              <a:rPr lang="en-IN" sz="2000" dirty="0"/>
              <a:t>  border-radius: 5px;</a:t>
            </a:r>
          </a:p>
          <a:p>
            <a:r>
              <a:rPr lang="en-IN" sz="2000" dirty="0"/>
              <a:t>    height: 250px;</a:t>
            </a:r>
          </a:p>
          <a:p>
            <a:r>
              <a:rPr lang="en-IN" sz="2000" dirty="0"/>
              <a:t>    transition-property: border-radius;</a:t>
            </a:r>
          </a:p>
          <a:p>
            <a:r>
              <a:rPr lang="en-IN" sz="2000" dirty="0"/>
              <a:t>  transition-duration: 2s;</a:t>
            </a:r>
          </a:p>
          <a:p>
            <a:r>
              <a:rPr lang="en-IN" sz="2000" dirty="0"/>
              <a:t>  transition-timing-function: linear;</a:t>
            </a:r>
          </a:p>
          <a:p>
            <a:r>
              <a:rPr lang="en-IN" sz="2000" dirty="0"/>
              <a:t>  width: 150px;</a:t>
            </a:r>
          </a:p>
          <a:p>
            <a:r>
              <a:rPr lang="en-IN" sz="2000" dirty="0"/>
              <a:t>}</a:t>
            </a:r>
          </a:p>
          <a:p>
            <a:endParaRPr lang="en-IN" sz="2000" dirty="0"/>
          </a:p>
          <a:p>
            <a:r>
              <a:rPr lang="en-IN" sz="2000" dirty="0" err="1"/>
              <a:t>div:hover</a:t>
            </a:r>
            <a:r>
              <a:rPr lang="en-IN" sz="2000" dirty="0"/>
              <a:t> {</a:t>
            </a:r>
          </a:p>
          <a:p>
            <a:r>
              <a:rPr lang="en-IN" sz="2000" dirty="0"/>
              <a:t>  border-radius: 50%;</a:t>
            </a:r>
          </a:p>
          <a:p>
            <a:r>
              <a:rPr lang="en-IN" sz="2000" dirty="0"/>
              <a:t>background: #000099;</a:t>
            </a:r>
          </a:p>
          <a:p>
            <a:r>
              <a:rPr lang="en-IN" sz="2000" dirty="0"/>
              <a:t>}</a:t>
            </a:r>
          </a:p>
          <a:p>
            <a:r>
              <a:rPr lang="en-IN" sz="2000" dirty="0"/>
              <a:t>&lt;/style&gt;</a:t>
            </a:r>
          </a:p>
          <a:p>
            <a:r>
              <a:rPr lang="en-IN" sz="2000" dirty="0"/>
              <a:t>&lt;/head&gt;</a:t>
            </a:r>
          </a:p>
          <a:p>
            <a:endParaRPr lang="en-IN" sz="2000" dirty="0"/>
          </a:p>
        </p:txBody>
      </p:sp>
      <p:sp>
        <p:nvSpPr>
          <p:cNvPr id="5" name="TextBox 4">
            <a:extLst>
              <a:ext uri="{FF2B5EF4-FFF2-40B4-BE49-F238E27FC236}">
                <a16:creationId xmlns:a16="http://schemas.microsoft.com/office/drawing/2014/main" id="{C45ECB1C-FFD1-D966-4139-6FB548D843D2}"/>
              </a:ext>
            </a:extLst>
          </p:cNvPr>
          <p:cNvSpPr txBox="1"/>
          <p:nvPr/>
        </p:nvSpPr>
        <p:spPr>
          <a:xfrm>
            <a:off x="6808840" y="466037"/>
            <a:ext cx="3233583" cy="1938992"/>
          </a:xfrm>
          <a:prstGeom prst="rect">
            <a:avLst/>
          </a:prstGeom>
          <a:noFill/>
        </p:spPr>
        <p:txBody>
          <a:bodyPr wrap="square">
            <a:spAutoFit/>
          </a:bodyPr>
          <a:lstStyle/>
          <a:p>
            <a:r>
              <a:rPr lang="en-IN" sz="2000" dirty="0"/>
              <a:t>&lt;body&gt;</a:t>
            </a:r>
          </a:p>
          <a:p>
            <a:r>
              <a:rPr lang="en-IN" sz="2000" dirty="0"/>
              <a:t>&lt;div&gt;</a:t>
            </a:r>
          </a:p>
          <a:p>
            <a:endParaRPr lang="en-IN" sz="2000" dirty="0"/>
          </a:p>
          <a:p>
            <a:r>
              <a:rPr lang="en-IN" sz="2000" dirty="0"/>
              <a:t>&lt;/div&gt;</a:t>
            </a:r>
          </a:p>
          <a:p>
            <a:r>
              <a:rPr lang="en-IN" sz="2000" dirty="0"/>
              <a:t>&lt;/body&gt;</a:t>
            </a:r>
          </a:p>
          <a:p>
            <a:r>
              <a:rPr lang="en-IN" sz="2000" dirty="0"/>
              <a:t>&lt;/html&gt;</a:t>
            </a:r>
          </a:p>
        </p:txBody>
      </p:sp>
    </p:spTree>
    <p:extLst>
      <p:ext uri="{BB962C8B-B14F-4D97-AF65-F5344CB8AC3E}">
        <p14:creationId xmlns:p14="http://schemas.microsoft.com/office/powerpoint/2010/main" val="21873984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F77DFB-075C-5F7B-DA05-A1CF1CAD7E1E}"/>
              </a:ext>
            </a:extLst>
          </p:cNvPr>
          <p:cNvSpPr txBox="1"/>
          <p:nvPr/>
        </p:nvSpPr>
        <p:spPr>
          <a:xfrm>
            <a:off x="2610465" y="412955"/>
            <a:ext cx="6784258" cy="523220"/>
          </a:xfrm>
          <a:prstGeom prst="rect">
            <a:avLst/>
          </a:prstGeom>
          <a:noFill/>
        </p:spPr>
        <p:txBody>
          <a:bodyPr wrap="square" rtlCol="0">
            <a:spAutoFit/>
          </a:bodyPr>
          <a:lstStyle/>
          <a:p>
            <a:pPr algn="ctr"/>
            <a:r>
              <a:rPr lang="en-US" sz="2800" b="1" dirty="0"/>
              <a:t>CSS Animations</a:t>
            </a:r>
            <a:endParaRPr lang="en-IN" sz="2800" b="1" dirty="0"/>
          </a:p>
        </p:txBody>
      </p:sp>
      <p:sp>
        <p:nvSpPr>
          <p:cNvPr id="4" name="TextBox 3">
            <a:extLst>
              <a:ext uri="{FF2B5EF4-FFF2-40B4-BE49-F238E27FC236}">
                <a16:creationId xmlns:a16="http://schemas.microsoft.com/office/drawing/2014/main" id="{829B399A-D88D-5EAD-3AFE-93764763ECC9}"/>
              </a:ext>
            </a:extLst>
          </p:cNvPr>
          <p:cNvSpPr txBox="1"/>
          <p:nvPr/>
        </p:nvSpPr>
        <p:spPr>
          <a:xfrm>
            <a:off x="527254" y="1197529"/>
            <a:ext cx="11064977" cy="4154984"/>
          </a:xfrm>
          <a:prstGeom prst="rect">
            <a:avLst/>
          </a:prstGeom>
          <a:noFill/>
        </p:spPr>
        <p:txBody>
          <a:bodyPr wrap="square">
            <a:spAutoFit/>
          </a:bodyPr>
          <a:lstStyle/>
          <a:p>
            <a:r>
              <a:rPr lang="en-US" sz="2400" dirty="0">
                <a:latin typeface="Calibri" panose="020F0502020204030204" pitchFamily="34" charset="0"/>
                <a:cs typeface="Calibri" panose="020F0502020204030204" pitchFamily="34" charset="0"/>
              </a:rPr>
              <a:t>CSS Animations are an excellent way to create visual animations that are not restricted to a single motion like CSS Transitions but are far more developed.</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As web development technology has evolved, CSS Animations has become more popular and provides greater control and flexibility over the animation effects.</a:t>
            </a:r>
          </a:p>
          <a:p>
            <a:endParaRPr lang="en-US" sz="2400"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CSS animations are made up of two basic building blocks.</a:t>
            </a:r>
          </a:p>
          <a:p>
            <a:endParaRPr lang="en-US" sz="2400"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Keyframes</a:t>
            </a:r>
            <a:r>
              <a:rPr lang="en-US" sz="2400" dirty="0">
                <a:latin typeface="Calibri" panose="020F0502020204030204" pitchFamily="34" charset="0"/>
                <a:cs typeface="Calibri" panose="020F0502020204030204" pitchFamily="34" charset="0"/>
              </a:rPr>
              <a:t> - define the stages and styles of the animation.</a:t>
            </a:r>
          </a:p>
          <a:p>
            <a:r>
              <a:rPr lang="en-US" sz="2400" b="1" dirty="0">
                <a:latin typeface="Calibri" panose="020F0502020204030204" pitchFamily="34" charset="0"/>
                <a:cs typeface="Calibri" panose="020F0502020204030204" pitchFamily="34" charset="0"/>
              </a:rPr>
              <a:t>Animation Properties </a:t>
            </a:r>
            <a:r>
              <a:rPr lang="en-US" sz="2400" dirty="0">
                <a:latin typeface="Calibri" panose="020F0502020204030204" pitchFamily="34" charset="0"/>
                <a:cs typeface="Calibri" panose="020F0502020204030204" pitchFamily="34" charset="0"/>
              </a:rPr>
              <a:t>- assign the @keyframes to a specific CSS element and define how it is animated.</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719807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751E0A-ECE3-CF04-5F6A-CD61AA8CF92D}"/>
              </a:ext>
            </a:extLst>
          </p:cNvPr>
          <p:cNvSpPr txBox="1"/>
          <p:nvPr/>
        </p:nvSpPr>
        <p:spPr>
          <a:xfrm>
            <a:off x="335526" y="161925"/>
            <a:ext cx="6098458" cy="461665"/>
          </a:xfrm>
          <a:prstGeom prst="rect">
            <a:avLst/>
          </a:prstGeom>
          <a:noFill/>
        </p:spPr>
        <p:txBody>
          <a:bodyPr wrap="square">
            <a:spAutoFit/>
          </a:bodyPr>
          <a:lstStyle/>
          <a:p>
            <a:r>
              <a:rPr lang="en-IN" sz="2400" b="1" dirty="0"/>
              <a:t>Keyframes</a:t>
            </a:r>
          </a:p>
        </p:txBody>
      </p:sp>
      <p:sp>
        <p:nvSpPr>
          <p:cNvPr id="5" name="TextBox 4">
            <a:extLst>
              <a:ext uri="{FF2B5EF4-FFF2-40B4-BE49-F238E27FC236}">
                <a16:creationId xmlns:a16="http://schemas.microsoft.com/office/drawing/2014/main" id="{06F3DAFF-FD29-2D85-F362-9C18718EE187}"/>
              </a:ext>
            </a:extLst>
          </p:cNvPr>
          <p:cNvSpPr txBox="1"/>
          <p:nvPr/>
        </p:nvSpPr>
        <p:spPr>
          <a:xfrm>
            <a:off x="335525" y="710836"/>
            <a:ext cx="11197713" cy="5816977"/>
          </a:xfrm>
          <a:prstGeom prst="rect">
            <a:avLst/>
          </a:prstGeom>
          <a:noFill/>
        </p:spPr>
        <p:txBody>
          <a:bodyPr wrap="square">
            <a:spAutoFit/>
          </a:bodyPr>
          <a:lstStyle/>
          <a:p>
            <a:r>
              <a:rPr lang="en-US" sz="2400" dirty="0">
                <a:latin typeface="Calibri" panose="020F0502020204030204" pitchFamily="34" charset="0"/>
                <a:cs typeface="Calibri" panose="020F0502020204030204" pitchFamily="34" charset="0"/>
              </a:rPr>
              <a:t>Keyframes are the foundation of CSS animations. They </a:t>
            </a:r>
            <a:r>
              <a:rPr lang="en-US" sz="2400" dirty="0">
                <a:solidFill>
                  <a:srgbClr val="FF0000"/>
                </a:solidFill>
                <a:latin typeface="Calibri" panose="020F0502020204030204" pitchFamily="34" charset="0"/>
                <a:cs typeface="Calibri" panose="020F0502020204030204" pitchFamily="34" charset="0"/>
              </a:rPr>
              <a:t>define what the animation looks like at each stage of the animation timeline</a:t>
            </a:r>
            <a:r>
              <a:rPr lang="en-US" sz="2400" dirty="0">
                <a:latin typeface="Calibri" panose="020F0502020204030204" pitchFamily="34" charset="0"/>
                <a:cs typeface="Calibri" panose="020F0502020204030204" pitchFamily="34" charset="0"/>
              </a:rPr>
              <a:t>.</a:t>
            </a:r>
          </a:p>
          <a:p>
            <a:endParaRPr lang="en-US" sz="12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Keyframes </a:t>
            </a:r>
            <a:r>
              <a:rPr lang="en-US" sz="2400" dirty="0">
                <a:solidFill>
                  <a:srgbClr val="FF0000"/>
                </a:solidFill>
                <a:latin typeface="Calibri" panose="020F0502020204030204" pitchFamily="34" charset="0"/>
                <a:cs typeface="Calibri" panose="020F0502020204030204" pitchFamily="34" charset="0"/>
              </a:rPr>
              <a:t>define the start and end points of an animation </a:t>
            </a:r>
            <a:r>
              <a:rPr lang="en-US" sz="2400" dirty="0">
                <a:latin typeface="Calibri" panose="020F0502020204030204" pitchFamily="34" charset="0"/>
                <a:cs typeface="Calibri" panose="020F0502020204030204" pitchFamily="34" charset="0"/>
              </a:rPr>
              <a:t>and specify the styles that the element should have at different points during the animation. </a:t>
            </a:r>
          </a:p>
          <a:p>
            <a:endParaRPr lang="en-US" sz="12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Keyframes are defined using the @keyframes rule and are applied to elements using the animation property.</a:t>
            </a:r>
          </a:p>
          <a:p>
            <a:endParaRPr lang="en-US" sz="1400"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Each @keyframes is composed of:</a:t>
            </a:r>
          </a:p>
          <a:p>
            <a:endParaRPr lang="en-US" sz="1400"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Name of the animation</a:t>
            </a:r>
            <a:r>
              <a:rPr lang="en-US" sz="2400" dirty="0">
                <a:latin typeface="Calibri" panose="020F0502020204030204" pitchFamily="34" charset="0"/>
                <a:cs typeface="Calibri" panose="020F0502020204030204" pitchFamily="34" charset="0"/>
              </a:rPr>
              <a:t>: A name that describes the animation.</a:t>
            </a:r>
          </a:p>
          <a:p>
            <a:endParaRPr lang="en-US" sz="1400"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Stages of the animation</a:t>
            </a:r>
            <a:r>
              <a:rPr lang="en-US" sz="2400" dirty="0">
                <a:latin typeface="Calibri" panose="020F0502020204030204" pitchFamily="34" charset="0"/>
                <a:cs typeface="Calibri" panose="020F0502020204030204" pitchFamily="34" charset="0"/>
              </a:rPr>
              <a:t>: Each stage of the animation is represented as a percentage. 0% represents the beginning state of the animation. 100% represents the ending state of the animation. Multiple intermediate states can be added in between.</a:t>
            </a:r>
          </a:p>
          <a:p>
            <a:endParaRPr lang="en-US" sz="1600"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CSS Properties</a:t>
            </a:r>
            <a:r>
              <a:rPr lang="en-US" sz="2400" dirty="0">
                <a:latin typeface="Calibri" panose="020F0502020204030204" pitchFamily="34" charset="0"/>
                <a:cs typeface="Calibri" panose="020F0502020204030204" pitchFamily="34" charset="0"/>
              </a:rPr>
              <a:t>: The CSS properties defined for each stage of the animation timeline.</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990891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EF20D6-D315-BDB0-E0C0-413DBA3F559E}"/>
              </a:ext>
            </a:extLst>
          </p:cNvPr>
          <p:cNvSpPr txBox="1"/>
          <p:nvPr/>
        </p:nvSpPr>
        <p:spPr>
          <a:xfrm>
            <a:off x="232288" y="205489"/>
            <a:ext cx="4206978" cy="5016758"/>
          </a:xfrm>
          <a:prstGeom prst="rect">
            <a:avLst/>
          </a:prstGeom>
          <a:noFill/>
        </p:spPr>
        <p:txBody>
          <a:bodyPr wrap="square">
            <a:spAutoFit/>
          </a:bodyPr>
          <a:lstStyle/>
          <a:p>
            <a:r>
              <a:rPr lang="en-IN" sz="2000" dirty="0"/>
              <a:t>&lt;html&gt;</a:t>
            </a:r>
          </a:p>
          <a:p>
            <a:r>
              <a:rPr lang="en-IN" sz="2000" dirty="0"/>
              <a:t>&lt;head&gt;</a:t>
            </a:r>
          </a:p>
          <a:p>
            <a:endParaRPr lang="en-IN" sz="2000" dirty="0"/>
          </a:p>
          <a:p>
            <a:r>
              <a:rPr lang="en-IN" sz="2000" dirty="0"/>
              <a:t>&lt;style&gt;</a:t>
            </a:r>
          </a:p>
          <a:p>
            <a:endParaRPr lang="en-IN" sz="2000" dirty="0"/>
          </a:p>
          <a:p>
            <a:r>
              <a:rPr lang="en-IN" sz="2000" dirty="0"/>
              <a:t>.box {</a:t>
            </a:r>
          </a:p>
          <a:p>
            <a:r>
              <a:rPr lang="en-IN" sz="2000" dirty="0"/>
              <a:t>  width: 100px;</a:t>
            </a:r>
          </a:p>
          <a:p>
            <a:r>
              <a:rPr lang="en-IN" sz="2000" dirty="0"/>
              <a:t>  height: 100px;</a:t>
            </a:r>
          </a:p>
          <a:p>
            <a:r>
              <a:rPr lang="en-IN" sz="2000" dirty="0"/>
              <a:t>  background: </a:t>
            </a:r>
            <a:r>
              <a:rPr lang="en-IN" sz="2000" dirty="0" err="1"/>
              <a:t>lightblue</a:t>
            </a:r>
            <a:r>
              <a:rPr lang="en-IN" sz="2000" dirty="0"/>
              <a:t>;</a:t>
            </a:r>
          </a:p>
          <a:p>
            <a:r>
              <a:rPr lang="en-IN" sz="2000" dirty="0"/>
              <a:t>  border: solid 2px;</a:t>
            </a:r>
          </a:p>
          <a:p>
            <a:r>
              <a:rPr lang="en-IN" sz="2000" dirty="0"/>
              <a:t>animation-name: </a:t>
            </a:r>
            <a:r>
              <a:rPr lang="en-IN" sz="2000" dirty="0" err="1"/>
              <a:t>moveObject</a:t>
            </a:r>
            <a:r>
              <a:rPr lang="en-IN" sz="2000" dirty="0"/>
              <a:t>;</a:t>
            </a:r>
          </a:p>
          <a:p>
            <a:r>
              <a:rPr lang="en-IN" sz="2000" dirty="0"/>
              <a:t>  animation-duration: 2s;</a:t>
            </a:r>
          </a:p>
          <a:p>
            <a:r>
              <a:rPr lang="en-IN" sz="2000" dirty="0"/>
              <a:t>  animation-timing-function: linear;</a:t>
            </a:r>
          </a:p>
          <a:p>
            <a:r>
              <a:rPr lang="en-IN" sz="2000" dirty="0"/>
              <a:t>}</a:t>
            </a:r>
          </a:p>
          <a:p>
            <a:endParaRPr lang="en-IN" sz="2000" dirty="0"/>
          </a:p>
          <a:p>
            <a:endParaRPr lang="en-IN" sz="2000" dirty="0"/>
          </a:p>
        </p:txBody>
      </p:sp>
      <p:sp>
        <p:nvSpPr>
          <p:cNvPr id="5" name="TextBox 4">
            <a:extLst>
              <a:ext uri="{FF2B5EF4-FFF2-40B4-BE49-F238E27FC236}">
                <a16:creationId xmlns:a16="http://schemas.microsoft.com/office/drawing/2014/main" id="{D396D445-82FC-45E4-D163-DBEF7EDFB8E7}"/>
              </a:ext>
            </a:extLst>
          </p:cNvPr>
          <p:cNvSpPr txBox="1"/>
          <p:nvPr/>
        </p:nvSpPr>
        <p:spPr>
          <a:xfrm>
            <a:off x="4686303" y="397218"/>
            <a:ext cx="4929650" cy="5632311"/>
          </a:xfrm>
          <a:prstGeom prst="rect">
            <a:avLst/>
          </a:prstGeom>
          <a:noFill/>
        </p:spPr>
        <p:txBody>
          <a:bodyPr wrap="square">
            <a:spAutoFit/>
          </a:bodyPr>
          <a:lstStyle/>
          <a:p>
            <a:r>
              <a:rPr lang="en-IN" sz="2000" dirty="0"/>
              <a:t>@keyframes </a:t>
            </a:r>
            <a:r>
              <a:rPr lang="en-IN" sz="2000" dirty="0" err="1"/>
              <a:t>moveObject</a:t>
            </a:r>
            <a:r>
              <a:rPr lang="en-IN" sz="2000" dirty="0"/>
              <a:t> {</a:t>
            </a:r>
          </a:p>
          <a:p>
            <a:r>
              <a:rPr lang="en-IN" sz="2000" dirty="0"/>
              <a:t>  from {</a:t>
            </a:r>
          </a:p>
          <a:p>
            <a:r>
              <a:rPr lang="en-IN" sz="2000" dirty="0"/>
              <a:t>    transform: </a:t>
            </a:r>
            <a:r>
              <a:rPr lang="en-IN" sz="2000" dirty="0" err="1"/>
              <a:t>translateX</a:t>
            </a:r>
            <a:r>
              <a:rPr lang="en-IN" sz="2000" dirty="0"/>
              <a:t>(0);</a:t>
            </a:r>
          </a:p>
          <a:p>
            <a:r>
              <a:rPr lang="en-IN" sz="2000" dirty="0"/>
              <a:t>    background-</a:t>
            </a:r>
            <a:r>
              <a:rPr lang="en-IN" sz="2000" dirty="0" err="1"/>
              <a:t>color</a:t>
            </a:r>
            <a:r>
              <a:rPr lang="en-IN" sz="2000" dirty="0"/>
              <a:t>: red;</a:t>
            </a:r>
          </a:p>
          <a:p>
            <a:r>
              <a:rPr lang="en-IN" sz="2000" dirty="0"/>
              <a:t>  }</a:t>
            </a:r>
          </a:p>
          <a:p>
            <a:endParaRPr lang="en-IN" sz="2000" dirty="0"/>
          </a:p>
          <a:p>
            <a:r>
              <a:rPr lang="en-IN" sz="2000" dirty="0"/>
              <a:t>  50% {</a:t>
            </a:r>
          </a:p>
          <a:p>
            <a:r>
              <a:rPr lang="en-IN" sz="2000" dirty="0"/>
              <a:t>    transform: </a:t>
            </a:r>
            <a:r>
              <a:rPr lang="en-IN" sz="2000" dirty="0" err="1"/>
              <a:t>translateX</a:t>
            </a:r>
            <a:r>
              <a:rPr lang="en-IN" sz="2000" dirty="0"/>
              <a:t>(300px);</a:t>
            </a:r>
          </a:p>
          <a:p>
            <a:r>
              <a:rPr lang="en-IN" sz="2000" dirty="0"/>
              <a:t>  }</a:t>
            </a:r>
          </a:p>
          <a:p>
            <a:endParaRPr lang="en-IN" sz="2000" dirty="0"/>
          </a:p>
          <a:p>
            <a:r>
              <a:rPr lang="en-IN" sz="2000" dirty="0"/>
              <a:t>  to {</a:t>
            </a:r>
          </a:p>
          <a:p>
            <a:r>
              <a:rPr lang="en-IN" sz="2000" dirty="0"/>
              <a:t>    transform: </a:t>
            </a:r>
            <a:r>
              <a:rPr lang="en-IN" sz="2000" dirty="0" err="1"/>
              <a:t>translateX</a:t>
            </a:r>
            <a:r>
              <a:rPr lang="en-IN" sz="2000" dirty="0"/>
              <a:t>(300px) scale(1.5);</a:t>
            </a:r>
          </a:p>
          <a:p>
            <a:r>
              <a:rPr lang="en-IN" sz="2000" dirty="0"/>
              <a:t>    background-</a:t>
            </a:r>
            <a:r>
              <a:rPr lang="en-IN" sz="2000" dirty="0" err="1"/>
              <a:t>color</a:t>
            </a:r>
            <a:r>
              <a:rPr lang="en-IN" sz="2000" dirty="0"/>
              <a:t>: yellow;</a:t>
            </a:r>
          </a:p>
          <a:p>
            <a:r>
              <a:rPr lang="en-IN" sz="2000" dirty="0"/>
              <a:t>  }</a:t>
            </a:r>
          </a:p>
          <a:p>
            <a:r>
              <a:rPr lang="en-IN" sz="2000" dirty="0"/>
              <a:t>}</a:t>
            </a:r>
          </a:p>
          <a:p>
            <a:endParaRPr lang="en-IN" sz="2000" dirty="0"/>
          </a:p>
          <a:p>
            <a:r>
              <a:rPr lang="en-IN" sz="2000" dirty="0"/>
              <a:t>&lt;/style&gt;</a:t>
            </a:r>
          </a:p>
          <a:p>
            <a:r>
              <a:rPr lang="en-IN" sz="2000" dirty="0"/>
              <a:t>&lt;/head&gt;</a:t>
            </a:r>
          </a:p>
        </p:txBody>
      </p:sp>
      <p:sp>
        <p:nvSpPr>
          <p:cNvPr id="7" name="TextBox 6">
            <a:extLst>
              <a:ext uri="{FF2B5EF4-FFF2-40B4-BE49-F238E27FC236}">
                <a16:creationId xmlns:a16="http://schemas.microsoft.com/office/drawing/2014/main" id="{80A4CC59-56A0-6401-353E-D1C4E7CFF6B0}"/>
              </a:ext>
            </a:extLst>
          </p:cNvPr>
          <p:cNvSpPr txBox="1"/>
          <p:nvPr/>
        </p:nvSpPr>
        <p:spPr>
          <a:xfrm>
            <a:off x="9140312" y="503073"/>
            <a:ext cx="2819401" cy="1631216"/>
          </a:xfrm>
          <a:prstGeom prst="rect">
            <a:avLst/>
          </a:prstGeom>
          <a:noFill/>
        </p:spPr>
        <p:txBody>
          <a:bodyPr wrap="square">
            <a:spAutoFit/>
          </a:bodyPr>
          <a:lstStyle/>
          <a:p>
            <a:r>
              <a:rPr lang="en-IN" sz="2000" dirty="0"/>
              <a:t>&lt;body&gt;</a:t>
            </a:r>
          </a:p>
          <a:p>
            <a:r>
              <a:rPr lang="en-IN" sz="2000" dirty="0"/>
              <a:t>    &lt;div class="box"&gt;</a:t>
            </a:r>
          </a:p>
          <a:p>
            <a:r>
              <a:rPr lang="en-IN" sz="2000" dirty="0"/>
              <a:t>  &lt;/div&gt;</a:t>
            </a:r>
          </a:p>
          <a:p>
            <a:r>
              <a:rPr lang="en-IN" sz="2000" dirty="0"/>
              <a:t>&lt;/body&gt;</a:t>
            </a:r>
          </a:p>
          <a:p>
            <a:r>
              <a:rPr lang="en-IN" sz="2000" dirty="0"/>
              <a:t>&lt;/html&gt;</a:t>
            </a:r>
          </a:p>
        </p:txBody>
      </p:sp>
    </p:spTree>
    <p:extLst>
      <p:ext uri="{BB962C8B-B14F-4D97-AF65-F5344CB8AC3E}">
        <p14:creationId xmlns:p14="http://schemas.microsoft.com/office/powerpoint/2010/main" val="26033609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A9ACC5A-8278-9471-F8CA-48C4092B3B85}"/>
              </a:ext>
            </a:extLst>
          </p:cNvPr>
          <p:cNvSpPr txBox="1"/>
          <p:nvPr/>
        </p:nvSpPr>
        <p:spPr>
          <a:xfrm>
            <a:off x="143797" y="145470"/>
            <a:ext cx="6098458" cy="7109639"/>
          </a:xfrm>
          <a:prstGeom prst="rect">
            <a:avLst/>
          </a:prstGeom>
          <a:noFill/>
        </p:spPr>
        <p:txBody>
          <a:bodyPr wrap="square">
            <a:spAutoFit/>
          </a:bodyPr>
          <a:lstStyle/>
          <a:p>
            <a:r>
              <a:rPr lang="en-IN" sz="2000" dirty="0"/>
              <a:t>&lt;html&gt;</a:t>
            </a:r>
          </a:p>
          <a:p>
            <a:r>
              <a:rPr lang="en-IN" sz="2000" dirty="0"/>
              <a:t>&lt;head&gt;</a:t>
            </a:r>
          </a:p>
          <a:p>
            <a:r>
              <a:rPr lang="en-IN" sz="2000" dirty="0"/>
              <a:t>&lt;style&gt; </a:t>
            </a:r>
          </a:p>
          <a:p>
            <a:r>
              <a:rPr lang="en-IN" sz="2000" dirty="0"/>
              <a:t>div {</a:t>
            </a:r>
          </a:p>
          <a:p>
            <a:r>
              <a:rPr lang="en-IN" sz="2000" dirty="0"/>
              <a:t>  width: 100px;</a:t>
            </a:r>
          </a:p>
          <a:p>
            <a:r>
              <a:rPr lang="en-IN" sz="2000" dirty="0"/>
              <a:t>  height: 100px;</a:t>
            </a:r>
          </a:p>
          <a:p>
            <a:r>
              <a:rPr lang="en-IN" sz="2000" dirty="0"/>
              <a:t>  background-</a:t>
            </a:r>
            <a:r>
              <a:rPr lang="en-IN" sz="2000" dirty="0" err="1"/>
              <a:t>color</a:t>
            </a:r>
            <a:r>
              <a:rPr lang="en-IN" sz="2000" dirty="0"/>
              <a:t>: red;</a:t>
            </a:r>
          </a:p>
          <a:p>
            <a:r>
              <a:rPr lang="en-IN" sz="2000" dirty="0"/>
              <a:t>  position: relative;</a:t>
            </a:r>
          </a:p>
          <a:p>
            <a:r>
              <a:rPr lang="en-IN" sz="2000" dirty="0"/>
              <a:t>  </a:t>
            </a:r>
            <a:r>
              <a:rPr lang="en-IN" sz="2000" dirty="0">
                <a:solidFill>
                  <a:srgbClr val="FF0000"/>
                </a:solidFill>
              </a:rPr>
              <a:t>animation-name: example;</a:t>
            </a:r>
          </a:p>
          <a:p>
            <a:r>
              <a:rPr lang="en-IN" sz="2000" dirty="0">
                <a:solidFill>
                  <a:srgbClr val="FF0000"/>
                </a:solidFill>
              </a:rPr>
              <a:t>  animation-duration: 4s;</a:t>
            </a:r>
          </a:p>
          <a:p>
            <a:r>
              <a:rPr lang="en-IN" sz="2000" dirty="0">
                <a:solidFill>
                  <a:srgbClr val="FF0000"/>
                </a:solidFill>
              </a:rPr>
              <a:t>   animation-iteration-count: infinite;</a:t>
            </a:r>
          </a:p>
          <a:p>
            <a:r>
              <a:rPr lang="en-IN" sz="2000" dirty="0"/>
              <a:t>}</a:t>
            </a:r>
          </a:p>
          <a:p>
            <a:endParaRPr lang="en-IN" sz="2000" dirty="0"/>
          </a:p>
          <a:p>
            <a:r>
              <a:rPr lang="en-IN" sz="2000" dirty="0"/>
              <a:t>@keyframes example {</a:t>
            </a:r>
          </a:p>
          <a:p>
            <a:r>
              <a:rPr lang="en-IN" sz="2000" dirty="0"/>
              <a:t>  0%   {</a:t>
            </a:r>
            <a:r>
              <a:rPr lang="en-IN" sz="2000" dirty="0" err="1"/>
              <a:t>background-color:red</a:t>
            </a:r>
            <a:r>
              <a:rPr lang="en-IN" sz="2000" dirty="0"/>
              <a:t>; left:0px; top:0px;}</a:t>
            </a:r>
          </a:p>
          <a:p>
            <a:r>
              <a:rPr lang="en-IN" sz="2000" dirty="0"/>
              <a:t>  25%  {</a:t>
            </a:r>
            <a:r>
              <a:rPr lang="en-IN" sz="2000" dirty="0" err="1"/>
              <a:t>background-color:yellow</a:t>
            </a:r>
            <a:r>
              <a:rPr lang="en-IN" sz="2000" dirty="0"/>
              <a:t>; left:200px; top:0px;}</a:t>
            </a:r>
          </a:p>
          <a:p>
            <a:r>
              <a:rPr lang="en-IN" sz="2000" dirty="0"/>
              <a:t>  50%  {</a:t>
            </a:r>
            <a:r>
              <a:rPr lang="en-IN" sz="2000" dirty="0" err="1"/>
              <a:t>background-color:blue</a:t>
            </a:r>
            <a:r>
              <a:rPr lang="en-IN" sz="2000" dirty="0"/>
              <a:t>; left:200px; top:200px;}</a:t>
            </a:r>
          </a:p>
          <a:p>
            <a:r>
              <a:rPr lang="en-IN" sz="2000" dirty="0"/>
              <a:t>  75%  {</a:t>
            </a:r>
            <a:r>
              <a:rPr lang="en-IN" sz="2000" dirty="0" err="1"/>
              <a:t>background-color:green</a:t>
            </a:r>
            <a:r>
              <a:rPr lang="en-IN" sz="2000" dirty="0"/>
              <a:t>; left:0px; top:200px;}</a:t>
            </a:r>
          </a:p>
          <a:p>
            <a:r>
              <a:rPr lang="en-IN" sz="2000" dirty="0"/>
              <a:t>  100% {</a:t>
            </a:r>
            <a:r>
              <a:rPr lang="en-IN" sz="2000" dirty="0" err="1"/>
              <a:t>background-color:red</a:t>
            </a:r>
            <a:r>
              <a:rPr lang="en-IN" sz="2000" dirty="0"/>
              <a:t>; left:0px; top:0px;}</a:t>
            </a:r>
          </a:p>
          <a:p>
            <a:r>
              <a:rPr lang="en-IN" sz="2000" dirty="0"/>
              <a:t>}</a:t>
            </a:r>
          </a:p>
          <a:p>
            <a:r>
              <a:rPr lang="en-IN" sz="2000" dirty="0"/>
              <a:t>&lt;/style&gt;</a:t>
            </a:r>
          </a:p>
          <a:p>
            <a:r>
              <a:rPr lang="en-IN" sz="2000" dirty="0"/>
              <a:t>&lt;/head&gt;</a:t>
            </a:r>
          </a:p>
          <a:p>
            <a:endParaRPr lang="en-IN" sz="2000" dirty="0"/>
          </a:p>
        </p:txBody>
      </p:sp>
      <p:sp>
        <p:nvSpPr>
          <p:cNvPr id="7" name="TextBox 6">
            <a:extLst>
              <a:ext uri="{FF2B5EF4-FFF2-40B4-BE49-F238E27FC236}">
                <a16:creationId xmlns:a16="http://schemas.microsoft.com/office/drawing/2014/main" id="{A16E32FB-8DF6-7483-99D0-FAB0DC6ED280}"/>
              </a:ext>
            </a:extLst>
          </p:cNvPr>
          <p:cNvSpPr txBox="1"/>
          <p:nvPr/>
        </p:nvSpPr>
        <p:spPr>
          <a:xfrm>
            <a:off x="7658101" y="514017"/>
            <a:ext cx="3285203" cy="1938992"/>
          </a:xfrm>
          <a:prstGeom prst="rect">
            <a:avLst/>
          </a:prstGeom>
          <a:noFill/>
        </p:spPr>
        <p:txBody>
          <a:bodyPr wrap="square">
            <a:spAutoFit/>
          </a:bodyPr>
          <a:lstStyle/>
          <a:p>
            <a:r>
              <a:rPr lang="en-US" sz="2000" dirty="0"/>
              <a:t>&lt;body&gt;</a:t>
            </a:r>
          </a:p>
          <a:p>
            <a:endParaRPr lang="en-US" sz="2000" dirty="0"/>
          </a:p>
          <a:p>
            <a:r>
              <a:rPr lang="en-US" sz="2000" dirty="0"/>
              <a:t>&lt;div&gt;&lt;/div&gt;</a:t>
            </a:r>
          </a:p>
          <a:p>
            <a:r>
              <a:rPr lang="en-US" sz="2000" dirty="0"/>
              <a:t>&lt;/body&gt;</a:t>
            </a:r>
          </a:p>
          <a:p>
            <a:r>
              <a:rPr lang="en-US" sz="2000" dirty="0"/>
              <a:t>&lt;/html&gt;</a:t>
            </a:r>
          </a:p>
          <a:p>
            <a:endParaRPr lang="en-US" sz="2000" dirty="0"/>
          </a:p>
        </p:txBody>
      </p:sp>
    </p:spTree>
    <p:extLst>
      <p:ext uri="{BB962C8B-B14F-4D97-AF65-F5344CB8AC3E}">
        <p14:creationId xmlns:p14="http://schemas.microsoft.com/office/powerpoint/2010/main" val="16000753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A7B3AC-7EC5-457A-7553-329832820C05}"/>
              </a:ext>
            </a:extLst>
          </p:cNvPr>
          <p:cNvSpPr txBox="1"/>
          <p:nvPr/>
        </p:nvSpPr>
        <p:spPr>
          <a:xfrm>
            <a:off x="424016" y="979523"/>
            <a:ext cx="11227210" cy="4524315"/>
          </a:xfrm>
          <a:prstGeom prst="rect">
            <a:avLst/>
          </a:prstGeom>
          <a:noFill/>
        </p:spPr>
        <p:txBody>
          <a:bodyPr wrap="square">
            <a:spAutoFit/>
          </a:bodyPr>
          <a:lstStyle/>
          <a:p>
            <a:pPr algn="just"/>
            <a:r>
              <a:rPr lang="en-US" sz="2400" dirty="0"/>
              <a:t>Responsive web design is about creating web pages that look good on all devices. A responsive web design will automatically adjust for different screen sizes and viewports.</a:t>
            </a:r>
          </a:p>
          <a:p>
            <a:pPr algn="just"/>
            <a:endParaRPr lang="en-US" sz="2400" dirty="0"/>
          </a:p>
          <a:p>
            <a:pPr algn="just"/>
            <a:r>
              <a:rPr lang="en-US" sz="2400" dirty="0"/>
              <a:t>Responsive Web Design (RWD) is a Web design approach aimed at crafting sites to provide an optimal viewing experience, easy reading and navigation with a minimum of resizing, panning, and scrolling, across a wide range of screen sizes and devices.</a:t>
            </a:r>
          </a:p>
          <a:p>
            <a:pPr algn="just"/>
            <a:endParaRPr lang="en-US" sz="2400" dirty="0"/>
          </a:p>
          <a:p>
            <a:pPr algn="just"/>
            <a:r>
              <a:rPr lang="en-US" sz="2400" b="1" dirty="0"/>
              <a:t>Responsive web design principles</a:t>
            </a:r>
          </a:p>
          <a:p>
            <a:pPr algn="just"/>
            <a:r>
              <a:rPr lang="en-US" sz="2400" dirty="0"/>
              <a:t>– Fluid-grid</a:t>
            </a:r>
          </a:p>
          <a:p>
            <a:pPr algn="just"/>
            <a:r>
              <a:rPr lang="en-US" sz="2400" dirty="0"/>
              <a:t>– Fluid image/media</a:t>
            </a:r>
          </a:p>
          <a:p>
            <a:pPr algn="just"/>
            <a:r>
              <a:rPr lang="en-US" sz="2400" dirty="0"/>
              <a:t>– Media query</a:t>
            </a:r>
            <a:endParaRPr lang="en-IN" sz="2400" dirty="0"/>
          </a:p>
        </p:txBody>
      </p:sp>
      <p:sp>
        <p:nvSpPr>
          <p:cNvPr id="5" name="TextBox 4">
            <a:extLst>
              <a:ext uri="{FF2B5EF4-FFF2-40B4-BE49-F238E27FC236}">
                <a16:creationId xmlns:a16="http://schemas.microsoft.com/office/drawing/2014/main" id="{08898625-DBD8-29AB-3172-F3BC1C1276D6}"/>
              </a:ext>
            </a:extLst>
          </p:cNvPr>
          <p:cNvSpPr txBox="1"/>
          <p:nvPr/>
        </p:nvSpPr>
        <p:spPr>
          <a:xfrm>
            <a:off x="424016" y="486386"/>
            <a:ext cx="6098458" cy="461665"/>
          </a:xfrm>
          <a:prstGeom prst="rect">
            <a:avLst/>
          </a:prstGeom>
          <a:noFill/>
        </p:spPr>
        <p:txBody>
          <a:bodyPr wrap="square">
            <a:spAutoFit/>
          </a:bodyPr>
          <a:lstStyle/>
          <a:p>
            <a:r>
              <a:rPr lang="en-US" sz="2400" b="1" dirty="0"/>
              <a:t>Responsive web design </a:t>
            </a:r>
            <a:endParaRPr lang="en-IN" sz="2400" b="1" dirty="0"/>
          </a:p>
        </p:txBody>
      </p:sp>
    </p:spTree>
    <p:extLst>
      <p:ext uri="{BB962C8B-B14F-4D97-AF65-F5344CB8AC3E}">
        <p14:creationId xmlns:p14="http://schemas.microsoft.com/office/powerpoint/2010/main" val="29838372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7AB97E-A99D-9753-C0CA-3FB331D3FA4B}"/>
              </a:ext>
            </a:extLst>
          </p:cNvPr>
          <p:cNvSpPr txBox="1"/>
          <p:nvPr/>
        </p:nvSpPr>
        <p:spPr>
          <a:xfrm>
            <a:off x="320162" y="243512"/>
            <a:ext cx="11551675" cy="6463308"/>
          </a:xfrm>
          <a:prstGeom prst="rect">
            <a:avLst/>
          </a:prstGeom>
          <a:noFill/>
        </p:spPr>
        <p:txBody>
          <a:bodyPr wrap="square">
            <a:spAutoFit/>
          </a:bodyPr>
          <a:lstStyle/>
          <a:p>
            <a:r>
              <a:rPr lang="en-US" sz="2400" b="1" dirty="0"/>
              <a:t>Fluid Layout</a:t>
            </a:r>
          </a:p>
          <a:p>
            <a:r>
              <a:rPr lang="en-US" sz="2400" dirty="0"/>
              <a:t>• Fluid layout, is the practice of building the layout of a website capable of  dynamically</a:t>
            </a:r>
          </a:p>
          <a:p>
            <a:r>
              <a:rPr lang="en-US" sz="2400" dirty="0"/>
              <a:t>resizing to any width.</a:t>
            </a:r>
          </a:p>
          <a:p>
            <a:endParaRPr lang="en-US" sz="1400" dirty="0"/>
          </a:p>
          <a:p>
            <a:r>
              <a:rPr lang="en-US" sz="2400" dirty="0"/>
              <a:t>– using relative length units, most commonly percentages or </a:t>
            </a:r>
            <a:r>
              <a:rPr lang="en-US" sz="2400" dirty="0" err="1"/>
              <a:t>em</a:t>
            </a:r>
            <a:r>
              <a:rPr lang="en-US" sz="2400" dirty="0"/>
              <a:t> units.</a:t>
            </a:r>
          </a:p>
          <a:p>
            <a:r>
              <a:rPr lang="en-US" sz="2400" dirty="0"/>
              <a:t>– Set the width using %</a:t>
            </a:r>
          </a:p>
          <a:p>
            <a:r>
              <a:rPr lang="en-US" sz="2400" dirty="0"/>
              <a:t>– Set margin and padding using %</a:t>
            </a:r>
          </a:p>
          <a:p>
            <a:endParaRPr lang="en-US" sz="1600" dirty="0"/>
          </a:p>
          <a:p>
            <a:r>
              <a:rPr lang="en-US" sz="2400" b="1" dirty="0"/>
              <a:t>Adaptive Image</a:t>
            </a:r>
          </a:p>
          <a:p>
            <a:r>
              <a:rPr lang="en-US" sz="2400" dirty="0"/>
              <a:t>• Apply similar fluid practices to images using percentages.</a:t>
            </a:r>
          </a:p>
          <a:p>
            <a:r>
              <a:rPr lang="en-US" sz="2400" dirty="0"/>
              <a:t>The image can be scaled up to be larger than its original size, which makes the image blurry. A better solution, in many cases, will be to use the max-width property.</a:t>
            </a:r>
          </a:p>
          <a:p>
            <a:endParaRPr lang="en-US" sz="2400" dirty="0"/>
          </a:p>
          <a:p>
            <a:r>
              <a:rPr lang="en-US" sz="2400" dirty="0" err="1"/>
              <a:t>img</a:t>
            </a:r>
            <a:endParaRPr lang="en-US" sz="2400" dirty="0"/>
          </a:p>
          <a:p>
            <a:r>
              <a:rPr lang="en-US" sz="2400" dirty="0"/>
              <a:t>{</a:t>
            </a:r>
          </a:p>
          <a:p>
            <a:r>
              <a:rPr lang="en-US" sz="2400" dirty="0"/>
              <a:t>display: block;</a:t>
            </a:r>
          </a:p>
          <a:p>
            <a:r>
              <a:rPr lang="en-US" sz="2400" dirty="0"/>
              <a:t>max-width: 100%;</a:t>
            </a:r>
          </a:p>
          <a:p>
            <a:r>
              <a:rPr lang="en-US" sz="2400" dirty="0"/>
              <a:t>}</a:t>
            </a:r>
          </a:p>
        </p:txBody>
      </p:sp>
    </p:spTree>
    <p:extLst>
      <p:ext uri="{BB962C8B-B14F-4D97-AF65-F5344CB8AC3E}">
        <p14:creationId xmlns:p14="http://schemas.microsoft.com/office/powerpoint/2010/main" val="731755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AEF266-D613-35B5-82EB-70A013DF88C9}"/>
              </a:ext>
            </a:extLst>
          </p:cNvPr>
          <p:cNvSpPr txBox="1"/>
          <p:nvPr/>
        </p:nvSpPr>
        <p:spPr>
          <a:xfrm>
            <a:off x="206477" y="395352"/>
            <a:ext cx="11739717" cy="5262979"/>
          </a:xfrm>
          <a:prstGeom prst="rect">
            <a:avLst/>
          </a:prstGeom>
          <a:noFill/>
        </p:spPr>
        <p:txBody>
          <a:bodyPr wrap="square">
            <a:spAutoFit/>
          </a:bodyPr>
          <a:lstStyle/>
          <a:p>
            <a:r>
              <a:rPr lang="en-US" sz="2400" dirty="0"/>
              <a:t>Media Query</a:t>
            </a:r>
          </a:p>
          <a:p>
            <a:r>
              <a:rPr lang="en-US" sz="2400" dirty="0"/>
              <a:t>• Media query is a CSS3 module allowing content rendering to adapt to conditions such as screen resolution. </a:t>
            </a:r>
          </a:p>
          <a:p>
            <a:endParaRPr lang="en-US" sz="2400" dirty="0"/>
          </a:p>
          <a:p>
            <a:r>
              <a:rPr lang="en-US" sz="2400" dirty="0"/>
              <a:t>Media queries are based on rules (contexts) when a set of CSS should be applied.</a:t>
            </a:r>
          </a:p>
          <a:p>
            <a:endParaRPr lang="en-US" sz="2400" dirty="0"/>
          </a:p>
          <a:p>
            <a:r>
              <a:rPr lang="en-US" sz="2400" dirty="0"/>
              <a:t>@media screen and (max-width: 300px)</a:t>
            </a:r>
          </a:p>
          <a:p>
            <a:r>
              <a:rPr lang="en-US" sz="2400" dirty="0"/>
              <a:t>{</a:t>
            </a:r>
          </a:p>
          <a:p>
            <a:r>
              <a:rPr lang="en-US" sz="2400" dirty="0"/>
              <a:t>div {background-color: </a:t>
            </a:r>
            <a:r>
              <a:rPr lang="en-US" sz="2400" dirty="0" err="1"/>
              <a:t>lightblue</a:t>
            </a:r>
            <a:r>
              <a:rPr lang="en-US" sz="2400" dirty="0"/>
              <a:t>;}</a:t>
            </a:r>
          </a:p>
          <a:p>
            <a:r>
              <a:rPr lang="en-US" sz="2400" dirty="0"/>
              <a:t>}</a:t>
            </a:r>
          </a:p>
          <a:p>
            <a:endParaRPr lang="en-US" sz="2400" dirty="0"/>
          </a:p>
          <a:p>
            <a:r>
              <a:rPr lang="en-IN" sz="2400" dirty="0"/>
              <a:t>&lt;link </a:t>
            </a:r>
            <a:r>
              <a:rPr lang="en-IN" sz="2400" dirty="0" err="1"/>
              <a:t>rel</a:t>
            </a:r>
            <a:r>
              <a:rPr lang="en-IN" sz="2400" dirty="0"/>
              <a:t>="stylesheet" type="text/</a:t>
            </a:r>
            <a:r>
              <a:rPr lang="en-IN" sz="2400" dirty="0" err="1"/>
              <a:t>css</a:t>
            </a:r>
            <a:r>
              <a:rPr lang="en-IN" sz="2400" dirty="0"/>
              <a:t>" </a:t>
            </a:r>
            <a:r>
              <a:rPr lang="en-IN" sz="2400" dirty="0" err="1"/>
              <a:t>href</a:t>
            </a:r>
            <a:r>
              <a:rPr lang="en-IN" sz="2400" dirty="0"/>
              <a:t>=“a.css“ media="screen and (max-width: 300px)" /&gt;</a:t>
            </a:r>
          </a:p>
          <a:p>
            <a:endParaRPr lang="en-IN" sz="2400" dirty="0"/>
          </a:p>
        </p:txBody>
      </p:sp>
    </p:spTree>
    <p:extLst>
      <p:ext uri="{BB962C8B-B14F-4D97-AF65-F5344CB8AC3E}">
        <p14:creationId xmlns:p14="http://schemas.microsoft.com/office/powerpoint/2010/main" val="13993076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3B5513-A479-AA36-BBCC-BC4D9D8415FE}"/>
              </a:ext>
            </a:extLst>
          </p:cNvPr>
          <p:cNvSpPr txBox="1"/>
          <p:nvPr/>
        </p:nvSpPr>
        <p:spPr>
          <a:xfrm>
            <a:off x="483008" y="524867"/>
            <a:ext cx="10799507" cy="2369880"/>
          </a:xfrm>
          <a:prstGeom prst="rect">
            <a:avLst/>
          </a:prstGeom>
          <a:noFill/>
        </p:spPr>
        <p:txBody>
          <a:bodyPr wrap="square">
            <a:spAutoFit/>
          </a:bodyPr>
          <a:lstStyle/>
          <a:p>
            <a:r>
              <a:rPr lang="en-US" sz="2400" b="1" dirty="0"/>
              <a:t>When the width is between 400px and 600px on screen</a:t>
            </a:r>
            <a:endParaRPr lang="en-IN" sz="2400" b="1" dirty="0"/>
          </a:p>
          <a:p>
            <a:endParaRPr lang="en-US" sz="1200" dirty="0"/>
          </a:p>
          <a:p>
            <a:r>
              <a:rPr lang="en-US" sz="2400" dirty="0"/>
              <a:t>@media screen and (max-width: 600px) and (min-width: 400px)</a:t>
            </a:r>
          </a:p>
          <a:p>
            <a:endParaRPr lang="en-US" sz="2400" dirty="0"/>
          </a:p>
          <a:p>
            <a:r>
              <a:rPr lang="en-US" sz="2400" b="1" dirty="0"/>
              <a:t>When the screen is in portrait orientation and width is less than 640px</a:t>
            </a:r>
          </a:p>
          <a:p>
            <a:endParaRPr lang="en-US" sz="1400" dirty="0"/>
          </a:p>
          <a:p>
            <a:r>
              <a:rPr lang="en-US" sz="2400" dirty="0"/>
              <a:t>@media screen and (max-width: 640px) and (orientation: portrait)</a:t>
            </a:r>
          </a:p>
        </p:txBody>
      </p:sp>
    </p:spTree>
    <p:extLst>
      <p:ext uri="{BB962C8B-B14F-4D97-AF65-F5344CB8AC3E}">
        <p14:creationId xmlns:p14="http://schemas.microsoft.com/office/powerpoint/2010/main" val="1712235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C8572A-D86E-CE01-BD32-659D6FF4C0CF}"/>
              </a:ext>
            </a:extLst>
          </p:cNvPr>
          <p:cNvSpPr txBox="1"/>
          <p:nvPr/>
        </p:nvSpPr>
        <p:spPr>
          <a:xfrm>
            <a:off x="542003" y="1011564"/>
            <a:ext cx="11300952" cy="1200329"/>
          </a:xfrm>
          <a:prstGeom prst="rect">
            <a:avLst/>
          </a:prstGeom>
          <a:noFill/>
        </p:spPr>
        <p:txBody>
          <a:bodyPr wrap="square">
            <a:spAutoFit/>
          </a:bodyPr>
          <a:lstStyle/>
          <a:p>
            <a:r>
              <a:rPr lang="en-US" sz="2400" dirty="0"/>
              <a:t>CSS selectors are patterns used to select and style HTML elements on a web page.</a:t>
            </a:r>
          </a:p>
          <a:p>
            <a:r>
              <a:rPr lang="en-US" sz="2400" dirty="0"/>
              <a:t>Selectors are the part of CSS rule set and are a fundamental part of Cascading Style Sheets (CSS).</a:t>
            </a:r>
            <a:endParaRPr lang="en-IN" sz="2400" dirty="0"/>
          </a:p>
        </p:txBody>
      </p:sp>
      <p:sp>
        <p:nvSpPr>
          <p:cNvPr id="5" name="TextBox 4">
            <a:extLst>
              <a:ext uri="{FF2B5EF4-FFF2-40B4-BE49-F238E27FC236}">
                <a16:creationId xmlns:a16="http://schemas.microsoft.com/office/drawing/2014/main" id="{BBBC484E-F9A1-AE66-338E-D125121AB5CE}"/>
              </a:ext>
            </a:extLst>
          </p:cNvPr>
          <p:cNvSpPr txBox="1"/>
          <p:nvPr/>
        </p:nvSpPr>
        <p:spPr>
          <a:xfrm>
            <a:off x="542003" y="471638"/>
            <a:ext cx="6098458" cy="461665"/>
          </a:xfrm>
          <a:prstGeom prst="rect">
            <a:avLst/>
          </a:prstGeom>
          <a:noFill/>
        </p:spPr>
        <p:txBody>
          <a:bodyPr wrap="square">
            <a:spAutoFit/>
          </a:bodyPr>
          <a:lstStyle/>
          <a:p>
            <a:r>
              <a:rPr lang="en-US" sz="2400" b="1" dirty="0"/>
              <a:t>CSS selectors </a:t>
            </a:r>
            <a:endParaRPr lang="en-IN" sz="2400" b="1" dirty="0"/>
          </a:p>
        </p:txBody>
      </p:sp>
      <p:sp>
        <p:nvSpPr>
          <p:cNvPr id="7" name="TextBox 6">
            <a:extLst>
              <a:ext uri="{FF2B5EF4-FFF2-40B4-BE49-F238E27FC236}">
                <a16:creationId xmlns:a16="http://schemas.microsoft.com/office/drawing/2014/main" id="{B8DF6B8D-4E96-0BE4-D41F-CCE555C11E93}"/>
              </a:ext>
            </a:extLst>
          </p:cNvPr>
          <p:cNvSpPr txBox="1"/>
          <p:nvPr/>
        </p:nvSpPr>
        <p:spPr>
          <a:xfrm>
            <a:off x="542003" y="2614783"/>
            <a:ext cx="8808474" cy="2677656"/>
          </a:xfrm>
          <a:prstGeom prst="rect">
            <a:avLst/>
          </a:prstGeom>
          <a:noFill/>
        </p:spPr>
        <p:txBody>
          <a:bodyPr wrap="square">
            <a:spAutoFit/>
          </a:bodyPr>
          <a:lstStyle/>
          <a:p>
            <a:r>
              <a:rPr lang="en-US" sz="2400" dirty="0"/>
              <a:t>There are several different types of selectors in CSS.</a:t>
            </a:r>
          </a:p>
          <a:p>
            <a:endParaRPr lang="en-US" sz="2400" dirty="0"/>
          </a:p>
          <a:p>
            <a:pPr marL="342900" indent="-342900">
              <a:buFont typeface="Arial" panose="020B0604020202020204" pitchFamily="34" charset="0"/>
              <a:buChar char="•"/>
            </a:pPr>
            <a:r>
              <a:rPr lang="en-US" sz="2400" dirty="0"/>
              <a:t>CSS Element Selector</a:t>
            </a:r>
          </a:p>
          <a:p>
            <a:pPr marL="342900" indent="-342900">
              <a:buFont typeface="Arial" panose="020B0604020202020204" pitchFamily="34" charset="0"/>
              <a:buChar char="•"/>
            </a:pPr>
            <a:r>
              <a:rPr lang="en-US" sz="2400" dirty="0"/>
              <a:t>CSS Id Selector</a:t>
            </a:r>
          </a:p>
          <a:p>
            <a:pPr marL="342900" indent="-342900">
              <a:buFont typeface="Arial" panose="020B0604020202020204" pitchFamily="34" charset="0"/>
              <a:buChar char="•"/>
            </a:pPr>
            <a:r>
              <a:rPr lang="en-US" sz="2400" dirty="0"/>
              <a:t>CSS Class Selector</a:t>
            </a:r>
          </a:p>
          <a:p>
            <a:pPr marL="342900" indent="-342900">
              <a:buFont typeface="Arial" panose="020B0604020202020204" pitchFamily="34" charset="0"/>
              <a:buChar char="•"/>
            </a:pPr>
            <a:r>
              <a:rPr lang="en-US" sz="2400" dirty="0"/>
              <a:t>CSS Universal Selector</a:t>
            </a:r>
          </a:p>
          <a:p>
            <a:pPr marL="342900" indent="-342900">
              <a:buFont typeface="Arial" panose="020B0604020202020204" pitchFamily="34" charset="0"/>
              <a:buChar char="•"/>
            </a:pPr>
            <a:r>
              <a:rPr lang="en-US" sz="2400" dirty="0"/>
              <a:t>CSS Group Selector</a:t>
            </a:r>
            <a:endParaRPr lang="en-IN" sz="2400" dirty="0"/>
          </a:p>
        </p:txBody>
      </p:sp>
    </p:spTree>
    <p:extLst>
      <p:ext uri="{BB962C8B-B14F-4D97-AF65-F5344CB8AC3E}">
        <p14:creationId xmlns:p14="http://schemas.microsoft.com/office/powerpoint/2010/main" val="8277315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A4FFF6-BC36-E3F4-D492-D786406FDC49}"/>
              </a:ext>
            </a:extLst>
          </p:cNvPr>
          <p:cNvSpPr txBox="1"/>
          <p:nvPr/>
        </p:nvSpPr>
        <p:spPr>
          <a:xfrm>
            <a:off x="807474" y="1085306"/>
            <a:ext cx="10681520" cy="461665"/>
          </a:xfrm>
          <a:prstGeom prst="rect">
            <a:avLst/>
          </a:prstGeom>
          <a:noFill/>
        </p:spPr>
        <p:txBody>
          <a:bodyPr wrap="square">
            <a:spAutoFit/>
          </a:bodyPr>
          <a:lstStyle/>
          <a:p>
            <a:r>
              <a:rPr lang="en-US" sz="2400" b="1" dirty="0"/>
              <a:t>&lt;meta name="viewport" content="width=device-width, initial-scale=1.0"&gt;</a:t>
            </a:r>
            <a:endParaRPr lang="en-IN" sz="2400" b="1" dirty="0"/>
          </a:p>
        </p:txBody>
      </p:sp>
      <p:sp>
        <p:nvSpPr>
          <p:cNvPr id="6" name="TextBox 5">
            <a:extLst>
              <a:ext uri="{FF2B5EF4-FFF2-40B4-BE49-F238E27FC236}">
                <a16:creationId xmlns:a16="http://schemas.microsoft.com/office/drawing/2014/main" id="{BC2B8BB3-1BEA-DF0F-3523-F3E99E678D7F}"/>
              </a:ext>
            </a:extLst>
          </p:cNvPr>
          <p:cNvSpPr txBox="1"/>
          <p:nvPr/>
        </p:nvSpPr>
        <p:spPr>
          <a:xfrm>
            <a:off x="409268" y="333139"/>
            <a:ext cx="11241958" cy="461665"/>
          </a:xfrm>
          <a:prstGeom prst="rect">
            <a:avLst/>
          </a:prstGeom>
          <a:noFill/>
        </p:spPr>
        <p:txBody>
          <a:bodyPr wrap="square">
            <a:spAutoFit/>
          </a:bodyPr>
          <a:lstStyle/>
          <a:p>
            <a:r>
              <a:rPr lang="en-US" sz="2400" dirty="0"/>
              <a:t>To create a responsive website, add the following &lt;meta&gt; tag to all your web pages:</a:t>
            </a:r>
            <a:endParaRPr lang="en-IN" sz="2400" dirty="0"/>
          </a:p>
        </p:txBody>
      </p:sp>
      <p:sp>
        <p:nvSpPr>
          <p:cNvPr id="8" name="TextBox 7">
            <a:extLst>
              <a:ext uri="{FF2B5EF4-FFF2-40B4-BE49-F238E27FC236}">
                <a16:creationId xmlns:a16="http://schemas.microsoft.com/office/drawing/2014/main" id="{63D2906F-91DD-70A6-5304-F2415819E8F0}"/>
              </a:ext>
            </a:extLst>
          </p:cNvPr>
          <p:cNvSpPr txBox="1"/>
          <p:nvPr/>
        </p:nvSpPr>
        <p:spPr>
          <a:xfrm>
            <a:off x="409268" y="1837473"/>
            <a:ext cx="11241958" cy="830997"/>
          </a:xfrm>
          <a:prstGeom prst="rect">
            <a:avLst/>
          </a:prstGeom>
          <a:noFill/>
        </p:spPr>
        <p:txBody>
          <a:bodyPr wrap="square">
            <a:spAutoFit/>
          </a:bodyPr>
          <a:lstStyle/>
          <a:p>
            <a:r>
              <a:rPr lang="en-US" sz="2400" dirty="0"/>
              <a:t>This will set the viewport of your page, which will give the browser instructions on how to control the page's dimensions and scaling.</a:t>
            </a:r>
            <a:endParaRPr lang="en-IN" sz="2400" dirty="0"/>
          </a:p>
        </p:txBody>
      </p:sp>
    </p:spTree>
    <p:extLst>
      <p:ext uri="{BB962C8B-B14F-4D97-AF65-F5344CB8AC3E}">
        <p14:creationId xmlns:p14="http://schemas.microsoft.com/office/powerpoint/2010/main" val="16306791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892E5C-4C90-4E7A-64E5-260620B128AC}"/>
              </a:ext>
            </a:extLst>
          </p:cNvPr>
          <p:cNvSpPr txBox="1"/>
          <p:nvPr/>
        </p:nvSpPr>
        <p:spPr>
          <a:xfrm>
            <a:off x="373626" y="1014625"/>
            <a:ext cx="9989574" cy="5632311"/>
          </a:xfrm>
          <a:prstGeom prst="rect">
            <a:avLst/>
          </a:prstGeom>
          <a:noFill/>
        </p:spPr>
        <p:txBody>
          <a:bodyPr wrap="square">
            <a:spAutoFit/>
          </a:bodyPr>
          <a:lstStyle/>
          <a:p>
            <a:r>
              <a:rPr lang="en-IN" sz="2400" dirty="0"/>
              <a:t>&lt;html&gt;</a:t>
            </a:r>
          </a:p>
          <a:p>
            <a:r>
              <a:rPr lang="en-IN" sz="2400" dirty="0"/>
              <a:t>&lt;head&gt;</a:t>
            </a:r>
          </a:p>
          <a:p>
            <a:r>
              <a:rPr lang="en-IN" sz="2400" dirty="0"/>
              <a:t>&lt;meta name="viewport" content="width=device-width, initial-scale=1.0"&gt;</a:t>
            </a:r>
          </a:p>
          <a:p>
            <a:r>
              <a:rPr lang="en-IN" sz="2400" dirty="0"/>
              <a:t>&lt;/head&gt;</a:t>
            </a:r>
          </a:p>
          <a:p>
            <a:r>
              <a:rPr lang="en-IN" sz="2400" dirty="0"/>
              <a:t>&lt;body&gt;</a:t>
            </a:r>
          </a:p>
          <a:p>
            <a:r>
              <a:rPr lang="en-IN" sz="2400" dirty="0"/>
              <a:t>&lt;picture&gt;</a:t>
            </a:r>
          </a:p>
          <a:p>
            <a:r>
              <a:rPr lang="en-IN" sz="2400" dirty="0"/>
              <a:t>  &lt;source </a:t>
            </a:r>
            <a:r>
              <a:rPr lang="en-IN" sz="2400" dirty="0" err="1"/>
              <a:t>srcset</a:t>
            </a:r>
            <a:r>
              <a:rPr lang="en-IN" sz="2400" dirty="0"/>
              <a:t>=“pic1.jpg" media="(max-width: 600px)"&gt;</a:t>
            </a:r>
          </a:p>
          <a:p>
            <a:r>
              <a:rPr lang="en-IN" sz="2400" dirty="0"/>
              <a:t>  &lt;source </a:t>
            </a:r>
            <a:r>
              <a:rPr lang="en-IN" sz="2400" dirty="0" err="1"/>
              <a:t>srcset</a:t>
            </a:r>
            <a:r>
              <a:rPr lang="en-IN" sz="2400" dirty="0"/>
              <a:t>=“pic2.jpg" media="(max-width: 1100px)"&gt;</a:t>
            </a:r>
          </a:p>
          <a:p>
            <a:r>
              <a:rPr lang="en-IN" sz="2400" dirty="0"/>
              <a:t>  &lt;source </a:t>
            </a:r>
            <a:r>
              <a:rPr lang="en-IN" sz="2400" dirty="0" err="1"/>
              <a:t>srcset</a:t>
            </a:r>
            <a:r>
              <a:rPr lang="en-IN" sz="2400" dirty="0"/>
              <a:t>=“pic3.jpg"&gt;</a:t>
            </a:r>
          </a:p>
          <a:p>
            <a:r>
              <a:rPr lang="en-IN" sz="2400" dirty="0"/>
              <a:t>  &lt;</a:t>
            </a:r>
            <a:r>
              <a:rPr lang="en-IN" sz="2400" dirty="0" err="1"/>
              <a:t>img</a:t>
            </a:r>
            <a:r>
              <a:rPr lang="en-IN" sz="2400" dirty="0"/>
              <a:t> </a:t>
            </a:r>
            <a:r>
              <a:rPr lang="en-IN" sz="2400" dirty="0" err="1"/>
              <a:t>src</a:t>
            </a:r>
            <a:r>
              <a:rPr lang="en-IN" sz="2400" dirty="0"/>
              <a:t>=“pic2.jpg" alt=“pic" style="</a:t>
            </a:r>
            <a:r>
              <a:rPr lang="en-IN" sz="2400" dirty="0" err="1"/>
              <a:t>width:auto</a:t>
            </a:r>
            <a:r>
              <a:rPr lang="en-IN" sz="2400" dirty="0"/>
              <a:t>;"&gt;</a:t>
            </a:r>
          </a:p>
          <a:p>
            <a:r>
              <a:rPr lang="en-IN" sz="2400" dirty="0"/>
              <a:t>&lt;/picture&gt;</a:t>
            </a:r>
          </a:p>
          <a:p>
            <a:r>
              <a:rPr lang="en-IN" sz="2400" dirty="0"/>
              <a:t>&lt;/body&gt;</a:t>
            </a:r>
          </a:p>
          <a:p>
            <a:r>
              <a:rPr lang="en-IN" sz="2400" dirty="0"/>
              <a:t>&lt;/html&gt;</a:t>
            </a:r>
          </a:p>
          <a:p>
            <a:endParaRPr lang="en-IN" sz="2400" dirty="0"/>
          </a:p>
          <a:p>
            <a:endParaRPr lang="en-IN" sz="2400" dirty="0"/>
          </a:p>
        </p:txBody>
      </p:sp>
    </p:spTree>
    <p:extLst>
      <p:ext uri="{BB962C8B-B14F-4D97-AF65-F5344CB8AC3E}">
        <p14:creationId xmlns:p14="http://schemas.microsoft.com/office/powerpoint/2010/main" val="11517813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69A896-DBE6-34EE-141D-C96408F16275}"/>
              </a:ext>
            </a:extLst>
          </p:cNvPr>
          <p:cNvSpPr txBox="1"/>
          <p:nvPr/>
        </p:nvSpPr>
        <p:spPr>
          <a:xfrm>
            <a:off x="317500" y="376853"/>
            <a:ext cx="4914900" cy="5355312"/>
          </a:xfrm>
          <a:prstGeom prst="rect">
            <a:avLst/>
          </a:prstGeom>
          <a:noFill/>
        </p:spPr>
        <p:txBody>
          <a:bodyPr wrap="square">
            <a:spAutoFit/>
          </a:bodyPr>
          <a:lstStyle/>
          <a:p>
            <a:r>
              <a:rPr lang="en-US" dirty="0"/>
              <a:t>&lt;!DOCTYPE html&gt;</a:t>
            </a:r>
          </a:p>
          <a:p>
            <a:r>
              <a:rPr lang="en-US" dirty="0"/>
              <a:t>&lt;html&gt;</a:t>
            </a:r>
          </a:p>
          <a:p>
            <a:r>
              <a:rPr lang="en-US" dirty="0"/>
              <a:t>&lt;head&gt;</a:t>
            </a:r>
          </a:p>
          <a:p>
            <a:r>
              <a:rPr lang="en-US" dirty="0"/>
              <a:t>&lt;style&gt;</a:t>
            </a:r>
          </a:p>
          <a:p>
            <a:r>
              <a:rPr lang="en-US" dirty="0"/>
              <a:t>body {</a:t>
            </a:r>
          </a:p>
          <a:p>
            <a:r>
              <a:rPr lang="en-US" dirty="0"/>
              <a:t>  background-color: tan;</a:t>
            </a:r>
          </a:p>
          <a:p>
            <a:r>
              <a:rPr lang="en-US" dirty="0"/>
              <a:t>  color: black;</a:t>
            </a:r>
          </a:p>
          <a:p>
            <a:r>
              <a:rPr lang="en-US" dirty="0"/>
              <a:t>}</a:t>
            </a:r>
          </a:p>
          <a:p>
            <a:endParaRPr lang="en-US" dirty="0"/>
          </a:p>
          <a:p>
            <a:r>
              <a:rPr lang="en-US" dirty="0"/>
              <a:t>/* On screens that are 992px wide or less, the background color is blue */</a:t>
            </a:r>
          </a:p>
          <a:p>
            <a:r>
              <a:rPr lang="en-US" dirty="0"/>
              <a:t>@media screen and (max-width: 992px) {</a:t>
            </a:r>
          </a:p>
          <a:p>
            <a:r>
              <a:rPr lang="en-US" dirty="0"/>
              <a:t>  body {</a:t>
            </a:r>
          </a:p>
          <a:p>
            <a:r>
              <a:rPr lang="en-US" dirty="0"/>
              <a:t>    background-color: blue;</a:t>
            </a:r>
          </a:p>
          <a:p>
            <a:r>
              <a:rPr lang="en-US" dirty="0"/>
              <a:t>    color: white;</a:t>
            </a:r>
          </a:p>
          <a:p>
            <a:r>
              <a:rPr lang="en-US" dirty="0"/>
              <a:t>  }</a:t>
            </a:r>
          </a:p>
          <a:p>
            <a:r>
              <a:rPr lang="en-US" dirty="0"/>
              <a:t>}</a:t>
            </a:r>
          </a:p>
          <a:p>
            <a:endParaRPr lang="en-US" dirty="0"/>
          </a:p>
          <a:p>
            <a:endParaRPr lang="en-US" dirty="0"/>
          </a:p>
        </p:txBody>
      </p:sp>
      <p:sp>
        <p:nvSpPr>
          <p:cNvPr id="5" name="TextBox 4">
            <a:extLst>
              <a:ext uri="{FF2B5EF4-FFF2-40B4-BE49-F238E27FC236}">
                <a16:creationId xmlns:a16="http://schemas.microsoft.com/office/drawing/2014/main" id="{F93A2871-D4AE-A184-B4F3-7C6132F543BB}"/>
              </a:ext>
            </a:extLst>
          </p:cNvPr>
          <p:cNvSpPr txBox="1"/>
          <p:nvPr/>
        </p:nvSpPr>
        <p:spPr>
          <a:xfrm>
            <a:off x="5727702" y="468343"/>
            <a:ext cx="4914900" cy="4801314"/>
          </a:xfrm>
          <a:prstGeom prst="rect">
            <a:avLst/>
          </a:prstGeom>
          <a:noFill/>
        </p:spPr>
        <p:txBody>
          <a:bodyPr wrap="square">
            <a:spAutoFit/>
          </a:bodyPr>
          <a:lstStyle/>
          <a:p>
            <a:r>
              <a:rPr lang="en-US" dirty="0"/>
              <a:t>/* On screens that are 600px wide or less, the background color is olive */</a:t>
            </a:r>
          </a:p>
          <a:p>
            <a:endParaRPr lang="en-US" dirty="0"/>
          </a:p>
          <a:p>
            <a:r>
              <a:rPr lang="en-US" dirty="0"/>
              <a:t>@media screen and (max-width: 600px) {</a:t>
            </a:r>
          </a:p>
          <a:p>
            <a:r>
              <a:rPr lang="en-US" dirty="0"/>
              <a:t>  body {</a:t>
            </a:r>
          </a:p>
          <a:p>
            <a:r>
              <a:rPr lang="en-US" dirty="0"/>
              <a:t>    background-color: olive;</a:t>
            </a:r>
          </a:p>
          <a:p>
            <a:r>
              <a:rPr lang="en-US" dirty="0"/>
              <a:t>    color: white;</a:t>
            </a:r>
          </a:p>
          <a:p>
            <a:r>
              <a:rPr lang="en-US" dirty="0"/>
              <a:t>  }</a:t>
            </a:r>
          </a:p>
          <a:p>
            <a:r>
              <a:rPr lang="en-US" dirty="0"/>
              <a:t>}</a:t>
            </a:r>
          </a:p>
          <a:p>
            <a:r>
              <a:rPr lang="en-US" dirty="0"/>
              <a:t>&lt;/style&gt;</a:t>
            </a:r>
          </a:p>
          <a:p>
            <a:r>
              <a:rPr lang="en-US" dirty="0"/>
              <a:t>&lt;/head&gt;</a:t>
            </a:r>
          </a:p>
          <a:p>
            <a:r>
              <a:rPr lang="en-US" dirty="0"/>
              <a:t>&lt;body&gt;</a:t>
            </a:r>
          </a:p>
          <a:p>
            <a:endParaRPr lang="en-US" dirty="0"/>
          </a:p>
          <a:p>
            <a:endParaRPr lang="en-US" dirty="0"/>
          </a:p>
          <a:p>
            <a:r>
              <a:rPr lang="en-US" dirty="0"/>
              <a:t>&lt;/body&gt;</a:t>
            </a:r>
          </a:p>
          <a:p>
            <a:r>
              <a:rPr lang="en-US" dirty="0"/>
              <a:t>&lt;/html&gt;</a:t>
            </a:r>
          </a:p>
          <a:p>
            <a:endParaRPr lang="en-US" dirty="0"/>
          </a:p>
        </p:txBody>
      </p:sp>
    </p:spTree>
    <p:extLst>
      <p:ext uri="{BB962C8B-B14F-4D97-AF65-F5344CB8AC3E}">
        <p14:creationId xmlns:p14="http://schemas.microsoft.com/office/powerpoint/2010/main" val="3790716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79026C-1161-ADED-9CED-41B07AE122AF}"/>
              </a:ext>
            </a:extLst>
          </p:cNvPr>
          <p:cNvSpPr txBox="1"/>
          <p:nvPr/>
        </p:nvSpPr>
        <p:spPr>
          <a:xfrm>
            <a:off x="350274" y="368399"/>
            <a:ext cx="6098458" cy="461665"/>
          </a:xfrm>
          <a:prstGeom prst="rect">
            <a:avLst/>
          </a:prstGeom>
          <a:noFill/>
        </p:spPr>
        <p:txBody>
          <a:bodyPr wrap="square">
            <a:spAutoFit/>
          </a:bodyPr>
          <a:lstStyle/>
          <a:p>
            <a:r>
              <a:rPr lang="en-IN" sz="2400" b="1" dirty="0"/>
              <a:t>CSS Element Selector</a:t>
            </a:r>
          </a:p>
        </p:txBody>
      </p:sp>
      <p:sp>
        <p:nvSpPr>
          <p:cNvPr id="5" name="TextBox 4">
            <a:extLst>
              <a:ext uri="{FF2B5EF4-FFF2-40B4-BE49-F238E27FC236}">
                <a16:creationId xmlns:a16="http://schemas.microsoft.com/office/drawing/2014/main" id="{E4E78AF8-C8C8-BF3F-6585-999CD6AD85DF}"/>
              </a:ext>
            </a:extLst>
          </p:cNvPr>
          <p:cNvSpPr txBox="1"/>
          <p:nvPr/>
        </p:nvSpPr>
        <p:spPr>
          <a:xfrm>
            <a:off x="350274" y="1105818"/>
            <a:ext cx="11522178" cy="461665"/>
          </a:xfrm>
          <a:prstGeom prst="rect">
            <a:avLst/>
          </a:prstGeom>
          <a:noFill/>
        </p:spPr>
        <p:txBody>
          <a:bodyPr wrap="square">
            <a:spAutoFit/>
          </a:bodyPr>
          <a:lstStyle/>
          <a:p>
            <a:r>
              <a:rPr lang="en-US" sz="2400" dirty="0"/>
              <a:t>The element selector selects the HTML element by name.</a:t>
            </a:r>
            <a:endParaRPr lang="en-IN" sz="2400" dirty="0"/>
          </a:p>
        </p:txBody>
      </p:sp>
      <p:sp>
        <p:nvSpPr>
          <p:cNvPr id="7" name="TextBox 6">
            <a:extLst>
              <a:ext uri="{FF2B5EF4-FFF2-40B4-BE49-F238E27FC236}">
                <a16:creationId xmlns:a16="http://schemas.microsoft.com/office/drawing/2014/main" id="{5CD626D5-AC1B-6DE5-0630-9ED91FCBC5DF}"/>
              </a:ext>
            </a:extLst>
          </p:cNvPr>
          <p:cNvSpPr txBox="1"/>
          <p:nvPr/>
        </p:nvSpPr>
        <p:spPr>
          <a:xfrm>
            <a:off x="2857500" y="1843237"/>
            <a:ext cx="6098458" cy="3046988"/>
          </a:xfrm>
          <a:prstGeom prst="rect">
            <a:avLst/>
          </a:prstGeom>
          <a:noFill/>
        </p:spPr>
        <p:txBody>
          <a:bodyPr wrap="square">
            <a:spAutoFit/>
          </a:bodyPr>
          <a:lstStyle/>
          <a:p>
            <a:r>
              <a:rPr lang="en-US" sz="2400" b="1" dirty="0"/>
              <a:t>P {  </a:t>
            </a:r>
          </a:p>
          <a:p>
            <a:r>
              <a:rPr lang="en-US" sz="2400" b="1" dirty="0"/>
              <a:t>    text-align: center;  </a:t>
            </a:r>
          </a:p>
          <a:p>
            <a:r>
              <a:rPr lang="en-US" sz="2400" b="1" dirty="0"/>
              <a:t>    color: blue;  </a:t>
            </a:r>
          </a:p>
          <a:p>
            <a:r>
              <a:rPr lang="en-US" sz="2400" b="1" dirty="0"/>
              <a:t>} </a:t>
            </a:r>
          </a:p>
          <a:p>
            <a:endParaRPr lang="en-US" sz="2400" b="1" dirty="0"/>
          </a:p>
          <a:p>
            <a:r>
              <a:rPr lang="en-IN" sz="2400" b="1" dirty="0"/>
              <a:t>h1 {</a:t>
            </a:r>
          </a:p>
          <a:p>
            <a:r>
              <a:rPr lang="en-IN" sz="2400" b="1" dirty="0"/>
              <a:t>   text-decoration-line: underline;</a:t>
            </a:r>
          </a:p>
          <a:p>
            <a:r>
              <a:rPr lang="en-IN" sz="2400" b="1" dirty="0"/>
              <a:t>}</a:t>
            </a:r>
          </a:p>
        </p:txBody>
      </p:sp>
    </p:spTree>
    <p:extLst>
      <p:ext uri="{BB962C8B-B14F-4D97-AF65-F5344CB8AC3E}">
        <p14:creationId xmlns:p14="http://schemas.microsoft.com/office/powerpoint/2010/main" val="2346817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F16E63-F588-81DE-0318-2A2AABBE12F0}"/>
              </a:ext>
            </a:extLst>
          </p:cNvPr>
          <p:cNvSpPr txBox="1"/>
          <p:nvPr/>
        </p:nvSpPr>
        <p:spPr>
          <a:xfrm>
            <a:off x="424015" y="481300"/>
            <a:ext cx="11271455" cy="4154984"/>
          </a:xfrm>
          <a:prstGeom prst="rect">
            <a:avLst/>
          </a:prstGeom>
          <a:noFill/>
        </p:spPr>
        <p:txBody>
          <a:bodyPr wrap="square">
            <a:spAutoFit/>
          </a:bodyPr>
          <a:lstStyle/>
          <a:p>
            <a:r>
              <a:rPr lang="en-US" sz="2400" b="1" dirty="0"/>
              <a:t>CSS Id Selector</a:t>
            </a:r>
          </a:p>
          <a:p>
            <a:r>
              <a:rPr lang="en-US" sz="2400" dirty="0"/>
              <a:t>The id selector selects the id attribute of an HTML element to select a specific element. An id is always unique within the page so it is chosen to select a single, unique element.</a:t>
            </a:r>
          </a:p>
          <a:p>
            <a:endParaRPr lang="en-US" sz="2400" dirty="0"/>
          </a:p>
          <a:p>
            <a:r>
              <a:rPr lang="en-US" sz="2400" dirty="0"/>
              <a:t>It is written with the hash character (#), followed by the id of the element.</a:t>
            </a:r>
          </a:p>
          <a:p>
            <a:endParaRPr lang="en-US" sz="2400" dirty="0"/>
          </a:p>
          <a:p>
            <a:r>
              <a:rPr lang="en-US" sz="2400" b="1" dirty="0"/>
              <a:t>#style1 {  </a:t>
            </a:r>
          </a:p>
          <a:p>
            <a:r>
              <a:rPr lang="en-US" sz="2400" b="1" dirty="0"/>
              <a:t>    text-align: center;  </a:t>
            </a:r>
          </a:p>
          <a:p>
            <a:r>
              <a:rPr lang="en-US" sz="2400" b="1" dirty="0"/>
              <a:t>    color: blue;  </a:t>
            </a:r>
          </a:p>
          <a:p>
            <a:r>
              <a:rPr lang="en-US" sz="2400" b="1" dirty="0"/>
              <a:t>} </a:t>
            </a:r>
            <a:endParaRPr lang="en-IN" sz="2400" b="1" dirty="0"/>
          </a:p>
        </p:txBody>
      </p:sp>
      <p:sp>
        <p:nvSpPr>
          <p:cNvPr id="5" name="TextBox 4">
            <a:extLst>
              <a:ext uri="{FF2B5EF4-FFF2-40B4-BE49-F238E27FC236}">
                <a16:creationId xmlns:a16="http://schemas.microsoft.com/office/drawing/2014/main" id="{34E9D7C1-84C9-ACBF-5B49-437D54E3BC44}"/>
              </a:ext>
            </a:extLst>
          </p:cNvPr>
          <p:cNvSpPr txBox="1"/>
          <p:nvPr/>
        </p:nvSpPr>
        <p:spPr>
          <a:xfrm>
            <a:off x="4597809" y="3429000"/>
            <a:ext cx="6098458" cy="461665"/>
          </a:xfrm>
          <a:prstGeom prst="rect">
            <a:avLst/>
          </a:prstGeom>
          <a:noFill/>
        </p:spPr>
        <p:txBody>
          <a:bodyPr wrap="square">
            <a:spAutoFit/>
          </a:bodyPr>
          <a:lstStyle/>
          <a:p>
            <a:r>
              <a:rPr lang="en-IN" sz="2400" dirty="0"/>
              <a:t>&lt;p id=“style1"&gt;Hello Class&lt;/p&gt;</a:t>
            </a:r>
          </a:p>
        </p:txBody>
      </p:sp>
    </p:spTree>
    <p:extLst>
      <p:ext uri="{BB962C8B-B14F-4D97-AF65-F5344CB8AC3E}">
        <p14:creationId xmlns:p14="http://schemas.microsoft.com/office/powerpoint/2010/main" val="3937875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AF8287-5DB9-23EA-220E-9782BA777B88}"/>
              </a:ext>
            </a:extLst>
          </p:cNvPr>
          <p:cNvSpPr txBox="1"/>
          <p:nvPr/>
        </p:nvSpPr>
        <p:spPr>
          <a:xfrm>
            <a:off x="527254" y="395352"/>
            <a:ext cx="11197713" cy="1446550"/>
          </a:xfrm>
          <a:prstGeom prst="rect">
            <a:avLst/>
          </a:prstGeom>
          <a:noFill/>
        </p:spPr>
        <p:txBody>
          <a:bodyPr wrap="square">
            <a:spAutoFit/>
          </a:bodyPr>
          <a:lstStyle/>
          <a:p>
            <a:r>
              <a:rPr lang="en-US" sz="2400" b="1" dirty="0"/>
              <a:t>CSS Class Selector</a:t>
            </a:r>
          </a:p>
          <a:p>
            <a:endParaRPr lang="en-US" sz="1600" b="1" dirty="0"/>
          </a:p>
          <a:p>
            <a:r>
              <a:rPr lang="en-US" sz="2400" dirty="0"/>
              <a:t>The class selector selects HTML elements with a specific class attribute. It is used with a period character . (dot) followed by the class name.</a:t>
            </a:r>
            <a:endParaRPr lang="en-IN" sz="2400" dirty="0"/>
          </a:p>
        </p:txBody>
      </p:sp>
      <p:sp>
        <p:nvSpPr>
          <p:cNvPr id="5" name="TextBox 4">
            <a:extLst>
              <a:ext uri="{FF2B5EF4-FFF2-40B4-BE49-F238E27FC236}">
                <a16:creationId xmlns:a16="http://schemas.microsoft.com/office/drawing/2014/main" id="{849E1246-8888-1A9F-8973-6C9BB441544C}"/>
              </a:ext>
            </a:extLst>
          </p:cNvPr>
          <p:cNvSpPr txBox="1"/>
          <p:nvPr/>
        </p:nvSpPr>
        <p:spPr>
          <a:xfrm>
            <a:off x="659990" y="2430630"/>
            <a:ext cx="6098458" cy="1569660"/>
          </a:xfrm>
          <a:prstGeom prst="rect">
            <a:avLst/>
          </a:prstGeom>
          <a:noFill/>
        </p:spPr>
        <p:txBody>
          <a:bodyPr wrap="square">
            <a:spAutoFit/>
          </a:bodyPr>
          <a:lstStyle/>
          <a:p>
            <a:r>
              <a:rPr lang="en-US" sz="2400" b="1" dirty="0"/>
              <a:t>.style1 {  </a:t>
            </a:r>
          </a:p>
          <a:p>
            <a:r>
              <a:rPr lang="en-US" sz="2400" b="1" dirty="0"/>
              <a:t>    text-align: center;  </a:t>
            </a:r>
          </a:p>
          <a:p>
            <a:r>
              <a:rPr lang="en-US" sz="2400" b="1" dirty="0"/>
              <a:t>    color: blue;  </a:t>
            </a:r>
          </a:p>
          <a:p>
            <a:r>
              <a:rPr lang="en-US" sz="2400" b="1" dirty="0"/>
              <a:t>} </a:t>
            </a:r>
          </a:p>
        </p:txBody>
      </p:sp>
      <p:sp>
        <p:nvSpPr>
          <p:cNvPr id="6" name="TextBox 5">
            <a:extLst>
              <a:ext uri="{FF2B5EF4-FFF2-40B4-BE49-F238E27FC236}">
                <a16:creationId xmlns:a16="http://schemas.microsoft.com/office/drawing/2014/main" id="{84AA7EC8-7C41-A324-FDCC-46934A408EB3}"/>
              </a:ext>
            </a:extLst>
          </p:cNvPr>
          <p:cNvSpPr txBox="1"/>
          <p:nvPr/>
        </p:nvSpPr>
        <p:spPr>
          <a:xfrm>
            <a:off x="5025512" y="3198167"/>
            <a:ext cx="6098458" cy="461665"/>
          </a:xfrm>
          <a:prstGeom prst="rect">
            <a:avLst/>
          </a:prstGeom>
          <a:noFill/>
        </p:spPr>
        <p:txBody>
          <a:bodyPr wrap="square">
            <a:spAutoFit/>
          </a:bodyPr>
          <a:lstStyle/>
          <a:p>
            <a:r>
              <a:rPr lang="en-IN" sz="2400" dirty="0"/>
              <a:t>&lt;p class=“style1"&gt;Hello Class&lt;/p&gt;</a:t>
            </a:r>
          </a:p>
        </p:txBody>
      </p:sp>
      <p:sp>
        <p:nvSpPr>
          <p:cNvPr id="7" name="TextBox 6">
            <a:extLst>
              <a:ext uri="{FF2B5EF4-FFF2-40B4-BE49-F238E27FC236}">
                <a16:creationId xmlns:a16="http://schemas.microsoft.com/office/drawing/2014/main" id="{3C267096-BA71-D581-1799-AD8A7902595B}"/>
              </a:ext>
            </a:extLst>
          </p:cNvPr>
          <p:cNvSpPr txBox="1"/>
          <p:nvPr/>
        </p:nvSpPr>
        <p:spPr>
          <a:xfrm>
            <a:off x="1017639" y="4970206"/>
            <a:ext cx="9925664" cy="461665"/>
          </a:xfrm>
          <a:prstGeom prst="rect">
            <a:avLst/>
          </a:prstGeom>
          <a:noFill/>
        </p:spPr>
        <p:txBody>
          <a:bodyPr wrap="square" rtlCol="0">
            <a:spAutoFit/>
          </a:bodyPr>
          <a:lstStyle/>
          <a:p>
            <a:r>
              <a:rPr lang="en-US" sz="2400" dirty="0"/>
              <a:t>Class Name should not start with number.</a:t>
            </a:r>
            <a:endParaRPr lang="en-IN" sz="2400" dirty="0"/>
          </a:p>
        </p:txBody>
      </p:sp>
    </p:spTree>
    <p:extLst>
      <p:ext uri="{BB962C8B-B14F-4D97-AF65-F5344CB8AC3E}">
        <p14:creationId xmlns:p14="http://schemas.microsoft.com/office/powerpoint/2010/main" val="21186431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4501</TotalTime>
  <Words>4839</Words>
  <Application>Microsoft Office PowerPoint</Application>
  <PresentationFormat>Widescreen</PresentationFormat>
  <Paragraphs>823</Paragraphs>
  <Slides>62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62</vt:i4>
      </vt:variant>
    </vt:vector>
  </HeadingPairs>
  <TitlesOfParts>
    <vt:vector size="68" baseType="lpstr">
      <vt:lpstr>Aptos</vt:lpstr>
      <vt:lpstr>Aptos Display</vt:lpstr>
      <vt:lpstr>Arial</vt:lpstr>
      <vt:lpstr>Calibri</vt:lpstr>
      <vt:lpstr>Wingdings</vt:lpstr>
      <vt:lpstr>Office Theme</vt:lpstr>
      <vt:lpstr>Cascading Style Sheets</vt:lpstr>
      <vt:lpstr>PowerPoint Presentation</vt:lpstr>
      <vt:lpstr>What Does "Cascading" Mean?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Cascading Style Sheets</dc:title>
  <dc:creator>Varun Sapra</dc:creator>
  <cp:lastModifiedBy>Anshika Srivastava</cp:lastModifiedBy>
  <cp:revision>88</cp:revision>
  <dcterms:created xsi:type="dcterms:W3CDTF">2024-01-20T01:37:24Z</dcterms:created>
  <dcterms:modified xsi:type="dcterms:W3CDTF">2024-03-05T03:34:26Z</dcterms:modified>
</cp:coreProperties>
</file>