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1" r:id="rId9"/>
    <p:sldId id="264" r:id="rId10"/>
    <p:sldId id="265" r:id="rId11"/>
    <p:sldId id="266" r:id="rId12"/>
    <p:sldId id="267" r:id="rId13"/>
    <p:sldId id="268" r:id="rId14"/>
    <p:sldId id="269" r:id="rId15"/>
    <p:sldId id="270" r:id="rId16"/>
    <p:sldId id="274" r:id="rId17"/>
    <p:sldId id="275" r:id="rId18"/>
    <p:sldId id="276" r:id="rId19"/>
    <p:sldId id="277" r:id="rId20"/>
    <p:sldId id="272" r:id="rId21"/>
    <p:sldId id="273" r:id="rId22"/>
    <p:sldId id="278" r:id="rId23"/>
    <p:sldId id="279" r:id="rId24"/>
    <p:sldId id="280" r:id="rId25"/>
    <p:sldId id="281" r:id="rId26"/>
    <p:sldId id="282" r:id="rId27"/>
    <p:sldId id="284" r:id="rId28"/>
    <p:sldId id="283" r:id="rId29"/>
    <p:sldId id="286" r:id="rId30"/>
    <p:sldId id="287" r:id="rId31"/>
    <p:sldId id="285"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1B03-5E94-BDD4-6913-CD20D84FC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C3183-8C95-CBF0-4385-754363D4F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EE5591-DFB5-7537-B58B-58C8E6BEEA8F}"/>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EA072E10-627E-EBD7-A278-DBAF544CC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671A1-151A-9EF1-4AD7-1F0BA1BD010C}"/>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7635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6897-E7AD-B00C-05BB-79DDD9F830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549B14-2C42-E22B-62B7-33590FB7A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BD47D-11B4-FE91-68D9-319EE2637CB2}"/>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E390718C-FA88-9173-6816-9030A422E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81DC8-0647-263A-A754-429F01794BF7}"/>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00624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01B87-C668-66F0-0E53-BE7C35B39D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A97C1-4A41-7FA0-A3A5-15238C42F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0DF07-65BE-7083-BD08-7FDF0363381D}"/>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F1C18FAF-C5E7-0FAF-0C73-CF52E4728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6D228-8B5C-3EEC-E69A-7545CDFF21C1}"/>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823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D3F-1B6A-FE9E-A6A6-488FEDF6DE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C8F87-3FDE-9AEF-5998-FC17266C97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27990-42D1-0272-9A26-A11969D6A52D}"/>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2E3571C4-5D88-88E6-11F0-B202B670F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10F89-6914-4BF9-3D6D-C363C8A8DBE2}"/>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71817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1ECC-2FCD-FF4F-BC66-B8F6B2135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7D46C9-E6C7-60F3-46CE-B9CCCF6DBA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473C7-5703-2868-36A5-95BA74AB648C}"/>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3ED709B9-C82C-45F0-7792-18A51E5DB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DDCC3-AB19-F28C-C401-0F4CC6C70A6B}"/>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66346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24BA-FA0B-9653-6FE0-935341DAB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79E88-D107-FB52-130B-0070E52E5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89200-2928-F5F4-648A-3FD345D2E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D58960-7E57-1186-2FB7-4175E1F9337B}"/>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6" name="Footer Placeholder 5">
            <a:extLst>
              <a:ext uri="{FF2B5EF4-FFF2-40B4-BE49-F238E27FC236}">
                <a16:creationId xmlns:a16="http://schemas.microsoft.com/office/drawing/2014/main" id="{A3AB669B-5A51-8794-E90F-DFF785E7A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462E9-724E-905C-09DD-BF20A10B8020}"/>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88175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2D7A-6D96-E460-F4E5-55B88AB3F2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C986B-F3B0-1824-F31B-49F900467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7BE25-981D-4DCC-3A0B-F79DFBDF7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EF8B71-F0E5-4777-18C9-FACE1F1E9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189EA-8557-12B9-72BB-B462D103F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4768E6-B86F-308A-07F8-BE6681907AB0}"/>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8" name="Footer Placeholder 7">
            <a:extLst>
              <a:ext uri="{FF2B5EF4-FFF2-40B4-BE49-F238E27FC236}">
                <a16:creationId xmlns:a16="http://schemas.microsoft.com/office/drawing/2014/main" id="{4CA3E521-0F03-5637-8E7D-5C1F24C94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24F624-F9D3-DA4B-A11C-100CAD608A99}"/>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81649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BD27-8E53-1177-F5D3-2A8782A10D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AB3A1F-48FD-5ABF-248C-D7CD327C660A}"/>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4" name="Footer Placeholder 3">
            <a:extLst>
              <a:ext uri="{FF2B5EF4-FFF2-40B4-BE49-F238E27FC236}">
                <a16:creationId xmlns:a16="http://schemas.microsoft.com/office/drawing/2014/main" id="{FC9884C9-C78A-E8F2-77F6-903EB3BEAE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88E341-D29C-2BED-6130-B0CCD96AFF0B}"/>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53737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6256F-585A-1AB8-1B1C-C1A062B8446E}"/>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3" name="Footer Placeholder 2">
            <a:extLst>
              <a:ext uri="{FF2B5EF4-FFF2-40B4-BE49-F238E27FC236}">
                <a16:creationId xmlns:a16="http://schemas.microsoft.com/office/drawing/2014/main" id="{51D3F82D-8CAC-8BE7-E194-B90C6BAFB0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DA1CEE-C327-B74C-26DE-39818D048FB8}"/>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27260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C06B-B3DC-FF57-ACAF-0D91C78D3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8F456-09E9-5933-063E-7281D9518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355BA5-BD1A-D66E-DA61-3CAA021F0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4B44F-11A3-60B6-CD0F-90536A57E23A}"/>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6" name="Footer Placeholder 5">
            <a:extLst>
              <a:ext uri="{FF2B5EF4-FFF2-40B4-BE49-F238E27FC236}">
                <a16:creationId xmlns:a16="http://schemas.microsoft.com/office/drawing/2014/main" id="{7E86DFEB-5503-907A-5192-AB42C8B41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4C044-C217-DE0B-4E65-5726BB27BF46}"/>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215810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1831-B88E-DED5-9C54-8D0441C44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26A7CC-37B1-1EC8-D1F2-02D011F40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39800-7F23-92F8-AF8D-AC925CB7C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46B1E-7E4C-B9EF-DABE-986CED40E46D}"/>
              </a:ext>
            </a:extLst>
          </p:cNvPr>
          <p:cNvSpPr>
            <a:spLocks noGrp="1"/>
          </p:cNvSpPr>
          <p:nvPr>
            <p:ph type="dt" sz="half" idx="10"/>
          </p:nvPr>
        </p:nvSpPr>
        <p:spPr/>
        <p:txBody>
          <a:bodyPr/>
          <a:lstStyle/>
          <a:p>
            <a:fld id="{D5C3F95F-C339-4E52-A031-F657C4EC812C}" type="datetimeFigureOut">
              <a:rPr lang="en-IN" smtClean="0"/>
              <a:t>04-03-2024</a:t>
            </a:fld>
            <a:endParaRPr lang="en-IN"/>
          </a:p>
        </p:txBody>
      </p:sp>
      <p:sp>
        <p:nvSpPr>
          <p:cNvPr id="6" name="Footer Placeholder 5">
            <a:extLst>
              <a:ext uri="{FF2B5EF4-FFF2-40B4-BE49-F238E27FC236}">
                <a16:creationId xmlns:a16="http://schemas.microsoft.com/office/drawing/2014/main" id="{3CA891A6-194E-C231-F062-EB17BA0E5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758BB-F288-4469-C4AF-AED91F930722}"/>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3308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91441-F994-EF87-733C-C4C3B5C34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95C8B-05B1-7C9E-6AF3-444F4FBA2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D9614-65C1-8D39-3890-19B6ED21D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C3F95F-C339-4E52-A031-F657C4EC812C}" type="datetimeFigureOut">
              <a:rPr lang="en-IN" smtClean="0"/>
              <a:t>04-03-2024</a:t>
            </a:fld>
            <a:endParaRPr lang="en-IN"/>
          </a:p>
        </p:txBody>
      </p:sp>
      <p:sp>
        <p:nvSpPr>
          <p:cNvPr id="5" name="Footer Placeholder 4">
            <a:extLst>
              <a:ext uri="{FF2B5EF4-FFF2-40B4-BE49-F238E27FC236}">
                <a16:creationId xmlns:a16="http://schemas.microsoft.com/office/drawing/2014/main" id="{A4582755-3BD1-5205-69A2-607605013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0D3F8C2-4326-89C2-EEB5-CF8EF4BD2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2E33CA-652C-4AC4-9C2E-5B0849414875}" type="slidenum">
              <a:rPr lang="en-IN" smtClean="0"/>
              <a:t>‹#›</a:t>
            </a:fld>
            <a:endParaRPr lang="en-IN"/>
          </a:p>
        </p:txBody>
      </p:sp>
    </p:spTree>
    <p:extLst>
      <p:ext uri="{BB962C8B-B14F-4D97-AF65-F5344CB8AC3E}">
        <p14:creationId xmlns:p14="http://schemas.microsoft.com/office/powerpoint/2010/main" val="803888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F16-6683-FB3B-9283-063B6C95917E}"/>
              </a:ext>
            </a:extLst>
          </p:cNvPr>
          <p:cNvSpPr>
            <a:spLocks noGrp="1"/>
          </p:cNvSpPr>
          <p:nvPr>
            <p:ph type="ctrTitle"/>
          </p:nvPr>
        </p:nvSpPr>
        <p:spPr/>
        <p:txBody>
          <a:bodyPr/>
          <a:lstStyle/>
          <a:p>
            <a:r>
              <a:rPr lang="en-US" dirty="0"/>
              <a:t>Unit-1</a:t>
            </a:r>
            <a:endParaRPr lang="en-IN" dirty="0"/>
          </a:p>
        </p:txBody>
      </p:sp>
      <p:sp>
        <p:nvSpPr>
          <p:cNvPr id="3" name="Subtitle 2">
            <a:extLst>
              <a:ext uri="{FF2B5EF4-FFF2-40B4-BE49-F238E27FC236}">
                <a16:creationId xmlns:a16="http://schemas.microsoft.com/office/drawing/2014/main" id="{73DCAE9B-C08F-429C-4B0E-C1D8ECB19E35}"/>
              </a:ext>
            </a:extLst>
          </p:cNvPr>
          <p:cNvSpPr>
            <a:spLocks noGrp="1"/>
          </p:cNvSpPr>
          <p:nvPr>
            <p:ph type="subTitle" idx="1"/>
          </p:nvPr>
        </p:nvSpPr>
        <p:spPr/>
        <p:txBody>
          <a:bodyPr/>
          <a:lstStyle/>
          <a:p>
            <a:r>
              <a:rPr lang="en-US" dirty="0"/>
              <a:t>Introduction to HTML</a:t>
            </a:r>
            <a:endParaRPr lang="en-IN" dirty="0"/>
          </a:p>
        </p:txBody>
      </p:sp>
    </p:spTree>
    <p:extLst>
      <p:ext uri="{BB962C8B-B14F-4D97-AF65-F5344CB8AC3E}">
        <p14:creationId xmlns:p14="http://schemas.microsoft.com/office/powerpoint/2010/main" val="44772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9B066-AC89-4C5C-EFBC-96D6CDE52887}"/>
              </a:ext>
            </a:extLst>
          </p:cNvPr>
          <p:cNvSpPr txBox="1"/>
          <p:nvPr/>
        </p:nvSpPr>
        <p:spPr>
          <a:xfrm>
            <a:off x="291279" y="273632"/>
            <a:ext cx="11625417" cy="637097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1994 – A noticeable improvement to Mosaic came Netscape Navigator.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1995 – Internet Explorer made its debut as Microsoft’s first web browser.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1996 – Opera started as a research project in 1994 that finally went public two years later.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2003 – Apple’s Safari browser was released for Macintosh computers instead of Navigator.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2004 – Mozilla launched Firefox as Netscape Navigator faded out.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2007 – Mobile Safari was introduced as Apple’s mobile web browser.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2008 – Google Chrome appeared to soon take over the browser market.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2011 – Opera Mini was released to focus on the fast-growing mobile browser market.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2015 – Microsoft Edge was born to combat Google.</a:t>
            </a:r>
          </a:p>
        </p:txBody>
      </p:sp>
    </p:spTree>
    <p:extLst>
      <p:ext uri="{BB962C8B-B14F-4D97-AF65-F5344CB8AC3E}">
        <p14:creationId xmlns:p14="http://schemas.microsoft.com/office/powerpoint/2010/main" val="334233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0DB5B-AF3B-28C3-95DC-8BE2DBCFF208}"/>
              </a:ext>
            </a:extLst>
          </p:cNvPr>
          <p:cNvSpPr txBox="1"/>
          <p:nvPr/>
        </p:nvSpPr>
        <p:spPr>
          <a:xfrm>
            <a:off x="530942" y="427703"/>
            <a:ext cx="9158748"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Functions of Web Browser</a:t>
            </a:r>
          </a:p>
        </p:txBody>
      </p:sp>
      <p:sp>
        <p:nvSpPr>
          <p:cNvPr id="4" name="TextBox 3">
            <a:extLst>
              <a:ext uri="{FF2B5EF4-FFF2-40B4-BE49-F238E27FC236}">
                <a16:creationId xmlns:a16="http://schemas.microsoft.com/office/drawing/2014/main" id="{94A815A6-151C-B991-7815-254CE932C24D}"/>
              </a:ext>
            </a:extLst>
          </p:cNvPr>
          <p:cNvSpPr txBox="1"/>
          <p:nvPr/>
        </p:nvSpPr>
        <p:spPr>
          <a:xfrm>
            <a:off x="530941" y="1028105"/>
            <a:ext cx="11179277" cy="526297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Web browsers provide a graphical user interface (GUI) that allows users to interact with the internet easily and to retrieve information from the World Wide Web.</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Rendering Engine: Browsers use a rendering engine to interpret and display web content.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Provide navigation facilities for users: Navigation control is another function of the internet browser. All browsers have menus, tabs, and many other features that are used to navigate around the website and the internet generally.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Caching of most frequently accessed data to increase browsing speed: The web browser saves the content that users retrieve frequently to save time when retrieving data from the server. Instead of getting the page from the server, it retrieves some components that were saved in the client computer for fast operation.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913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92980-204A-193D-7694-A2327BCCCD74}"/>
              </a:ext>
            </a:extLst>
          </p:cNvPr>
          <p:cNvSpPr txBox="1"/>
          <p:nvPr/>
        </p:nvSpPr>
        <p:spPr>
          <a:xfrm>
            <a:off x="394519" y="439597"/>
            <a:ext cx="11374694" cy="2677656"/>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Plugins and Extensions: Browsers often support plugins or extensions that enhance functionality. These add-ons can include ad blockers, password managers, and other tools that customize the browsing experience.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Security Features: Web browsers incorporate various security measures to protect users from malicious content and activities. This may include features like pop-up blockers, secure connections (HTTPS), and warnings about potentially unsafe websites.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135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7897F-8497-B458-CF5C-1833B5F5D27E}"/>
              </a:ext>
            </a:extLst>
          </p:cNvPr>
          <p:cNvSpPr txBox="1"/>
          <p:nvPr/>
        </p:nvSpPr>
        <p:spPr>
          <a:xfrm>
            <a:off x="453513" y="1112259"/>
            <a:ext cx="11256706" cy="1938992"/>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web server is software and hardware that uses HTTP (Hypertext Transfer Protocol) and other protocols to respond to client requests made over the World Wide Web.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main job of a web server is to display website content through storing, processing and delivering webpages to users. </a:t>
            </a:r>
            <a:endParaRPr lang="en-IN"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8E35AF-E86D-D1BE-B12C-7239A4D6180C}"/>
              </a:ext>
            </a:extLst>
          </p:cNvPr>
          <p:cNvSpPr txBox="1"/>
          <p:nvPr/>
        </p:nvSpPr>
        <p:spPr>
          <a:xfrm>
            <a:off x="457200" y="398206"/>
            <a:ext cx="3377381" cy="461665"/>
          </a:xfrm>
          <a:prstGeom prst="rect">
            <a:avLst/>
          </a:prstGeom>
          <a:noFill/>
        </p:spPr>
        <p:txBody>
          <a:bodyPr wrap="square" rtlCol="0">
            <a:spAutoFit/>
          </a:bodyPr>
          <a:lstStyle/>
          <a:p>
            <a:r>
              <a:rPr lang="en-US" sz="2400" b="1" dirty="0"/>
              <a:t>Web Server</a:t>
            </a:r>
            <a:endParaRPr lang="en-IN" sz="2400" b="1" dirty="0"/>
          </a:p>
        </p:txBody>
      </p:sp>
    </p:spTree>
    <p:extLst>
      <p:ext uri="{BB962C8B-B14F-4D97-AF65-F5344CB8AC3E}">
        <p14:creationId xmlns:p14="http://schemas.microsoft.com/office/powerpoint/2010/main" val="276695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340A6-ABBF-9C29-EF80-5BE7AA5C6421}"/>
              </a:ext>
            </a:extLst>
          </p:cNvPr>
          <p:cNvSpPr txBox="1"/>
          <p:nvPr/>
        </p:nvSpPr>
        <p:spPr>
          <a:xfrm>
            <a:off x="276533" y="169041"/>
            <a:ext cx="11654912" cy="5847755"/>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Local Web Servers</a:t>
            </a:r>
          </a:p>
          <a:p>
            <a:endParaRPr lang="en-US" sz="1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the name suggests a local server is a privately owned machine most commonly used by developers to store and test the web pages that have server-side scripting codes.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 other words, a local web server is typically installed and run on the user's own computer.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 local server can be your laptop or Personal Computer giving you the complete environment (software &amp; hardware) for developing a web application.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Popular local web server software includes Apache, Nginx, Microsoft Internet Information Services (IIS), and others.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Developers can install a local server environment such as XAMPP, WampServer, or MAMP, which include a web server, database server, and other components needed for web development.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483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93454-222A-4185-6D8F-8640F76BE86A}"/>
              </a:ext>
            </a:extLst>
          </p:cNvPr>
          <p:cNvSpPr txBox="1"/>
          <p:nvPr/>
        </p:nvSpPr>
        <p:spPr>
          <a:xfrm>
            <a:off x="483008" y="378736"/>
            <a:ext cx="11315701" cy="403187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Remote Web Servers</a:t>
            </a:r>
          </a:p>
          <a:p>
            <a:endParaRPr lang="en-US" sz="16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Remote server refers to a computer that is remotely located having a web server software, database and other resources to handle remote requests sent by the users of a website.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Remote servers are used for hosting websites and applications that are accessible over the internet.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has to be powered to process the scripting language codes in the web pages.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876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65222-DC30-AB52-5D92-CFE7841AC325}"/>
              </a:ext>
            </a:extLst>
          </p:cNvPr>
          <p:cNvSpPr txBox="1"/>
          <p:nvPr/>
        </p:nvSpPr>
        <p:spPr>
          <a:xfrm>
            <a:off x="796413" y="391844"/>
            <a:ext cx="10382864"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Search Engine and its Working</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E840962-9F25-5B5D-0B4A-56467BF62102}"/>
              </a:ext>
            </a:extLst>
          </p:cNvPr>
          <p:cNvSpPr txBox="1"/>
          <p:nvPr/>
        </p:nvSpPr>
        <p:spPr>
          <a:xfrm>
            <a:off x="394523" y="1233467"/>
            <a:ext cx="11404190" cy="230832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Search engines are searchable databases of web content. They’re made up of two main parts: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Search index. A digital library of information about webpages.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Search algorithm(s). Computer program(s) tasked with matching results from the search index.</a:t>
            </a:r>
            <a:endParaRPr lang="en-IN"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E38A4D7-62FB-E11E-7326-C210C248ACB1}"/>
              </a:ext>
            </a:extLst>
          </p:cNvPr>
          <p:cNvSpPr txBox="1"/>
          <p:nvPr/>
        </p:nvSpPr>
        <p:spPr>
          <a:xfrm>
            <a:off x="556751" y="4032439"/>
            <a:ext cx="11241962" cy="1569660"/>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Search engines </a:t>
            </a:r>
            <a:r>
              <a:rPr lang="en-US" sz="2400" dirty="0">
                <a:solidFill>
                  <a:srgbClr val="FF0000"/>
                </a:solidFill>
                <a:latin typeface="Calibri" panose="020F0502020204030204" pitchFamily="34" charset="0"/>
                <a:cs typeface="Calibri" panose="020F0502020204030204" pitchFamily="34" charset="0"/>
              </a:rPr>
              <a:t>have two types of search results</a:t>
            </a:r>
            <a:r>
              <a:rPr lang="en-US" sz="2400" dirty="0">
                <a:latin typeface="Calibri" panose="020F0502020204030204" pitchFamily="34" charset="0"/>
                <a:cs typeface="Calibri" panose="020F0502020204030204" pitchFamily="34" charset="0"/>
              </a:rPr>
              <a:t>: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Organic results from the search index. You can’t pay to be here.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Paid results from advertisers. You can pay to be here.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1192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E322E1-7C83-A204-04B4-CAE612388871}"/>
              </a:ext>
            </a:extLst>
          </p:cNvPr>
          <p:cNvSpPr txBox="1"/>
          <p:nvPr/>
        </p:nvSpPr>
        <p:spPr>
          <a:xfrm>
            <a:off x="247039" y="259398"/>
            <a:ext cx="11330449" cy="46166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The process of how a search engine works can be broken down into several key stages: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00F38F2-CDC4-350E-13BD-6434CDE71A32}"/>
              </a:ext>
            </a:extLst>
          </p:cNvPr>
          <p:cNvSpPr txBox="1"/>
          <p:nvPr/>
        </p:nvSpPr>
        <p:spPr>
          <a:xfrm>
            <a:off x="221228" y="923756"/>
            <a:ext cx="11680718" cy="5616922"/>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Crawling:</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Search engines use automated programs called web crawlers or spiders to systematically browse the web. These crawlers start by visiting a set of known web pages, extracting links from those pages, and then visiting the linked pages. </a:t>
            </a:r>
          </a:p>
          <a:p>
            <a:endParaRPr lang="en-US" sz="11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Everything begins with a known list of URLs. The three most common ways of accessing </a:t>
            </a:r>
            <a:r>
              <a:rPr lang="en-US" sz="2400" dirty="0" err="1">
                <a:latin typeface="Calibri" panose="020F0502020204030204" pitchFamily="34" charset="0"/>
                <a:cs typeface="Calibri" panose="020F0502020204030204" pitchFamily="34" charset="0"/>
              </a:rPr>
              <a:t>url</a:t>
            </a:r>
            <a:r>
              <a:rPr lang="en-US" sz="2400" dirty="0">
                <a:latin typeface="Calibri" panose="020F0502020204030204" pitchFamily="34" charset="0"/>
                <a:cs typeface="Calibri" panose="020F0502020204030204" pitchFamily="34" charset="0"/>
              </a:rPr>
              <a:t> are: </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backlinks</a:t>
            </a:r>
            <a:r>
              <a:rPr lang="en-US" sz="2400" dirty="0">
                <a:latin typeface="Calibri" panose="020F0502020204030204" pitchFamily="34" charset="0"/>
                <a:cs typeface="Calibri" panose="020F0502020204030204" pitchFamily="34" charset="0"/>
              </a:rPr>
              <a:t>. Google has an index of hundreds of billions of webpages. If someone links to a new page from a known page, Google can find it from there.</a:t>
            </a:r>
          </a:p>
          <a:p>
            <a:endParaRPr lang="en-US" sz="1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sitemaps</a:t>
            </a:r>
            <a:r>
              <a:rPr lang="en-US" sz="2400" dirty="0">
                <a:latin typeface="Calibri" panose="020F0502020204030204" pitchFamily="34" charset="0"/>
                <a:cs typeface="Calibri" panose="020F0502020204030204" pitchFamily="34" charset="0"/>
              </a:rPr>
              <a:t>. Sitemaps tell Google which pages and files you think are important on your site.</a:t>
            </a:r>
          </a:p>
          <a:p>
            <a:endParaRPr lang="en-US" sz="1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URL submissions</a:t>
            </a:r>
            <a:r>
              <a:rPr lang="en-US" sz="2400" dirty="0">
                <a:latin typeface="Calibri" panose="020F0502020204030204" pitchFamily="34" charset="0"/>
                <a:cs typeface="Calibri" panose="020F0502020204030204" pitchFamily="34" charset="0"/>
              </a:rPr>
              <a:t>. Google lets site owners request crawling of individual URLs in Google Search Console.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603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A44647-09E6-5931-22D6-2C588C2FB5FD}"/>
              </a:ext>
            </a:extLst>
          </p:cNvPr>
          <p:cNvSpPr txBox="1"/>
          <p:nvPr/>
        </p:nvSpPr>
        <p:spPr>
          <a:xfrm>
            <a:off x="394518" y="383824"/>
            <a:ext cx="11566423" cy="547842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Indexing</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Once the bots crawl a page, they extract and store information about it in a massive database known as an index. This index is like a giant catalog of the content found on the web.</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information extracted includes keywords, metadata, and other relevant data. </a:t>
            </a:r>
          </a:p>
          <a:p>
            <a:endParaRPr lang="en-US" sz="16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Ranking</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When a user enters a query into the search engine, the search algorithm comes into play. This algorithm analyzes the indexed pages and ranks them based on relevance to the user's query.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ranking process considers various factors such as keyword relevance, page quality, user experience, and the site's authority.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29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7DD02-C3A3-BD6B-53F3-3D7BB0D365E7}"/>
              </a:ext>
            </a:extLst>
          </p:cNvPr>
          <p:cNvSpPr txBox="1"/>
          <p:nvPr/>
        </p:nvSpPr>
        <p:spPr>
          <a:xfrm>
            <a:off x="409267" y="433832"/>
            <a:ext cx="11345198" cy="1446550"/>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Search Results</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search engine then displays a list of results to the user, ordered by relevance. The most relevant pages are typically shown at the top of the results page.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202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8E5D7-E74A-6459-C4BD-CE8DB581A826}"/>
              </a:ext>
            </a:extLst>
          </p:cNvPr>
          <p:cNvSpPr txBox="1"/>
          <p:nvPr/>
        </p:nvSpPr>
        <p:spPr>
          <a:xfrm>
            <a:off x="468261" y="443495"/>
            <a:ext cx="11300952" cy="5847755"/>
          </a:xfrm>
          <a:prstGeom prst="rect">
            <a:avLst/>
          </a:prstGeom>
          <a:noFill/>
        </p:spPr>
        <p:txBody>
          <a:bodyPr wrap="square">
            <a:spAutoFit/>
          </a:bodyPr>
          <a:lstStyle/>
          <a:p>
            <a:pPr algn="just"/>
            <a:r>
              <a:rPr lang="en-US" sz="2400" b="1" dirty="0">
                <a:latin typeface="Calibri" panose="020F0502020204030204" pitchFamily="34" charset="0"/>
                <a:cs typeface="Calibri" panose="020F0502020204030204" pitchFamily="34" charset="0"/>
              </a:rPr>
              <a:t>Intranet</a:t>
            </a:r>
          </a:p>
          <a:p>
            <a:pPr algn="just"/>
            <a:endParaRPr lang="en-US" sz="1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An intranet is a private network within an organization. It’s the most restrictive of the three networks.</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It is designed to facilitate communication, collaboration, and information sharing among the members of the organization or the authorized users within the organization.</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It is commonly used for sharing internal documents, announcements, resources and to manage internal operations. They can also be used to facilitate team collaboration and project management.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Intranets offer several benefits over traditional methods of communication and collaboration, such as email or phone calls. They provide a centralized location for storing and accessing information, which makes it easier for employees to find what they need quickly.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18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8C6452D-E123-8AAD-17F5-DF7C504CFED0}"/>
              </a:ext>
            </a:extLst>
          </p:cNvPr>
          <p:cNvSpPr>
            <a:spLocks noGrp="1"/>
          </p:cNvSpPr>
          <p:nvPr>
            <p:ph type="title"/>
          </p:nvPr>
        </p:nvSpPr>
        <p:spPr/>
        <p:txBody>
          <a:bodyPr>
            <a:normAutofit/>
          </a:bodyPr>
          <a:lstStyle/>
          <a:p>
            <a:r>
              <a:rPr lang="en-GB" altLang="en-US" sz="2400" b="1" dirty="0">
                <a:latin typeface="Calibri" panose="020F0502020204030204" pitchFamily="34" charset="0"/>
                <a:cs typeface="Calibri" panose="020F0502020204030204" pitchFamily="34" charset="0"/>
              </a:rPr>
              <a:t>INTRODUCTION  OF  HTML</a:t>
            </a:r>
          </a:p>
        </p:txBody>
      </p:sp>
      <p:sp>
        <p:nvSpPr>
          <p:cNvPr id="4099" name="Content Placeholder 2">
            <a:extLst>
              <a:ext uri="{FF2B5EF4-FFF2-40B4-BE49-F238E27FC236}">
                <a16:creationId xmlns:a16="http://schemas.microsoft.com/office/drawing/2014/main" id="{88EEF649-26B7-79E6-5462-D39D555D3991}"/>
              </a:ext>
            </a:extLst>
          </p:cNvPr>
          <p:cNvSpPr>
            <a:spLocks noGrp="1"/>
          </p:cNvSpPr>
          <p:nvPr>
            <p:ph idx="1"/>
          </p:nvPr>
        </p:nvSpPr>
        <p:spPr/>
        <p:txBody>
          <a:bodyPr>
            <a:normAutofit/>
          </a:bodyPr>
          <a:lstStyle/>
          <a:p>
            <a:r>
              <a:rPr lang="en-GB" altLang="en-US" sz="2400" dirty="0">
                <a:latin typeface="Calibri" panose="020F0502020204030204" pitchFamily="34" charset="0"/>
                <a:cs typeface="Calibri" panose="020F0502020204030204" pitchFamily="34" charset="0"/>
              </a:rPr>
              <a:t>HTML is a language for describing web pages.</a:t>
            </a:r>
          </a:p>
          <a:p>
            <a:r>
              <a:rPr lang="en-GB" altLang="en-US" sz="2400" dirty="0">
                <a:latin typeface="Calibri" panose="020F0502020204030204" pitchFamily="34" charset="0"/>
                <a:cs typeface="Calibri" panose="020F0502020204030204" pitchFamily="34" charset="0"/>
              </a:rPr>
              <a:t>HTML stands for </a:t>
            </a:r>
            <a:r>
              <a:rPr lang="en-GB" altLang="en-US" sz="2400" b="1" dirty="0">
                <a:latin typeface="Calibri" panose="020F0502020204030204" pitchFamily="34" charset="0"/>
                <a:cs typeface="Calibri" panose="020F0502020204030204" pitchFamily="34" charset="0"/>
              </a:rPr>
              <a:t>H</a:t>
            </a:r>
            <a:r>
              <a:rPr lang="en-GB" altLang="en-US" sz="2400" dirty="0">
                <a:latin typeface="Calibri" panose="020F0502020204030204" pitchFamily="34" charset="0"/>
                <a:cs typeface="Calibri" panose="020F0502020204030204" pitchFamily="34" charset="0"/>
              </a:rPr>
              <a:t>yper </a:t>
            </a:r>
            <a:r>
              <a:rPr lang="en-GB" altLang="en-US" sz="2400" b="1" dirty="0">
                <a:latin typeface="Calibri" panose="020F0502020204030204" pitchFamily="34" charset="0"/>
                <a:cs typeface="Calibri" panose="020F0502020204030204" pitchFamily="34" charset="0"/>
              </a:rPr>
              <a:t>T</a:t>
            </a:r>
            <a:r>
              <a:rPr lang="en-GB" altLang="en-US" sz="2400" dirty="0">
                <a:latin typeface="Calibri" panose="020F0502020204030204" pitchFamily="34" charset="0"/>
                <a:cs typeface="Calibri" panose="020F0502020204030204" pitchFamily="34" charset="0"/>
              </a:rPr>
              <a:t>ext </a:t>
            </a:r>
            <a:r>
              <a:rPr lang="en-GB" altLang="en-US" sz="2400" b="1" dirty="0">
                <a:latin typeface="Calibri" panose="020F0502020204030204" pitchFamily="34" charset="0"/>
                <a:cs typeface="Calibri" panose="020F0502020204030204" pitchFamily="34" charset="0"/>
              </a:rPr>
              <a:t>M</a:t>
            </a:r>
            <a:r>
              <a:rPr lang="en-GB" altLang="en-US" sz="2400" dirty="0">
                <a:latin typeface="Calibri" panose="020F0502020204030204" pitchFamily="34" charset="0"/>
                <a:cs typeface="Calibri" panose="020F0502020204030204" pitchFamily="34" charset="0"/>
              </a:rPr>
              <a:t>arkup </a:t>
            </a:r>
            <a:r>
              <a:rPr lang="en-GB" altLang="en-US" sz="2400" b="1" dirty="0">
                <a:latin typeface="Calibri" panose="020F0502020204030204" pitchFamily="34" charset="0"/>
                <a:cs typeface="Calibri" panose="020F0502020204030204" pitchFamily="34" charset="0"/>
              </a:rPr>
              <a:t>L</a:t>
            </a:r>
            <a:r>
              <a:rPr lang="en-GB" altLang="en-US" sz="2400" dirty="0">
                <a:latin typeface="Calibri" panose="020F0502020204030204" pitchFamily="34" charset="0"/>
                <a:cs typeface="Calibri" panose="020F0502020204030204" pitchFamily="34" charset="0"/>
              </a:rPr>
              <a:t>anguage</a:t>
            </a:r>
          </a:p>
          <a:p>
            <a:r>
              <a:rPr lang="en-GB" altLang="en-US" sz="2400" dirty="0">
                <a:latin typeface="Calibri" panose="020F0502020204030204" pitchFamily="34" charset="0"/>
                <a:cs typeface="Calibri" panose="020F0502020204030204" pitchFamily="34" charset="0"/>
              </a:rPr>
              <a:t>HTML is not a programming language, it is a </a:t>
            </a:r>
            <a:r>
              <a:rPr lang="en-GB" altLang="en-US" sz="2400" b="1" dirty="0">
                <a:latin typeface="Calibri" panose="020F0502020204030204" pitchFamily="34" charset="0"/>
                <a:cs typeface="Calibri" panose="020F0502020204030204" pitchFamily="34" charset="0"/>
              </a:rPr>
              <a:t>markup language</a:t>
            </a:r>
            <a:endParaRPr lang="en-GB" altLang="en-US" sz="2400" dirty="0">
              <a:latin typeface="Calibri" panose="020F0502020204030204" pitchFamily="34" charset="0"/>
              <a:cs typeface="Calibri" panose="020F0502020204030204" pitchFamily="34" charset="0"/>
            </a:endParaRPr>
          </a:p>
          <a:p>
            <a:r>
              <a:rPr lang="en-US" altLang="en-US" sz="2400" dirty="0">
                <a:solidFill>
                  <a:srgbClr val="FF0000"/>
                </a:solidFill>
                <a:latin typeface="Calibri" panose="020F0502020204030204" pitchFamily="34" charset="0"/>
                <a:cs typeface="Calibri" panose="020F0502020204030204" pitchFamily="34" charset="0"/>
              </a:rPr>
              <a:t>Markup Language means Text between tags that define the structure</a:t>
            </a:r>
            <a:r>
              <a:rPr lang="en-US" altLang="en-US" sz="2400" dirty="0">
                <a:latin typeface="Calibri" panose="020F0502020204030204" pitchFamily="34" charset="0"/>
                <a:cs typeface="Calibri" panose="020F0502020204030204" pitchFamily="34" charset="0"/>
              </a:rPr>
              <a:t>.</a:t>
            </a:r>
          </a:p>
          <a:p>
            <a:r>
              <a:rPr lang="en-US" altLang="en-US" sz="2400" dirty="0">
                <a:latin typeface="Calibri" panose="020F0502020204030204" pitchFamily="34" charset="0"/>
                <a:cs typeface="Calibri" panose="020F0502020204030204" pitchFamily="34" charset="0"/>
              </a:rPr>
              <a:t>The </a:t>
            </a:r>
            <a:r>
              <a:rPr lang="en-US" altLang="en-US" sz="2400" dirty="0">
                <a:solidFill>
                  <a:srgbClr val="FF0000"/>
                </a:solidFill>
                <a:latin typeface="Calibri" panose="020F0502020204030204" pitchFamily="34" charset="0"/>
                <a:cs typeface="Calibri" panose="020F0502020204030204" pitchFamily="34" charset="0"/>
              </a:rPr>
              <a:t>markup tags tell the Web browser how to display the page</a:t>
            </a:r>
            <a:r>
              <a:rPr lang="en-US" altLang="en-US" sz="2400" dirty="0">
                <a:latin typeface="Calibri" panose="020F0502020204030204" pitchFamily="34" charset="0"/>
                <a:cs typeface="Calibri" panose="020F0502020204030204" pitchFamily="34" charset="0"/>
              </a:rPr>
              <a:t>.</a:t>
            </a:r>
          </a:p>
          <a:p>
            <a:r>
              <a:rPr lang="en-US" altLang="en-US" sz="2400" dirty="0">
                <a:latin typeface="Calibri" panose="020F0502020204030204" pitchFamily="34" charset="0"/>
                <a:cs typeface="Calibri" panose="020F0502020204030204" pitchFamily="34" charset="0"/>
              </a:rPr>
              <a:t>An HTML file must have an </a:t>
            </a:r>
            <a:r>
              <a:rPr lang="en-US" altLang="en-US" sz="2400" dirty="0" err="1">
                <a:latin typeface="Calibri" panose="020F0502020204030204" pitchFamily="34" charset="0"/>
                <a:cs typeface="Calibri" panose="020F0502020204030204" pitchFamily="34" charset="0"/>
              </a:rPr>
              <a:t>htm</a:t>
            </a:r>
            <a:r>
              <a:rPr lang="en-US" altLang="en-US" sz="2400" dirty="0">
                <a:latin typeface="Calibri" panose="020F0502020204030204" pitchFamily="34" charset="0"/>
                <a:cs typeface="Calibri" panose="020F0502020204030204" pitchFamily="34" charset="0"/>
              </a:rPr>
              <a:t> or html file extension.</a:t>
            </a:r>
            <a:endParaRPr lang="en-GB" altLang="en-US" sz="24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0D566-C231-ACEE-5FF8-C38391AAEBA2}"/>
              </a:ext>
            </a:extLst>
          </p:cNvPr>
          <p:cNvSpPr txBox="1"/>
          <p:nvPr/>
        </p:nvSpPr>
        <p:spPr>
          <a:xfrm>
            <a:off x="600996" y="557584"/>
            <a:ext cx="11227209" cy="230832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HTML (Hypertext Markup Language) is used to create document on the World Wide Web. It is simply a </a:t>
            </a:r>
            <a:r>
              <a:rPr lang="en-US" sz="2400" dirty="0">
                <a:solidFill>
                  <a:srgbClr val="FF0000"/>
                </a:solidFill>
                <a:latin typeface="Calibri" panose="020F0502020204030204" pitchFamily="34" charset="0"/>
                <a:cs typeface="Calibri" panose="020F0502020204030204" pitchFamily="34" charset="0"/>
              </a:rPr>
              <a:t>collection of certain key words called ‘Tags’ that are helpful in writing </a:t>
            </a:r>
            <a:r>
              <a:rPr lang="en-US" sz="2400" dirty="0">
                <a:latin typeface="Calibri" panose="020F0502020204030204" pitchFamily="34" charset="0"/>
                <a:cs typeface="Calibri" panose="020F0502020204030204" pitchFamily="34" charset="0"/>
              </a:rPr>
              <a:t>the document to be displayed using a browser on Internet.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is a platform independent language that can be used on any platform such as Windows, Linux, Macintosh, and so on. </a:t>
            </a:r>
          </a:p>
        </p:txBody>
      </p:sp>
      <p:pic>
        <p:nvPicPr>
          <p:cNvPr id="1026" name="Picture 2" descr="HTML History">
            <a:extLst>
              <a:ext uri="{FF2B5EF4-FFF2-40B4-BE49-F238E27FC236}">
                <a16:creationId xmlns:a16="http://schemas.microsoft.com/office/drawing/2014/main" id="{EFBE2379-758E-DE92-D6EB-4CC3F3AF1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771" y="3429000"/>
            <a:ext cx="10018457" cy="297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69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F168D-B0F5-FD95-7E83-9CDB659497FE}"/>
              </a:ext>
            </a:extLst>
          </p:cNvPr>
          <p:cNvSpPr txBox="1"/>
          <p:nvPr/>
        </p:nvSpPr>
        <p:spPr>
          <a:xfrm>
            <a:off x="306028" y="290923"/>
            <a:ext cx="11507429" cy="3416320"/>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There are two types of tags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Container tags </a:t>
            </a:r>
            <a:r>
              <a:rPr lang="en-US" sz="2400" dirty="0">
                <a:latin typeface="Calibri" panose="020F0502020204030204" pitchFamily="34" charset="0"/>
                <a:cs typeface="Calibri" panose="020F0502020204030204" pitchFamily="34" charset="0"/>
              </a:rPr>
              <a:t>: The HTML tags which </a:t>
            </a:r>
            <a:r>
              <a:rPr lang="en-US" sz="2400" dirty="0">
                <a:solidFill>
                  <a:srgbClr val="FF0000"/>
                </a:solidFill>
                <a:latin typeface="Calibri" panose="020F0502020204030204" pitchFamily="34" charset="0"/>
                <a:cs typeface="Calibri" panose="020F0502020204030204" pitchFamily="34" charset="0"/>
              </a:rPr>
              <a:t>require a closing tag </a:t>
            </a:r>
            <a:r>
              <a:rPr lang="en-US" sz="2400" dirty="0">
                <a:latin typeface="Calibri" panose="020F0502020204030204" pitchFamily="34" charset="0"/>
                <a:cs typeface="Calibri" panose="020F0502020204030204" pitchFamily="34" charset="0"/>
              </a:rPr>
              <a:t>are called container tags. These tags are also called paired or wrapper tags. The &lt;b&gt; text &lt;/b&gt; is one such pair. If you do not close such tags, all the following text would be treated as if they are part of this tag.</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Non-container tags </a:t>
            </a:r>
            <a:r>
              <a:rPr lang="en-US" sz="2400" dirty="0">
                <a:latin typeface="Calibri" panose="020F0502020204030204" pitchFamily="34" charset="0"/>
                <a:cs typeface="Calibri" panose="020F0502020204030204" pitchFamily="34" charset="0"/>
              </a:rPr>
              <a:t>: The HTML tags which do not require a closing tag are called non-container tags. These tags are also called stand alone or empty tags. A typical example is that of &lt;</a:t>
            </a:r>
            <a:r>
              <a:rPr lang="en-US" sz="2400" dirty="0" err="1">
                <a:latin typeface="Calibri" panose="020F0502020204030204" pitchFamily="34" charset="0"/>
                <a:cs typeface="Calibri" panose="020F0502020204030204" pitchFamily="34" charset="0"/>
              </a:rPr>
              <a:t>br</a:t>
            </a:r>
            <a:r>
              <a:rPr lang="en-US" sz="2400" dirty="0">
                <a:latin typeface="Calibri" panose="020F0502020204030204" pitchFamily="34" charset="0"/>
                <a:cs typeface="Calibri" panose="020F0502020204030204" pitchFamily="34" charset="0"/>
              </a:rPr>
              <a:t>&gt;. This tag inserts a line break.</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584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65C34-E398-D73D-1E9A-0E20F99280C6}"/>
              </a:ext>
            </a:extLst>
          </p:cNvPr>
          <p:cNvSpPr txBox="1"/>
          <p:nvPr/>
        </p:nvSpPr>
        <p:spPr>
          <a:xfrm>
            <a:off x="320778" y="207525"/>
            <a:ext cx="11728653" cy="6344494"/>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HTML Tags or Elements</a:t>
            </a:r>
          </a:p>
          <a:p>
            <a:endParaRPr lang="en-US" sz="2400" b="1"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HTML </a:t>
            </a:r>
            <a:r>
              <a:rPr lang="en-US" sz="2400" dirty="0">
                <a:solidFill>
                  <a:srgbClr val="FF0000"/>
                </a:solidFill>
                <a:latin typeface="Calibri" panose="020F0502020204030204" pitchFamily="34" charset="0"/>
                <a:cs typeface="Calibri" panose="020F0502020204030204" pitchFamily="34" charset="0"/>
              </a:rPr>
              <a:t>tags are like keywords which defines that how web browser will format and display the content</a:t>
            </a:r>
            <a:r>
              <a:rPr lang="en-US" sz="2400" dirty="0">
                <a:latin typeface="Calibri" panose="020F0502020204030204" pitchFamily="34" charset="0"/>
                <a:cs typeface="Calibri" panose="020F0502020204030204" pitchFamily="34" charset="0"/>
              </a:rPr>
              <a:t>. With the help of tags, a web browser can distinguish between an HTML content and a simple content. HTML tags contain three main parts: opening tag, content and closing tag. But some HTML tags are unclosed tags.</a:t>
            </a:r>
          </a:p>
          <a:p>
            <a:endParaRPr lang="en-US" sz="1400" b="1"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used to mark-up HTML elements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surrounded by the two characters &lt; and &gt;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surrounding characters are called angle brackets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normally come in pairs like &lt;b&gt; and &lt;/b&gt;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first tag in a pair is the start tag, the second tag is the end tag</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text between the start and end tags is the element content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not case sensitive, &lt;b&gt; means the same as &lt;B&gt;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852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ABC95-8434-130F-0AB5-503962FAC771}"/>
              </a:ext>
            </a:extLst>
          </p:cNvPr>
          <p:cNvSpPr txBox="1"/>
          <p:nvPr/>
        </p:nvSpPr>
        <p:spPr>
          <a:xfrm>
            <a:off x="468261" y="401793"/>
            <a:ext cx="11064978" cy="563231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Tag Attributes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Tags can have attributes. Attributes can </a:t>
            </a:r>
            <a:r>
              <a:rPr lang="en-US" sz="2400" dirty="0">
                <a:solidFill>
                  <a:srgbClr val="FF0000"/>
                </a:solidFill>
                <a:latin typeface="Calibri" panose="020F0502020204030204" pitchFamily="34" charset="0"/>
                <a:cs typeface="Calibri" panose="020F0502020204030204" pitchFamily="34" charset="0"/>
              </a:rPr>
              <a:t>provide additional information about the HTML elements on your 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Placed inside an opening tag, before the right-angle bracket.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Value is the value assigned to a given attribute. Values must be contained inside quotation marks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&lt;body </a:t>
            </a:r>
            <a:r>
              <a:rPr lang="en-US" sz="2400" dirty="0" err="1">
                <a:latin typeface="Calibri" panose="020F0502020204030204" pitchFamily="34" charset="0"/>
                <a:cs typeface="Calibri" panose="020F0502020204030204" pitchFamily="34" charset="0"/>
              </a:rPr>
              <a:t>bgcolor</a:t>
            </a:r>
            <a:r>
              <a:rPr lang="en-US" sz="2400" dirty="0">
                <a:latin typeface="Calibri" panose="020F0502020204030204" pitchFamily="34" charset="0"/>
                <a:cs typeface="Calibri" panose="020F0502020204030204" pitchFamily="34" charset="0"/>
              </a:rPr>
              <a:t>="red"&gt;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This tag defines the body element with an added </a:t>
            </a:r>
            <a:r>
              <a:rPr lang="en-US" sz="2400" dirty="0" err="1">
                <a:latin typeface="Calibri" panose="020F0502020204030204" pitchFamily="34" charset="0"/>
                <a:cs typeface="Calibri" panose="020F0502020204030204" pitchFamily="34" charset="0"/>
              </a:rPr>
              <a:t>bgcolor</a:t>
            </a:r>
            <a:r>
              <a:rPr lang="en-US" sz="2400" dirty="0">
                <a:latin typeface="Calibri" panose="020F0502020204030204" pitchFamily="34" charset="0"/>
                <a:cs typeface="Calibri" panose="020F0502020204030204" pitchFamily="34" charset="0"/>
              </a:rPr>
              <a:t> attribute, which tells the browser that the background color of the page should be red.</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730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770B4-D9B3-AF42-8A2F-B3AAAEED09C4}"/>
              </a:ext>
            </a:extLst>
          </p:cNvPr>
          <p:cNvSpPr txBox="1"/>
          <p:nvPr/>
        </p:nvSpPr>
        <p:spPr>
          <a:xfrm>
            <a:off x="468261" y="456889"/>
            <a:ext cx="6098458"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Comments in HTML</a:t>
            </a:r>
          </a:p>
        </p:txBody>
      </p:sp>
      <p:sp>
        <p:nvSpPr>
          <p:cNvPr id="5" name="TextBox 4">
            <a:extLst>
              <a:ext uri="{FF2B5EF4-FFF2-40B4-BE49-F238E27FC236}">
                <a16:creationId xmlns:a16="http://schemas.microsoft.com/office/drawing/2014/main" id="{98A18376-EED7-973A-32A4-2FC11FB8653E}"/>
              </a:ext>
            </a:extLst>
          </p:cNvPr>
          <p:cNvSpPr txBox="1"/>
          <p:nvPr/>
        </p:nvSpPr>
        <p:spPr>
          <a:xfrm>
            <a:off x="468260" y="1224483"/>
            <a:ext cx="11123971" cy="3046988"/>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Comments are some text or code written in your code to give an explanation about the code, and not visible to the user.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Comments which are used for HTML file are known as HTML comments. Anything written between these tags will be ignored by the browser, so comments will not be visible on the webpage.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You can add comments in your HTML file using &lt;! -- ... --&gt; tag.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5886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8C974-7834-9A63-9564-398DEB82BD23}"/>
              </a:ext>
            </a:extLst>
          </p:cNvPr>
          <p:cNvSpPr txBox="1"/>
          <p:nvPr/>
        </p:nvSpPr>
        <p:spPr>
          <a:xfrm>
            <a:off x="3480619" y="530942"/>
            <a:ext cx="4704736"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Basic HTML Tags</a:t>
            </a:r>
            <a:endParaRPr lang="en-IN" sz="28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B9F6F55-3D21-31C2-914B-950875A4E92B}"/>
              </a:ext>
            </a:extLst>
          </p:cNvPr>
          <p:cNvSpPr txBox="1"/>
          <p:nvPr/>
        </p:nvSpPr>
        <p:spPr>
          <a:xfrm>
            <a:off x="431389" y="1098189"/>
            <a:ext cx="11323075" cy="5139869"/>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&lt;!DOCTYPE&gt; 	</a:t>
            </a:r>
          </a:p>
          <a:p>
            <a:endParaRPr lang="en-IN"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HTML &lt;!DOCTYPE&gt; tag is used to inform the browser about the version of HTML used in the document. It is called as the document type declaration (DTD).</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Technically &lt;!DOCTYPE &gt; is not a tag/element, it just an instruction to the browser about the document type. It is a null element which does not contain the closing tag and must not include any content within it.</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doctype declaration differs between HTML versions. The HTML 5 doctype declaration is given below.</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Syntax:</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&lt;!DOCTYPE html&gt;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1848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03F081-B46B-6D82-A440-D4CFAF3CC62A}"/>
              </a:ext>
            </a:extLst>
          </p:cNvPr>
          <p:cNvSpPr txBox="1"/>
          <p:nvPr/>
        </p:nvSpPr>
        <p:spPr>
          <a:xfrm>
            <a:off x="438765" y="474345"/>
            <a:ext cx="11477932" cy="563231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&lt;html&gt; … &lt;/html&gt; </a:t>
            </a:r>
            <a:r>
              <a:rPr lang="en-US" sz="2400" dirty="0">
                <a:latin typeface="Calibri" panose="020F0502020204030204" pitchFamily="34" charset="0"/>
                <a:cs typeface="Calibri" panose="020F0502020204030204" pitchFamily="34" charset="0"/>
              </a:rPr>
              <a:t>— The root element. All web pages start with the html element. It’s also called the root element because it’s at the root of the tree of elements that make up a web page.</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&lt;head&gt; … &lt;/head&gt; </a:t>
            </a:r>
            <a:r>
              <a:rPr lang="en-US" sz="2400" dirty="0">
                <a:latin typeface="Calibri" panose="020F0502020204030204" pitchFamily="34" charset="0"/>
                <a:cs typeface="Calibri" panose="020F0502020204030204" pitchFamily="34" charset="0"/>
              </a:rPr>
              <a:t>— The document head. The head element contains information about the web page, as opposed to the web page content itself.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&lt;title&gt; … &lt;/title&gt; </a:t>
            </a:r>
            <a:r>
              <a:rPr lang="en-US" sz="2400" dirty="0">
                <a:latin typeface="Calibri" panose="020F0502020204030204" pitchFamily="34" charset="0"/>
                <a:cs typeface="Calibri" panose="020F0502020204030204" pitchFamily="34" charset="0"/>
              </a:rPr>
              <a:t>— The page title. The title element contains the title of the page. The title is displayed in the browser’s title bar (the bar at the top of the browser window), as well as in bookmarks, search engine results, and many other places.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&lt;body&gt; … &lt;/body&gt; </a:t>
            </a:r>
            <a:r>
              <a:rPr lang="en-US" sz="2400" dirty="0">
                <a:latin typeface="Calibri" panose="020F0502020204030204" pitchFamily="34" charset="0"/>
                <a:cs typeface="Calibri" panose="020F0502020204030204" pitchFamily="34" charset="0"/>
              </a:rPr>
              <a:t>— The page’s content. The body element appears after the head element in the page. It should contain all the content of your web page: text, images, and so on. All web pages have 1 single body element, with the exception of frameset pages, which contain frame elements instead.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897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9C33F6-A612-1318-75A1-F03FC4872553}"/>
              </a:ext>
            </a:extLst>
          </p:cNvPr>
          <p:cNvSpPr txBox="1"/>
          <p:nvPr/>
        </p:nvSpPr>
        <p:spPr>
          <a:xfrm>
            <a:off x="438763" y="533852"/>
            <a:ext cx="11271455" cy="489364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&lt;h1&gt; … &lt;/h1&gt; </a:t>
            </a:r>
            <a:r>
              <a:rPr lang="en-US" sz="2400" dirty="0">
                <a:latin typeface="Calibri" panose="020F0502020204030204" pitchFamily="34" charset="0"/>
                <a:cs typeface="Calibri" panose="020F0502020204030204" pitchFamily="34" charset="0"/>
              </a:rPr>
              <a:t>— A section heading. Headings let you break up your page content into readable chunks. They work much like headings and subheadings in a book or a report.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HTML headings are defined with the &lt;h1&gt; to &lt;h6&gt; tags.</a:t>
            </a:r>
          </a:p>
          <a:p>
            <a:r>
              <a:rPr lang="en-US" sz="2400" dirty="0">
                <a:latin typeface="Calibri" panose="020F0502020204030204" pitchFamily="34" charset="0"/>
                <a:cs typeface="Calibri" panose="020F0502020204030204" pitchFamily="34" charset="0"/>
              </a:rPr>
              <a:t>&lt;h1&gt; defines the most important heading. &lt;h6&gt; defines the least important heading</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&lt;p&gt; … &lt;/p&gt; </a:t>
            </a:r>
            <a:r>
              <a:rPr lang="en-US" sz="2400" dirty="0">
                <a:latin typeface="Calibri" panose="020F0502020204030204" pitchFamily="34" charset="0"/>
                <a:cs typeface="Calibri" panose="020F0502020204030204" pitchFamily="34" charset="0"/>
              </a:rPr>
              <a:t>— A paragraph. The p element lets you create paragraphs of text. Most browsers display paragraphs with a vertical gap between each paragraph, nicely breaking up the text.</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a:t>
            </a:r>
            <a:r>
              <a:rPr lang="en-US" sz="2400" b="1" dirty="0" err="1">
                <a:latin typeface="Calibri" panose="020F0502020204030204" pitchFamily="34" charset="0"/>
                <a:cs typeface="Calibri" panose="020F0502020204030204" pitchFamily="34" charset="0"/>
              </a:rPr>
              <a:t>img</a:t>
            </a:r>
            <a:r>
              <a:rPr lang="en-US" sz="2400" b="1" dirty="0">
                <a:latin typeface="Calibri" panose="020F0502020204030204" pitchFamily="34" charset="0"/>
                <a:cs typeface="Calibri" panose="020F0502020204030204" pitchFamily="34" charset="0"/>
              </a:rPr>
              <a:t>&gt; </a:t>
            </a:r>
            <a:r>
              <a:rPr lang="en-US" sz="2400" dirty="0">
                <a:latin typeface="Calibri" panose="020F0502020204030204" pitchFamily="34" charset="0"/>
                <a:cs typeface="Calibri" panose="020F0502020204030204" pitchFamily="34" charset="0"/>
              </a:rPr>
              <a:t>— An image. The </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 element lets you insert images into your web pages. To insert an image, you first upload the image to your web server, then use an &lt;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 tag to reference the uploaded image filename.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1876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83E1A1-C5A0-51DA-727F-2EF36A46D0B6}"/>
              </a:ext>
            </a:extLst>
          </p:cNvPr>
          <p:cNvPicPr>
            <a:picLocks noChangeAspect="1"/>
          </p:cNvPicPr>
          <p:nvPr/>
        </p:nvPicPr>
        <p:blipFill rotWithShape="1">
          <a:blip r:embed="rId2"/>
          <a:srcRect l="15847" t="32249" r="17500" b="17188"/>
          <a:stretch/>
        </p:blipFill>
        <p:spPr>
          <a:xfrm>
            <a:off x="286516" y="634181"/>
            <a:ext cx="11618967" cy="6223819"/>
          </a:xfrm>
          <a:prstGeom prst="rect">
            <a:avLst/>
          </a:prstGeom>
        </p:spPr>
      </p:pic>
      <p:sp>
        <p:nvSpPr>
          <p:cNvPr id="8" name="TextBox 7">
            <a:extLst>
              <a:ext uri="{FF2B5EF4-FFF2-40B4-BE49-F238E27FC236}">
                <a16:creationId xmlns:a16="http://schemas.microsoft.com/office/drawing/2014/main" id="{F1FE0A41-A5CE-3A51-6A8E-D0213E58A356}"/>
              </a:ext>
            </a:extLst>
          </p:cNvPr>
          <p:cNvSpPr txBox="1"/>
          <p:nvPr/>
        </p:nvSpPr>
        <p:spPr>
          <a:xfrm>
            <a:off x="2197510" y="353961"/>
            <a:ext cx="7241458" cy="461665"/>
          </a:xfrm>
          <a:prstGeom prst="rect">
            <a:avLst/>
          </a:prstGeom>
          <a:noFill/>
        </p:spPr>
        <p:txBody>
          <a:bodyPr wrap="square" rtlCol="0">
            <a:spAutoFit/>
          </a:bodyPr>
          <a:lstStyle/>
          <a:p>
            <a:pPr algn="ctr"/>
            <a:r>
              <a:rPr lang="en-US" sz="2400" b="1" dirty="0"/>
              <a:t>Structure of HTML Page</a:t>
            </a:r>
            <a:endParaRPr lang="en-IN" sz="2400" b="1" dirty="0"/>
          </a:p>
        </p:txBody>
      </p:sp>
    </p:spTree>
    <p:extLst>
      <p:ext uri="{BB962C8B-B14F-4D97-AF65-F5344CB8AC3E}">
        <p14:creationId xmlns:p14="http://schemas.microsoft.com/office/powerpoint/2010/main" val="374807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B8DA1-5E29-A307-0DD8-CCE46987447F}"/>
              </a:ext>
            </a:extLst>
          </p:cNvPr>
          <p:cNvSpPr txBox="1"/>
          <p:nvPr/>
        </p:nvSpPr>
        <p:spPr>
          <a:xfrm>
            <a:off x="438764" y="458244"/>
            <a:ext cx="11389442" cy="437042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Extranet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 extranet is a controlled extension of an organization's intranet (private Network) that allows external users, such as customers, suppliers, and partners, to access certain parts of an organization's intranet.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provides a secure and controlled environment for external entities to access specific resources or collaborate with the organization.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Extranets can be used to share product information, order status, or other relevant data with customers. They can also be used to collaborate with suppliers on product development or logistics.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3093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CC933-B500-71B4-2840-C5C94B845FCB}"/>
              </a:ext>
            </a:extLst>
          </p:cNvPr>
          <p:cNvSpPr txBox="1"/>
          <p:nvPr/>
        </p:nvSpPr>
        <p:spPr>
          <a:xfrm>
            <a:off x="599768" y="235974"/>
            <a:ext cx="10913806" cy="4893647"/>
          </a:xfrm>
          <a:prstGeom prst="rect">
            <a:avLst/>
          </a:prstGeom>
          <a:noFill/>
        </p:spPr>
        <p:txBody>
          <a:bodyPr wrap="square" rtlCol="0">
            <a:spAutoFit/>
          </a:bodyPr>
          <a:lstStyle/>
          <a:p>
            <a:r>
              <a:rPr lang="en-US" sz="2400" dirty="0"/>
              <a:t>&lt;html&gt;</a:t>
            </a:r>
          </a:p>
          <a:p>
            <a:r>
              <a:rPr lang="en-US" sz="2400" dirty="0"/>
              <a:t>&lt;head&gt;</a:t>
            </a:r>
          </a:p>
          <a:p>
            <a:r>
              <a:rPr lang="en-US" sz="2400" dirty="0"/>
              <a:t>&lt;title&gt;</a:t>
            </a:r>
          </a:p>
          <a:p>
            <a:r>
              <a:rPr lang="en-US" sz="2400" dirty="0"/>
              <a:t>	Title of the Page</a:t>
            </a:r>
          </a:p>
          <a:p>
            <a:r>
              <a:rPr lang="en-US" sz="2400" dirty="0"/>
              <a:t>&lt;/title&gt;</a:t>
            </a:r>
          </a:p>
          <a:p>
            <a:r>
              <a:rPr lang="en-US" sz="2400" dirty="0"/>
              <a:t>&lt;/head&gt;</a:t>
            </a:r>
          </a:p>
          <a:p>
            <a:endParaRPr lang="en-US" sz="2400" dirty="0"/>
          </a:p>
          <a:p>
            <a:r>
              <a:rPr lang="en-US" sz="2400" dirty="0"/>
              <a:t>&lt;body&gt;</a:t>
            </a:r>
          </a:p>
          <a:p>
            <a:r>
              <a:rPr lang="en-US" sz="2400" dirty="0"/>
              <a:t>	&lt;P&gt; Enter Text &lt;/P&gt;</a:t>
            </a:r>
          </a:p>
          <a:p>
            <a:r>
              <a:rPr lang="en-US" sz="2400" dirty="0"/>
              <a:t>&lt;/body&gt;</a:t>
            </a:r>
          </a:p>
          <a:p>
            <a:endParaRPr lang="en-US" sz="2400" dirty="0"/>
          </a:p>
          <a:p>
            <a:r>
              <a:rPr lang="en-US" sz="2400" dirty="0"/>
              <a:t>&lt;/head&gt;</a:t>
            </a:r>
          </a:p>
          <a:p>
            <a:r>
              <a:rPr lang="en-US" sz="2400" dirty="0"/>
              <a:t>&lt;/html&gt;</a:t>
            </a:r>
            <a:endParaRPr lang="en-IN" sz="2400" dirty="0"/>
          </a:p>
        </p:txBody>
      </p:sp>
      <p:sp>
        <p:nvSpPr>
          <p:cNvPr id="3" name="TextBox 2">
            <a:extLst>
              <a:ext uri="{FF2B5EF4-FFF2-40B4-BE49-F238E27FC236}">
                <a16:creationId xmlns:a16="http://schemas.microsoft.com/office/drawing/2014/main" id="{523D2E24-6FC0-52FB-3E7D-07ECA0E649F2}"/>
              </a:ext>
            </a:extLst>
          </p:cNvPr>
          <p:cNvSpPr txBox="1"/>
          <p:nvPr/>
        </p:nvSpPr>
        <p:spPr>
          <a:xfrm>
            <a:off x="398206" y="5442155"/>
            <a:ext cx="11238271" cy="461665"/>
          </a:xfrm>
          <a:prstGeom prst="rect">
            <a:avLst/>
          </a:prstGeom>
          <a:noFill/>
        </p:spPr>
        <p:txBody>
          <a:bodyPr wrap="square" rtlCol="0">
            <a:spAutoFit/>
          </a:bodyPr>
          <a:lstStyle/>
          <a:p>
            <a:r>
              <a:rPr lang="en-US" sz="2400" b="1" dirty="0"/>
              <a:t>Save the file with .html extension and open it in web browser.</a:t>
            </a:r>
            <a:endParaRPr lang="en-IN" sz="2400" b="1" dirty="0"/>
          </a:p>
        </p:txBody>
      </p:sp>
    </p:spTree>
    <p:extLst>
      <p:ext uri="{BB962C8B-B14F-4D97-AF65-F5344CB8AC3E}">
        <p14:creationId xmlns:p14="http://schemas.microsoft.com/office/powerpoint/2010/main" val="862566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ACC77-7425-FC42-A121-185A11F4A189}"/>
              </a:ext>
            </a:extLst>
          </p:cNvPr>
          <p:cNvSpPr txBox="1"/>
          <p:nvPr/>
        </p:nvSpPr>
        <p:spPr>
          <a:xfrm>
            <a:off x="2772697" y="471948"/>
            <a:ext cx="6445045" cy="461665"/>
          </a:xfrm>
          <a:prstGeom prst="rect">
            <a:avLst/>
          </a:prstGeom>
          <a:noFill/>
        </p:spPr>
        <p:txBody>
          <a:bodyPr wrap="square" rtlCol="0">
            <a:spAutoFit/>
          </a:bodyPr>
          <a:lstStyle/>
          <a:p>
            <a:pPr algn="ctr"/>
            <a:r>
              <a:rPr lang="en-US" sz="2400" b="1" dirty="0"/>
              <a:t>Formatting Tags</a:t>
            </a:r>
            <a:endParaRPr lang="en-IN" sz="2400" b="1" dirty="0"/>
          </a:p>
        </p:txBody>
      </p:sp>
      <p:sp>
        <p:nvSpPr>
          <p:cNvPr id="4" name="TextBox 3">
            <a:extLst>
              <a:ext uri="{FF2B5EF4-FFF2-40B4-BE49-F238E27FC236}">
                <a16:creationId xmlns:a16="http://schemas.microsoft.com/office/drawing/2014/main" id="{6D222C96-BD34-8BA5-343D-E0E38C1C2B19}"/>
              </a:ext>
            </a:extLst>
          </p:cNvPr>
          <p:cNvSpPr txBox="1"/>
          <p:nvPr/>
        </p:nvSpPr>
        <p:spPr>
          <a:xfrm>
            <a:off x="614877" y="1277015"/>
            <a:ext cx="11227210" cy="4524315"/>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Bold text</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Bold text is used to highlight important text or headings. HTML5 provides two tags to make text bold: </a:t>
            </a:r>
          </a:p>
          <a:p>
            <a:r>
              <a:rPr lang="en-US" sz="2400" dirty="0">
                <a:latin typeface="Calibri" panose="020F0502020204030204" pitchFamily="34" charset="0"/>
                <a:cs typeface="Calibri" panose="020F0502020204030204" pitchFamily="34" charset="0"/>
              </a:rPr>
              <a:t>1. &lt;b&gt;    &lt;/b&gt;</a:t>
            </a:r>
          </a:p>
          <a:p>
            <a:r>
              <a:rPr lang="en-US" sz="2400" dirty="0">
                <a:latin typeface="Calibri" panose="020F0502020204030204" pitchFamily="34" charset="0"/>
                <a:cs typeface="Calibri" panose="020F0502020204030204" pitchFamily="34" charset="0"/>
              </a:rPr>
              <a:t>2. &lt;strong&gt;   &lt;/strong&gt;</a:t>
            </a:r>
          </a:p>
          <a:p>
            <a:endParaRPr lang="en-US" sz="2400" dirty="0">
              <a:latin typeface="Calibri" panose="020F0502020204030204" pitchFamily="34" charset="0"/>
              <a:cs typeface="Calibri" panose="020F0502020204030204" pitchFamily="34" charset="0"/>
            </a:endParaRPr>
          </a:p>
          <a:p>
            <a:r>
              <a:rPr lang="en-US" sz="2400" dirty="0">
                <a:highlight>
                  <a:srgbClr val="FFFF00"/>
                </a:highlight>
                <a:latin typeface="Calibri" panose="020F0502020204030204" pitchFamily="34" charset="0"/>
                <a:cs typeface="Calibri" panose="020F0502020204030204" pitchFamily="34" charset="0"/>
              </a:rPr>
              <a:t>Both tags have the same effect of making the enclosed text bold, but &lt;strong&gt; is preferred because it indicates that the </a:t>
            </a:r>
            <a:r>
              <a:rPr lang="en-US" sz="2400" dirty="0">
                <a:solidFill>
                  <a:srgbClr val="FF0000"/>
                </a:solidFill>
                <a:highlight>
                  <a:srgbClr val="FFFF00"/>
                </a:highlight>
                <a:latin typeface="Calibri" panose="020F0502020204030204" pitchFamily="34" charset="0"/>
                <a:cs typeface="Calibri" panose="020F0502020204030204" pitchFamily="34" charset="0"/>
              </a:rPr>
              <a:t>text is important for semantic purposes</a:t>
            </a:r>
            <a:r>
              <a:rPr lang="en-US" sz="2400" dirty="0">
                <a:highlight>
                  <a:srgbClr val="FFFF00"/>
                </a:highlight>
                <a:latin typeface="Calibri" panose="020F0502020204030204" pitchFamily="34" charset="0"/>
                <a:cs typeface="Calibri" panose="020F0502020204030204" pitchFamily="34" charset="0"/>
              </a:rPr>
              <a:t>, such as indicating a heading or key point</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&lt;p&gt; &lt;strong&gt; Enter Your Text &lt;/strong&gt;&lt;/p&gt;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169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9B980-E19A-F495-53B0-256F00858179}"/>
              </a:ext>
            </a:extLst>
          </p:cNvPr>
          <p:cNvSpPr txBox="1"/>
          <p:nvPr/>
        </p:nvSpPr>
        <p:spPr>
          <a:xfrm>
            <a:off x="468261" y="437054"/>
            <a:ext cx="11168216" cy="4524315"/>
          </a:xfrm>
          <a:prstGeom prst="rect">
            <a:avLst/>
          </a:prstGeom>
          <a:noFill/>
        </p:spPr>
        <p:txBody>
          <a:bodyPr wrap="square">
            <a:spAutoFit/>
          </a:bodyPr>
          <a:lstStyle/>
          <a:p>
            <a:r>
              <a:rPr lang="en-US" sz="2400" b="1" dirty="0"/>
              <a:t>Italicized text</a:t>
            </a:r>
          </a:p>
          <a:p>
            <a:endParaRPr lang="en-US" sz="2400" b="1" dirty="0"/>
          </a:p>
          <a:p>
            <a:r>
              <a:rPr lang="en-US" sz="2400" dirty="0"/>
              <a:t>HTML5 provides two tags to make text italic: </a:t>
            </a:r>
          </a:p>
          <a:p>
            <a:r>
              <a:rPr lang="en-US" sz="2400" dirty="0"/>
              <a:t>1. &lt;</a:t>
            </a:r>
            <a:r>
              <a:rPr lang="en-US" sz="2400" dirty="0" err="1"/>
              <a:t>i</a:t>
            </a:r>
            <a:r>
              <a:rPr lang="en-US" sz="2400" dirty="0"/>
              <a:t>&gt; </a:t>
            </a:r>
          </a:p>
          <a:p>
            <a:r>
              <a:rPr lang="en-US" sz="2400" dirty="0"/>
              <a:t>2. &lt;</a:t>
            </a:r>
            <a:r>
              <a:rPr lang="en-US" sz="2400" dirty="0" err="1"/>
              <a:t>em</a:t>
            </a:r>
            <a:r>
              <a:rPr lang="en-US" sz="2400" dirty="0"/>
              <a:t>&gt;</a:t>
            </a:r>
          </a:p>
          <a:p>
            <a:endParaRPr lang="en-US" sz="2400" dirty="0"/>
          </a:p>
          <a:p>
            <a:r>
              <a:rPr lang="en-US" sz="2400" dirty="0">
                <a:highlight>
                  <a:srgbClr val="FFFF00"/>
                </a:highlight>
              </a:rPr>
              <a:t>Both tags have the same effect of making the enclosed text italic, but </a:t>
            </a:r>
            <a:r>
              <a:rPr lang="en-US" sz="2400" dirty="0">
                <a:solidFill>
                  <a:srgbClr val="FF0000"/>
                </a:solidFill>
                <a:highlight>
                  <a:srgbClr val="FFFF00"/>
                </a:highlight>
              </a:rPr>
              <a:t>&lt;</a:t>
            </a:r>
            <a:r>
              <a:rPr lang="en-US" sz="2400" dirty="0" err="1">
                <a:solidFill>
                  <a:srgbClr val="FF0000"/>
                </a:solidFill>
                <a:highlight>
                  <a:srgbClr val="FFFF00"/>
                </a:highlight>
              </a:rPr>
              <a:t>em</a:t>
            </a:r>
            <a:r>
              <a:rPr lang="en-US" sz="2400" dirty="0">
                <a:solidFill>
                  <a:srgbClr val="FF0000"/>
                </a:solidFill>
                <a:highlight>
                  <a:srgbClr val="FFFF00"/>
                </a:highlight>
              </a:rPr>
              <a:t>&gt; </a:t>
            </a:r>
            <a:r>
              <a:rPr lang="en-US" sz="2400" dirty="0">
                <a:highlight>
                  <a:srgbClr val="FFFF00"/>
                </a:highlight>
              </a:rPr>
              <a:t>is preferred because it indicates that the text has emphasis for semantic purposes</a:t>
            </a:r>
            <a:r>
              <a:rPr lang="en-US" sz="2400" dirty="0"/>
              <a:t>.</a:t>
            </a:r>
          </a:p>
          <a:p>
            <a:endParaRPr lang="en-US" sz="2400" dirty="0"/>
          </a:p>
          <a:p>
            <a:r>
              <a:rPr lang="en-US" sz="2400" dirty="0"/>
              <a:t>&lt;p&gt;&lt;</a:t>
            </a:r>
            <a:r>
              <a:rPr lang="en-US" sz="2400" dirty="0" err="1"/>
              <a:t>i</a:t>
            </a:r>
            <a:r>
              <a:rPr lang="en-US" sz="2400" dirty="0"/>
              <a:t>&gt; Text &lt;/</a:t>
            </a:r>
            <a:r>
              <a:rPr lang="en-US" sz="2400" dirty="0" err="1"/>
              <a:t>i</a:t>
            </a:r>
            <a:r>
              <a:rPr lang="en-US" sz="2400" dirty="0"/>
              <a:t>&gt;&lt;/p&gt;</a:t>
            </a:r>
          </a:p>
          <a:p>
            <a:endParaRPr lang="en-US" sz="2400" dirty="0"/>
          </a:p>
          <a:p>
            <a:r>
              <a:rPr lang="en-US" sz="2400" dirty="0"/>
              <a:t>&lt;p&gt;&lt;</a:t>
            </a:r>
            <a:r>
              <a:rPr lang="en-US" sz="2400" dirty="0" err="1"/>
              <a:t>em</a:t>
            </a:r>
            <a:r>
              <a:rPr lang="en-US" sz="2400" dirty="0"/>
              <a:t>&gt; Text &lt;/</a:t>
            </a:r>
            <a:r>
              <a:rPr lang="en-US" sz="2400" dirty="0" err="1"/>
              <a:t>em</a:t>
            </a:r>
            <a:r>
              <a:rPr lang="en-US" sz="2400" dirty="0"/>
              <a:t>&gt;&lt;/p&gt;</a:t>
            </a:r>
            <a:endParaRPr lang="en-IN" sz="2400" dirty="0"/>
          </a:p>
        </p:txBody>
      </p:sp>
    </p:spTree>
    <p:extLst>
      <p:ext uri="{BB962C8B-B14F-4D97-AF65-F5344CB8AC3E}">
        <p14:creationId xmlns:p14="http://schemas.microsoft.com/office/powerpoint/2010/main" val="941590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EF86B-854E-5787-6309-6B056377D401}"/>
              </a:ext>
            </a:extLst>
          </p:cNvPr>
          <p:cNvSpPr txBox="1"/>
          <p:nvPr/>
        </p:nvSpPr>
        <p:spPr>
          <a:xfrm>
            <a:off x="294968" y="191734"/>
            <a:ext cx="11577483" cy="6601807"/>
          </a:xfrm>
          <a:prstGeom prst="rect">
            <a:avLst/>
          </a:prstGeom>
          <a:noFill/>
        </p:spPr>
        <p:txBody>
          <a:bodyPr wrap="square" rtlCol="0">
            <a:spAutoFit/>
          </a:bodyPr>
          <a:lstStyle/>
          <a:p>
            <a:r>
              <a:rPr lang="en-US" sz="2400" b="1" dirty="0"/>
              <a:t>Underline Text</a:t>
            </a:r>
          </a:p>
          <a:p>
            <a:endParaRPr lang="en-US" sz="1400" b="1" dirty="0"/>
          </a:p>
          <a:p>
            <a:r>
              <a:rPr lang="en-US" sz="2400" dirty="0"/>
              <a:t>It is used to underline a particular text. The content inside is typically displayed with an underline.</a:t>
            </a:r>
          </a:p>
          <a:p>
            <a:endParaRPr lang="en-US" sz="1400" dirty="0"/>
          </a:p>
          <a:p>
            <a:r>
              <a:rPr lang="en-US" sz="2400" dirty="0"/>
              <a:t>&lt;u&gt; Text &lt;/u&gt;</a:t>
            </a:r>
          </a:p>
          <a:p>
            <a:endParaRPr lang="en-US" sz="1600" dirty="0"/>
          </a:p>
          <a:p>
            <a:r>
              <a:rPr lang="en-US" sz="2400" b="1" dirty="0"/>
              <a:t>Mark Text</a:t>
            </a:r>
          </a:p>
          <a:p>
            <a:endParaRPr lang="en-US" sz="1600" dirty="0"/>
          </a:p>
          <a:p>
            <a:r>
              <a:rPr lang="en-US" sz="2400" dirty="0"/>
              <a:t>The HTML &lt;mark&gt; element defines text that should be marked or highlighted:</a:t>
            </a:r>
          </a:p>
          <a:p>
            <a:endParaRPr lang="en-US" sz="1200" dirty="0"/>
          </a:p>
          <a:p>
            <a:r>
              <a:rPr lang="en-US" sz="2400" dirty="0"/>
              <a:t>&lt;mark&gt; Text   &lt;/mark&gt;</a:t>
            </a:r>
          </a:p>
          <a:p>
            <a:endParaRPr lang="en-US" sz="1100" dirty="0"/>
          </a:p>
          <a:p>
            <a:r>
              <a:rPr lang="en-US" sz="2400" dirty="0"/>
              <a:t>Please bring &lt;mark&gt; Notebooks&lt;/mark&gt; tomorrow.</a:t>
            </a:r>
          </a:p>
          <a:p>
            <a:endParaRPr lang="en-US" sz="1200" dirty="0"/>
          </a:p>
          <a:p>
            <a:r>
              <a:rPr lang="en-US" sz="2400" b="1" dirty="0"/>
              <a:t>Small Text</a:t>
            </a:r>
          </a:p>
          <a:p>
            <a:r>
              <a:rPr lang="en-US" sz="2400" dirty="0"/>
              <a:t>&lt;small&gt;    &lt;/small&gt;</a:t>
            </a:r>
          </a:p>
          <a:p>
            <a:endParaRPr lang="en-US" sz="1200" dirty="0"/>
          </a:p>
          <a:p>
            <a:r>
              <a:rPr lang="en-US" sz="2400" dirty="0"/>
              <a:t>The HTML &lt;small&gt; element defines smaller text:</a:t>
            </a:r>
          </a:p>
          <a:p>
            <a:endParaRPr lang="en-US" sz="1600" dirty="0"/>
          </a:p>
          <a:p>
            <a:r>
              <a:rPr lang="en-US" sz="2400" dirty="0"/>
              <a:t>&lt;small&gt;This is some smaller text.&lt;/small&gt;</a:t>
            </a:r>
            <a:endParaRPr lang="en-IN" sz="2400" dirty="0"/>
          </a:p>
        </p:txBody>
      </p:sp>
    </p:spTree>
    <p:extLst>
      <p:ext uri="{BB962C8B-B14F-4D97-AF65-F5344CB8AC3E}">
        <p14:creationId xmlns:p14="http://schemas.microsoft.com/office/powerpoint/2010/main" val="89454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6A94E-291D-A5BC-8B8E-68F19AF7A42D}"/>
              </a:ext>
            </a:extLst>
          </p:cNvPr>
          <p:cNvSpPr txBox="1"/>
          <p:nvPr/>
        </p:nvSpPr>
        <p:spPr>
          <a:xfrm>
            <a:off x="468261" y="396029"/>
            <a:ext cx="11374693" cy="4708981"/>
          </a:xfrm>
          <a:prstGeom prst="rect">
            <a:avLst/>
          </a:prstGeom>
          <a:noFill/>
        </p:spPr>
        <p:txBody>
          <a:bodyPr wrap="square">
            <a:spAutoFit/>
          </a:bodyPr>
          <a:lstStyle/>
          <a:p>
            <a:r>
              <a:rPr lang="en-US" sz="2400" b="1" dirty="0"/>
              <a:t>&lt;del&gt; - &lt;/del&gt;</a:t>
            </a:r>
          </a:p>
          <a:p>
            <a:endParaRPr lang="en-US" sz="1200" dirty="0"/>
          </a:p>
          <a:p>
            <a:r>
              <a:rPr lang="en-US" sz="2400" dirty="0"/>
              <a:t>The HTML &lt;del&gt; element defines text that has been deleted from a document. Browsers will usually strike a line through deleted text:</a:t>
            </a:r>
          </a:p>
          <a:p>
            <a:endParaRPr lang="en-US" sz="2400" dirty="0"/>
          </a:p>
          <a:p>
            <a:r>
              <a:rPr lang="en-US" sz="2400" dirty="0"/>
              <a:t>&lt;p&gt;My favorite color is &lt;del&gt;blue&lt;/del&gt; red.&lt;/p&gt;</a:t>
            </a:r>
          </a:p>
          <a:p>
            <a:endParaRPr lang="en-US" sz="2400" dirty="0"/>
          </a:p>
          <a:p>
            <a:r>
              <a:rPr lang="en-US" sz="2400" b="1" dirty="0"/>
              <a:t>&lt;ins&gt; &lt;/ins&gt;</a:t>
            </a:r>
          </a:p>
          <a:p>
            <a:r>
              <a:rPr lang="en-US" sz="2400" dirty="0"/>
              <a:t>Defines a text that has been inserted into a document. Browsers will usually underline inserted text.</a:t>
            </a:r>
          </a:p>
          <a:p>
            <a:endParaRPr lang="en-US" sz="2400" dirty="0"/>
          </a:p>
          <a:p>
            <a:r>
              <a:rPr lang="en-US" sz="2400" dirty="0"/>
              <a:t>&lt;p&gt;My favorite color is &lt;del&gt;blue&lt;/del&gt;&lt;ins&gt; red.&lt;/ins&gt;&lt;/p&gt;</a:t>
            </a:r>
          </a:p>
          <a:p>
            <a:endParaRPr lang="en-IN" sz="2400" dirty="0"/>
          </a:p>
        </p:txBody>
      </p:sp>
    </p:spTree>
    <p:extLst>
      <p:ext uri="{BB962C8B-B14F-4D97-AF65-F5344CB8AC3E}">
        <p14:creationId xmlns:p14="http://schemas.microsoft.com/office/powerpoint/2010/main" val="1825261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D2D12-9911-E3F3-7430-0A6C820A4D7E}"/>
              </a:ext>
            </a:extLst>
          </p:cNvPr>
          <p:cNvSpPr txBox="1"/>
          <p:nvPr/>
        </p:nvSpPr>
        <p:spPr>
          <a:xfrm>
            <a:off x="269591" y="164892"/>
            <a:ext cx="11404191" cy="655564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&lt;sub&gt; - &lt;/sub&gt;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HTML &lt;sub&gt; element defines subscript text. Subscript text appears half a character below the normal line, and is sometimes rendered in a smaller font. </a:t>
            </a:r>
          </a:p>
          <a:p>
            <a:r>
              <a:rPr lang="en-US" sz="2400" b="1" dirty="0">
                <a:latin typeface="Calibri" panose="020F0502020204030204" pitchFamily="34" charset="0"/>
                <a:cs typeface="Calibri" panose="020F0502020204030204" pitchFamily="34" charset="0"/>
              </a:rPr>
              <a:t>&lt;sup&gt; - &lt;/sup&gt;</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HTML &lt;sup&gt; element defines superscript text. Superscript text appears half a character above the normal line, and is sometimes rendered in a smaller font. </a:t>
            </a:r>
          </a:p>
          <a:p>
            <a:r>
              <a:rPr lang="en-US" sz="2400" b="1" dirty="0">
                <a:latin typeface="Calibri" panose="020F0502020204030204" pitchFamily="34" charset="0"/>
                <a:cs typeface="Calibri" panose="020F0502020204030204" pitchFamily="34" charset="0"/>
              </a:rPr>
              <a:t>&lt;address&gt;	&lt;/address&gt;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Defines contact information for the author/owner of a document/article. The text in the &lt;address&gt; element usually renders in italic, and browsers will always add a line break before and after the &lt;address&gt; element.</a:t>
            </a:r>
          </a:p>
          <a:p>
            <a:r>
              <a:rPr lang="en-IN" sz="2400" b="1" dirty="0">
                <a:latin typeface="Calibri" panose="020F0502020204030204" pitchFamily="34" charset="0"/>
                <a:cs typeface="Calibri" panose="020F0502020204030204" pitchFamily="34" charset="0"/>
              </a:rPr>
              <a:t>&lt;progress&gt; Tag</a:t>
            </a:r>
          </a:p>
          <a:p>
            <a:endParaRPr lang="en-IN"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&lt;progress&gt; tag represents the completion progress of a task.</a:t>
            </a:r>
            <a:endParaRPr lang="en-IN" sz="16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Attributes Supported: max and Value.</a:t>
            </a:r>
            <a:endParaRPr lang="en-IN"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&lt;progress value="42" max="100"&gt; &lt;/progress&gt;</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395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Description automatically generated">
            <a:extLst>
              <a:ext uri="{FF2B5EF4-FFF2-40B4-BE49-F238E27FC236}">
                <a16:creationId xmlns:a16="http://schemas.microsoft.com/office/drawing/2014/main" id="{4BF9CB2E-B89E-0AB6-0ABD-C8843AF047A8}"/>
              </a:ext>
            </a:extLst>
          </p:cNvPr>
          <p:cNvPicPr>
            <a:picLocks noChangeAspect="1"/>
          </p:cNvPicPr>
          <p:nvPr/>
        </p:nvPicPr>
        <p:blipFill rotWithShape="1">
          <a:blip r:embed="rId2"/>
          <a:srcRect t="1274" b="5032"/>
          <a:stretch/>
        </p:blipFill>
        <p:spPr>
          <a:xfrm>
            <a:off x="457200" y="457200"/>
            <a:ext cx="11277600" cy="5943600"/>
          </a:xfrm>
          <a:prstGeom prst="rect">
            <a:avLst/>
          </a:prstGeom>
        </p:spPr>
      </p:pic>
    </p:spTree>
    <p:extLst>
      <p:ext uri="{BB962C8B-B14F-4D97-AF65-F5344CB8AC3E}">
        <p14:creationId xmlns:p14="http://schemas.microsoft.com/office/powerpoint/2010/main" val="14341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864B3-C039-5CA6-ED3C-1203D602F811}"/>
              </a:ext>
            </a:extLst>
          </p:cNvPr>
          <p:cNvSpPr txBox="1"/>
          <p:nvPr/>
        </p:nvSpPr>
        <p:spPr>
          <a:xfrm>
            <a:off x="497758" y="1262287"/>
            <a:ext cx="11463184" cy="526297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WWW stands for the World Wide Web, and it is a system of interlinked hypertext documents accessed via the internet. The WWW was initiated by CERN (European library for Nuclear Research) in 1989.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term "www" (World Wide Web) is closely associated with Sir Tim Berners-Lee, who is credited with inventing the World Wide Web.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Tim Berners-Lee, a British computer scientist, proposed the concept of the World Wide Web in 1989 while working at CERN (European Organization for Nuclear Research) for researchers to work together effectively.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Tim Berners-Lee founded the World Wide Web Consortium (W3C) in 1994 to oversee the development of web standards and ensure the continued evolution and interoperability of the World Wide Web.</a:t>
            </a:r>
            <a:endParaRPr lang="en-IN"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7DC1C0B-B0CA-555C-CD8C-039E270FA141}"/>
              </a:ext>
            </a:extLst>
          </p:cNvPr>
          <p:cNvSpPr txBox="1"/>
          <p:nvPr/>
        </p:nvSpPr>
        <p:spPr>
          <a:xfrm>
            <a:off x="497758" y="545690"/>
            <a:ext cx="7879326" cy="461665"/>
          </a:xfrm>
          <a:prstGeom prst="rect">
            <a:avLst/>
          </a:prstGeom>
          <a:noFill/>
        </p:spPr>
        <p:txBody>
          <a:bodyPr wrap="square" rtlCol="0">
            <a:spAutoFit/>
          </a:bodyPr>
          <a:lstStyle/>
          <a:p>
            <a:r>
              <a:rPr lang="en-US" sz="2400" b="1" dirty="0"/>
              <a:t>World wide web (www)</a:t>
            </a:r>
            <a:endParaRPr lang="en-IN" sz="2400" b="1" dirty="0"/>
          </a:p>
        </p:txBody>
      </p:sp>
    </p:spTree>
    <p:extLst>
      <p:ext uri="{BB962C8B-B14F-4D97-AF65-F5344CB8AC3E}">
        <p14:creationId xmlns:p14="http://schemas.microsoft.com/office/powerpoint/2010/main" val="291034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882C5-58EB-2907-2900-FF5C1963E21E}"/>
              </a:ext>
            </a:extLst>
          </p:cNvPr>
          <p:cNvSpPr txBox="1"/>
          <p:nvPr/>
        </p:nvSpPr>
        <p:spPr>
          <a:xfrm>
            <a:off x="483010" y="566678"/>
            <a:ext cx="11241958" cy="3693319"/>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Components of the Web</a:t>
            </a:r>
          </a:p>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There are 3 components of the web: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Uniform Resource Locator (URL): serves as a system for resources on the web.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HyperText</a:t>
            </a:r>
            <a:r>
              <a:rPr lang="en-US" sz="2400" dirty="0">
                <a:latin typeface="Calibri" panose="020F0502020204030204" pitchFamily="34" charset="0"/>
                <a:cs typeface="Calibri" panose="020F0502020204030204" pitchFamily="34" charset="0"/>
              </a:rPr>
              <a:t> Transfer Protocol (HTTP): specifies communication of browser and server.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Hyper Text Markup Language (HTML): defines the structure, </a:t>
            </a:r>
            <a:r>
              <a:rPr lang="en-US" sz="2400" dirty="0" err="1">
                <a:latin typeface="Calibri" panose="020F0502020204030204" pitchFamily="34" charset="0"/>
                <a:cs typeface="Calibri" panose="020F0502020204030204" pitchFamily="34" charset="0"/>
              </a:rPr>
              <a:t>organisation</a:t>
            </a:r>
            <a:r>
              <a:rPr lang="en-US" sz="2400" dirty="0">
                <a:latin typeface="Calibri" panose="020F0502020204030204" pitchFamily="34" charset="0"/>
                <a:cs typeface="Calibri" panose="020F0502020204030204" pitchFamily="34" charset="0"/>
              </a:rPr>
              <a:t> and content of a webpage.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55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A547F-BA00-B090-554C-A7C481C490E5}"/>
              </a:ext>
            </a:extLst>
          </p:cNvPr>
          <p:cNvSpPr txBox="1"/>
          <p:nvPr/>
        </p:nvSpPr>
        <p:spPr>
          <a:xfrm>
            <a:off x="398206" y="516194"/>
            <a:ext cx="9202994"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URL – Uniform Resource Locator</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7D6D6FF-CD36-0CE8-8216-119E0636AAAC}"/>
              </a:ext>
            </a:extLst>
          </p:cNvPr>
          <p:cNvSpPr txBox="1"/>
          <p:nvPr/>
        </p:nvSpPr>
        <p:spPr>
          <a:xfrm>
            <a:off x="398205" y="1218042"/>
            <a:ext cx="11297265" cy="415498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URL, or Uniform Resource Locator, is a reference or address used to access resources on the internet.</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Protocol</a:t>
            </a:r>
            <a:r>
              <a:rPr lang="en-US" sz="2400" dirty="0">
                <a:latin typeface="Calibri" panose="020F0502020204030204" pitchFamily="34" charset="0"/>
                <a:cs typeface="Calibri" panose="020F0502020204030204" pitchFamily="34" charset="0"/>
              </a:rPr>
              <a:t>: This indicates the communication protocol used, such as HTTP (Hypertext Transfer Protocol) or HTTPS (Hypertext Transfer Protocol Secure).</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Domain or IP Address</a:t>
            </a:r>
            <a:r>
              <a:rPr lang="en-US" sz="2400" dirty="0">
                <a:latin typeface="Calibri" panose="020F0502020204030204" pitchFamily="34" charset="0"/>
                <a:cs typeface="Calibri" panose="020F0502020204030204" pitchFamily="34" charset="0"/>
              </a:rPr>
              <a:t>: This part specifies the location of the server hosting the resource. It could be a domain name (e.g., www.example.com) or an IP address (e.g., 192.168.0.1).</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Path to Resource</a:t>
            </a:r>
            <a:r>
              <a:rPr lang="en-US" sz="2400" dirty="0">
                <a:latin typeface="Calibri" panose="020F0502020204030204" pitchFamily="34" charset="0"/>
                <a:cs typeface="Calibri" panose="020F0502020204030204" pitchFamily="34" charset="0"/>
              </a:rPr>
              <a:t>: This is the specific location or file on the server that you want to access.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530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FA5B2877-82E0-E26B-0156-D007DBE5E1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D0B27B-E32B-4EEB-B73D-755F2CF8AECE}" type="slidenum">
              <a:rPr lang="en-US" altLang="en-US"/>
              <a:pPr eaLnBrk="1" hangingPunct="1"/>
              <a:t>8</a:t>
            </a:fld>
            <a:endParaRPr lang="en-US" altLang="en-US"/>
          </a:p>
        </p:txBody>
      </p:sp>
      <p:sp>
        <p:nvSpPr>
          <p:cNvPr id="7171" name="Rectangle 2">
            <a:extLst>
              <a:ext uri="{FF2B5EF4-FFF2-40B4-BE49-F238E27FC236}">
                <a16:creationId xmlns:a16="http://schemas.microsoft.com/office/drawing/2014/main" id="{7B6A546C-FDE7-8454-BBB6-E4783E6F54B6}"/>
              </a:ext>
            </a:extLst>
          </p:cNvPr>
          <p:cNvSpPr>
            <a:spLocks noGrp="1" noChangeArrowheads="1"/>
          </p:cNvSpPr>
          <p:nvPr>
            <p:ph type="title"/>
          </p:nvPr>
        </p:nvSpPr>
        <p:spPr/>
        <p:txBody>
          <a:bodyPr>
            <a:normAutofit/>
          </a:bodyPr>
          <a:lstStyle/>
          <a:p>
            <a:pPr eaLnBrk="1" hangingPunct="1"/>
            <a:r>
              <a:rPr lang="en-US" altLang="en-US" sz="2400" b="1" dirty="0">
                <a:latin typeface="Calibri" panose="020F0502020204030204" pitchFamily="34" charset="0"/>
                <a:cs typeface="Calibri" panose="020F0502020204030204" pitchFamily="34" charset="0"/>
              </a:rPr>
              <a:t>HTTP</a:t>
            </a:r>
          </a:p>
        </p:txBody>
      </p:sp>
      <p:sp>
        <p:nvSpPr>
          <p:cNvPr id="7172" name="Rectangle 3">
            <a:extLst>
              <a:ext uri="{FF2B5EF4-FFF2-40B4-BE49-F238E27FC236}">
                <a16:creationId xmlns:a16="http://schemas.microsoft.com/office/drawing/2014/main" id="{3828ABEA-0473-75FA-16C6-946D367B7D7D}"/>
              </a:ext>
            </a:extLst>
          </p:cNvPr>
          <p:cNvSpPr>
            <a:spLocks noGrp="1" noChangeArrowheads="1"/>
          </p:cNvSpPr>
          <p:nvPr>
            <p:ph type="body" idx="1"/>
          </p:nvPr>
        </p:nvSpPr>
        <p:spPr>
          <a:xfrm>
            <a:off x="838200" y="1412670"/>
            <a:ext cx="10515600" cy="4351338"/>
          </a:xfrm>
        </p:spPr>
        <p:txBody>
          <a:bodyPr>
            <a:normAutofit/>
          </a:bodyPr>
          <a:lstStyle/>
          <a:p>
            <a:pPr eaLnBrk="1" hangingPunct="1"/>
            <a:r>
              <a:rPr lang="en-US" altLang="en-US" sz="2400" dirty="0">
                <a:latin typeface="Calibri" panose="020F0502020204030204" pitchFamily="34" charset="0"/>
                <a:cs typeface="Calibri" panose="020F0502020204030204" pitchFamily="34" charset="0"/>
              </a:rPr>
              <a:t>Stands for </a:t>
            </a:r>
            <a:r>
              <a:rPr lang="en-US" altLang="en-US" sz="2400" dirty="0" err="1">
                <a:latin typeface="Calibri" panose="020F0502020204030204" pitchFamily="34" charset="0"/>
                <a:cs typeface="Calibri" panose="020F0502020204030204" pitchFamily="34" charset="0"/>
              </a:rPr>
              <a:t>HyperText</a:t>
            </a:r>
            <a:r>
              <a:rPr lang="en-US" altLang="en-US" sz="2400" dirty="0">
                <a:latin typeface="Calibri" panose="020F0502020204030204" pitchFamily="34" charset="0"/>
                <a:cs typeface="Calibri" panose="020F0502020204030204" pitchFamily="34" charset="0"/>
              </a:rPr>
              <a:t> Transfer Protocol</a:t>
            </a:r>
          </a:p>
          <a:p>
            <a:pPr eaLnBrk="1" hangingPunct="1"/>
            <a:r>
              <a:rPr lang="en-US" altLang="en-US" sz="2400" dirty="0">
                <a:latin typeface="Calibri" panose="020F0502020204030204" pitchFamily="34" charset="0"/>
                <a:cs typeface="Calibri" panose="020F0502020204030204" pitchFamily="34" charset="0"/>
              </a:rPr>
              <a:t>Allows computers on the WWW to communicate with one another.</a:t>
            </a:r>
          </a:p>
          <a:p>
            <a:pPr eaLnBrk="1" hangingPunct="1"/>
            <a:r>
              <a:rPr lang="en-US" altLang="en-US" sz="2400" dirty="0">
                <a:latin typeface="Calibri" panose="020F0502020204030204" pitchFamily="34" charset="0"/>
                <a:cs typeface="Calibri" panose="020F0502020204030204" pitchFamily="34" charset="0"/>
              </a:rPr>
              <a:t>Handles the “request” sent to the Web server and the “response” received from the Web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E2849-2772-1BE2-1678-4B55B9A6DA76}"/>
              </a:ext>
            </a:extLst>
          </p:cNvPr>
          <p:cNvPicPr>
            <a:picLocks noChangeAspect="1"/>
          </p:cNvPicPr>
          <p:nvPr/>
        </p:nvPicPr>
        <p:blipFill>
          <a:blip r:embed="rId2"/>
          <a:stretch>
            <a:fillRect/>
          </a:stretch>
        </p:blipFill>
        <p:spPr>
          <a:xfrm>
            <a:off x="349044" y="157089"/>
            <a:ext cx="1537983" cy="1297858"/>
          </a:xfrm>
          <a:prstGeom prst="rect">
            <a:avLst/>
          </a:prstGeom>
        </p:spPr>
      </p:pic>
      <p:sp>
        <p:nvSpPr>
          <p:cNvPr id="3" name="TextBox 2">
            <a:extLst>
              <a:ext uri="{FF2B5EF4-FFF2-40B4-BE49-F238E27FC236}">
                <a16:creationId xmlns:a16="http://schemas.microsoft.com/office/drawing/2014/main" id="{596F874D-566E-D871-61E2-2EEDE22D0796}"/>
              </a:ext>
            </a:extLst>
          </p:cNvPr>
          <p:cNvSpPr txBox="1"/>
          <p:nvPr/>
        </p:nvSpPr>
        <p:spPr>
          <a:xfrm>
            <a:off x="2079523" y="575186"/>
            <a:ext cx="7285703" cy="461665"/>
          </a:xfrm>
          <a:prstGeom prst="rect">
            <a:avLst/>
          </a:prstGeom>
          <a:noFill/>
        </p:spPr>
        <p:txBody>
          <a:bodyPr wrap="square" rtlCol="0">
            <a:spAutoFit/>
          </a:bodyPr>
          <a:lstStyle/>
          <a:p>
            <a:pPr algn="ctr"/>
            <a:r>
              <a:rPr lang="en-US" sz="2400" b="1" dirty="0"/>
              <a:t>Web Browsers</a:t>
            </a:r>
            <a:endParaRPr lang="en-IN" sz="2400" b="1" dirty="0"/>
          </a:p>
        </p:txBody>
      </p:sp>
      <p:sp>
        <p:nvSpPr>
          <p:cNvPr id="5" name="TextBox 4">
            <a:extLst>
              <a:ext uri="{FF2B5EF4-FFF2-40B4-BE49-F238E27FC236}">
                <a16:creationId xmlns:a16="http://schemas.microsoft.com/office/drawing/2014/main" id="{0B1234E8-7418-C75E-F45F-817E23554262}"/>
              </a:ext>
            </a:extLst>
          </p:cNvPr>
          <p:cNvSpPr txBox="1"/>
          <p:nvPr/>
        </p:nvSpPr>
        <p:spPr>
          <a:xfrm>
            <a:off x="527254" y="1624779"/>
            <a:ext cx="11271455" cy="120032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software application used to access information on the World Wide Web is called a Web Browser. It is an interface between us and the information available on the web and helps in interpreting and displaying content from websites.</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B7C62BF-2DFE-8B23-EC96-BBCE0EA4743A}"/>
              </a:ext>
            </a:extLst>
          </p:cNvPr>
          <p:cNvSpPr txBox="1"/>
          <p:nvPr/>
        </p:nvSpPr>
        <p:spPr>
          <a:xfrm>
            <a:off x="527254" y="3100912"/>
            <a:ext cx="11374694" cy="3416320"/>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1990 – The </a:t>
            </a:r>
            <a:r>
              <a:rPr lang="en-US" sz="2400" dirty="0" err="1">
                <a:latin typeface="Calibri" panose="020F0502020204030204" pitchFamily="34" charset="0"/>
                <a:cs typeface="Calibri" panose="020F0502020204030204" pitchFamily="34" charset="0"/>
              </a:rPr>
              <a:t>WorldWideWeb</a:t>
            </a:r>
            <a:r>
              <a:rPr lang="en-US" sz="2400" dirty="0">
                <a:latin typeface="Calibri" panose="020F0502020204030204" pitchFamily="34" charset="0"/>
                <a:cs typeface="Calibri" panose="020F0502020204030204" pitchFamily="34" charset="0"/>
              </a:rPr>
              <a:t> (not to be confused with the World Wide Web) was the first browser ever created by W3C Director Tim Berners-Lee, then renamed Nexus to differentiate from the actual World Wide Web. Unlike today, this was the only browser and the only way to access the web.</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1992 – Lynx was a texted-based browser that couldn’t display any graphic content.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1993 – Mosaic was the first browser to allow images embedded in text making it “the world’s first most popular browser”.</a:t>
            </a:r>
          </a:p>
        </p:txBody>
      </p:sp>
    </p:spTree>
    <p:extLst>
      <p:ext uri="{BB962C8B-B14F-4D97-AF65-F5344CB8AC3E}">
        <p14:creationId xmlns:p14="http://schemas.microsoft.com/office/powerpoint/2010/main" val="4013684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3278</Words>
  <Application>Microsoft Office PowerPoint</Application>
  <PresentationFormat>Widescreen</PresentationFormat>
  <Paragraphs>290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Calibri</vt:lpstr>
      <vt:lpstr>Office Theme</vt:lpstr>
      <vt:lpstr>Unit-1</vt:lpstr>
      <vt:lpstr>PowerPoint Presentation</vt:lpstr>
      <vt:lpstr>PowerPoint Presentation</vt:lpstr>
      <vt:lpstr>PowerPoint Presentation</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OF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Varun Sapra</dc:creator>
  <cp:lastModifiedBy>Anshika Srivastava</cp:lastModifiedBy>
  <cp:revision>16</cp:revision>
  <dcterms:created xsi:type="dcterms:W3CDTF">2024-01-18T11:08:40Z</dcterms:created>
  <dcterms:modified xsi:type="dcterms:W3CDTF">2024-03-04T19:05:21Z</dcterms:modified>
</cp:coreProperties>
</file>