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1" r:id="rId3"/>
    <p:sldId id="277" r:id="rId4"/>
    <p:sldId id="282" r:id="rId5"/>
    <p:sldId id="278" r:id="rId6"/>
    <p:sldId id="279" r:id="rId7"/>
    <p:sldId id="280" r:id="rId8"/>
    <p:sldId id="281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6F97-3B51-4614-98BC-3A41D3CB0A6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9917-7993-4E36-8B09-169F2108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0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6F97-3B51-4614-98BC-3A41D3CB0A6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9917-7993-4E36-8B09-169F2108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9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6F97-3B51-4614-98BC-3A41D3CB0A6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9917-7993-4E36-8B09-169F2108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6F97-3B51-4614-98BC-3A41D3CB0A6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9917-7993-4E36-8B09-169F2108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6F97-3B51-4614-98BC-3A41D3CB0A6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9917-7993-4E36-8B09-169F2108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6F97-3B51-4614-98BC-3A41D3CB0A6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9917-7993-4E36-8B09-169F2108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6F97-3B51-4614-98BC-3A41D3CB0A6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9917-7993-4E36-8B09-169F2108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6F97-3B51-4614-98BC-3A41D3CB0A6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9917-7993-4E36-8B09-169F2108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3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6F97-3B51-4614-98BC-3A41D3CB0A6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9917-7993-4E36-8B09-169F2108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6F97-3B51-4614-98BC-3A41D3CB0A6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9917-7993-4E36-8B09-169F2108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2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6F97-3B51-4614-98BC-3A41D3CB0A6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9917-7993-4E36-8B09-169F2108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6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6F97-3B51-4614-98BC-3A41D3CB0A6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9917-7993-4E36-8B09-169F2108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5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Document Object Model (DOM)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Methods of document object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416575"/>
              </p:ext>
            </p:extLst>
          </p:nvPr>
        </p:nvGraphicFramePr>
        <p:xfrm>
          <a:off x="707570" y="1450023"/>
          <a:ext cx="10461172" cy="4663440"/>
        </p:xfrm>
        <a:graphic>
          <a:graphicData uri="http://schemas.openxmlformats.org/drawingml/2006/table">
            <a:tbl>
              <a:tblPr/>
              <a:tblGrid>
                <a:gridCol w="5230586">
                  <a:extLst>
                    <a:ext uri="{9D8B030D-6E8A-4147-A177-3AD203B41FA5}">
                      <a16:colId xmlns:a16="http://schemas.microsoft.com/office/drawing/2014/main" val="3294817098"/>
                    </a:ext>
                  </a:extLst>
                </a:gridCol>
                <a:gridCol w="5230586">
                  <a:extLst>
                    <a:ext uri="{9D8B030D-6E8A-4147-A177-3AD203B41FA5}">
                      <a16:colId xmlns:a16="http://schemas.microsoft.com/office/drawing/2014/main" val="3041408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660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write("string")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writes the given string on the doucment.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87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699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getElementById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returns the element having the given id value.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78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getElementsByName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all the elements having the given name value.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965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getElementsByTagName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all the elements having the given tag name.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33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getElementsByClassName()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all the elements having the given class name.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79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2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field value by document object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document.form1.name.value</a:t>
            </a:r>
          </a:p>
          <a:p>
            <a:r>
              <a:rPr lang="en-US" b="1" dirty="0"/>
              <a:t>document</a:t>
            </a:r>
            <a:r>
              <a:rPr lang="en-US" dirty="0"/>
              <a:t> is the root element that represents the html document.</a:t>
            </a:r>
          </a:p>
          <a:p>
            <a:r>
              <a:rPr lang="en-US" b="1" dirty="0"/>
              <a:t>form1</a:t>
            </a:r>
            <a:r>
              <a:rPr lang="en-US" dirty="0"/>
              <a:t> is the name of the form.</a:t>
            </a:r>
          </a:p>
          <a:p>
            <a:r>
              <a:rPr lang="en-US" b="1" dirty="0"/>
              <a:t>name</a:t>
            </a:r>
            <a:r>
              <a:rPr lang="en-US" dirty="0"/>
              <a:t> is the attribute name of the input text.</a:t>
            </a:r>
          </a:p>
          <a:p>
            <a:r>
              <a:rPr lang="en-US" b="1" dirty="0"/>
              <a:t>value</a:t>
            </a:r>
            <a:r>
              <a:rPr lang="en-US" dirty="0"/>
              <a:t> is the property, that returns the value of the input text.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5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92" y="0"/>
            <a:ext cx="10515600" cy="83602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4922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&lt;script type="text/</a:t>
            </a:r>
            <a:r>
              <a:rPr lang="en-US" sz="2400" dirty="0" err="1"/>
              <a:t>javascript</a:t>
            </a:r>
            <a:r>
              <a:rPr lang="en-US" sz="2400" dirty="0"/>
              <a:t>"&gt;  </a:t>
            </a:r>
          </a:p>
          <a:p>
            <a:pPr marL="0" indent="0">
              <a:buNone/>
            </a:pPr>
            <a:r>
              <a:rPr lang="en-US" sz="2400" dirty="0"/>
              <a:t>    function </a:t>
            </a:r>
            <a:r>
              <a:rPr lang="en-US" sz="2400" dirty="0" err="1"/>
              <a:t>printvalue</a:t>
            </a:r>
            <a:r>
              <a:rPr lang="en-US" sz="2400" dirty="0"/>
              <a:t>(){ 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name=document.form1.name.value;  </a:t>
            </a:r>
          </a:p>
          <a:p>
            <a:pPr marL="0" indent="0">
              <a:buNone/>
            </a:pPr>
            <a:r>
              <a:rPr lang="en-US" sz="2400" dirty="0"/>
              <a:t>    alert("Welcome: "+name);  </a:t>
            </a:r>
          </a:p>
          <a:p>
            <a:pPr marL="0" indent="0">
              <a:buNone/>
            </a:pPr>
            <a:r>
              <a:rPr lang="en-US" sz="2400" dirty="0"/>
              <a:t>    }  </a:t>
            </a:r>
          </a:p>
          <a:p>
            <a:pPr marL="0" indent="0">
              <a:buNone/>
            </a:pPr>
            <a:r>
              <a:rPr lang="en-US" sz="2400" dirty="0"/>
              <a:t>    &lt;/script&gt; 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</a:p>
          <a:p>
            <a:pPr marL="0" indent="0">
              <a:buNone/>
            </a:pPr>
            <a:r>
              <a:rPr lang="en-US" sz="2400" dirty="0"/>
              <a:t>    &lt;form name="form1"&gt;  </a:t>
            </a:r>
          </a:p>
          <a:p>
            <a:pPr marL="0" indent="0">
              <a:buNone/>
            </a:pPr>
            <a:r>
              <a:rPr lang="en-US" sz="2400" dirty="0"/>
              <a:t>    Enter Name:&lt;input type="text" name="name"/&gt;  </a:t>
            </a:r>
          </a:p>
          <a:p>
            <a:pPr marL="0" indent="0">
              <a:buNone/>
            </a:pPr>
            <a:r>
              <a:rPr lang="en-US" sz="2400" dirty="0"/>
              <a:t>    &lt;input type="button"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printvalue</a:t>
            </a:r>
            <a:r>
              <a:rPr lang="en-US" sz="2400" dirty="0"/>
              <a:t>()" value="print name"/&gt;  </a:t>
            </a:r>
          </a:p>
          <a:p>
            <a:pPr marL="0" indent="0">
              <a:buNone/>
            </a:pPr>
            <a:r>
              <a:rPr lang="en-US" sz="2400" dirty="0"/>
              <a:t>    &lt;/form&gt; </a:t>
            </a:r>
          </a:p>
        </p:txBody>
      </p:sp>
    </p:spTree>
    <p:extLst>
      <p:ext uri="{BB962C8B-B14F-4D97-AF65-F5344CB8AC3E}">
        <p14:creationId xmlns:p14="http://schemas.microsoft.com/office/powerpoint/2010/main" val="1850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document.getElementById</a:t>
            </a:r>
            <a:r>
              <a:rPr lang="en-US" sz="2800" b="1" dirty="0"/>
              <a:t>() method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 </a:t>
            </a:r>
          </a:p>
          <a:p>
            <a:pPr marL="0" indent="0">
              <a:buNone/>
            </a:pPr>
            <a:r>
              <a:rPr lang="en-US" dirty="0"/>
              <a:t>    function </a:t>
            </a:r>
            <a:r>
              <a:rPr lang="en-US" dirty="0" err="1"/>
              <a:t>getcube</a:t>
            </a:r>
            <a:r>
              <a:rPr lang="en-US" dirty="0"/>
              <a:t>(){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number=</a:t>
            </a:r>
            <a:r>
              <a:rPr lang="en-US" dirty="0" err="1">
                <a:highlight>
                  <a:srgbClr val="FFFF00"/>
                </a:highlight>
              </a:rPr>
              <a:t>document.getElementById</a:t>
            </a:r>
            <a:r>
              <a:rPr lang="en-US" dirty="0">
                <a:highlight>
                  <a:srgbClr val="FFFF00"/>
                </a:highlight>
              </a:rPr>
              <a:t>("number").value;  </a:t>
            </a:r>
          </a:p>
          <a:p>
            <a:pPr marL="0" indent="0">
              <a:buNone/>
            </a:pPr>
            <a:r>
              <a:rPr lang="en-US" dirty="0"/>
              <a:t>    alert(number*number*number);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  &lt;/script&gt;  </a:t>
            </a:r>
          </a:p>
          <a:p>
            <a:pPr marL="0" indent="0">
              <a:buNone/>
            </a:pPr>
            <a:r>
              <a:rPr lang="en-US" dirty="0"/>
              <a:t>    &lt;form&gt;  </a:t>
            </a:r>
          </a:p>
          <a:p>
            <a:pPr marL="0" indent="0">
              <a:buNone/>
            </a:pPr>
            <a:r>
              <a:rPr lang="en-US" dirty="0"/>
              <a:t>    Enter No:&lt;input type="text" id="number" name="number"/&gt;&lt;</a:t>
            </a:r>
            <a:r>
              <a:rPr lang="en-US" dirty="0" err="1"/>
              <a:t>br</a:t>
            </a:r>
            <a:r>
              <a:rPr lang="en-US" dirty="0"/>
              <a:t>/&gt;  </a:t>
            </a:r>
          </a:p>
          <a:p>
            <a:pPr marL="0" indent="0">
              <a:buNone/>
            </a:pPr>
            <a:r>
              <a:rPr lang="en-US" dirty="0"/>
              <a:t>    &lt;input type="button" value="cube"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getcube</a:t>
            </a:r>
            <a:r>
              <a:rPr lang="en-US" dirty="0"/>
              <a:t>()"/&gt;  </a:t>
            </a:r>
          </a:p>
          <a:p>
            <a:pPr marL="0" indent="0">
              <a:buNone/>
            </a:pPr>
            <a:r>
              <a:rPr lang="en-US" dirty="0"/>
              <a:t>    &lt;/form</a:t>
            </a:r>
          </a:p>
        </p:txBody>
      </p:sp>
    </p:spTree>
    <p:extLst>
      <p:ext uri="{BB962C8B-B14F-4D97-AF65-F5344CB8AC3E}">
        <p14:creationId xmlns:p14="http://schemas.microsoft.com/office/powerpoint/2010/main" val="200720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66" y="248194"/>
            <a:ext cx="10515600" cy="431288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document.getElementsByName</a:t>
            </a:r>
            <a:r>
              <a:rPr lang="en-US" sz="2800" b="1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66" y="894598"/>
            <a:ext cx="10931434" cy="5199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getElementsByName</a:t>
            </a:r>
            <a:r>
              <a:rPr lang="en-US" sz="2400" dirty="0"/>
              <a:t>() method is use to get the element by name. However be aware of the </a:t>
            </a:r>
            <a:r>
              <a:rPr lang="en-US" sz="2400" dirty="0" err="1"/>
              <a:t>getElementsByName</a:t>
            </a:r>
            <a:r>
              <a:rPr lang="en-US" sz="2400" dirty="0"/>
              <a:t>() method always return an array as output. Since same name can belongs to multiple elements.</a:t>
            </a:r>
          </a:p>
          <a:p>
            <a:pPr marL="0" indent="0">
              <a:buNone/>
            </a:pPr>
            <a:r>
              <a:rPr lang="en-US" sz="2400" dirty="0"/>
              <a:t>&lt;script type="text/</a:t>
            </a:r>
            <a:r>
              <a:rPr lang="en-US" sz="2400" dirty="0" err="1"/>
              <a:t>javascript</a:t>
            </a:r>
            <a:r>
              <a:rPr lang="en-US" sz="2400" dirty="0"/>
              <a:t>"&gt;  </a:t>
            </a:r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getcube</a:t>
            </a:r>
            <a:r>
              <a:rPr lang="en-US" sz="2400" dirty="0"/>
              <a:t>(){  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number=</a:t>
            </a:r>
            <a:r>
              <a:rPr lang="en-US" sz="2400" dirty="0" err="1"/>
              <a:t>document.getElementsByName</a:t>
            </a:r>
            <a:r>
              <a:rPr lang="en-US" sz="2400" dirty="0"/>
              <a:t>("number")[0].value;  </a:t>
            </a:r>
          </a:p>
          <a:p>
            <a:pPr marL="0" indent="0">
              <a:buNone/>
            </a:pPr>
            <a:r>
              <a:rPr lang="en-US" sz="2400" dirty="0"/>
              <a:t>alert(number*number*number);  </a:t>
            </a:r>
          </a:p>
          <a:p>
            <a:pPr marL="0" indent="0">
              <a:buNone/>
            </a:pPr>
            <a:r>
              <a:rPr lang="en-US" sz="2400" dirty="0"/>
              <a:t>}  </a:t>
            </a:r>
          </a:p>
          <a:p>
            <a:pPr marL="0" indent="0">
              <a:buNone/>
            </a:pPr>
            <a:r>
              <a:rPr lang="en-US" sz="2400" dirty="0"/>
              <a:t>&lt;/script&gt;  </a:t>
            </a:r>
          </a:p>
          <a:p>
            <a:pPr marL="0" indent="0">
              <a:buNone/>
            </a:pPr>
            <a:r>
              <a:rPr lang="en-US" sz="2400" dirty="0"/>
              <a:t>&lt;form&gt;  </a:t>
            </a:r>
          </a:p>
          <a:p>
            <a:pPr marL="0" indent="0">
              <a:buNone/>
            </a:pPr>
            <a:r>
              <a:rPr lang="en-US" sz="2400" dirty="0"/>
              <a:t>Enter No:&lt;input type="text" id="number" name="number"/&gt;&lt;</a:t>
            </a:r>
            <a:r>
              <a:rPr lang="en-US" sz="2400" dirty="0" err="1"/>
              <a:t>br</a:t>
            </a:r>
            <a:r>
              <a:rPr lang="en-US" sz="2400" dirty="0"/>
              <a:t>/&gt;  </a:t>
            </a:r>
          </a:p>
          <a:p>
            <a:pPr marL="0" indent="0">
              <a:buNone/>
            </a:pPr>
            <a:r>
              <a:rPr lang="en-US" sz="2400" dirty="0"/>
              <a:t>&lt;input type="button" value="cube"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getcube</a:t>
            </a:r>
            <a:r>
              <a:rPr lang="en-US" sz="2400" dirty="0"/>
              <a:t>()"/&gt;  </a:t>
            </a:r>
          </a:p>
          <a:p>
            <a:pPr marL="0" indent="0">
              <a:buNone/>
            </a:pPr>
            <a:r>
              <a:rPr lang="en-US" sz="2400" dirty="0"/>
              <a:t>&lt;/form&gt; </a:t>
            </a:r>
          </a:p>
        </p:txBody>
      </p:sp>
    </p:spTree>
    <p:extLst>
      <p:ext uri="{BB962C8B-B14F-4D97-AF65-F5344CB8AC3E}">
        <p14:creationId xmlns:p14="http://schemas.microsoft.com/office/powerpoint/2010/main" val="164994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9897"/>
            <a:ext cx="10515600" cy="58521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function </a:t>
            </a:r>
            <a:r>
              <a:rPr lang="en-US" sz="2400" dirty="0" err="1"/>
              <a:t>cntpara</a:t>
            </a:r>
            <a:r>
              <a:rPr lang="en-US" sz="24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var </a:t>
            </a:r>
            <a:r>
              <a:rPr lang="en-US" sz="2400" dirty="0" err="1"/>
              <a:t>allParas</a:t>
            </a:r>
            <a:r>
              <a:rPr lang="en-US" sz="2400" dirty="0"/>
              <a:t> = </a:t>
            </a:r>
            <a:r>
              <a:rPr lang="en-US" sz="2400" dirty="0" err="1"/>
              <a:t>document.getElementsByTagName</a:t>
            </a:r>
            <a:r>
              <a:rPr lang="en-US" sz="2400" dirty="0"/>
              <a:t>('p');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var num = </a:t>
            </a:r>
            <a:r>
              <a:rPr lang="en-US" sz="2400" dirty="0" err="1"/>
              <a:t>allParas.length</a:t>
            </a:r>
            <a:r>
              <a:rPr lang="en-US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alert('There are ' + num + ' paragraph in this document');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&lt;/script&gt;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&lt;/head&gt;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&lt;p&gt;</a:t>
            </a:r>
            <a:r>
              <a:rPr lang="en-US" sz="2400" dirty="0" err="1"/>
              <a:t>B.Tech</a:t>
            </a:r>
            <a:r>
              <a:rPr lang="en-US" sz="2400" dirty="0"/>
              <a:t> IV Sem 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&lt;p&gt;Last Date of submitting Project is 15 April 2024.&lt;/p&gt;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&lt;button onclick="</a:t>
            </a:r>
            <a:r>
              <a:rPr lang="en-US" sz="2400" dirty="0" err="1"/>
              <a:t>cntpara</a:t>
            </a:r>
            <a:r>
              <a:rPr lang="en-US" sz="2400" dirty="0"/>
              <a:t>();"&gt;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Click to Count&lt;/button&gt;&lt;</a:t>
            </a:r>
            <a:r>
              <a:rPr lang="en-US" sz="2400" dirty="0" err="1"/>
              <a:t>br</a:t>
            </a:r>
            <a:r>
              <a:rPr lang="en-US" sz="2400" dirty="0"/>
              <a:t>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&lt;/html&gt;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55766" y="0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Document.getElementsByTagName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9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Javascript</a:t>
            </a:r>
            <a:r>
              <a:rPr lang="en-US" b="1" dirty="0"/>
              <a:t> - </a:t>
            </a:r>
            <a:r>
              <a:rPr lang="en-US" b="1" dirty="0" err="1"/>
              <a:t>innerHTML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innerHTML</a:t>
            </a:r>
            <a:r>
              <a:rPr lang="en-US" dirty="0"/>
              <a:t> property can be used to </a:t>
            </a:r>
            <a:r>
              <a:rPr lang="en-US" dirty="0">
                <a:solidFill>
                  <a:srgbClr val="FF0000"/>
                </a:solidFill>
              </a:rPr>
              <a:t>write the dynamic html on the html document</a:t>
            </a:r>
            <a:r>
              <a:rPr lang="en-US" dirty="0"/>
              <a:t>.</a:t>
            </a:r>
          </a:p>
          <a:p>
            <a:r>
              <a:rPr lang="en-US" dirty="0"/>
              <a:t>It is used mostly in the web pages to generate the dynamic html such as registration form, comment form, links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9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610779"/>
            <a:ext cx="1121727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&lt;script&gt;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function fun1() 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var data = document.myForm.txt1.value;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('</a:t>
            </a:r>
            <a:r>
              <a:rPr lang="en-US" sz="2400" dirty="0" err="1"/>
              <a:t>mylocation</a:t>
            </a:r>
            <a:r>
              <a:rPr lang="en-US" sz="2400" dirty="0"/>
              <a:t>').</a:t>
            </a:r>
            <a:r>
              <a:rPr lang="en-US" sz="2400" dirty="0" err="1"/>
              <a:t>innerHTML</a:t>
            </a:r>
            <a:r>
              <a:rPr lang="en-US" sz="2400" dirty="0"/>
              <a:t>=data;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&lt;/script&gt;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&lt;form name="</a:t>
            </a:r>
            <a:r>
              <a:rPr lang="en-US" sz="2400" dirty="0" err="1"/>
              <a:t>myForm</a:t>
            </a:r>
            <a:r>
              <a:rPr lang="en-US" sz="2400" dirty="0"/>
              <a:t>"&gt;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&lt;input type="text" name="txt1"&gt;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&lt;input type="button" value="comment" onclick=“fun1()"&gt;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&lt;p id="</a:t>
            </a:r>
            <a:r>
              <a:rPr lang="en-US" sz="2400" dirty="0" err="1"/>
              <a:t>mylocation</a:t>
            </a:r>
            <a:r>
              <a:rPr lang="en-US" sz="2400" dirty="0"/>
              <a:t>"&gt; &lt;/p&gt;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&lt;/form&gt;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&lt;/html&gt;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885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3CCA02-3965-499F-BE3E-03B192C31291}"/>
              </a:ext>
            </a:extLst>
          </p:cNvPr>
          <p:cNvSpPr txBox="1"/>
          <p:nvPr/>
        </p:nvSpPr>
        <p:spPr>
          <a:xfrm>
            <a:off x="497758" y="867464"/>
            <a:ext cx="947215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&lt;html&gt;</a:t>
            </a:r>
          </a:p>
          <a:p>
            <a:r>
              <a:rPr lang="en-IN" sz="2200" dirty="0"/>
              <a:t>&lt;head&gt;</a:t>
            </a:r>
          </a:p>
          <a:p>
            <a:r>
              <a:rPr lang="en-IN" sz="2200" dirty="0"/>
              <a:t>&lt;script&gt;</a:t>
            </a:r>
          </a:p>
          <a:p>
            <a:r>
              <a:rPr lang="en-IN" sz="2200" dirty="0"/>
              <a:t>function </a:t>
            </a:r>
            <a:r>
              <a:rPr lang="en-IN" sz="2200" dirty="0" err="1"/>
              <a:t>activectrl</a:t>
            </a:r>
            <a:r>
              <a:rPr lang="en-IN" sz="2200" dirty="0"/>
              <a:t>() {</a:t>
            </a:r>
          </a:p>
          <a:p>
            <a:r>
              <a:rPr lang="en-IN" sz="2200" dirty="0"/>
              <a:t>var x = </a:t>
            </a:r>
            <a:r>
              <a:rPr lang="en-IN" sz="2200" dirty="0" err="1"/>
              <a:t>document.activeElement.tagName</a:t>
            </a:r>
            <a:r>
              <a:rPr lang="en-IN" sz="2200" dirty="0"/>
              <a:t>;</a:t>
            </a:r>
          </a:p>
          <a:p>
            <a:r>
              <a:rPr lang="en-IN" sz="2200" dirty="0" err="1"/>
              <a:t>document.getElementById</a:t>
            </a:r>
            <a:r>
              <a:rPr lang="en-IN" sz="2200" dirty="0"/>
              <a:t>(“result").</a:t>
            </a:r>
            <a:r>
              <a:rPr lang="en-IN" sz="2200" dirty="0" err="1"/>
              <a:t>innerHTML</a:t>
            </a:r>
            <a:r>
              <a:rPr lang="en-IN" sz="2200" dirty="0"/>
              <a:t> = x;</a:t>
            </a:r>
          </a:p>
          <a:p>
            <a:r>
              <a:rPr lang="en-IN" sz="2200" dirty="0"/>
              <a:t>		}</a:t>
            </a:r>
          </a:p>
          <a:p>
            <a:r>
              <a:rPr lang="en-IN" sz="2200" dirty="0"/>
              <a:t>&lt;/script&gt;</a:t>
            </a:r>
          </a:p>
          <a:p>
            <a:r>
              <a:rPr lang="en-IN" sz="2200" dirty="0"/>
              <a:t>&lt;/head&gt;</a:t>
            </a:r>
          </a:p>
          <a:p>
            <a:r>
              <a:rPr lang="en-IN" sz="2200" dirty="0"/>
              <a:t>&lt;body onclick="</a:t>
            </a:r>
            <a:r>
              <a:rPr lang="en-IN" sz="2200" dirty="0" err="1"/>
              <a:t>activectrl</a:t>
            </a:r>
            <a:r>
              <a:rPr lang="en-IN" sz="2200" dirty="0"/>
              <a:t>()"&gt;</a:t>
            </a:r>
          </a:p>
          <a:p>
            <a:r>
              <a:rPr lang="en-IN" sz="2200" dirty="0"/>
              <a:t>	</a:t>
            </a:r>
          </a:p>
          <a:p>
            <a:r>
              <a:rPr lang="en-IN" sz="2200" dirty="0"/>
              <a:t>	&lt;input type="text" name="</a:t>
            </a:r>
            <a:r>
              <a:rPr lang="en-IN" sz="2200" dirty="0" err="1"/>
              <a:t>txtuname</a:t>
            </a:r>
            <a:r>
              <a:rPr lang="en-IN" sz="2200" dirty="0"/>
              <a:t>"&gt;</a:t>
            </a:r>
          </a:p>
          <a:p>
            <a:r>
              <a:rPr lang="en-IN" sz="2200" dirty="0"/>
              <a:t>	&lt;button &gt;Submit&lt;/button&gt;</a:t>
            </a:r>
          </a:p>
          <a:p>
            <a:r>
              <a:rPr lang="en-IN" sz="2200" dirty="0"/>
              <a:t>	&lt;p id=“result"&gt;&lt;/p&gt;</a:t>
            </a:r>
          </a:p>
          <a:p>
            <a:r>
              <a:rPr lang="en-IN" sz="2200" dirty="0"/>
              <a:t>&lt;/body&gt;</a:t>
            </a:r>
          </a:p>
          <a:p>
            <a:endParaRPr lang="en-IN" sz="2200" dirty="0"/>
          </a:p>
          <a:p>
            <a:r>
              <a:rPr lang="en-IN" sz="2200" dirty="0"/>
              <a:t>&lt;/html&gt;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A4A89-470B-8F27-B379-80C9D1A2E6B7}"/>
              </a:ext>
            </a:extLst>
          </p:cNvPr>
          <p:cNvSpPr txBox="1"/>
          <p:nvPr/>
        </p:nvSpPr>
        <p:spPr>
          <a:xfrm>
            <a:off x="604684" y="309716"/>
            <a:ext cx="995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Getting Active Element on the Webpage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9377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C5A0EF-18F0-1D7F-D420-ECE29711064E}"/>
              </a:ext>
            </a:extLst>
          </p:cNvPr>
          <p:cNvSpPr txBox="1"/>
          <p:nvPr/>
        </p:nvSpPr>
        <p:spPr>
          <a:xfrm>
            <a:off x="158550" y="1148066"/>
            <a:ext cx="4870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&lt;html&gt;</a:t>
            </a:r>
          </a:p>
          <a:p>
            <a:r>
              <a:rPr lang="en-IN" sz="2200" dirty="0"/>
              <a:t>&lt;head&gt;</a:t>
            </a:r>
          </a:p>
          <a:p>
            <a:r>
              <a:rPr lang="en-IN" sz="2200" dirty="0"/>
              <a:t>&lt;script&gt;</a:t>
            </a:r>
          </a:p>
          <a:p>
            <a:r>
              <a:rPr lang="en-IN" sz="2200" dirty="0"/>
              <a:t>function </a:t>
            </a:r>
            <a:r>
              <a:rPr lang="en-IN" sz="2200" dirty="0" err="1"/>
              <a:t>changepos</a:t>
            </a:r>
            <a:r>
              <a:rPr lang="en-IN" sz="2200" dirty="0"/>
              <a:t>()</a:t>
            </a:r>
          </a:p>
          <a:p>
            <a:r>
              <a:rPr lang="en-IN" sz="2200" dirty="0"/>
              <a:t>{</a:t>
            </a:r>
          </a:p>
          <a:p>
            <a:r>
              <a:rPr lang="en-IN" sz="2200" dirty="0"/>
              <a:t>var x =</a:t>
            </a:r>
            <a:r>
              <a:rPr lang="en-IN" sz="2200" dirty="0" err="1"/>
              <a:t>document.getElementById</a:t>
            </a:r>
            <a:r>
              <a:rPr lang="en-IN" sz="2200" dirty="0"/>
              <a:t>("p1");</a:t>
            </a:r>
          </a:p>
          <a:p>
            <a:r>
              <a:rPr lang="en-IN" sz="2200" dirty="0" err="1">
                <a:highlight>
                  <a:srgbClr val="FFFF00"/>
                </a:highlight>
              </a:rPr>
              <a:t>x.style.color</a:t>
            </a:r>
            <a:r>
              <a:rPr lang="en-IN" sz="2200" dirty="0">
                <a:highlight>
                  <a:srgbClr val="FFFF00"/>
                </a:highlight>
              </a:rPr>
              <a:t>='red';</a:t>
            </a:r>
          </a:p>
          <a:p>
            <a:endParaRPr lang="en-IN" sz="2200" dirty="0"/>
          </a:p>
          <a:p>
            <a:r>
              <a:rPr lang="en-IN" sz="2200" dirty="0"/>
              <a:t>}</a:t>
            </a:r>
          </a:p>
          <a:p>
            <a:endParaRPr lang="en-IN" sz="2200" dirty="0"/>
          </a:p>
          <a:p>
            <a:r>
              <a:rPr lang="en-IN" sz="2200" dirty="0"/>
              <a:t>function </a:t>
            </a:r>
            <a:r>
              <a:rPr lang="en-IN" sz="2200" dirty="0" err="1"/>
              <a:t>showhide</a:t>
            </a:r>
            <a:r>
              <a:rPr lang="en-IN" sz="2200" dirty="0"/>
              <a:t>()</a:t>
            </a:r>
          </a:p>
          <a:p>
            <a:r>
              <a:rPr lang="en-IN" sz="2200" dirty="0"/>
              <a:t>{</a:t>
            </a:r>
          </a:p>
          <a:p>
            <a:r>
              <a:rPr lang="en-IN" sz="2200" dirty="0"/>
              <a:t>var x =</a:t>
            </a:r>
            <a:r>
              <a:rPr lang="en-IN" sz="2200" dirty="0" err="1"/>
              <a:t>document.getElementById</a:t>
            </a:r>
            <a:r>
              <a:rPr lang="en-IN" sz="2200" dirty="0"/>
              <a:t>("p1");</a:t>
            </a:r>
          </a:p>
          <a:p>
            <a:r>
              <a:rPr lang="en-IN" sz="2200" dirty="0" err="1">
                <a:highlight>
                  <a:srgbClr val="FFFF00"/>
                </a:highlight>
              </a:rPr>
              <a:t>x.style.visibility</a:t>
            </a:r>
            <a:r>
              <a:rPr lang="en-IN" sz="2200" dirty="0">
                <a:highlight>
                  <a:srgbClr val="FFFF00"/>
                </a:highlight>
              </a:rPr>
              <a:t>='hidden';</a:t>
            </a:r>
          </a:p>
          <a:p>
            <a:endParaRPr lang="en-IN" sz="2200" dirty="0"/>
          </a:p>
          <a:p>
            <a:r>
              <a:rPr lang="en-IN" sz="22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F34DA-706F-C122-1929-2CCF9FCA2AB6}"/>
              </a:ext>
            </a:extLst>
          </p:cNvPr>
          <p:cNvSpPr txBox="1"/>
          <p:nvPr/>
        </p:nvSpPr>
        <p:spPr>
          <a:xfrm>
            <a:off x="5098025" y="977820"/>
            <a:ext cx="684570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function </a:t>
            </a:r>
            <a:r>
              <a:rPr lang="en-IN" sz="2200" dirty="0" err="1"/>
              <a:t>showtext</a:t>
            </a:r>
            <a:r>
              <a:rPr lang="en-IN" sz="2200" dirty="0"/>
              <a:t>()</a:t>
            </a:r>
          </a:p>
          <a:p>
            <a:r>
              <a:rPr lang="en-IN" sz="2200" dirty="0"/>
              <a:t>{</a:t>
            </a:r>
          </a:p>
          <a:p>
            <a:r>
              <a:rPr lang="en-IN" sz="2200" dirty="0"/>
              <a:t>var x =</a:t>
            </a:r>
            <a:r>
              <a:rPr lang="en-IN" sz="2200" dirty="0" err="1"/>
              <a:t>document.getElementById</a:t>
            </a:r>
            <a:r>
              <a:rPr lang="en-IN" sz="2200" dirty="0"/>
              <a:t>("p1");</a:t>
            </a:r>
          </a:p>
          <a:p>
            <a:r>
              <a:rPr lang="en-IN" sz="2200" dirty="0" err="1">
                <a:highlight>
                  <a:srgbClr val="FFFF00"/>
                </a:highlight>
              </a:rPr>
              <a:t>x.style.visibility</a:t>
            </a:r>
            <a:r>
              <a:rPr lang="en-IN" sz="2200" dirty="0">
                <a:highlight>
                  <a:srgbClr val="FFFF00"/>
                </a:highlight>
              </a:rPr>
              <a:t>='visible';</a:t>
            </a:r>
          </a:p>
          <a:p>
            <a:endParaRPr lang="en-IN" sz="2200" dirty="0"/>
          </a:p>
          <a:p>
            <a:r>
              <a:rPr lang="en-IN" sz="2200" dirty="0"/>
              <a:t>}</a:t>
            </a:r>
          </a:p>
          <a:p>
            <a:r>
              <a:rPr lang="en-IN" sz="2200" dirty="0"/>
              <a:t>&lt;/script&gt;</a:t>
            </a:r>
          </a:p>
          <a:p>
            <a:r>
              <a:rPr lang="en-IN" sz="2200" dirty="0"/>
              <a:t>&lt;/head&gt;</a:t>
            </a:r>
          </a:p>
          <a:p>
            <a:r>
              <a:rPr lang="en-IN" sz="2200" dirty="0"/>
              <a:t>&lt;body &gt;</a:t>
            </a:r>
          </a:p>
          <a:p>
            <a:r>
              <a:rPr lang="en-IN" sz="2200" dirty="0"/>
              <a:t>&lt;p id="p1"&gt; Hi All !! &lt;/p&gt;</a:t>
            </a:r>
          </a:p>
          <a:p>
            <a:r>
              <a:rPr lang="en-IN" sz="2200" dirty="0"/>
              <a:t>&lt;input type="button" onclick="</a:t>
            </a:r>
            <a:r>
              <a:rPr lang="en-IN" sz="2200" dirty="0" err="1"/>
              <a:t>changepos</a:t>
            </a:r>
            <a:r>
              <a:rPr lang="en-IN" sz="2200" dirty="0"/>
              <a:t>()"&gt;</a:t>
            </a:r>
          </a:p>
          <a:p>
            <a:r>
              <a:rPr lang="en-IN" sz="2200" dirty="0"/>
              <a:t>&lt;input type="button" value="Hide" onclick="</a:t>
            </a:r>
            <a:r>
              <a:rPr lang="en-IN" sz="2200" dirty="0" err="1"/>
              <a:t>showhide</a:t>
            </a:r>
            <a:r>
              <a:rPr lang="en-IN" sz="2200" dirty="0"/>
              <a:t>()"&gt;</a:t>
            </a:r>
          </a:p>
          <a:p>
            <a:r>
              <a:rPr lang="en-IN" sz="2200" dirty="0"/>
              <a:t>&lt;input type="button" value="show" onclick="</a:t>
            </a:r>
            <a:r>
              <a:rPr lang="en-IN" sz="2200" dirty="0" err="1"/>
              <a:t>showtext</a:t>
            </a:r>
            <a:r>
              <a:rPr lang="en-IN" sz="2200" dirty="0"/>
              <a:t>()"&gt;</a:t>
            </a:r>
          </a:p>
          <a:p>
            <a:endParaRPr lang="en-IN" sz="2200" dirty="0"/>
          </a:p>
          <a:p>
            <a:r>
              <a:rPr lang="en-IN" sz="2200" dirty="0"/>
              <a:t>&lt;/body&gt;</a:t>
            </a:r>
          </a:p>
          <a:p>
            <a:r>
              <a:rPr lang="en-IN" sz="2200" dirty="0"/>
              <a:t>&lt;/html&gt;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33056-1E54-E68B-24D6-DD6CC0A08857}"/>
              </a:ext>
            </a:extLst>
          </p:cNvPr>
          <p:cNvSpPr txBox="1"/>
          <p:nvPr/>
        </p:nvSpPr>
        <p:spPr>
          <a:xfrm>
            <a:off x="2593875" y="370980"/>
            <a:ext cx="466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Changing CSS Properties with DOM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2091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Document Object Model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browser creates a DOM of the webpage when the page is loaded. </a:t>
            </a:r>
          </a:p>
          <a:p>
            <a:r>
              <a:rPr lang="en-US" dirty="0"/>
              <a:t>The backbone of an HTML document are tags.</a:t>
            </a:r>
          </a:p>
          <a:p>
            <a:r>
              <a:rPr lang="en-US" dirty="0">
                <a:highlight>
                  <a:srgbClr val="FFFF00"/>
                </a:highlight>
              </a:rPr>
              <a:t>According to Document Object Model (DOM), every HTML-tag is an object</a:t>
            </a:r>
            <a:r>
              <a:rPr lang="en-US" dirty="0"/>
              <a:t>. Nested tags are called “children” of the enclosing one.</a:t>
            </a:r>
          </a:p>
          <a:p>
            <a:r>
              <a:rPr lang="en-US" dirty="0"/>
              <a:t>JavaScript can access all the elements in a webpage making use of Document Object Model (DOM).</a:t>
            </a:r>
          </a:p>
          <a:p>
            <a:r>
              <a:rPr lang="en-US" dirty="0"/>
              <a:t>The DOM model is created as a tree of objects like this:</a:t>
            </a:r>
          </a:p>
        </p:txBody>
      </p:sp>
    </p:spTree>
    <p:extLst>
      <p:ext uri="{BB962C8B-B14F-4D97-AF65-F5344CB8AC3E}">
        <p14:creationId xmlns:p14="http://schemas.microsoft.com/office/powerpoint/2010/main" val="251084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8649CC-6FD4-A2F6-D373-7D01042E66D3}"/>
              </a:ext>
            </a:extLst>
          </p:cNvPr>
          <p:cNvSpPr txBox="1"/>
          <p:nvPr/>
        </p:nvSpPr>
        <p:spPr>
          <a:xfrm>
            <a:off x="468261" y="1241938"/>
            <a:ext cx="429546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&lt;html&gt;</a:t>
            </a:r>
          </a:p>
          <a:p>
            <a:r>
              <a:rPr lang="en-IN" sz="2200" dirty="0"/>
              <a:t>&lt;head&gt;</a:t>
            </a:r>
          </a:p>
          <a:p>
            <a:r>
              <a:rPr lang="en-IN" sz="2200" dirty="0"/>
              <a:t>&lt;script&gt;</a:t>
            </a:r>
          </a:p>
          <a:p>
            <a:r>
              <a:rPr lang="en-IN" sz="2200" dirty="0"/>
              <a:t>function </a:t>
            </a:r>
            <a:r>
              <a:rPr lang="en-IN" sz="2200" dirty="0" err="1"/>
              <a:t>txtcol</a:t>
            </a:r>
            <a:r>
              <a:rPr lang="en-IN" sz="2200" dirty="0"/>
              <a:t>(x) {</a:t>
            </a:r>
          </a:p>
          <a:p>
            <a:r>
              <a:rPr lang="en-IN" sz="2200" dirty="0"/>
              <a:t>  </a:t>
            </a:r>
            <a:r>
              <a:rPr lang="en-IN" sz="2200" dirty="0" err="1"/>
              <a:t>x.style.background</a:t>
            </a:r>
            <a:r>
              <a:rPr lang="en-IN" sz="2200" dirty="0"/>
              <a:t> = "yellow";</a:t>
            </a:r>
          </a:p>
          <a:p>
            <a:r>
              <a:rPr lang="en-IN" sz="2200" dirty="0"/>
              <a:t>}</a:t>
            </a:r>
          </a:p>
          <a:p>
            <a:endParaRPr lang="en-IN" sz="2200" dirty="0"/>
          </a:p>
          <a:p>
            <a:r>
              <a:rPr lang="en-IN" sz="2200" dirty="0"/>
              <a:t>function </a:t>
            </a:r>
            <a:r>
              <a:rPr lang="en-IN" sz="2200" dirty="0" err="1"/>
              <a:t>orig</a:t>
            </a:r>
            <a:r>
              <a:rPr lang="en-IN" sz="2200" dirty="0"/>
              <a:t>(x) {</a:t>
            </a:r>
          </a:p>
          <a:p>
            <a:r>
              <a:rPr lang="en-IN" sz="2200" dirty="0"/>
              <a:t>  </a:t>
            </a:r>
            <a:r>
              <a:rPr lang="en-IN" sz="2200" dirty="0" err="1"/>
              <a:t>x.style.background</a:t>
            </a:r>
            <a:r>
              <a:rPr lang="en-IN" sz="2200" dirty="0"/>
              <a:t> = "white";</a:t>
            </a:r>
          </a:p>
          <a:p>
            <a:r>
              <a:rPr lang="en-IN" sz="2200" dirty="0"/>
              <a:t>}</a:t>
            </a:r>
          </a:p>
          <a:p>
            <a:r>
              <a:rPr lang="en-IN" sz="2200" dirty="0"/>
              <a:t>&lt;/script&gt;</a:t>
            </a:r>
          </a:p>
          <a:p>
            <a:r>
              <a:rPr lang="en-IN" sz="2200" dirty="0"/>
              <a:t>&lt;/head&gt;</a:t>
            </a:r>
          </a:p>
          <a:p>
            <a:r>
              <a:rPr lang="en-IN" sz="2200" dirty="0"/>
              <a:t>&lt;body&gt;</a:t>
            </a:r>
          </a:p>
          <a:p>
            <a:endParaRPr lang="en-IN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7CA3D-DA72-0F6F-1A6D-1FA9BBD22CBE}"/>
              </a:ext>
            </a:extLst>
          </p:cNvPr>
          <p:cNvSpPr txBox="1"/>
          <p:nvPr/>
        </p:nvSpPr>
        <p:spPr>
          <a:xfrm>
            <a:off x="4951771" y="1241938"/>
            <a:ext cx="677196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&lt;form name="frm1"&gt;</a:t>
            </a:r>
          </a:p>
          <a:p>
            <a:r>
              <a:rPr lang="en-IN" sz="2200" dirty="0"/>
              <a:t>&lt;input type=text name="txt1" </a:t>
            </a:r>
            <a:r>
              <a:rPr lang="en-IN" sz="2200" dirty="0" err="1"/>
              <a:t>onfocus</a:t>
            </a:r>
            <a:r>
              <a:rPr lang="en-IN" sz="2200" dirty="0"/>
              <a:t>="</a:t>
            </a:r>
            <a:r>
              <a:rPr lang="en-IN" sz="2200" dirty="0" err="1"/>
              <a:t>txtcol</a:t>
            </a:r>
            <a:r>
              <a:rPr lang="en-IN" sz="2200" dirty="0"/>
              <a:t>(this)" </a:t>
            </a:r>
            <a:r>
              <a:rPr lang="en-IN" sz="2200" dirty="0" err="1"/>
              <a:t>onblur</a:t>
            </a:r>
            <a:r>
              <a:rPr lang="en-IN" sz="2200" dirty="0"/>
              <a:t>="</a:t>
            </a:r>
            <a:r>
              <a:rPr lang="en-IN" sz="2200" dirty="0" err="1"/>
              <a:t>orig</a:t>
            </a:r>
            <a:r>
              <a:rPr lang="en-IN" sz="2200" dirty="0"/>
              <a:t>(this)"&gt;</a:t>
            </a:r>
          </a:p>
          <a:p>
            <a:endParaRPr lang="en-IN" sz="2200" dirty="0"/>
          </a:p>
          <a:p>
            <a:r>
              <a:rPr lang="en-IN" sz="2200" dirty="0"/>
              <a:t>&lt;input type=text name="txt1" </a:t>
            </a:r>
            <a:r>
              <a:rPr lang="en-IN" sz="2200" dirty="0" err="1"/>
              <a:t>onfocus</a:t>
            </a:r>
            <a:r>
              <a:rPr lang="en-IN" sz="2200" dirty="0"/>
              <a:t>="</a:t>
            </a:r>
            <a:r>
              <a:rPr lang="en-IN" sz="2200" dirty="0" err="1"/>
              <a:t>txtcol</a:t>
            </a:r>
            <a:r>
              <a:rPr lang="en-IN" sz="2200" dirty="0"/>
              <a:t>(this)" </a:t>
            </a:r>
            <a:r>
              <a:rPr lang="en-IN" sz="2200" dirty="0" err="1"/>
              <a:t>onblur</a:t>
            </a:r>
            <a:r>
              <a:rPr lang="en-IN" sz="2200" dirty="0"/>
              <a:t>="</a:t>
            </a:r>
            <a:r>
              <a:rPr lang="en-IN" sz="2200" dirty="0" err="1"/>
              <a:t>orig</a:t>
            </a:r>
            <a:r>
              <a:rPr lang="en-IN" sz="2200" dirty="0"/>
              <a:t>(this)"&gt;</a:t>
            </a:r>
          </a:p>
          <a:p>
            <a:endParaRPr lang="en-IN" sz="2200" dirty="0"/>
          </a:p>
          <a:p>
            <a:r>
              <a:rPr lang="en-IN" sz="2200" dirty="0"/>
              <a:t>&lt;input type=text name="txt1" </a:t>
            </a:r>
            <a:r>
              <a:rPr lang="en-IN" sz="2200" dirty="0" err="1"/>
              <a:t>onfocus</a:t>
            </a:r>
            <a:r>
              <a:rPr lang="en-IN" sz="2200" dirty="0"/>
              <a:t>="</a:t>
            </a:r>
            <a:r>
              <a:rPr lang="en-IN" sz="2200" dirty="0" err="1"/>
              <a:t>txtcol</a:t>
            </a:r>
            <a:r>
              <a:rPr lang="en-IN" sz="2200" dirty="0"/>
              <a:t>(this)" </a:t>
            </a:r>
            <a:r>
              <a:rPr lang="en-IN" sz="2200" dirty="0" err="1"/>
              <a:t>onblur</a:t>
            </a:r>
            <a:r>
              <a:rPr lang="en-IN" sz="2200" dirty="0"/>
              <a:t>="</a:t>
            </a:r>
            <a:r>
              <a:rPr lang="en-IN" sz="2200" dirty="0" err="1"/>
              <a:t>orig</a:t>
            </a:r>
            <a:r>
              <a:rPr lang="en-IN" sz="2200" dirty="0"/>
              <a:t>(this)"&gt;</a:t>
            </a:r>
          </a:p>
          <a:p>
            <a:endParaRPr lang="en-IN" sz="2200" dirty="0"/>
          </a:p>
          <a:p>
            <a:r>
              <a:rPr lang="en-IN" sz="2200" dirty="0"/>
              <a:t>&lt;/form&gt;</a:t>
            </a:r>
          </a:p>
          <a:p>
            <a:r>
              <a:rPr lang="en-IN" sz="2200" dirty="0"/>
              <a:t>&lt;/body&gt;</a:t>
            </a:r>
          </a:p>
          <a:p>
            <a:r>
              <a:rPr lang="en-IN" sz="2200" dirty="0"/>
              <a:t>&lt;/html&gt;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34EA9-13D4-3555-6E05-4F5725F04381}"/>
              </a:ext>
            </a:extLst>
          </p:cNvPr>
          <p:cNvSpPr txBox="1"/>
          <p:nvPr/>
        </p:nvSpPr>
        <p:spPr>
          <a:xfrm>
            <a:off x="3170903" y="309716"/>
            <a:ext cx="485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DOM Events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5601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F9B5D-27A9-63BB-6E16-A8772DB423F6}"/>
              </a:ext>
            </a:extLst>
          </p:cNvPr>
          <p:cNvSpPr txBox="1"/>
          <p:nvPr/>
        </p:nvSpPr>
        <p:spPr>
          <a:xfrm>
            <a:off x="3185652" y="398206"/>
            <a:ext cx="547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DOM Events</a:t>
            </a:r>
            <a:endParaRPr lang="en-IN" sz="24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782957-A9E7-CFCE-A208-256F5F7F2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41180"/>
              </p:ext>
            </p:extLst>
          </p:nvPr>
        </p:nvGraphicFramePr>
        <p:xfrm>
          <a:off x="619432" y="955638"/>
          <a:ext cx="10928556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8">
                  <a:extLst>
                    <a:ext uri="{9D8B030D-6E8A-4147-A177-3AD203B41FA5}">
                      <a16:colId xmlns:a16="http://schemas.microsoft.com/office/drawing/2014/main" val="1723895833"/>
                    </a:ext>
                  </a:extLst>
                </a:gridCol>
                <a:gridCol w="3097162">
                  <a:extLst>
                    <a:ext uri="{9D8B030D-6E8A-4147-A177-3AD203B41FA5}">
                      <a16:colId xmlns:a16="http://schemas.microsoft.com/office/drawing/2014/main" val="2942921827"/>
                    </a:ext>
                  </a:extLst>
                </a:gridCol>
                <a:gridCol w="6990736">
                  <a:extLst>
                    <a:ext uri="{9D8B030D-6E8A-4147-A177-3AD203B41FA5}">
                      <a16:colId xmlns:a16="http://schemas.microsoft.com/office/drawing/2014/main" val="476728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Event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46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Onblur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When user leaves an input field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Onchange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user change the content of input field.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7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Onfocus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When the input field gets a focus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6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Onselect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input text is selected.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4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Onkeydown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a user pressing down the key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Onkeyup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user releases a key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9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Onmousedown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mouse button is pressed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9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Onmouseover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the mouse passes over the element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5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Onmouseout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mouse moves out of the element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55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onload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the page is loaded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74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80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D2F0F-F237-8AA0-4A8A-18E0FBB6C055}"/>
              </a:ext>
            </a:extLst>
          </p:cNvPr>
          <p:cNvSpPr txBox="1"/>
          <p:nvPr/>
        </p:nvSpPr>
        <p:spPr>
          <a:xfrm>
            <a:off x="3274142" y="206478"/>
            <a:ext cx="4778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JavaScript Arrays</a:t>
            </a: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61139-99D1-248B-2C32-588BAE15FD02}"/>
              </a:ext>
            </a:extLst>
          </p:cNvPr>
          <p:cNvSpPr txBox="1"/>
          <p:nvPr/>
        </p:nvSpPr>
        <p:spPr>
          <a:xfrm>
            <a:off x="483008" y="982745"/>
            <a:ext cx="112419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Arrays are a type of object that are ordered by the index of each item it contains. It allows us to store and organize multiple values within a single variable. </a:t>
            </a:r>
          </a:p>
          <a:p>
            <a:endParaRPr lang="en-US" sz="2400" dirty="0"/>
          </a:p>
          <a:p>
            <a:r>
              <a:rPr lang="en-US" sz="2400" dirty="0"/>
              <a:t>The index starts at zero and extends to however many items have been added, which is a property of the array known as the "length" of the array. </a:t>
            </a:r>
          </a:p>
          <a:p>
            <a:endParaRPr lang="en-US" sz="2400" dirty="0"/>
          </a:p>
          <a:p>
            <a:r>
              <a:rPr lang="en-US" sz="2400" b="1" dirty="0"/>
              <a:t>There are 3 ways to construct array in JavaScript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array literal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creating instance of Array directly (using new keyword)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using an Array constructor (using new keyword)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476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14E11-C612-B8A0-2D09-A3664D4F2E72}"/>
              </a:ext>
            </a:extLst>
          </p:cNvPr>
          <p:cNvSpPr txBox="1"/>
          <p:nvPr/>
        </p:nvSpPr>
        <p:spPr>
          <a:xfrm>
            <a:off x="752168" y="604684"/>
            <a:ext cx="10574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By Array Literal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/>
              <a:t>var </a:t>
            </a:r>
            <a:r>
              <a:rPr lang="en-US" sz="2400" dirty="0" err="1"/>
              <a:t>arrayname</a:t>
            </a:r>
            <a:r>
              <a:rPr lang="en-US" sz="2400" dirty="0"/>
              <a:t>=[value1,value2.....</a:t>
            </a:r>
            <a:r>
              <a:rPr lang="en-US" sz="2400" dirty="0" err="1"/>
              <a:t>valueN</a:t>
            </a:r>
            <a:r>
              <a:rPr lang="en-US" sz="2400" dirty="0"/>
              <a:t>]; 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6706A-A454-90F4-C177-D233A4138EF5}"/>
              </a:ext>
            </a:extLst>
          </p:cNvPr>
          <p:cNvSpPr txBox="1"/>
          <p:nvPr/>
        </p:nvSpPr>
        <p:spPr>
          <a:xfrm>
            <a:off x="752168" y="2669824"/>
            <a:ext cx="60984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&lt;script&gt;  </a:t>
            </a:r>
          </a:p>
          <a:p>
            <a:r>
              <a:rPr lang="en-IN" sz="2400" dirty="0"/>
              <a:t>var a = ["emp1", "emp2", "emp3"];</a:t>
            </a:r>
          </a:p>
          <a:p>
            <a:r>
              <a:rPr lang="en-IN" sz="2400" dirty="0"/>
              <a:t>  </a:t>
            </a:r>
          </a:p>
          <a:p>
            <a:r>
              <a:rPr lang="en-IN" sz="2400" dirty="0"/>
              <a:t>for (</a:t>
            </a:r>
            <a:r>
              <a:rPr lang="en-IN" sz="2400" dirty="0" err="1"/>
              <a:t>i</a:t>
            </a:r>
            <a:r>
              <a:rPr lang="en-IN" sz="2400" dirty="0"/>
              <a:t>=0; </a:t>
            </a:r>
            <a:r>
              <a:rPr lang="en-IN" sz="2400" dirty="0" err="1"/>
              <a:t>i</a:t>
            </a:r>
            <a:r>
              <a:rPr lang="en-IN" sz="2400" dirty="0"/>
              <a:t>&lt;</a:t>
            </a:r>
            <a:r>
              <a:rPr lang="en-IN" sz="2400" dirty="0" err="1"/>
              <a:t>a.length</a:t>
            </a:r>
            <a:r>
              <a:rPr lang="en-IN" sz="2400" dirty="0"/>
              <a:t>; </a:t>
            </a:r>
            <a:r>
              <a:rPr lang="en-IN" sz="2400" dirty="0" err="1"/>
              <a:t>i</a:t>
            </a:r>
            <a:r>
              <a:rPr lang="en-IN" sz="2400" dirty="0"/>
              <a:t>++)</a:t>
            </a:r>
          </a:p>
          <a:p>
            <a:r>
              <a:rPr lang="en-IN" sz="2400" dirty="0"/>
              <a:t>{  </a:t>
            </a:r>
          </a:p>
          <a:p>
            <a:r>
              <a:rPr lang="en-IN" sz="2400" dirty="0" err="1"/>
              <a:t>document.write</a:t>
            </a:r>
            <a:r>
              <a:rPr lang="en-IN" sz="2400" dirty="0"/>
              <a:t>(a[</a:t>
            </a:r>
            <a:r>
              <a:rPr lang="en-IN" sz="2400" dirty="0" err="1"/>
              <a:t>i</a:t>
            </a:r>
            <a:r>
              <a:rPr lang="en-IN" sz="2400" dirty="0"/>
              <a:t>] + "&lt;</a:t>
            </a:r>
            <a:r>
              <a:rPr lang="en-IN" sz="2400" dirty="0" err="1"/>
              <a:t>br</a:t>
            </a:r>
            <a:r>
              <a:rPr lang="en-IN" sz="2400" dirty="0"/>
              <a:t>/&gt;");  </a:t>
            </a:r>
          </a:p>
          <a:p>
            <a:r>
              <a:rPr lang="en-IN" sz="2400" dirty="0"/>
              <a:t>}  </a:t>
            </a:r>
          </a:p>
          <a:p>
            <a:r>
              <a:rPr lang="en-IN" sz="2400" dirty="0"/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90575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2688B2-1B95-91C1-10EF-37ED0E366F75}"/>
              </a:ext>
            </a:extLst>
          </p:cNvPr>
          <p:cNvSpPr txBox="1"/>
          <p:nvPr/>
        </p:nvSpPr>
        <p:spPr>
          <a:xfrm>
            <a:off x="409268" y="365124"/>
            <a:ext cx="9044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2. By creating instance of Array directly (using new keyword)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76ACD-CC1B-E5A9-3B1F-608B20BA4C9B}"/>
              </a:ext>
            </a:extLst>
          </p:cNvPr>
          <p:cNvSpPr txBox="1"/>
          <p:nvPr/>
        </p:nvSpPr>
        <p:spPr>
          <a:xfrm>
            <a:off x="674124" y="1046825"/>
            <a:ext cx="10843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var </a:t>
            </a:r>
            <a:r>
              <a:rPr lang="en-IN" sz="2400" dirty="0" err="1"/>
              <a:t>arrayname</a:t>
            </a:r>
            <a:r>
              <a:rPr lang="en-IN" sz="2400" dirty="0"/>
              <a:t> = new Array();</a:t>
            </a:r>
          </a:p>
          <a:p>
            <a:endParaRPr lang="en-IN" sz="1600" dirty="0"/>
          </a:p>
          <a:p>
            <a:r>
              <a:rPr lang="en-IN" sz="2400" dirty="0"/>
              <a:t>New is used to create the instance of an array.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35723-364F-1C67-7911-A73407961DC9}"/>
              </a:ext>
            </a:extLst>
          </p:cNvPr>
          <p:cNvSpPr txBox="1"/>
          <p:nvPr/>
        </p:nvSpPr>
        <p:spPr>
          <a:xfrm>
            <a:off x="718983" y="2436505"/>
            <a:ext cx="609845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&lt;script&gt;  </a:t>
            </a:r>
          </a:p>
          <a:p>
            <a:r>
              <a:rPr lang="en-IN" sz="2400" dirty="0"/>
              <a:t>var </a:t>
            </a:r>
            <a:r>
              <a:rPr lang="en-IN" sz="2400" dirty="0" err="1"/>
              <a:t>i</a:t>
            </a:r>
            <a:r>
              <a:rPr lang="en-IN" sz="2400" dirty="0"/>
              <a:t>;  </a:t>
            </a:r>
          </a:p>
          <a:p>
            <a:r>
              <a:rPr lang="en-IN" sz="2400" dirty="0"/>
              <a:t>var a = new Array();  </a:t>
            </a:r>
          </a:p>
          <a:p>
            <a:r>
              <a:rPr lang="en-IN" sz="2400" dirty="0"/>
              <a:t>a[0] = "emp1";  </a:t>
            </a:r>
          </a:p>
          <a:p>
            <a:r>
              <a:rPr lang="en-IN" sz="2400" dirty="0"/>
              <a:t>a[1] = "emp2";  </a:t>
            </a:r>
          </a:p>
          <a:p>
            <a:r>
              <a:rPr lang="en-IN" sz="2400" dirty="0"/>
              <a:t>  </a:t>
            </a:r>
          </a:p>
          <a:p>
            <a:r>
              <a:rPr lang="en-IN" sz="2400" dirty="0"/>
              <a:t>for (</a:t>
            </a:r>
            <a:r>
              <a:rPr lang="en-IN" sz="2400" dirty="0" err="1"/>
              <a:t>i</a:t>
            </a:r>
            <a:r>
              <a:rPr lang="en-IN" sz="2400" dirty="0"/>
              <a:t>=0; </a:t>
            </a:r>
            <a:r>
              <a:rPr lang="en-IN" sz="2400" dirty="0" err="1"/>
              <a:t>i</a:t>
            </a:r>
            <a:r>
              <a:rPr lang="en-IN" sz="2400" dirty="0"/>
              <a:t>&lt;</a:t>
            </a:r>
            <a:r>
              <a:rPr lang="en-IN" sz="2400" dirty="0" err="1"/>
              <a:t>a.length</a:t>
            </a:r>
            <a:r>
              <a:rPr lang="en-IN" sz="2400" dirty="0"/>
              <a:t>; </a:t>
            </a:r>
            <a:r>
              <a:rPr lang="en-IN" sz="2400" dirty="0" err="1"/>
              <a:t>i</a:t>
            </a:r>
            <a:r>
              <a:rPr lang="en-IN" sz="2400" dirty="0"/>
              <a:t>++)</a:t>
            </a:r>
          </a:p>
          <a:p>
            <a:r>
              <a:rPr lang="en-IN" sz="2400" dirty="0"/>
              <a:t>{  </a:t>
            </a:r>
          </a:p>
          <a:p>
            <a:r>
              <a:rPr lang="en-IN" sz="2400" dirty="0" err="1"/>
              <a:t>document.write</a:t>
            </a:r>
            <a:r>
              <a:rPr lang="en-IN" sz="2400" dirty="0"/>
              <a:t>(a[</a:t>
            </a:r>
            <a:r>
              <a:rPr lang="en-IN" sz="2400" dirty="0" err="1"/>
              <a:t>i</a:t>
            </a:r>
            <a:r>
              <a:rPr lang="en-IN" sz="2400" dirty="0"/>
              <a:t>] + "&lt;</a:t>
            </a:r>
            <a:r>
              <a:rPr lang="en-IN" sz="2400" dirty="0" err="1"/>
              <a:t>br</a:t>
            </a:r>
            <a:r>
              <a:rPr lang="en-IN" sz="2400" dirty="0"/>
              <a:t>&gt;");  </a:t>
            </a:r>
          </a:p>
          <a:p>
            <a:r>
              <a:rPr lang="en-IN" sz="2400" dirty="0"/>
              <a:t>}  </a:t>
            </a:r>
          </a:p>
          <a:p>
            <a:r>
              <a:rPr lang="en-IN" sz="2400" dirty="0"/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11434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4F3C2D-5927-178A-141C-19D8152EDCF9}"/>
              </a:ext>
            </a:extLst>
          </p:cNvPr>
          <p:cNvSpPr txBox="1"/>
          <p:nvPr/>
        </p:nvSpPr>
        <p:spPr>
          <a:xfrm>
            <a:off x="497758" y="383147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3. By using an Array constructor 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7198F-F269-5CB7-F54D-88315AED8A45}"/>
              </a:ext>
            </a:extLst>
          </p:cNvPr>
          <p:cNvSpPr txBox="1"/>
          <p:nvPr/>
        </p:nvSpPr>
        <p:spPr>
          <a:xfrm>
            <a:off x="497757" y="1159047"/>
            <a:ext cx="111977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this method we need to create instance of array by passing arguments in constructor so that we don't have to provide value explicitly.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24BDB-0CAB-674C-CB60-CEF9B4563D0A}"/>
              </a:ext>
            </a:extLst>
          </p:cNvPr>
          <p:cNvSpPr txBox="1"/>
          <p:nvPr/>
        </p:nvSpPr>
        <p:spPr>
          <a:xfrm>
            <a:off x="497758" y="2304279"/>
            <a:ext cx="82775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&lt;script&gt;  </a:t>
            </a:r>
          </a:p>
          <a:p>
            <a:r>
              <a:rPr lang="en-IN" sz="2400" dirty="0"/>
              <a:t>var a = new Array("emp1", "emp2", "emp3");  </a:t>
            </a:r>
          </a:p>
          <a:p>
            <a:r>
              <a:rPr lang="en-IN" sz="2400" dirty="0"/>
              <a:t>for (</a:t>
            </a:r>
            <a:r>
              <a:rPr lang="en-IN" sz="2400" dirty="0" err="1"/>
              <a:t>i</a:t>
            </a:r>
            <a:r>
              <a:rPr lang="en-IN" sz="2400" dirty="0"/>
              <a:t>=0; I &lt; </a:t>
            </a:r>
            <a:r>
              <a:rPr lang="en-IN" sz="2400" dirty="0" err="1"/>
              <a:t>a.length</a:t>
            </a:r>
            <a:r>
              <a:rPr lang="en-IN" sz="2400" dirty="0"/>
              <a:t>; </a:t>
            </a:r>
            <a:r>
              <a:rPr lang="en-IN" sz="2400" dirty="0" err="1"/>
              <a:t>i</a:t>
            </a:r>
            <a:r>
              <a:rPr lang="en-IN" sz="2400" dirty="0"/>
              <a:t>++)</a:t>
            </a:r>
          </a:p>
          <a:p>
            <a:r>
              <a:rPr lang="en-IN" sz="2400" dirty="0"/>
              <a:t>{  </a:t>
            </a:r>
          </a:p>
          <a:p>
            <a:r>
              <a:rPr lang="en-IN" sz="2400" dirty="0" err="1"/>
              <a:t>document.write</a:t>
            </a:r>
            <a:r>
              <a:rPr lang="en-IN" sz="2400" dirty="0"/>
              <a:t>(a[</a:t>
            </a:r>
            <a:r>
              <a:rPr lang="en-IN" sz="2400" dirty="0" err="1"/>
              <a:t>i</a:t>
            </a:r>
            <a:r>
              <a:rPr lang="en-IN" sz="2400" dirty="0"/>
              <a:t>] + "&lt;</a:t>
            </a:r>
            <a:r>
              <a:rPr lang="en-IN" sz="2400" dirty="0" err="1"/>
              <a:t>br</a:t>
            </a:r>
            <a:r>
              <a:rPr lang="en-IN" sz="2400" dirty="0"/>
              <a:t>&gt;");  </a:t>
            </a:r>
          </a:p>
          <a:p>
            <a:r>
              <a:rPr lang="en-IN" sz="2400" dirty="0"/>
              <a:t>}  </a:t>
            </a:r>
          </a:p>
          <a:p>
            <a:r>
              <a:rPr lang="en-IN" sz="2400" dirty="0"/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1392833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ED30F2-421C-0039-E227-08FE3CFF42B3}"/>
              </a:ext>
            </a:extLst>
          </p:cNvPr>
          <p:cNvSpPr txBox="1"/>
          <p:nvPr/>
        </p:nvSpPr>
        <p:spPr>
          <a:xfrm>
            <a:off x="247035" y="174806"/>
            <a:ext cx="1135994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Types of values in array elements</a:t>
            </a:r>
          </a:p>
          <a:p>
            <a:endParaRPr lang="en-US" sz="1200" b="1" dirty="0"/>
          </a:p>
          <a:p>
            <a:r>
              <a:rPr lang="en-US" sz="2300" dirty="0"/>
              <a:t>In most high-level programming languages arrays are typed. This means that when an array is created the programmer must specify the type of the value to be stored in the array. </a:t>
            </a:r>
          </a:p>
          <a:p>
            <a:endParaRPr lang="en-US" sz="1400" dirty="0"/>
          </a:p>
          <a:p>
            <a:r>
              <a:rPr lang="en-US" sz="2300" dirty="0"/>
              <a:t>With such languages, all elements of an array store values of a single type. </a:t>
            </a:r>
          </a:p>
          <a:p>
            <a:endParaRPr lang="en-US" sz="1200" dirty="0"/>
          </a:p>
          <a:p>
            <a:r>
              <a:rPr lang="en-US" sz="2300" dirty="0"/>
              <a:t>However, JavaScript is not a strongly typed programming language, and a feature of JavaScript arrays is that a single array can store values of different types.</a:t>
            </a:r>
            <a:endParaRPr lang="en-IN" sz="2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03ACE-8FC3-2EA4-57D4-F4C85562D384}"/>
              </a:ext>
            </a:extLst>
          </p:cNvPr>
          <p:cNvSpPr txBox="1"/>
          <p:nvPr/>
        </p:nvSpPr>
        <p:spPr>
          <a:xfrm>
            <a:off x="1530145" y="3124305"/>
            <a:ext cx="609845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&lt;html&gt;</a:t>
            </a:r>
          </a:p>
          <a:p>
            <a:r>
              <a:rPr lang="en-IN" sz="2200" dirty="0"/>
              <a:t>&lt;body&gt;</a:t>
            </a:r>
          </a:p>
          <a:p>
            <a:r>
              <a:rPr lang="en-IN" sz="2200" dirty="0"/>
              <a:t>&lt;script&gt;</a:t>
            </a:r>
          </a:p>
          <a:p>
            <a:r>
              <a:rPr lang="en-IN" sz="2200" dirty="0"/>
              <a:t>var a = [12,"Hello", 34.2];</a:t>
            </a:r>
          </a:p>
          <a:p>
            <a:r>
              <a:rPr lang="en-IN" sz="2200" dirty="0"/>
              <a:t>for(</a:t>
            </a:r>
            <a:r>
              <a:rPr lang="en-IN" sz="2200" dirty="0" err="1"/>
              <a:t>i</a:t>
            </a:r>
            <a:r>
              <a:rPr lang="en-IN" sz="2200" dirty="0"/>
              <a:t>=0 ; </a:t>
            </a:r>
            <a:r>
              <a:rPr lang="en-IN" sz="2200" dirty="0" err="1"/>
              <a:t>i</a:t>
            </a:r>
            <a:r>
              <a:rPr lang="en-IN" sz="2200" dirty="0"/>
              <a:t>&lt;</a:t>
            </a:r>
            <a:r>
              <a:rPr lang="en-IN" sz="2200" dirty="0" err="1"/>
              <a:t>a.length</a:t>
            </a:r>
            <a:r>
              <a:rPr lang="en-IN" sz="2200" dirty="0"/>
              <a:t>; </a:t>
            </a:r>
            <a:r>
              <a:rPr lang="en-IN" sz="2200" dirty="0" err="1"/>
              <a:t>i</a:t>
            </a:r>
            <a:r>
              <a:rPr lang="en-IN" sz="2200" dirty="0"/>
              <a:t>++)</a:t>
            </a:r>
          </a:p>
          <a:p>
            <a:r>
              <a:rPr lang="en-IN" sz="2200" dirty="0"/>
              <a:t>{</a:t>
            </a:r>
          </a:p>
          <a:p>
            <a:r>
              <a:rPr lang="en-IN" sz="2200" dirty="0" err="1"/>
              <a:t>document.write</a:t>
            </a:r>
            <a:r>
              <a:rPr lang="en-IN" sz="2200" dirty="0"/>
              <a:t>(a[</a:t>
            </a:r>
            <a:r>
              <a:rPr lang="en-IN" sz="2200" dirty="0" err="1"/>
              <a:t>i</a:t>
            </a:r>
            <a:r>
              <a:rPr lang="en-IN" sz="2200" dirty="0"/>
              <a:t>]);</a:t>
            </a:r>
          </a:p>
          <a:p>
            <a:r>
              <a:rPr lang="en-IN" sz="2200" dirty="0"/>
              <a:t>}</a:t>
            </a:r>
          </a:p>
          <a:p>
            <a:r>
              <a:rPr lang="en-IN" sz="2200" dirty="0"/>
              <a:t>&lt;/script&gt;</a:t>
            </a:r>
          </a:p>
          <a:p>
            <a:r>
              <a:rPr lang="en-IN" sz="2200" dirty="0"/>
              <a:t>&lt;/body&gt;</a:t>
            </a:r>
          </a:p>
          <a:p>
            <a:r>
              <a:rPr lang="en-IN" sz="2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4327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D3868-B8F6-C1A5-6052-1B2847C4E587}"/>
              </a:ext>
            </a:extLst>
          </p:cNvPr>
          <p:cNvSpPr txBox="1"/>
          <p:nvPr/>
        </p:nvSpPr>
        <p:spPr>
          <a:xfrm>
            <a:off x="752168" y="368710"/>
            <a:ext cx="1013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Array Methods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1F4C2-0EC7-826A-D20F-A3D5D04CA5C7}"/>
              </a:ext>
            </a:extLst>
          </p:cNvPr>
          <p:cNvSpPr txBox="1"/>
          <p:nvPr/>
        </p:nvSpPr>
        <p:spPr>
          <a:xfrm>
            <a:off x="511892" y="1003110"/>
            <a:ext cx="111682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concat</a:t>
            </a:r>
            <a:r>
              <a:rPr lang="en-US" sz="2400" b="1" dirty="0"/>
              <a:t>()</a:t>
            </a:r>
          </a:p>
          <a:p>
            <a:endParaRPr lang="en-US" sz="1600" b="1" dirty="0"/>
          </a:p>
          <a:p>
            <a:r>
              <a:rPr lang="en-US" sz="2400" dirty="0"/>
              <a:t>The </a:t>
            </a:r>
            <a:r>
              <a:rPr lang="en-US" sz="2400" dirty="0" err="1"/>
              <a:t>concat</a:t>
            </a:r>
            <a:r>
              <a:rPr lang="en-US" sz="2400" dirty="0"/>
              <a:t>() method is represented by the following syntax:</a:t>
            </a:r>
          </a:p>
          <a:p>
            <a:endParaRPr lang="en-US" sz="1600" dirty="0"/>
          </a:p>
          <a:p>
            <a:r>
              <a:rPr lang="en-US" sz="2400" dirty="0" err="1"/>
              <a:t>array.concat</a:t>
            </a:r>
            <a:r>
              <a:rPr lang="en-US" sz="2400" dirty="0"/>
              <a:t> (arr1,arr2,....,</a:t>
            </a:r>
            <a:r>
              <a:rPr lang="en-US" sz="2400" dirty="0" err="1"/>
              <a:t>arrn</a:t>
            </a:r>
            <a:r>
              <a:rPr lang="en-US" sz="2400" dirty="0"/>
              <a:t>) 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D2F06-F0D1-5BEE-B9BD-6E221814E208}"/>
              </a:ext>
            </a:extLst>
          </p:cNvPr>
          <p:cNvSpPr txBox="1"/>
          <p:nvPr/>
        </p:nvSpPr>
        <p:spPr>
          <a:xfrm>
            <a:off x="752168" y="3053282"/>
            <a:ext cx="6098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&lt;script&gt;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var a = ["red", "blue"];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var b = ["circle", "square", "triangle"];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var result = </a:t>
            </a:r>
            <a:r>
              <a:rPr lang="en-IN" sz="2400" dirty="0" err="1">
                <a:solidFill>
                  <a:srgbClr val="FF0000"/>
                </a:solidFill>
              </a:rPr>
              <a:t>a.concat</a:t>
            </a:r>
            <a:r>
              <a:rPr lang="en-IN" sz="2400" dirty="0">
                <a:solidFill>
                  <a:srgbClr val="FF0000"/>
                </a:solidFill>
              </a:rPr>
              <a:t>(b);  </a:t>
            </a:r>
          </a:p>
          <a:p>
            <a:r>
              <a:rPr lang="en-IN" sz="2400" dirty="0" err="1"/>
              <a:t>document.write</a:t>
            </a:r>
            <a:r>
              <a:rPr lang="en-IN" sz="2400" dirty="0"/>
              <a:t>(result);  </a:t>
            </a:r>
          </a:p>
          <a:p>
            <a:r>
              <a:rPr lang="en-IN" sz="2400" dirty="0"/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3237226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686B36-3F54-ED36-64F8-DAB7ABFF6FD8}"/>
              </a:ext>
            </a:extLst>
          </p:cNvPr>
          <p:cNvSpPr txBox="1"/>
          <p:nvPr/>
        </p:nvSpPr>
        <p:spPr>
          <a:xfrm>
            <a:off x="659990" y="530631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entries()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1F5DD-EC26-A860-BDD0-AEFDE11E734D}"/>
              </a:ext>
            </a:extLst>
          </p:cNvPr>
          <p:cNvSpPr txBox="1"/>
          <p:nvPr/>
        </p:nvSpPr>
        <p:spPr>
          <a:xfrm>
            <a:off x="659990" y="1324500"/>
            <a:ext cx="110797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entries() method creates a </a:t>
            </a:r>
            <a:r>
              <a:rPr lang="en-US" sz="2400" dirty="0">
                <a:solidFill>
                  <a:srgbClr val="FF0000"/>
                </a:solidFill>
              </a:rPr>
              <a:t>new iterator object of an array</a:t>
            </a:r>
            <a:r>
              <a:rPr lang="en-US" sz="2400" dirty="0"/>
              <a:t>, holding the key/value pairs for every value in the array. A key represents the index number carrying an item as its value. It does not affect the original array.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1DEA0-A257-3BEE-5D12-5FBF7A3B312F}"/>
              </a:ext>
            </a:extLst>
          </p:cNvPr>
          <p:cNvSpPr txBox="1"/>
          <p:nvPr/>
        </p:nvSpPr>
        <p:spPr>
          <a:xfrm>
            <a:off x="659990" y="2902011"/>
            <a:ext cx="60984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&lt;script&gt;  </a:t>
            </a:r>
          </a:p>
          <a:p>
            <a:r>
              <a:rPr lang="en-IN" sz="2400" dirty="0"/>
              <a:t>    var a = ['BCA','MCA','B.Tech','M.Tech','</a:t>
            </a:r>
            <a:r>
              <a:rPr lang="en-IN" sz="2400" dirty="0" err="1"/>
              <a:t>Ph.D</a:t>
            </a:r>
            <a:r>
              <a:rPr lang="en-IN" sz="2400" dirty="0"/>
              <a:t>'];  </a:t>
            </a:r>
          </a:p>
          <a:p>
            <a:r>
              <a:rPr lang="en-IN" sz="2400" dirty="0"/>
              <a:t>    var </a:t>
            </a:r>
            <a:r>
              <a:rPr lang="en-IN" sz="2400" dirty="0" err="1"/>
              <a:t>newarr</a:t>
            </a:r>
            <a:r>
              <a:rPr lang="en-IN" sz="2400" dirty="0"/>
              <a:t> = </a:t>
            </a:r>
            <a:r>
              <a:rPr lang="en-IN" sz="2400" dirty="0" err="1"/>
              <a:t>a.entries</a:t>
            </a:r>
            <a:r>
              <a:rPr lang="en-IN" sz="2400" dirty="0"/>
              <a:t>();  </a:t>
            </a:r>
          </a:p>
          <a:p>
            <a:r>
              <a:rPr lang="en-IN" sz="2400" dirty="0"/>
              <a:t>      </a:t>
            </a:r>
          </a:p>
          <a:p>
            <a:r>
              <a:rPr lang="en-IN" sz="2400" dirty="0"/>
              <a:t>  </a:t>
            </a:r>
          </a:p>
          <a:p>
            <a:r>
              <a:rPr lang="en-IN" sz="2400" dirty="0"/>
              <a:t>    for(var x of </a:t>
            </a:r>
            <a:r>
              <a:rPr lang="en-IN" sz="2400" dirty="0" err="1"/>
              <a:t>newarr</a:t>
            </a:r>
            <a:r>
              <a:rPr lang="en-IN" sz="2400" dirty="0"/>
              <a:t>)   </a:t>
            </a:r>
          </a:p>
          <a:p>
            <a:r>
              <a:rPr lang="en-IN" sz="2400" dirty="0"/>
              <a:t>    {  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document.write</a:t>
            </a:r>
            <a:r>
              <a:rPr lang="en-IN" sz="2400" dirty="0"/>
              <a:t>(x +"&lt;/</a:t>
            </a:r>
            <a:r>
              <a:rPr lang="en-IN" sz="2400" dirty="0" err="1"/>
              <a:t>br</a:t>
            </a:r>
            <a:r>
              <a:rPr lang="en-IN" sz="2400" dirty="0"/>
              <a:t>&gt;");  </a:t>
            </a:r>
          </a:p>
          <a:p>
            <a:r>
              <a:rPr lang="en-IN" sz="2400" dirty="0"/>
              <a:t>    }  </a:t>
            </a:r>
          </a:p>
          <a:p>
            <a:r>
              <a:rPr lang="en-IN" sz="2400" dirty="0"/>
              <a:t>    &lt;/script&gt;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C2D767-1D30-E9CB-14DB-6A41DA80C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50" r="93226" b="67139"/>
          <a:stretch/>
        </p:blipFill>
        <p:spPr>
          <a:xfrm>
            <a:off x="8731043" y="3031453"/>
            <a:ext cx="2315497" cy="336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39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A8CE8-AE2D-EC42-C1CE-B1767D2C78CF}"/>
              </a:ext>
            </a:extLst>
          </p:cNvPr>
          <p:cNvSpPr txBox="1"/>
          <p:nvPr/>
        </p:nvSpPr>
        <p:spPr>
          <a:xfrm>
            <a:off x="512505" y="1085306"/>
            <a:ext cx="11271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array fill() method </a:t>
            </a:r>
            <a:r>
              <a:rPr lang="en-US" sz="2400" dirty="0">
                <a:highlight>
                  <a:srgbClr val="FFFF00"/>
                </a:highlight>
              </a:rPr>
              <a:t>fills the elements of the given array with the specified static values</a:t>
            </a:r>
            <a:r>
              <a:rPr lang="en-US" sz="2400" dirty="0"/>
              <a:t>. This method modifies the original array. 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1EF4C-1557-A0C6-59F3-3DE175BEE7BA}"/>
              </a:ext>
            </a:extLst>
          </p:cNvPr>
          <p:cNvSpPr txBox="1"/>
          <p:nvPr/>
        </p:nvSpPr>
        <p:spPr>
          <a:xfrm>
            <a:off x="615745" y="368398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array fill()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B3A11-576A-2A19-803B-9B3D94BC360E}"/>
              </a:ext>
            </a:extLst>
          </p:cNvPr>
          <p:cNvSpPr txBox="1"/>
          <p:nvPr/>
        </p:nvSpPr>
        <p:spPr>
          <a:xfrm>
            <a:off x="615745" y="2171546"/>
            <a:ext cx="60984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&lt;script&gt;  </a:t>
            </a:r>
          </a:p>
          <a:p>
            <a:r>
              <a:rPr lang="en-IN" sz="2400" dirty="0"/>
              <a:t>var a = ["red", "blue", "yellow"];  </a:t>
            </a:r>
          </a:p>
          <a:p>
            <a:r>
              <a:rPr lang="en-IN" sz="2400" dirty="0"/>
              <a:t>var result = </a:t>
            </a:r>
            <a:r>
              <a:rPr lang="en-IN" sz="2400" dirty="0" err="1"/>
              <a:t>a.fill</a:t>
            </a:r>
            <a:r>
              <a:rPr lang="en-IN" sz="2400" dirty="0"/>
              <a:t>(“Orange");  </a:t>
            </a:r>
          </a:p>
          <a:p>
            <a:r>
              <a:rPr lang="en-IN" sz="2400" dirty="0" err="1"/>
              <a:t>document.write</a:t>
            </a:r>
            <a:r>
              <a:rPr lang="en-IN" sz="2400" dirty="0"/>
              <a:t>(a);  </a:t>
            </a:r>
          </a:p>
          <a:p>
            <a:r>
              <a:rPr lang="en-IN" sz="2400" dirty="0"/>
              <a:t>&lt;/script&gt;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B92B5A-0106-AF3D-6658-3B345BF3C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09" r="86452" b="77455"/>
          <a:stretch/>
        </p:blipFill>
        <p:spPr>
          <a:xfrm>
            <a:off x="615745" y="5038271"/>
            <a:ext cx="3318387" cy="9274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E47F3E-3CB0-49D4-FF68-62F090CC22BA}"/>
              </a:ext>
            </a:extLst>
          </p:cNvPr>
          <p:cNvSpPr txBox="1"/>
          <p:nvPr/>
        </p:nvSpPr>
        <p:spPr>
          <a:xfrm>
            <a:off x="6408787" y="2201301"/>
            <a:ext cx="57832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&lt;script&gt;  </a:t>
            </a:r>
          </a:p>
          <a:p>
            <a:r>
              <a:rPr lang="en-IN" sz="2400" dirty="0"/>
              <a:t>var a = ["red", "blue", "yellow"];  </a:t>
            </a:r>
          </a:p>
          <a:p>
            <a:r>
              <a:rPr lang="en-IN" sz="2400" dirty="0"/>
              <a:t>var result = </a:t>
            </a:r>
            <a:r>
              <a:rPr lang="en-IN" sz="2400" dirty="0" err="1"/>
              <a:t>a.fill</a:t>
            </a:r>
            <a:r>
              <a:rPr lang="en-IN" sz="2400" dirty="0"/>
              <a:t>(“Orange“, 1);  </a:t>
            </a:r>
          </a:p>
          <a:p>
            <a:r>
              <a:rPr lang="en-IN" sz="2400" dirty="0" err="1"/>
              <a:t>document.write</a:t>
            </a:r>
            <a:r>
              <a:rPr lang="en-IN" sz="2400" dirty="0"/>
              <a:t>(a);  </a:t>
            </a:r>
          </a:p>
          <a:p>
            <a:r>
              <a:rPr lang="en-IN" sz="2400" dirty="0"/>
              <a:t>&lt;/script&gt;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F0146F-A77F-75D9-A204-B548B3EA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09" r="89113" b="77455"/>
          <a:stretch/>
        </p:blipFill>
        <p:spPr>
          <a:xfrm>
            <a:off x="6952941" y="4934671"/>
            <a:ext cx="2964426" cy="10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99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0" y="8197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DOM is often referred to as the DOM tree, and consists of a tree of objects called nodes.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ow to use DOM and Events in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25" y="1620746"/>
            <a:ext cx="7994469" cy="514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24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F3D5E3-C2CC-D869-4003-E6F980D74889}"/>
              </a:ext>
            </a:extLst>
          </p:cNvPr>
          <p:cNvSpPr txBox="1"/>
          <p:nvPr/>
        </p:nvSpPr>
        <p:spPr>
          <a:xfrm>
            <a:off x="350273" y="445361"/>
            <a:ext cx="112862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find()</a:t>
            </a:r>
          </a:p>
          <a:p>
            <a:r>
              <a:rPr lang="en-US" sz="2400" dirty="0"/>
              <a:t>The JavaScript array find() method </a:t>
            </a:r>
            <a:r>
              <a:rPr lang="en-US" sz="2400" dirty="0">
                <a:highlight>
                  <a:srgbClr val="FFFF00"/>
                </a:highlight>
              </a:rPr>
              <a:t>returns the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first element </a:t>
            </a:r>
            <a:r>
              <a:rPr lang="en-US" sz="2400" dirty="0">
                <a:highlight>
                  <a:srgbClr val="FFFF00"/>
                </a:highlight>
              </a:rPr>
              <a:t>of the given array </a:t>
            </a:r>
            <a:r>
              <a:rPr lang="en-US" sz="2400" dirty="0"/>
              <a:t>that satisfies the provided function condition.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BCBA5-79C6-07DC-EDB5-0E10D25C24E0}"/>
              </a:ext>
            </a:extLst>
          </p:cNvPr>
          <p:cNvSpPr txBox="1"/>
          <p:nvPr/>
        </p:nvSpPr>
        <p:spPr>
          <a:xfrm>
            <a:off x="483009" y="1952917"/>
            <a:ext cx="60984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&lt;script&gt;  </a:t>
            </a:r>
          </a:p>
          <a:p>
            <a:r>
              <a:rPr lang="en-IN" sz="2400" dirty="0"/>
              <a:t>var a = [5,22,19,25,34];  </a:t>
            </a:r>
          </a:p>
          <a:p>
            <a:r>
              <a:rPr lang="en-IN" sz="2400" dirty="0"/>
              <a:t>var result=</a:t>
            </a:r>
            <a:r>
              <a:rPr lang="en-IN" sz="2400" dirty="0" err="1"/>
              <a:t>a.find</a:t>
            </a:r>
            <a:r>
              <a:rPr lang="en-IN" sz="2400" dirty="0"/>
              <a:t> (x=&gt;x&gt;20);  </a:t>
            </a:r>
          </a:p>
          <a:p>
            <a:r>
              <a:rPr lang="en-IN" sz="2400" dirty="0" err="1"/>
              <a:t>document.write</a:t>
            </a:r>
            <a:r>
              <a:rPr lang="en-IN" sz="2400" dirty="0"/>
              <a:t>(result)  </a:t>
            </a:r>
          </a:p>
          <a:p>
            <a:r>
              <a:rPr lang="en-IN" sz="2400" dirty="0"/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3412722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536876-C9DB-B6FD-8CA0-320E3417E874}"/>
              </a:ext>
            </a:extLst>
          </p:cNvPr>
          <p:cNvSpPr txBox="1"/>
          <p:nvPr/>
        </p:nvSpPr>
        <p:spPr>
          <a:xfrm>
            <a:off x="453514" y="1055809"/>
            <a:ext cx="11463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JavaScript array </a:t>
            </a:r>
            <a:r>
              <a:rPr lang="en-US" sz="2400" dirty="0" err="1"/>
              <a:t>indexOf</a:t>
            </a:r>
            <a:r>
              <a:rPr lang="en-US" sz="2400" dirty="0"/>
              <a:t>() method is used to search the position of a particular element in a given array.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DD5F7-E900-E5E7-3DE3-D9B627523F85}"/>
              </a:ext>
            </a:extLst>
          </p:cNvPr>
          <p:cNvSpPr txBox="1"/>
          <p:nvPr/>
        </p:nvSpPr>
        <p:spPr>
          <a:xfrm>
            <a:off x="586248" y="471638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indexOf</a:t>
            </a:r>
            <a:r>
              <a:rPr lang="en-US" sz="2400" b="1" dirty="0"/>
              <a:t>()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C6564-650B-A13E-9BA9-B183E1301353}"/>
              </a:ext>
            </a:extLst>
          </p:cNvPr>
          <p:cNvSpPr txBox="1"/>
          <p:nvPr/>
        </p:nvSpPr>
        <p:spPr>
          <a:xfrm>
            <a:off x="586248" y="2439613"/>
            <a:ext cx="60984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&lt;script&gt;  </a:t>
            </a:r>
          </a:p>
          <a:p>
            <a:r>
              <a:rPr lang="en-IN" sz="2400" dirty="0"/>
              <a:t>var a = ["red", "blue", "yellow", "green"];  </a:t>
            </a:r>
          </a:p>
          <a:p>
            <a:r>
              <a:rPr lang="en-IN" sz="2400" dirty="0"/>
              <a:t>var result= </a:t>
            </a:r>
            <a:r>
              <a:rPr lang="en-IN" sz="2400" dirty="0" err="1"/>
              <a:t>a.indexOf</a:t>
            </a:r>
            <a:r>
              <a:rPr lang="en-IN" sz="2400" dirty="0"/>
              <a:t>("blue");  </a:t>
            </a:r>
          </a:p>
          <a:p>
            <a:r>
              <a:rPr lang="en-IN" sz="2400" dirty="0" err="1"/>
              <a:t>document.write</a:t>
            </a:r>
            <a:r>
              <a:rPr lang="en-IN" sz="2400" dirty="0"/>
              <a:t>(result);  </a:t>
            </a:r>
          </a:p>
          <a:p>
            <a:r>
              <a:rPr lang="en-IN" sz="2400" dirty="0"/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1890498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C82A35-A731-DA68-12A4-802889B98868}"/>
              </a:ext>
            </a:extLst>
          </p:cNvPr>
          <p:cNvSpPr txBox="1"/>
          <p:nvPr/>
        </p:nvSpPr>
        <p:spPr>
          <a:xfrm>
            <a:off x="2064774" y="147484"/>
            <a:ext cx="980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Passing an Array to a function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B362F-6A9E-1B5E-DE34-68F986D5F8DA}"/>
              </a:ext>
            </a:extLst>
          </p:cNvPr>
          <p:cNvSpPr txBox="1"/>
          <p:nvPr/>
        </p:nvSpPr>
        <p:spPr>
          <a:xfrm>
            <a:off x="394519" y="127598"/>
            <a:ext cx="609845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&lt;html&gt;</a:t>
            </a:r>
          </a:p>
          <a:p>
            <a:r>
              <a:rPr lang="en-IN" sz="2400" dirty="0"/>
              <a:t>&lt;head&gt;</a:t>
            </a:r>
          </a:p>
          <a:p>
            <a:r>
              <a:rPr lang="en-IN" sz="2400" dirty="0"/>
              <a:t>&lt;script&gt;</a:t>
            </a:r>
          </a:p>
          <a:p>
            <a:r>
              <a:rPr lang="en-IN" sz="2400" dirty="0"/>
              <a:t>function fn1(</a:t>
            </a:r>
            <a:r>
              <a:rPr lang="en-IN" sz="2400" dirty="0" err="1"/>
              <a:t>num</a:t>
            </a:r>
            <a:r>
              <a:rPr lang="en-IN" sz="2400" dirty="0"/>
              <a:t>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var x = </a:t>
            </a:r>
            <a:r>
              <a:rPr lang="en-IN" sz="2400" dirty="0" err="1"/>
              <a:t>num.length</a:t>
            </a:r>
            <a:r>
              <a:rPr lang="en-IN" sz="2400" dirty="0"/>
              <a:t>;</a:t>
            </a:r>
          </a:p>
          <a:p>
            <a:r>
              <a:rPr lang="en-IN" sz="2400" dirty="0" err="1"/>
              <a:t>document.write</a:t>
            </a:r>
            <a:r>
              <a:rPr lang="en-IN" sz="2400" dirty="0"/>
              <a:t>(</a:t>
            </a:r>
            <a:r>
              <a:rPr lang="en-IN" sz="2400" dirty="0" err="1"/>
              <a:t>num</a:t>
            </a:r>
            <a:r>
              <a:rPr lang="en-IN" sz="2400" dirty="0"/>
              <a:t>);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&lt;/script&gt;</a:t>
            </a:r>
          </a:p>
          <a:p>
            <a:r>
              <a:rPr lang="en-IN" sz="2400" dirty="0"/>
              <a:t>&lt;/head&gt;</a:t>
            </a:r>
          </a:p>
          <a:p>
            <a:endParaRPr lang="en-IN" sz="2400" dirty="0"/>
          </a:p>
          <a:p>
            <a:r>
              <a:rPr lang="en-IN" sz="2400" dirty="0"/>
              <a:t>&lt;body&gt;</a:t>
            </a:r>
          </a:p>
          <a:p>
            <a:r>
              <a:rPr lang="en-IN" sz="2400" dirty="0"/>
              <a:t> &lt;script&gt;  </a:t>
            </a:r>
          </a:p>
          <a:p>
            <a:r>
              <a:rPr lang="en-IN" sz="2400" dirty="0"/>
              <a:t>var </a:t>
            </a:r>
            <a:r>
              <a:rPr lang="en-IN" sz="2400" dirty="0" err="1"/>
              <a:t>Mynum</a:t>
            </a:r>
            <a:r>
              <a:rPr lang="en-IN" sz="2400" dirty="0"/>
              <a:t> = [1, 2, 2, 4, 5, 4, 7, 8, 7, 3, 6];</a:t>
            </a:r>
          </a:p>
          <a:p>
            <a:r>
              <a:rPr lang="en-IN" sz="2400" dirty="0"/>
              <a:t>var result = fn1(</a:t>
            </a:r>
            <a:r>
              <a:rPr lang="en-IN" sz="2400" dirty="0" err="1"/>
              <a:t>Mynum</a:t>
            </a:r>
            <a:r>
              <a:rPr lang="en-IN" sz="2400" dirty="0"/>
              <a:t>);</a:t>
            </a:r>
          </a:p>
          <a:p>
            <a:r>
              <a:rPr lang="en-IN" sz="2400" dirty="0"/>
              <a:t>&lt;/script&gt; </a:t>
            </a:r>
          </a:p>
          <a:p>
            <a:r>
              <a:rPr lang="en-IN" sz="2400" dirty="0"/>
              <a:t>&lt;/body&gt;</a:t>
            </a:r>
          </a:p>
          <a:p>
            <a:r>
              <a:rPr lang="en-IN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28974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42EDAA-52E3-7515-DF52-FE9C8F74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39" y="273848"/>
            <a:ext cx="10146890" cy="62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8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219" y="542516"/>
            <a:ext cx="10515600" cy="563705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DOM creates a </a:t>
            </a:r>
            <a:r>
              <a:rPr lang="en-US" dirty="0" err="1"/>
              <a:t>hierarcy</a:t>
            </a:r>
            <a:r>
              <a:rPr lang="en-US" dirty="0"/>
              <a:t> corresponding to the structure of each web document. This hierarchy is made up of nodes. There are </a:t>
            </a:r>
            <a:r>
              <a:rPr lang="en-US" dirty="0">
                <a:solidFill>
                  <a:srgbClr val="FF0000"/>
                </a:solidFill>
              </a:rPr>
              <a:t>several different types of DOM nodes, the most important are 'Element', 'Text' and 'Document’.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'Element' node represents an element within a page. So if you have a paragraph element ('&lt;p&gt;') then it can be accessed through the DOM as a node. </a:t>
            </a:r>
          </a:p>
          <a:p>
            <a:pPr algn="just"/>
            <a:endParaRPr lang="en-US" dirty="0"/>
          </a:p>
          <a:p>
            <a:r>
              <a:rPr lang="en-US" dirty="0"/>
              <a:t>A 'Text' node </a:t>
            </a:r>
            <a:r>
              <a:rPr lang="en-US" dirty="0">
                <a:solidFill>
                  <a:srgbClr val="FF0000"/>
                </a:solidFill>
              </a:rPr>
              <a:t>represents all text (within elements) within a page</a:t>
            </a:r>
            <a:r>
              <a:rPr lang="en-US" dirty="0"/>
              <a:t>. So if your paragraph has a bit of text in it can be directly accessed through the DOM.</a:t>
            </a:r>
          </a:p>
          <a:p>
            <a:r>
              <a:rPr lang="en-US" dirty="0"/>
              <a:t>The 'Document' node represents the entire document. (it's the root-node of the DOM hierarchy/tree).</a:t>
            </a:r>
          </a:p>
          <a:p>
            <a:endParaRPr lang="en-US" dirty="0"/>
          </a:p>
          <a:p>
            <a:r>
              <a:rPr lang="en-US" dirty="0"/>
              <a:t>Also note that element attributes are DOM nodes themselves.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0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6922" y="676631"/>
            <a:ext cx="116923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begin, let's take a look at this HTML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&lt;a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href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="index.html"&gt;Home&lt;/a&gt;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we have an anchor element, which is a link 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index.html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href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index.html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 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Home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Everything between the opening and closing tag combined make the entire HTML </a:t>
            </a:r>
            <a:r>
              <a:rPr lang="en-US" sz="2400" b="1" dirty="0"/>
              <a:t>element</a:t>
            </a:r>
            <a:r>
              <a:rPr lang="en-US" sz="24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Any alone text outside of an element is a </a:t>
            </a:r>
            <a:r>
              <a:rPr lang="en-US" sz="2400" b="1" dirty="0"/>
              <a:t>text node</a:t>
            </a:r>
            <a:r>
              <a:rPr lang="en-US" sz="2400" dirty="0"/>
              <a:t>, and an HTML comment is a </a:t>
            </a:r>
            <a:r>
              <a:rPr lang="en-US" sz="2400" b="1" dirty="0"/>
              <a:t>comment node</a:t>
            </a:r>
            <a:r>
              <a:rPr lang="en-US" sz="2400" dirty="0"/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5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1928"/>
            <a:ext cx="10515600" cy="5576072"/>
          </a:xfrm>
        </p:spPr>
        <p:txBody>
          <a:bodyPr/>
          <a:lstStyle/>
          <a:p>
            <a:r>
              <a:rPr lang="en-US" dirty="0"/>
              <a:t>HTML DOM methods are actions you can perform (on HTML Elements).</a:t>
            </a:r>
          </a:p>
          <a:p>
            <a:endParaRPr lang="en-US" dirty="0"/>
          </a:p>
          <a:p>
            <a:r>
              <a:rPr lang="en-US" dirty="0"/>
              <a:t>HTML DOM properties are values (of HTML Elements) that you can set or change.</a:t>
            </a:r>
          </a:p>
        </p:txBody>
      </p:sp>
    </p:spTree>
    <p:extLst>
      <p:ext uri="{BB962C8B-B14F-4D97-AF65-F5344CB8AC3E}">
        <p14:creationId xmlns:p14="http://schemas.microsoft.com/office/powerpoint/2010/main" val="2356201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236BFF-9194-2362-90DD-854ABA03FBC7}"/>
              </a:ext>
            </a:extLst>
          </p:cNvPr>
          <p:cNvSpPr txBox="1"/>
          <p:nvPr/>
        </p:nvSpPr>
        <p:spPr>
          <a:xfrm>
            <a:off x="322006" y="304923"/>
            <a:ext cx="1154798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Document Object Model (DOM) is essential in web development for several reasons:</a:t>
            </a:r>
          </a:p>
          <a:p>
            <a:endParaRPr lang="en-US" sz="2400" dirty="0"/>
          </a:p>
          <a:p>
            <a:r>
              <a:rPr lang="en-US" sz="2400" dirty="0"/>
              <a:t>Dynamic Web Pages: It allows you to create dynamic web pages. It enables the JavaScript to </a:t>
            </a:r>
            <a:r>
              <a:rPr lang="en-US" sz="2400" dirty="0">
                <a:highlight>
                  <a:srgbClr val="FFFF00"/>
                </a:highlight>
              </a:rPr>
              <a:t>access and manipulate page content, structure, and style dynamically which gives interactive and responsive web experiences</a:t>
            </a:r>
            <a:r>
              <a:rPr lang="en-US" sz="2400" dirty="0"/>
              <a:t>, such as updating content without reloading the entire page or responding to user actions instantly.</a:t>
            </a:r>
          </a:p>
          <a:p>
            <a:endParaRPr lang="en-US" sz="2400" dirty="0"/>
          </a:p>
          <a:p>
            <a:r>
              <a:rPr lang="en-US" sz="2400" dirty="0"/>
              <a:t>Interactivity: With the DOM, you can </a:t>
            </a:r>
            <a:r>
              <a:rPr lang="en-US" sz="2400" dirty="0">
                <a:solidFill>
                  <a:srgbClr val="FF0000"/>
                </a:solidFill>
              </a:rPr>
              <a:t>respond to user actions</a:t>
            </a:r>
            <a:r>
              <a:rPr lang="en-US" sz="2400" dirty="0"/>
              <a:t> (like clicks, inputs, or scrolls) and modify the web page accordingly.</a:t>
            </a:r>
          </a:p>
          <a:p>
            <a:endParaRPr lang="en-US" sz="2400" dirty="0"/>
          </a:p>
          <a:p>
            <a:r>
              <a:rPr lang="en-US" sz="2400" dirty="0"/>
              <a:t>Content Updates: When you want to </a:t>
            </a:r>
            <a:r>
              <a:rPr lang="en-US" sz="2400" dirty="0">
                <a:solidFill>
                  <a:srgbClr val="FF0000"/>
                </a:solidFill>
              </a:rPr>
              <a:t>update the content without refreshing the entire page</a:t>
            </a:r>
            <a:r>
              <a:rPr lang="en-US" sz="2400" dirty="0"/>
              <a:t>, the DOM enables targeted changes making the web applications more efficient and user-friendly.</a:t>
            </a:r>
          </a:p>
          <a:p>
            <a:endParaRPr lang="en-US" sz="2400" dirty="0"/>
          </a:p>
          <a:p>
            <a:r>
              <a:rPr lang="en-US" sz="2400" dirty="0"/>
              <a:t>Cross-Browser Compatibility: Different browsers may render HTML and CSS in different ways. The DOM provides a </a:t>
            </a:r>
            <a:r>
              <a:rPr lang="en-US" sz="2400" dirty="0">
                <a:solidFill>
                  <a:srgbClr val="FF0000"/>
                </a:solidFill>
              </a:rPr>
              <a:t>standardized way </a:t>
            </a:r>
            <a:r>
              <a:rPr lang="en-US" sz="2400" dirty="0"/>
              <a:t>to interact with page elements.</a:t>
            </a:r>
          </a:p>
        </p:txBody>
      </p:sp>
    </p:spTree>
    <p:extLst>
      <p:ext uri="{BB962C8B-B14F-4D97-AF65-F5344CB8AC3E}">
        <p14:creationId xmlns:p14="http://schemas.microsoft.com/office/powerpoint/2010/main" val="1562942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the object model, JavaScript gets all the power it needs to create dynamic HTML: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JavaScript can change all the HTML elements in the page</a:t>
            </a:r>
          </a:p>
          <a:p>
            <a:r>
              <a:rPr lang="en-US" dirty="0"/>
              <a:t>    JavaScript can change all the HTML attributes in the page</a:t>
            </a:r>
          </a:p>
          <a:p>
            <a:r>
              <a:rPr lang="en-US" dirty="0"/>
              <a:t>    JavaScript can change all the CSS styles in the page</a:t>
            </a:r>
          </a:p>
          <a:p>
            <a:r>
              <a:rPr lang="en-US" dirty="0"/>
              <a:t>    JavaScript can remove existing HTML elements and attributes</a:t>
            </a:r>
          </a:p>
          <a:p>
            <a:r>
              <a:rPr lang="en-US" dirty="0"/>
              <a:t>    JavaScript can add new HTML elements and attributes</a:t>
            </a:r>
          </a:p>
          <a:p>
            <a:r>
              <a:rPr lang="en-US" dirty="0"/>
              <a:t>    JavaScript can react to all existing HTML events in the page</a:t>
            </a:r>
          </a:p>
          <a:p>
            <a:r>
              <a:rPr lang="en-US" dirty="0"/>
              <a:t>    JavaScript can create new HTML events in the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7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2667</Words>
  <Application>Microsoft Office PowerPoint</Application>
  <PresentationFormat>Widescreen</PresentationFormat>
  <Paragraphs>383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Office Theme</vt:lpstr>
      <vt:lpstr>Document Object Model (DOM)</vt:lpstr>
      <vt:lpstr>Document Object Model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 of document object </vt:lpstr>
      <vt:lpstr>Accessing field value by document object </vt:lpstr>
      <vt:lpstr>Example</vt:lpstr>
      <vt:lpstr>document.getElementById() method </vt:lpstr>
      <vt:lpstr>document.getElementsByName() method</vt:lpstr>
      <vt:lpstr>Document.getElementsByTagName() </vt:lpstr>
      <vt:lpstr>Javascript - innerHTML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History Object</dc:title>
  <dc:creator>Shamik Tiwari</dc:creator>
  <cp:lastModifiedBy>Anshika Srivastava</cp:lastModifiedBy>
  <cp:revision>114</cp:revision>
  <dcterms:created xsi:type="dcterms:W3CDTF">2018-04-02T05:28:19Z</dcterms:created>
  <dcterms:modified xsi:type="dcterms:W3CDTF">2024-03-05T10:42:19Z</dcterms:modified>
</cp:coreProperties>
</file>