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22" r:id="rId39"/>
    <p:sldId id="301" r:id="rId40"/>
    <p:sldId id="302" r:id="rId41"/>
    <p:sldId id="320" r:id="rId42"/>
    <p:sldId id="32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E2B1-77DA-A86C-DFFF-C34B1C70C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0485A-4CBB-2C67-BE72-E77E42D3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79774-4E3A-9D47-F7CD-2387EB1B3C7C}"/>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C2A9661F-241E-A98F-EB44-064E70AC4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352A4-BF2A-2D47-E404-368303635BEB}"/>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12100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9B24-90A4-3772-9E79-0A6AC930DA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79645A-740A-C7F1-5D6A-224BDA881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44709-1471-A616-668E-760C238DC736}"/>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EBCAD637-EDE4-FF16-7518-4350A89D9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B24BB-DA34-1D9A-4729-3F65C09BDA12}"/>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44455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B7144-3B81-C8A3-537C-3576D12B7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327B4-EEAA-1B06-4932-E7F4F48AE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5019E-7802-F02D-2E5F-2AF222BF7D11}"/>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834513A8-9ECE-1173-22D1-8B6C574F2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A4200-45DC-8880-BAE4-28338DDD8686}"/>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62170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B424-8D5D-70F7-4570-792348532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A84CB-1E3E-4511-3671-CC214122E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CA9E4-2F80-0D7F-29F8-AC152A6E28DE}"/>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73778F8D-3D7F-C1C3-AC93-9629CF5BD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61F22-FD81-8D8C-E418-A458A9244AC9}"/>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87656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8849-C9A6-CEA2-6079-CBFAA1FA6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EA5E2A-28D9-A44E-CB27-BD87DFB0E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E8799-F244-02DD-5742-8E1886881F15}"/>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7B68B203-AFD6-1C29-C19B-ABBD9EA6E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84FDF-A474-333B-83EE-F19E600D5A23}"/>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68183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ECF6-D3BD-2248-8AA5-7F6CA9345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14555-F446-ACD3-2325-0B60CCF87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A619BC-3D07-26AD-AAC9-F7E1E6C6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AF29E1-1FDC-FE24-FC77-F7EBA301C5F7}"/>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6" name="Footer Placeholder 5">
            <a:extLst>
              <a:ext uri="{FF2B5EF4-FFF2-40B4-BE49-F238E27FC236}">
                <a16:creationId xmlns:a16="http://schemas.microsoft.com/office/drawing/2014/main" id="{9389E2CF-5E2A-324F-4FAD-0823075F3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4458B-41E6-D75A-E81D-3D465D04D632}"/>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346459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9563-4718-D628-3012-6E0A6346B0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C8CED-5CA9-7179-02B0-88BCEF1AF9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13C34-A5B4-1408-CE5B-8FB388B81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4C3728-2924-48C0-1623-31C32BE02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7AC7C-4CF8-8CE5-EFD0-EEC7BA15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C0313-5EC6-3B56-A0BF-B3F01C3A73B2}"/>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8" name="Footer Placeholder 7">
            <a:extLst>
              <a:ext uri="{FF2B5EF4-FFF2-40B4-BE49-F238E27FC236}">
                <a16:creationId xmlns:a16="http://schemas.microsoft.com/office/drawing/2014/main" id="{33B51888-45EE-8C57-544C-F18C68B85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942811-0C57-557D-3A29-C33B882E2A68}"/>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80302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9973-8918-07FF-C340-0B766889A0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C99BD8-D671-8118-5568-F442DAC9BA15}"/>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4" name="Footer Placeholder 3">
            <a:extLst>
              <a:ext uri="{FF2B5EF4-FFF2-40B4-BE49-F238E27FC236}">
                <a16:creationId xmlns:a16="http://schemas.microsoft.com/office/drawing/2014/main" id="{6D8EB1C9-F757-1C5A-EEA8-99ED58440F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ABEB70-7A45-DF82-B9A0-D9E6FCA96780}"/>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70945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97E7D-85B5-9894-6B3E-38B2EAA1CC3B}"/>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3" name="Footer Placeholder 2">
            <a:extLst>
              <a:ext uri="{FF2B5EF4-FFF2-40B4-BE49-F238E27FC236}">
                <a16:creationId xmlns:a16="http://schemas.microsoft.com/office/drawing/2014/main" id="{175040DF-DF71-F013-997C-480B14456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68F070-CAE5-5CDA-DC4C-8A76B58A4289}"/>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340358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E842-2B7A-5B1E-6A46-0D4221FC7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DBA171-DE05-DA5B-AB92-2BE28B24E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0AC84E-FECB-F20F-A3DD-5EA96B099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0A9A6-2F1F-5C73-97AA-918AD24348A6}"/>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6" name="Footer Placeholder 5">
            <a:extLst>
              <a:ext uri="{FF2B5EF4-FFF2-40B4-BE49-F238E27FC236}">
                <a16:creationId xmlns:a16="http://schemas.microsoft.com/office/drawing/2014/main" id="{208212D3-86DF-C890-220D-53F80E9A2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26E11-0760-3267-8BA4-BDCE08D7486A}"/>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36154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F75B-0C23-1419-EE04-13257B226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466DC1-30BD-CF14-D559-1E6D8269C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4C4A47-D2E6-F5AA-822E-63D323159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27F70-12FF-9D04-1AC7-BE75476CF8F7}"/>
              </a:ext>
            </a:extLst>
          </p:cNvPr>
          <p:cNvSpPr>
            <a:spLocks noGrp="1"/>
          </p:cNvSpPr>
          <p:nvPr>
            <p:ph type="dt" sz="half" idx="10"/>
          </p:nvPr>
        </p:nvSpPr>
        <p:spPr/>
        <p:txBody>
          <a:bodyPr/>
          <a:lstStyle/>
          <a:p>
            <a:fld id="{EC4F01A4-3544-4C60-83C2-2B4C28011DA6}" type="datetimeFigureOut">
              <a:rPr lang="en-IN" smtClean="0"/>
              <a:t>05-03-2024</a:t>
            </a:fld>
            <a:endParaRPr lang="en-IN"/>
          </a:p>
        </p:txBody>
      </p:sp>
      <p:sp>
        <p:nvSpPr>
          <p:cNvPr id="6" name="Footer Placeholder 5">
            <a:extLst>
              <a:ext uri="{FF2B5EF4-FFF2-40B4-BE49-F238E27FC236}">
                <a16:creationId xmlns:a16="http://schemas.microsoft.com/office/drawing/2014/main" id="{10F70880-042B-EB4F-E447-950115017D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D9AF6-B237-7BB3-FBB6-EBE2580CEC16}"/>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15708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E47F1-F4D2-A21B-C614-161852DBD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62421-35FF-02D8-5949-C9C0E5448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E985E-DE50-7397-326B-20957575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01A4-3544-4C60-83C2-2B4C28011DA6}" type="datetimeFigureOut">
              <a:rPr lang="en-IN" smtClean="0"/>
              <a:t>05-03-2024</a:t>
            </a:fld>
            <a:endParaRPr lang="en-IN"/>
          </a:p>
        </p:txBody>
      </p:sp>
      <p:sp>
        <p:nvSpPr>
          <p:cNvPr id="5" name="Footer Placeholder 4">
            <a:extLst>
              <a:ext uri="{FF2B5EF4-FFF2-40B4-BE49-F238E27FC236}">
                <a16:creationId xmlns:a16="http://schemas.microsoft.com/office/drawing/2014/main" id="{86419A28-8B4B-20FF-1707-2CD6AE753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29056-AFA6-B9A2-29D9-2B59341DD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9CBAF-E354-4DAC-8218-CD7647B23D63}" type="slidenum">
              <a:rPr lang="en-IN" smtClean="0"/>
              <a:t>‹#›</a:t>
            </a:fld>
            <a:endParaRPr lang="en-IN"/>
          </a:p>
        </p:txBody>
      </p:sp>
    </p:spTree>
    <p:extLst>
      <p:ext uri="{BB962C8B-B14F-4D97-AF65-F5344CB8AC3E}">
        <p14:creationId xmlns:p14="http://schemas.microsoft.com/office/powerpoint/2010/main" val="42651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3524"/>
            <a:ext cx="9144000" cy="2387600"/>
          </a:xfrm>
        </p:spPr>
        <p:txBody>
          <a:bodyPr/>
          <a:lstStyle/>
          <a:p>
            <a:r>
              <a:rPr lang="en-US" b="1" dirty="0"/>
              <a:t>Unit – 2</a:t>
            </a:r>
            <a:br>
              <a:rPr lang="en-US" b="1" dirty="0"/>
            </a:br>
            <a:r>
              <a:rPr lang="en-US" b="1" dirty="0"/>
              <a:t>Java Script</a:t>
            </a:r>
          </a:p>
        </p:txBody>
      </p:sp>
    </p:spTree>
    <p:extLst>
      <p:ext uri="{BB962C8B-B14F-4D97-AF65-F5344CB8AC3E}">
        <p14:creationId xmlns:p14="http://schemas.microsoft.com/office/powerpoint/2010/main" val="395852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8278" y="323713"/>
            <a:ext cx="3590919" cy="523220"/>
          </a:xfrm>
          <a:prstGeom prst="rect">
            <a:avLst/>
          </a:prstGeom>
        </p:spPr>
        <p:txBody>
          <a:bodyPr wrap="none">
            <a:spAutoFit/>
          </a:bodyPr>
          <a:lstStyle/>
          <a:p>
            <a:pPr algn="just"/>
            <a:r>
              <a:rPr lang="en-US" sz="2800" b="1" dirty="0">
                <a:ea typeface="Times New Roman" panose="02020603050405020304" pitchFamily="18" charset="0"/>
              </a:rPr>
              <a:t>Features of JAVA Script</a:t>
            </a:r>
            <a:endParaRPr lang="en-US" sz="2800" dirty="0">
              <a:ea typeface="Times New Roman" panose="02020603050405020304" pitchFamily="18" charset="0"/>
            </a:endParaRPr>
          </a:p>
        </p:txBody>
      </p:sp>
      <p:sp>
        <p:nvSpPr>
          <p:cNvPr id="4" name="Rectangle 3"/>
          <p:cNvSpPr/>
          <p:nvPr/>
        </p:nvSpPr>
        <p:spPr>
          <a:xfrm>
            <a:off x="454924" y="996963"/>
            <a:ext cx="11184324" cy="1625060"/>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JavaScript Is an Interpreted Language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is interpreted, which provides an easy development process; it contains a limited and easy-to-learn command set and syntax; and it is designed for performing a well-defined set of tasks.</a:t>
            </a:r>
            <a:endParaRPr lang="en-US" sz="2400" dirty="0">
              <a:effectLst/>
              <a:ea typeface="Times New Roman" panose="02020603050405020304" pitchFamily="18" charset="0"/>
            </a:endParaRPr>
          </a:p>
        </p:txBody>
      </p:sp>
      <p:sp>
        <p:nvSpPr>
          <p:cNvPr id="5" name="Rectangle 4"/>
          <p:cNvSpPr/>
          <p:nvPr/>
        </p:nvSpPr>
        <p:spPr>
          <a:xfrm>
            <a:off x="464769" y="2949474"/>
            <a:ext cx="11026645" cy="1494768"/>
          </a:xfrm>
          <a:prstGeom prst="rect">
            <a:avLst/>
          </a:prstGeom>
        </p:spPr>
        <p:txBody>
          <a:bodyPr wrap="square">
            <a:spAutoFit/>
          </a:bodyPr>
          <a:lstStyle/>
          <a:p>
            <a:pPr algn="just">
              <a:lnSpc>
                <a:spcPct val="115000"/>
              </a:lnSpc>
              <a:spcBef>
                <a:spcPts val="1000"/>
              </a:spcBef>
            </a:pPr>
            <a:r>
              <a:rPr lang="en-US" sz="2400" b="1" dirty="0">
                <a:solidFill>
                  <a:srgbClr val="C00000"/>
                </a:solidFill>
                <a:ea typeface="Times New Roman" panose="02020603050405020304" pitchFamily="18" charset="0"/>
                <a:cs typeface="Times New Roman" panose="02020603050405020304" pitchFamily="18" charset="0"/>
              </a:rPr>
              <a:t>Designed for Simple, Small Programs</a:t>
            </a:r>
          </a:p>
          <a:p>
            <a:pPr algn="just">
              <a:lnSpc>
                <a:spcPct val="115000"/>
              </a:lnSpc>
              <a:spcBef>
                <a:spcPts val="1000"/>
              </a:spcBef>
            </a:pPr>
            <a:r>
              <a:rPr lang="en-US" sz="2400" dirty="0">
                <a:ea typeface="Times New Roman" panose="02020603050405020304" pitchFamily="18" charset="0"/>
                <a:cs typeface="Times New Roman" panose="02020603050405020304" pitchFamily="18" charset="0"/>
              </a:rPr>
              <a:t>Because JavaScript is a scripting language, it is well suited to implementing simple, small programs. </a:t>
            </a:r>
          </a:p>
        </p:txBody>
      </p:sp>
      <p:sp>
        <p:nvSpPr>
          <p:cNvPr id="6" name="Rectangle 5"/>
          <p:cNvSpPr/>
          <p:nvPr/>
        </p:nvSpPr>
        <p:spPr>
          <a:xfrm>
            <a:off x="464769" y="4587027"/>
            <a:ext cx="6057808" cy="461665"/>
          </a:xfrm>
          <a:prstGeom prst="rect">
            <a:avLst/>
          </a:prstGeom>
        </p:spPr>
        <p:txBody>
          <a:bodyPr wrap="square">
            <a:spAutoFit/>
          </a:bodyPr>
          <a:lstStyle/>
          <a:p>
            <a:r>
              <a:rPr lang="en-US" sz="2400" b="1" dirty="0">
                <a:solidFill>
                  <a:srgbClr val="C00000"/>
                </a:solidFill>
                <a:ea typeface="Times New Roman" panose="02020603050405020304" pitchFamily="18" charset="0"/>
                <a:cs typeface="Times New Roman" panose="02020603050405020304" pitchFamily="18" charset="0"/>
              </a:rPr>
              <a:t>JavaScript</a:t>
            </a:r>
            <a:r>
              <a:rPr lang="en-US" sz="2400" dirty="0">
                <a:ea typeface="Times New Roman" panose="02020603050405020304" pitchFamily="18" charset="0"/>
                <a:cs typeface="Times New Roman" panose="02020603050405020304" pitchFamily="18" charset="0"/>
              </a:rPr>
              <a:t> is a object-based scripting language.</a:t>
            </a:r>
          </a:p>
        </p:txBody>
      </p:sp>
      <p:sp>
        <p:nvSpPr>
          <p:cNvPr id="7" name="Rectangle 6"/>
          <p:cNvSpPr/>
          <p:nvPr/>
        </p:nvSpPr>
        <p:spPr>
          <a:xfrm>
            <a:off x="454924" y="5370313"/>
            <a:ext cx="11257061" cy="1255728"/>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Performs Repetitive Tasks </a:t>
            </a:r>
            <a:endParaRPr lang="en-US" sz="2400" b="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Just as JavaScript is suited to producing small programs, it is especially well designed for repetitive, event-invoked tasks.</a:t>
            </a:r>
            <a:endParaRPr lang="en-US" sz="2400" dirty="0"/>
          </a:p>
        </p:txBody>
      </p:sp>
    </p:spTree>
    <p:extLst>
      <p:ext uri="{BB962C8B-B14F-4D97-AF65-F5344CB8AC3E}">
        <p14:creationId xmlns:p14="http://schemas.microsoft.com/office/powerpoint/2010/main" val="173626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7" y="521315"/>
            <a:ext cx="11418626" cy="1625060"/>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Designed for Programming User Events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of the way in which JavaScript is integrated into the browser and can interact directly with HTML pages, JavaScript makes it possible to program responses to user events such as mouse clicks and data entry in forms. </a:t>
            </a:r>
            <a:endParaRPr lang="en-US" sz="2400" dirty="0">
              <a:effectLst/>
              <a:ea typeface="Times New Roman" panose="02020603050405020304" pitchFamily="18" charset="0"/>
            </a:endParaRPr>
          </a:p>
        </p:txBody>
      </p:sp>
      <p:sp>
        <p:nvSpPr>
          <p:cNvPr id="3" name="Rectangle 2"/>
          <p:cNvSpPr/>
          <p:nvPr/>
        </p:nvSpPr>
        <p:spPr>
          <a:xfrm>
            <a:off x="386687" y="2507355"/>
            <a:ext cx="6119752" cy="461665"/>
          </a:xfrm>
          <a:prstGeom prst="rect">
            <a:avLst/>
          </a:prstGeom>
        </p:spPr>
        <p:txBody>
          <a:bodyPr wrap="none">
            <a:spAutoFit/>
          </a:bodyPr>
          <a:lstStyle/>
          <a:p>
            <a:r>
              <a:rPr lang="en-US" sz="2400" b="0" i="0" dirty="0">
                <a:solidFill>
                  <a:srgbClr val="000000"/>
                </a:solidFill>
                <a:effectLst/>
              </a:rPr>
              <a:t>Giving the user </a:t>
            </a:r>
            <a:r>
              <a:rPr lang="en-US" sz="2400" b="1" i="0" dirty="0">
                <a:solidFill>
                  <a:srgbClr val="C00000"/>
                </a:solidFill>
                <a:effectLst/>
              </a:rPr>
              <a:t>more control over the browser</a:t>
            </a:r>
            <a:r>
              <a:rPr lang="en-US" sz="2400" b="0" i="0" dirty="0">
                <a:solidFill>
                  <a:srgbClr val="000000"/>
                </a:solidFill>
                <a:effectLst/>
              </a:rPr>
              <a:t>.</a:t>
            </a:r>
          </a:p>
        </p:txBody>
      </p:sp>
      <p:sp>
        <p:nvSpPr>
          <p:cNvPr id="4" name="Rectangle 3"/>
          <p:cNvSpPr/>
          <p:nvPr/>
        </p:nvSpPr>
        <p:spPr>
          <a:xfrm>
            <a:off x="386687" y="3330000"/>
            <a:ext cx="11418626" cy="1569660"/>
          </a:xfrm>
          <a:prstGeom prst="rect">
            <a:avLst/>
          </a:prstGeom>
        </p:spPr>
        <p:txBody>
          <a:bodyPr wrap="square">
            <a:spAutoFit/>
          </a:bodyPr>
          <a:lstStyle/>
          <a:p>
            <a:r>
              <a:rPr lang="en-US" sz="2400" b="1" dirty="0">
                <a:solidFill>
                  <a:srgbClr val="C00000"/>
                </a:solidFill>
              </a:rPr>
              <a:t>Easy Debugging and Testing </a:t>
            </a:r>
          </a:p>
          <a:p>
            <a:r>
              <a:rPr lang="en-US" sz="2400" dirty="0">
                <a:solidFill>
                  <a:srgbClr val="000000"/>
                </a:solidFill>
              </a:rPr>
              <a:t>Like other scripting languages, JavaScript eases development and trouble-shooting because it is not compiled. It is easy to test program code, look at the results, make changes, and test it again without the overhead and delay of compiling. </a:t>
            </a:r>
          </a:p>
        </p:txBody>
      </p:sp>
    </p:spTree>
    <p:extLst>
      <p:ext uri="{BB962C8B-B14F-4D97-AF65-F5344CB8AC3E}">
        <p14:creationId xmlns:p14="http://schemas.microsoft.com/office/powerpoint/2010/main" val="3585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59" y="183166"/>
            <a:ext cx="11723427" cy="5997539"/>
          </a:xfrm>
          <a:prstGeom prst="rect">
            <a:avLst/>
          </a:prstGeom>
        </p:spPr>
        <p:txBody>
          <a:bodyPr wrap="square">
            <a:spAutoFit/>
          </a:bodyPr>
          <a:lstStyle/>
          <a:p>
            <a:pPr algn="just"/>
            <a:r>
              <a:rPr lang="en-US" sz="2400" b="1" dirty="0">
                <a:effectLst/>
                <a:ea typeface="Times New Roman" panose="02020603050405020304" pitchFamily="18" charset="0"/>
              </a:rPr>
              <a:t>Strengths of JavaScript</a:t>
            </a: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Quick Development</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JavaScript does not require time-consuming compilation, scripts can be developed in a relatively short period of time.</a:t>
            </a:r>
          </a:p>
          <a:p>
            <a:pPr algn="just"/>
            <a:endParaRPr lang="en-US" sz="2400" dirty="0">
              <a:effectLst/>
              <a:ea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Easy to Learn</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While JavaScript may share many similarities with Java, it doesn't include the complex syntax and rules of Java. By learning just a few commands and simple rules of syntax, it is possible to begin creating fairly sophisticated programs. </a:t>
            </a:r>
            <a:endParaRPr lang="en-US" sz="2400" dirty="0">
              <a:effectLst/>
              <a:ea typeface="Times New Roman" panose="02020603050405020304" pitchFamily="18" charset="0"/>
            </a:endParaRPr>
          </a:p>
          <a:p>
            <a:pPr algn="just">
              <a:lnSpc>
                <a:spcPct val="115000"/>
              </a:lnSpc>
              <a:spcBef>
                <a:spcPts val="1000"/>
              </a:spcBef>
            </a:pPr>
            <a:endParaRPr lang="en-US" sz="2400" b="1" dirty="0">
              <a:solidFill>
                <a:srgbClr val="4F81BD"/>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Platform Independence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the World Wide Web, by its very nature, is platform-independent, JavaScript programs created for Netscape Navigator are not tied to any specific hardware platform or operating system. </a:t>
            </a:r>
          </a:p>
        </p:txBody>
      </p:sp>
    </p:spTree>
    <p:extLst>
      <p:ext uri="{BB962C8B-B14F-4D97-AF65-F5344CB8AC3E}">
        <p14:creationId xmlns:p14="http://schemas.microsoft.com/office/powerpoint/2010/main" val="252245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1" y="438455"/>
            <a:ext cx="11063785" cy="1569660"/>
          </a:xfrm>
          <a:prstGeom prst="rect">
            <a:avLst/>
          </a:prstGeom>
        </p:spPr>
        <p:txBody>
          <a:bodyPr wrap="square">
            <a:spAutoFit/>
          </a:bodyPr>
          <a:lstStyle/>
          <a:p>
            <a:pPr algn="just"/>
            <a:r>
              <a:rPr lang="en-US" sz="2400" b="1" dirty="0">
                <a:solidFill>
                  <a:srgbClr val="C00000"/>
                </a:solidFill>
                <a:ea typeface="Times New Roman" panose="02020603050405020304" pitchFamily="18" charset="0"/>
                <a:cs typeface="Times New Roman" panose="02020603050405020304" pitchFamily="18" charset="0"/>
              </a:rPr>
              <a:t>Small Overhead</a:t>
            </a:r>
          </a:p>
          <a:p>
            <a:pPr algn="just"/>
            <a:r>
              <a:rPr lang="en-US" sz="2400" dirty="0">
                <a:ea typeface="Times New Roman" panose="02020603050405020304" pitchFamily="18" charset="0"/>
              </a:rPr>
              <a:t>JavaScript programs tend to be fairly compact and are quite small, compared to the binary applets produced by Java. This minimizes storage requirements on the server and download times for the user. </a:t>
            </a:r>
          </a:p>
        </p:txBody>
      </p:sp>
    </p:spTree>
    <p:extLst>
      <p:ext uri="{BB962C8B-B14F-4D97-AF65-F5344CB8AC3E}">
        <p14:creationId xmlns:p14="http://schemas.microsoft.com/office/powerpoint/2010/main" val="116001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39" y="549093"/>
            <a:ext cx="11286699" cy="5564087"/>
          </a:xfrm>
          <a:prstGeom prst="rect">
            <a:avLst/>
          </a:prstGeom>
        </p:spPr>
        <p:txBody>
          <a:bodyPr wrap="square">
            <a:spAutoFit/>
          </a:bodyPr>
          <a:lstStyle/>
          <a:p>
            <a:pPr algn="just"/>
            <a:r>
              <a:rPr lang="en-US" sz="2400" b="1" dirty="0">
                <a:effectLst/>
                <a:ea typeface="Times New Roman" panose="02020603050405020304" pitchFamily="18" charset="0"/>
              </a:rPr>
              <a:t>Weaknesses of JavaScript</a:t>
            </a: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Limited Range of Built-In Methods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The number of built-in methods had significantly increased, but still didn't include a complete set of methods to work with documents and the client windows. </a:t>
            </a:r>
            <a:endParaRPr lang="en-US" sz="2400" dirty="0">
              <a:effectLst/>
              <a:ea typeface="Times New Roman" panose="02020603050405020304" pitchFamily="18" charset="0"/>
            </a:endParaRPr>
          </a:p>
          <a:p>
            <a:pPr algn="just">
              <a:lnSpc>
                <a:spcPct val="115000"/>
              </a:lnSpc>
              <a:spcBef>
                <a:spcPts val="1000"/>
              </a:spcBef>
            </a:pPr>
            <a:endParaRPr lang="en-US" sz="1400" b="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No Code Hiding</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the source code of JavaScript script presently must be included as part of the HTML source code for a document, there is no way to protect code from being copied and reused by people who view your Web pages. </a:t>
            </a:r>
            <a:endParaRPr lang="en-US" sz="2400" dirty="0">
              <a:effectLst/>
              <a:ea typeface="Times New Roman" panose="02020603050405020304" pitchFamily="18" charset="0"/>
            </a:endParaRPr>
          </a:p>
          <a:p>
            <a:pPr algn="just">
              <a:lnSpc>
                <a:spcPct val="115000"/>
              </a:lnSpc>
              <a:spcBef>
                <a:spcPts val="1000"/>
              </a:spcBef>
            </a:pPr>
            <a:endParaRPr lang="en-US" sz="1600" b="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Lack of Debugging and Development Tools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Most well-developed programming environments include a suite of tools that make development easier and simplify and speed up the debugging process.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3273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6" y="482896"/>
            <a:ext cx="11041039" cy="3025444"/>
          </a:xfrm>
          <a:prstGeom prst="rect">
            <a:avLst/>
          </a:prstGeom>
        </p:spPr>
        <p:txBody>
          <a:bodyPr wrap="square">
            <a:spAutoFit/>
          </a:bodyPr>
          <a:lstStyle/>
          <a:p>
            <a:pPr>
              <a:lnSpc>
                <a:spcPct val="115000"/>
              </a:lnSpc>
              <a:spcAft>
                <a:spcPts val="1000"/>
              </a:spcAft>
            </a:pPr>
            <a:r>
              <a:rPr lang="en-US" sz="2400" b="1" dirty="0">
                <a:effectLst/>
                <a:ea typeface="Times New Roman" panose="02020603050405020304" pitchFamily="18" charset="0"/>
                <a:cs typeface="Times New Roman" panose="02020603050405020304" pitchFamily="18" charset="0"/>
              </a:rPr>
              <a:t>Including JavaScript in an HTML File</a:t>
            </a:r>
            <a:endParaRPr lang="en-US" sz="24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The first, and easiest, way is to include the actual source code in the HTML file, using the following syntax: </a:t>
            </a:r>
            <a:endParaRPr lang="en-US" sz="2400" dirty="0">
              <a:effectLst/>
              <a:ea typeface="Calibri" panose="020F0502020204030204" pitchFamily="34" charset="0"/>
              <a:cs typeface="Times New Roman" panose="02020603050405020304" pitchFamily="18" charset="0"/>
            </a:endParaRP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 LANGUAGE="JavaScript"&gt; </a:t>
            </a:r>
          </a:p>
          <a:p>
            <a:pPr>
              <a:lnSpc>
                <a:spcPct val="115000"/>
              </a:lnSpc>
              <a:spcAft>
                <a:spcPts val="500"/>
              </a:spcAft>
            </a:pPr>
            <a:r>
              <a:rPr lang="en-US" sz="2400" i="1" dirty="0">
                <a:effectLst/>
                <a:ea typeface="Times New Roman" panose="02020603050405020304" pitchFamily="18" charset="0"/>
                <a:cs typeface="Times New Roman" panose="02020603050405020304" pitchFamily="18" charset="0"/>
              </a:rPr>
              <a:t>JavaScript program  </a:t>
            </a: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&lt;/SCRIPT&gt;</a:t>
            </a:r>
            <a:r>
              <a:rPr lang="en-US" sz="2400" dirty="0">
                <a:ea typeface="Times New Roman" panose="02020603050405020304" pitchFamily="18"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23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163" y="301572"/>
            <a:ext cx="11172967" cy="5445593"/>
          </a:xfrm>
          <a:prstGeom prst="rect">
            <a:avLst/>
          </a:prstGeom>
        </p:spPr>
        <p:txBody>
          <a:bodyPr wrap="square">
            <a:spAutoFit/>
          </a:bodyPr>
          <a:lstStyle/>
          <a:p>
            <a:pPr>
              <a:lnSpc>
                <a:spcPct val="115000"/>
              </a:lnSpc>
              <a:spcAft>
                <a:spcPts val="1000"/>
              </a:spcAft>
            </a:pPr>
            <a:r>
              <a:rPr lang="en-US" sz="2400" b="1">
                <a:ea typeface="Times New Roman" panose="02020603050405020304" pitchFamily="18" charset="0"/>
                <a:cs typeface="Times New Roman" panose="02020603050405020304" pitchFamily="18" charset="0"/>
              </a:rPr>
              <a:t>Hiding Scripts from Other Browsers</a:t>
            </a:r>
            <a:endParaRPr lang="en-US" sz="2400">
              <a:effectLst/>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Of course, an immediate problem crops up with this type of </a:t>
            </a:r>
            <a:r>
              <a:rPr lang="en-US" sz="2400" dirty="0">
                <a:effectLst/>
                <a:ea typeface="Times New Roman" panose="02020603050405020304" pitchFamily="18" charset="0"/>
                <a:cs typeface="Times New Roman" panose="02020603050405020304" pitchFamily="18" charset="0"/>
              </a:rPr>
              <a:t>SCRIPT</a:t>
            </a:r>
            <a:r>
              <a:rPr lang="en-US" sz="2400" dirty="0">
                <a:ea typeface="Times New Roman" panose="02020603050405020304" pitchFamily="18" charset="0"/>
                <a:cs typeface="Times New Roman" panose="02020603050405020304" pitchFamily="18" charset="0"/>
              </a:rPr>
              <a:t> container: Browsers that don't support JavaScript will happily attempt to display or parse the content of the script. In order to avoid this, Netscape recommends the following approach using HTML comments: </a:t>
            </a:r>
            <a:endParaRPr lang="en-US" sz="2400" dirty="0">
              <a:effectLst/>
              <a:ea typeface="Calibri" panose="020F0502020204030204" pitchFamily="34" charset="0"/>
              <a:cs typeface="Times New Roman" panose="02020603050405020304" pitchFamily="18" charset="0"/>
            </a:endParaRP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 LANGUAGE="JavaScript"&gt; </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&lt;!-- HIDE THE SCRIPT FROM OTHER BROWSERS</a:t>
            </a:r>
            <a:br>
              <a:rPr lang="en-US" sz="2400" dirty="0">
                <a:effectLst/>
                <a:ea typeface="Times New Roman" panose="02020603050405020304" pitchFamily="18" charset="0"/>
                <a:cs typeface="Times New Roman" panose="02020603050405020304" pitchFamily="18" charset="0"/>
              </a:rPr>
            </a:br>
            <a:br>
              <a:rPr lang="en-US" sz="2400" dirty="0">
                <a:effectLst/>
                <a:ea typeface="Times New Roman" panose="02020603050405020304" pitchFamily="18" charset="0"/>
                <a:cs typeface="Times New Roman" panose="02020603050405020304" pitchFamily="18" charset="0"/>
              </a:rPr>
            </a:br>
            <a:r>
              <a:rPr lang="en-US" sz="2400" i="1" dirty="0">
                <a:effectLst/>
                <a:ea typeface="Times New Roman" panose="02020603050405020304" pitchFamily="18" charset="0"/>
                <a:cs typeface="Times New Roman" panose="02020603050405020304" pitchFamily="18" charset="0"/>
              </a:rPr>
              <a:t>JavaScript program</a:t>
            </a:r>
            <a:br>
              <a:rPr lang="en-US" sz="2400" i="1" dirty="0">
                <a:effectLst/>
                <a:ea typeface="Times New Roman" panose="02020603050405020304" pitchFamily="18" charset="0"/>
                <a:cs typeface="Times New Roman" panose="02020603050405020304" pitchFamily="18" charset="0"/>
              </a:rPr>
            </a:br>
            <a:br>
              <a:rPr lang="en-US" sz="2400" i="1"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 STOP HIDING FROM OTHER BROWSERS --&gt;</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&lt;/SCRIPT&gt;</a:t>
            </a:r>
            <a:r>
              <a:rPr lang="en-US" sz="2400" dirty="0">
                <a:ea typeface="Times New Roman" panose="02020603050405020304" pitchFamily="18"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2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151" y="688663"/>
            <a:ext cx="5363571" cy="3809954"/>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 LANGUAGE="JavaScript"&gt;</a:t>
            </a:r>
          </a:p>
          <a:p>
            <a:pPr>
              <a:lnSpc>
                <a:spcPct val="115000"/>
              </a:lnSpc>
              <a:spcAft>
                <a:spcPts val="10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document.writeln</a:t>
            </a:r>
            <a:r>
              <a:rPr lang="en-US" sz="2400" dirty="0">
                <a:latin typeface="Calibri" panose="020F0502020204030204" pitchFamily="34" charset="0"/>
                <a:ea typeface="Calibri" panose="020F0502020204030204" pitchFamily="34" charset="0"/>
                <a:cs typeface="Times New Roman" panose="02020603050405020304" pitchFamily="18" charset="0"/>
              </a:rPr>
              <a:t>(“First Program of JS");</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&lt;/SCRIPT&gt;&lt;/BODY&gt;&lt;/HTML&gt;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
        <p:nvSpPr>
          <p:cNvPr id="3" name="Rectangle 2"/>
          <p:cNvSpPr/>
          <p:nvPr/>
        </p:nvSpPr>
        <p:spPr>
          <a:xfrm>
            <a:off x="6473588" y="579481"/>
            <a:ext cx="5290782" cy="4387868"/>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 LANGUAGE="JavaScript"&gt;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alert("Welcome to </a:t>
            </a:r>
            <a:r>
              <a:rPr lang="en-US" sz="2400" dirty="0" err="1">
                <a:latin typeface="Calibri" panose="020F0502020204030204" pitchFamily="34" charset="0"/>
                <a:ea typeface="Calibri" panose="020F0502020204030204" pitchFamily="34" charset="0"/>
                <a:cs typeface="Times New Roman" panose="02020603050405020304" pitchFamily="18" charset="0"/>
              </a:rPr>
              <a:t>B.Tech</a:t>
            </a:r>
            <a:r>
              <a:rPr lang="en-US" sz="2400" dirty="0">
                <a:latin typeface="Calibri" panose="020F0502020204030204" pitchFamily="34" charset="0"/>
                <a:ea typeface="Calibri" panose="020F0502020204030204" pitchFamily="34" charset="0"/>
                <a:cs typeface="Times New Roman" panose="02020603050405020304" pitchFamily="18" charset="0"/>
              </a:rPr>
              <a:t> AI-ML Class");</a:t>
            </a:r>
          </a:p>
          <a:p>
            <a:pPr>
              <a:lnSpc>
                <a:spcPct val="115000"/>
              </a:lnSpc>
              <a:spcAft>
                <a:spcPts val="10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("Hello");</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 &lt;/BODY&gt;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Tree>
    <p:extLst>
      <p:ext uri="{BB962C8B-B14F-4D97-AF65-F5344CB8AC3E}">
        <p14:creationId xmlns:p14="http://schemas.microsoft.com/office/powerpoint/2010/main" val="290091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9744" y="371178"/>
            <a:ext cx="3417923" cy="558743"/>
          </a:xfrm>
          <a:prstGeom prst="rect">
            <a:avLst/>
          </a:prstGeom>
        </p:spPr>
        <p:txBody>
          <a:bodyPr wrap="none">
            <a:spAutoFit/>
          </a:bodyPr>
          <a:lstStyle/>
          <a:p>
            <a:pPr>
              <a:lnSpc>
                <a:spcPct val="115000"/>
              </a:lnSpc>
            </a:pPr>
            <a:r>
              <a:rPr lang="en-US" sz="2800" b="1" kern="0" dirty="0">
                <a:ea typeface="Times New Roman" panose="02020603050405020304" pitchFamily="18" charset="0"/>
                <a:cs typeface="Times New Roman" panose="02020603050405020304" pitchFamily="18" charset="0"/>
              </a:rPr>
              <a:t>JavaScript Data Types</a:t>
            </a:r>
            <a:endParaRPr lang="en-US" sz="3600" b="1" kern="0" dirty="0">
              <a:effectLst/>
              <a:ea typeface="Times New Roman" panose="02020603050405020304" pitchFamily="18" charset="0"/>
              <a:cs typeface="Times New Roman" panose="02020603050405020304" pitchFamily="18" charset="0"/>
            </a:endParaRPr>
          </a:p>
        </p:txBody>
      </p:sp>
      <p:sp>
        <p:nvSpPr>
          <p:cNvPr id="3" name="Rectangle 2"/>
          <p:cNvSpPr/>
          <p:nvPr/>
        </p:nvSpPr>
        <p:spPr>
          <a:xfrm>
            <a:off x="850711" y="1479448"/>
            <a:ext cx="10203976" cy="1569660"/>
          </a:xfrm>
          <a:prstGeom prst="rect">
            <a:avLst/>
          </a:prstGeom>
        </p:spPr>
        <p:txBody>
          <a:bodyPr wrap="square">
            <a:spAutoFit/>
          </a:bodyPr>
          <a:lstStyle/>
          <a:p>
            <a:r>
              <a:rPr lang="en-US" sz="2400" dirty="0">
                <a:ea typeface="Times New Roman" panose="02020603050405020304" pitchFamily="18" charset="0"/>
              </a:rPr>
              <a:t>JavaScript allows you to work with three primitive data types:</a:t>
            </a:r>
          </a:p>
          <a:p>
            <a:pPr marL="342900" indent="-342900">
              <a:buFont typeface="Arial" panose="020B0604020202020204" pitchFamily="34" charset="0"/>
              <a:buChar char="•"/>
            </a:pPr>
            <a:r>
              <a:rPr lang="en-US" sz="2400" dirty="0">
                <a:ea typeface="Times New Roman" panose="02020603050405020304" pitchFamily="18" charset="0"/>
              </a:rPr>
              <a:t>Numbers </a:t>
            </a:r>
            <a:r>
              <a:rPr lang="en-US" sz="2400" dirty="0" err="1">
                <a:ea typeface="Times New Roman" panose="02020603050405020304" pitchFamily="18" charset="0"/>
              </a:rPr>
              <a:t>eg</a:t>
            </a:r>
            <a:r>
              <a:rPr lang="en-US" sz="2400" dirty="0">
                <a:ea typeface="Times New Roman" panose="02020603050405020304" pitchFamily="18" charset="0"/>
              </a:rPr>
              <a:t>. 123, 120.50 etc.</a:t>
            </a:r>
          </a:p>
          <a:p>
            <a:pPr marL="342900" indent="-342900">
              <a:buFont typeface="Arial" panose="020B0604020202020204" pitchFamily="34" charset="0"/>
              <a:buChar char="•"/>
            </a:pPr>
            <a:r>
              <a:rPr lang="en-US" sz="2400" dirty="0">
                <a:ea typeface="Times New Roman" panose="02020603050405020304" pitchFamily="18" charset="0"/>
              </a:rPr>
              <a:t>Strings of text e.g. "This text string" etc.</a:t>
            </a:r>
          </a:p>
          <a:p>
            <a:pPr marL="342900" indent="-342900">
              <a:buFont typeface="Arial" panose="020B0604020202020204" pitchFamily="34" charset="0"/>
              <a:buChar char="•"/>
            </a:pPr>
            <a:r>
              <a:rPr lang="en-US" sz="2400" dirty="0">
                <a:ea typeface="Times New Roman" panose="02020603050405020304" pitchFamily="18" charset="0"/>
              </a:rPr>
              <a:t>Boolean e.g. true or false.</a:t>
            </a:r>
          </a:p>
        </p:txBody>
      </p:sp>
      <p:sp>
        <p:nvSpPr>
          <p:cNvPr id="4" name="Rectangle 3"/>
          <p:cNvSpPr/>
          <p:nvPr/>
        </p:nvSpPr>
        <p:spPr>
          <a:xfrm>
            <a:off x="686937" y="3415689"/>
            <a:ext cx="10818125" cy="1938992"/>
          </a:xfrm>
          <a:prstGeom prst="rect">
            <a:avLst/>
          </a:prstGeom>
        </p:spPr>
        <p:txBody>
          <a:bodyPr wrap="square">
            <a:spAutoFit/>
          </a:bodyPr>
          <a:lstStyle/>
          <a:p>
            <a:r>
              <a:rPr lang="en-US" sz="2400" dirty="0">
                <a:ea typeface="Times New Roman" panose="02020603050405020304" pitchFamily="18" charset="0"/>
              </a:rPr>
              <a:t>JavaScript also defines two trivial data types, </a:t>
            </a:r>
            <a:r>
              <a:rPr lang="en-US" sz="2400" b="1" i="1" dirty="0">
                <a:ea typeface="Times New Roman" panose="02020603050405020304" pitchFamily="18" charset="0"/>
              </a:rPr>
              <a:t>null</a:t>
            </a:r>
            <a:r>
              <a:rPr lang="en-US" sz="2400" dirty="0">
                <a:ea typeface="Times New Roman" panose="02020603050405020304" pitchFamily="18" charset="0"/>
              </a:rPr>
              <a:t> and </a:t>
            </a:r>
            <a:r>
              <a:rPr lang="en-US" sz="2400" b="1" i="1" dirty="0">
                <a:ea typeface="Times New Roman" panose="02020603050405020304" pitchFamily="18" charset="0"/>
              </a:rPr>
              <a:t>undefined</a:t>
            </a:r>
            <a:r>
              <a:rPr lang="en-US" sz="2400" dirty="0">
                <a:ea typeface="Times New Roman" panose="02020603050405020304" pitchFamily="18" charset="0"/>
              </a:rPr>
              <a:t>, each of which defines only a single value.</a:t>
            </a:r>
          </a:p>
          <a:p>
            <a:endParaRPr lang="en-US" sz="2400" dirty="0">
              <a:ea typeface="Times New Roman" panose="02020603050405020304" pitchFamily="18" charset="0"/>
            </a:endParaRPr>
          </a:p>
          <a:p>
            <a:r>
              <a:rPr lang="en-US" sz="2400" dirty="0">
                <a:ea typeface="Times New Roman" panose="02020603050405020304" pitchFamily="18" charset="0"/>
              </a:rPr>
              <a:t>In addition to these primitive data types, JavaScript supports a composite data types known as </a:t>
            </a:r>
            <a:r>
              <a:rPr lang="en-US" sz="2400" b="1" i="1" dirty="0">
                <a:ea typeface="Times New Roman" panose="02020603050405020304" pitchFamily="18" charset="0"/>
              </a:rPr>
              <a:t>object</a:t>
            </a:r>
            <a:r>
              <a:rPr lang="en-US" sz="2400" i="1" dirty="0">
                <a:ea typeface="Times New Roman" panose="02020603050405020304" pitchFamily="18" charset="0"/>
              </a:rPr>
              <a:t> and </a:t>
            </a:r>
            <a:r>
              <a:rPr lang="en-US" sz="2400" b="1" i="1" dirty="0">
                <a:ea typeface="Times New Roman" panose="02020603050405020304" pitchFamily="18" charset="0"/>
              </a:rPr>
              <a:t>Array</a:t>
            </a:r>
            <a:r>
              <a:rPr lang="en-US" sz="2400" dirty="0">
                <a:ea typeface="Times New Roman" panose="02020603050405020304" pitchFamily="18" charset="0"/>
              </a:rPr>
              <a:t>. </a:t>
            </a:r>
          </a:p>
        </p:txBody>
      </p:sp>
    </p:spTree>
    <p:extLst>
      <p:ext uri="{BB962C8B-B14F-4D97-AF65-F5344CB8AC3E}">
        <p14:creationId xmlns:p14="http://schemas.microsoft.com/office/powerpoint/2010/main" val="380189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051" y="450924"/>
            <a:ext cx="10968250" cy="5262979"/>
          </a:xfrm>
          <a:prstGeom prst="rect">
            <a:avLst/>
          </a:prstGeom>
        </p:spPr>
        <p:txBody>
          <a:bodyPr wrap="square">
            <a:spAutoFit/>
          </a:bodyPr>
          <a:lstStyle/>
          <a:p>
            <a:r>
              <a:rPr lang="en-US" sz="2400" b="1" dirty="0">
                <a:ea typeface="Times New Roman" panose="02020603050405020304" pitchFamily="18" charset="0"/>
              </a:rPr>
              <a:t>Number Data type</a:t>
            </a:r>
            <a:endParaRPr lang="en-US" sz="2400" dirty="0">
              <a:ea typeface="Times New Roman" panose="02020603050405020304" pitchFamily="18" charset="0"/>
            </a:endParaRPr>
          </a:p>
          <a:p>
            <a:r>
              <a:rPr lang="en-US" sz="2400" dirty="0">
                <a:ea typeface="Calibri" panose="020F0502020204030204" pitchFamily="34" charset="0"/>
                <a:cs typeface="Times New Roman" panose="02020603050405020304" pitchFamily="18" charset="0"/>
              </a:rPr>
              <a:t>In JavaScript, there is no distinction between integer and floating-point values; a JavaScript number can be either</a:t>
            </a:r>
          </a:p>
          <a:p>
            <a:endParaRPr lang="en-US" sz="2400" dirty="0">
              <a:cs typeface="Times New Roman" panose="02020603050405020304" pitchFamily="18" charset="0"/>
            </a:endParaRPr>
          </a:p>
          <a:p>
            <a:pPr marL="342900" indent="-342900">
              <a:buFont typeface="Arial" panose="020B0604020202020204" pitchFamily="34" charset="0"/>
              <a:buChar char="•"/>
            </a:pPr>
            <a:r>
              <a:rPr lang="en-US" sz="2400" b="1" dirty="0"/>
              <a:t>Integer Values </a:t>
            </a:r>
          </a:p>
          <a:p>
            <a:pPr lvl="1"/>
            <a:r>
              <a:rPr lang="en-US" sz="2400" dirty="0"/>
              <a:t>Integer values can be positive whole numbers, negative whole numbers, and 0. They can be represented in base 10 (decimal), base 16 (hexadecimal), and base 8 (octal). Most numbers in JavaScript are written in decimal. </a:t>
            </a:r>
          </a:p>
          <a:p>
            <a:pPr lvl="1"/>
            <a:endParaRPr lang="en-US" sz="2400" dirty="0"/>
          </a:p>
          <a:p>
            <a:pPr marL="342900" indent="-342900">
              <a:buFont typeface="Arial" panose="020B0604020202020204" pitchFamily="34" charset="0"/>
              <a:buChar char="•"/>
            </a:pPr>
            <a:r>
              <a:rPr lang="en-US" sz="2400" b="1" dirty="0"/>
              <a:t>Floating-point Values </a:t>
            </a:r>
          </a:p>
          <a:p>
            <a:pPr lvl="1"/>
            <a:r>
              <a:rPr lang="en-US" sz="2400" dirty="0"/>
              <a:t>Floating-point values can be whole numbers with a decimal portion. Additionally, they can be expressed in scientific notation. That is, an uppercase or lowercase "e" is used to represent "ten to the power of".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79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578977"/>
            <a:ext cx="10927307" cy="1200329"/>
          </a:xfrm>
          <a:prstGeom prst="rect">
            <a:avLst/>
          </a:prstGeom>
        </p:spPr>
        <p:txBody>
          <a:bodyPr wrap="square">
            <a:spAutoFit/>
          </a:bodyPr>
          <a:lstStyle/>
          <a:p>
            <a:pPr algn="just"/>
            <a:r>
              <a:rPr lang="en-US" sz="2400" dirty="0">
                <a:ea typeface="Times New Roman" panose="02020603050405020304" pitchFamily="18" charset="0"/>
              </a:rPr>
              <a:t>JavaScript (sometimes abbreviated as JS) is a scripting language commonly implemented as part of a web browser in order to create enhanced user interfaces and dynamic websites.</a:t>
            </a:r>
            <a:endParaRPr lang="en-US" sz="2800" dirty="0">
              <a:effectLst/>
              <a:ea typeface="Times New Roman" panose="02020603050405020304" pitchFamily="18" charset="0"/>
            </a:endParaRPr>
          </a:p>
        </p:txBody>
      </p:sp>
      <p:sp>
        <p:nvSpPr>
          <p:cNvPr id="3" name="Rectangle 2"/>
          <p:cNvSpPr/>
          <p:nvPr/>
        </p:nvSpPr>
        <p:spPr>
          <a:xfrm>
            <a:off x="618698" y="2286969"/>
            <a:ext cx="11036490" cy="1200329"/>
          </a:xfrm>
          <a:prstGeom prst="rect">
            <a:avLst/>
          </a:prstGeom>
        </p:spPr>
        <p:txBody>
          <a:bodyPr wrap="square">
            <a:spAutoFit/>
          </a:bodyPr>
          <a:lstStyle/>
          <a:p>
            <a:pPr algn="just"/>
            <a:r>
              <a:rPr lang="en-US" sz="2400" dirty="0">
                <a:ea typeface="Times New Roman" panose="02020603050405020304" pitchFamily="18" charset="0"/>
              </a:rPr>
              <a:t>JavaScript is prototype-based scripting language that is dynamic, weakly typed and has first-class functions. </a:t>
            </a:r>
            <a:r>
              <a:rPr lang="en-US" dirty="0"/>
              <a:t> </a:t>
            </a:r>
            <a:r>
              <a:rPr lang="en-US" sz="2400" dirty="0">
                <a:ea typeface="Times New Roman" panose="02020603050405020304" pitchFamily="18" charset="0"/>
              </a:rPr>
              <a:t>In JavaScript, functions are first-class objects, because they can have properties and methods just like any other object. </a:t>
            </a:r>
          </a:p>
        </p:txBody>
      </p:sp>
      <p:sp>
        <p:nvSpPr>
          <p:cNvPr id="4" name="Rectangle 3"/>
          <p:cNvSpPr/>
          <p:nvPr/>
        </p:nvSpPr>
        <p:spPr>
          <a:xfrm>
            <a:off x="714231" y="3881735"/>
            <a:ext cx="10831773" cy="830997"/>
          </a:xfrm>
          <a:prstGeom prst="rect">
            <a:avLst/>
          </a:prstGeom>
        </p:spPr>
        <p:txBody>
          <a:bodyPr wrap="square">
            <a:spAutoFit/>
          </a:bodyPr>
          <a:lstStyle/>
          <a:p>
            <a:pPr algn="just"/>
            <a:r>
              <a:rPr lang="en-US" sz="2400" dirty="0">
                <a:ea typeface="Times New Roman" panose="02020603050405020304" pitchFamily="18" charset="0"/>
              </a:rPr>
              <a:t>JavaScript copies many names and naming conventions from Java, but the two languages are otherwise unrelated and have very different semantics.</a:t>
            </a:r>
          </a:p>
        </p:txBody>
      </p:sp>
      <p:sp>
        <p:nvSpPr>
          <p:cNvPr id="5" name="Rectangle 4"/>
          <p:cNvSpPr/>
          <p:nvPr/>
        </p:nvSpPr>
        <p:spPr>
          <a:xfrm>
            <a:off x="714230" y="5260159"/>
            <a:ext cx="10940957" cy="830997"/>
          </a:xfrm>
          <a:prstGeom prst="rect">
            <a:avLst/>
          </a:prstGeom>
        </p:spPr>
        <p:txBody>
          <a:bodyPr wrap="square">
            <a:spAutoFit/>
          </a:bodyPr>
          <a:lstStyle/>
          <a:p>
            <a:pPr algn="just"/>
            <a:r>
              <a:rPr lang="en-US" sz="2400" dirty="0">
                <a:ea typeface="Times New Roman" panose="02020603050405020304" pitchFamily="18" charset="0"/>
              </a:rPr>
              <a:t>The main usage of JavaScript is to </a:t>
            </a:r>
            <a:r>
              <a:rPr lang="en-US" sz="2400" dirty="0">
                <a:solidFill>
                  <a:srgbClr val="FF0000"/>
                </a:solidFill>
                <a:highlight>
                  <a:srgbClr val="FFFF00"/>
                </a:highlight>
                <a:ea typeface="Times New Roman" panose="02020603050405020304" pitchFamily="18" charset="0"/>
              </a:rPr>
              <a:t>add various Web functionalities, Web form validations, browser detections, creation of cookies</a:t>
            </a:r>
            <a:r>
              <a:rPr lang="en-US" sz="2400" dirty="0">
                <a:highlight>
                  <a:srgbClr val="FFFF00"/>
                </a:highlight>
                <a:ea typeface="Times New Roman" panose="02020603050405020304" pitchFamily="18" charset="0"/>
              </a:rPr>
              <a:t> </a:t>
            </a:r>
            <a:r>
              <a:rPr lang="en-US" sz="2400" dirty="0">
                <a:ea typeface="Times New Roman" panose="02020603050405020304" pitchFamily="18" charset="0"/>
              </a:rPr>
              <a:t>and so on. </a:t>
            </a:r>
          </a:p>
        </p:txBody>
      </p:sp>
    </p:spTree>
    <p:extLst>
      <p:ext uri="{BB962C8B-B14F-4D97-AF65-F5344CB8AC3E}">
        <p14:creationId xmlns:p14="http://schemas.microsoft.com/office/powerpoint/2010/main" val="245642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4102" y="604844"/>
            <a:ext cx="1109186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ea typeface="Times New Roman" panose="02020603050405020304" pitchFamily="18" charset="0"/>
              </a:rPr>
              <a:t>String</a:t>
            </a:r>
            <a:endParaRPr kumimoji="0" lang="en-US" altLang="en-US" sz="24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A string value is a chain of zero or more Unicode characters (letters, digits, and punctuation marks).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You use the string data type to represent text in JavaScript. You include string literals in your scripts by enclosing them in single or double quotation marks.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Double quotation marks can be contained in strings surrounded by single quotation marks, and single quotation marks can be contained in strings surrounded by double quotation 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cs typeface="Courier New" panose="02070309020205020404" pitchFamily="49" charset="0"/>
              </a:rPr>
              <a:t>"Happy am I; from care I'm free!“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effectLst/>
                <a:ea typeface="Calibri" panose="020F0502020204030204" pitchFamily="34" charset="0"/>
                <a:cs typeface="Times New Roman" panose="02020603050405020304" pitchFamily="18" charset="0"/>
              </a:rPr>
              <a:t>Avast</a:t>
            </a:r>
            <a:r>
              <a:rPr kumimoji="0" lang="en-US" altLang="en-US" sz="2400" b="0" i="0" u="none" strike="noStrike" cap="none" normalizeH="0" baseline="0" dirty="0">
                <a:ln>
                  <a:noFill/>
                </a:ln>
                <a:effectLst/>
                <a:ea typeface="Calibri" panose="020F0502020204030204" pitchFamily="34" charset="0"/>
                <a:cs typeface="Times New Roman" panose="02020603050405020304" pitchFamily="18" charset="0"/>
              </a:rPr>
              <a:t>, ye lubbers!" roared the technician.' </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358911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5" y="652599"/>
            <a:ext cx="11136573" cy="5612819"/>
          </a:xfrm>
          <a:prstGeom prst="rect">
            <a:avLst/>
          </a:prstGeom>
        </p:spPr>
        <p:txBody>
          <a:bodyPr wrap="square">
            <a:spAutoFit/>
          </a:bodyPr>
          <a:lstStyle/>
          <a:p>
            <a:pPr>
              <a:lnSpc>
                <a:spcPct val="115000"/>
              </a:lnSpc>
            </a:pPr>
            <a:r>
              <a:rPr lang="en-US" sz="2400" b="1" dirty="0">
                <a:ea typeface="Times New Roman" panose="02020603050405020304" pitchFamily="18" charset="0"/>
                <a:cs typeface="Times New Roman" panose="02020603050405020304" pitchFamily="18" charset="0"/>
              </a:rPr>
              <a:t>Boolean Data Type </a:t>
            </a:r>
            <a:endParaRPr lang="en-US" sz="2400" dirty="0">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Whereas the string and number data types can have a virtually unlimited number of different values, the Boolean data type can only have two. They are the literals true and false. A Boolean value is a truth-value: it specifies whether the condition is true or not.</a:t>
            </a:r>
            <a:endParaRPr lang="en-US" sz="2400" dirty="0">
              <a:ea typeface="Calibri" panose="020F0502020204030204" pitchFamily="34" charset="0"/>
              <a:cs typeface="Times New Roman" panose="02020603050405020304" pitchFamily="18" charset="0"/>
            </a:endParaRPr>
          </a:p>
          <a:p>
            <a:r>
              <a:rPr lang="en-US" sz="2400" b="1" dirty="0">
                <a:ea typeface="Times New Roman" panose="02020603050405020304" pitchFamily="18" charset="0"/>
              </a:rPr>
              <a:t>NULL </a:t>
            </a:r>
            <a:endParaRPr lang="en-US" sz="2400" dirty="0">
              <a:ea typeface="Times New Roman" panose="02020603050405020304" pitchFamily="18" charset="0"/>
            </a:endParaRPr>
          </a:p>
          <a:p>
            <a:r>
              <a:rPr lang="en-US" sz="2400" dirty="0">
                <a:ea typeface="Times New Roman" panose="02020603050405020304" pitchFamily="18" charset="0"/>
              </a:rPr>
              <a:t>The null data type has only one value in JavaScript: null. The null keyword cannot be used as the name of a function or variable.</a:t>
            </a:r>
          </a:p>
          <a:p>
            <a:r>
              <a:rPr lang="en-US" sz="2400" dirty="0">
                <a:ea typeface="Times New Roman" panose="02020603050405020304" pitchFamily="18" charset="0"/>
              </a:rPr>
              <a:t>A variable that contains null contains no valid Number, String, Boolean, Array, or Object. You can erase the contents of a variable (without deleting the variable) by assigning it the null value.</a:t>
            </a:r>
          </a:p>
          <a:p>
            <a:endParaRPr lang="en-US" sz="2400" dirty="0">
              <a:ea typeface="Times New Roman" panose="02020603050405020304" pitchFamily="18" charset="0"/>
            </a:endParaRPr>
          </a:p>
          <a:p>
            <a:r>
              <a:rPr lang="en-US" sz="2400" b="1" dirty="0">
                <a:ea typeface="Times New Roman" panose="02020603050405020304" pitchFamily="18" charset="0"/>
              </a:rPr>
              <a:t>UNDEFINED</a:t>
            </a:r>
            <a:endParaRPr lang="en-US" sz="2400" dirty="0">
              <a:ea typeface="Times New Roman" panose="02020603050405020304" pitchFamily="18" charset="0"/>
            </a:endParaRPr>
          </a:p>
          <a:p>
            <a:r>
              <a:rPr lang="en-US" sz="2400" dirty="0">
                <a:ea typeface="Times New Roman" panose="02020603050405020304" pitchFamily="18" charset="0"/>
              </a:rPr>
              <a:t>The undefined value is returned when you use an object property that does not exist, or a variable that has been declared, but has never had a value assigned to it.</a:t>
            </a:r>
          </a:p>
        </p:txBody>
      </p:sp>
    </p:spTree>
    <p:extLst>
      <p:ext uri="{BB962C8B-B14F-4D97-AF65-F5344CB8AC3E}">
        <p14:creationId xmlns:p14="http://schemas.microsoft.com/office/powerpoint/2010/main" val="36800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74427" y="84298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highlight>
                  <a:srgbClr val="FFFF00"/>
                </a:highlight>
              </a:rPr>
              <a:t>JavaScript is a </a:t>
            </a:r>
            <a:r>
              <a:rPr lang="en-US" sz="2400" b="1" dirty="0">
                <a:highlight>
                  <a:srgbClr val="FFFF00"/>
                </a:highlight>
              </a:rPr>
              <a:t>dynamic or loosely-typed language </a:t>
            </a:r>
            <a:r>
              <a:rPr lang="en-US" sz="2400" dirty="0">
                <a:highlight>
                  <a:srgbClr val="FFFF00"/>
                </a:highlight>
              </a:rPr>
              <a:t>because a variable can hold value of any data type at any point of time.</a:t>
            </a:r>
          </a:p>
          <a:p>
            <a:pPr marL="0" indent="0">
              <a:buFont typeface="Arial" panose="020B0604020202020204" pitchFamily="34" charset="0"/>
              <a:buNone/>
            </a:pPr>
            <a:r>
              <a:rPr lang="en-US" sz="2400" dirty="0"/>
              <a:t>var </a:t>
            </a:r>
            <a:r>
              <a:rPr lang="en-US" sz="2400" dirty="0" err="1"/>
              <a:t>myVar</a:t>
            </a:r>
            <a:r>
              <a:rPr lang="en-US" sz="2400" dirty="0"/>
              <a:t> = 100;</a:t>
            </a:r>
          </a:p>
          <a:p>
            <a:pPr marL="0" indent="0">
              <a:buFont typeface="Arial" panose="020B0604020202020204" pitchFamily="34" charset="0"/>
              <a:buNone/>
            </a:pPr>
            <a:r>
              <a:rPr lang="en-US" sz="2400" dirty="0" err="1"/>
              <a:t>myVar</a:t>
            </a:r>
            <a:r>
              <a:rPr lang="en-US" sz="2400" dirty="0"/>
              <a:t> = true;</a:t>
            </a:r>
          </a:p>
          <a:p>
            <a:pPr marL="0" indent="0">
              <a:buFont typeface="Arial" panose="020B0604020202020204" pitchFamily="34" charset="0"/>
              <a:buNone/>
            </a:pPr>
            <a:r>
              <a:rPr lang="en-US" sz="2400" dirty="0" err="1"/>
              <a:t>myVar</a:t>
            </a:r>
            <a:r>
              <a:rPr lang="en-US" sz="2400" dirty="0"/>
              <a:t> = null;</a:t>
            </a:r>
          </a:p>
          <a:p>
            <a:pPr marL="0" indent="0">
              <a:buFont typeface="Arial" panose="020B0604020202020204" pitchFamily="34" charset="0"/>
              <a:buNone/>
            </a:pPr>
            <a:r>
              <a:rPr lang="en-US" sz="2400" dirty="0" err="1"/>
              <a:t>myVar</a:t>
            </a:r>
            <a:r>
              <a:rPr lang="en-US" sz="2400" dirty="0"/>
              <a:t> = undefined;</a:t>
            </a:r>
          </a:p>
          <a:p>
            <a:pPr marL="0" indent="0">
              <a:buFont typeface="Arial" panose="020B0604020202020204" pitchFamily="34" charset="0"/>
              <a:buNone/>
            </a:pPr>
            <a:r>
              <a:rPr lang="en-US" sz="2400" dirty="0" err="1"/>
              <a:t>myVar</a:t>
            </a:r>
            <a:r>
              <a:rPr lang="en-US" sz="2400" dirty="0"/>
              <a:t> = “</a:t>
            </a:r>
            <a:r>
              <a:rPr lang="en-US" sz="2400" dirty="0" err="1"/>
              <a:t>abc</a:t>
            </a:r>
            <a:r>
              <a:rPr lang="en-US" sz="2400" dirty="0"/>
              <a:t>";</a:t>
            </a:r>
          </a:p>
        </p:txBody>
      </p:sp>
    </p:spTree>
    <p:extLst>
      <p:ext uri="{BB962C8B-B14F-4D97-AF65-F5344CB8AC3E}">
        <p14:creationId xmlns:p14="http://schemas.microsoft.com/office/powerpoint/2010/main" val="174507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42258" y="1254034"/>
            <a:ext cx="11231880" cy="53296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t>A </a:t>
            </a:r>
            <a:r>
              <a:rPr lang="en-US" sz="2400" dirty="0" err="1"/>
              <a:t>javaScript</a:t>
            </a:r>
            <a:r>
              <a:rPr lang="en-US" sz="2400" dirty="0"/>
              <a:t> object is an entity having properties and value. </a:t>
            </a:r>
          </a:p>
          <a:p>
            <a:pPr marL="0" indent="0" algn="just">
              <a:buFont typeface="Arial" panose="020B0604020202020204" pitchFamily="34" charset="0"/>
              <a:buNone/>
            </a:pPr>
            <a:r>
              <a:rPr lang="en-US" sz="2400" dirty="0"/>
              <a:t>JavaScript is </a:t>
            </a:r>
            <a:r>
              <a:rPr lang="en-US" sz="2400" b="1" dirty="0">
                <a:highlight>
                  <a:srgbClr val="FFFF00"/>
                </a:highlight>
              </a:rPr>
              <a:t>template based not class based</a:t>
            </a:r>
            <a:r>
              <a:rPr lang="en-US" sz="2400" dirty="0"/>
              <a:t>. Here, we don't create class to get the object. But, we directly create objects.</a:t>
            </a:r>
          </a:p>
          <a:p>
            <a:pPr marL="0" indent="0" algn="just">
              <a:buFont typeface="Arial" panose="020B0604020202020204" pitchFamily="34" charset="0"/>
              <a:buNone/>
            </a:pPr>
            <a:r>
              <a:rPr lang="en-US" sz="2400" b="1" dirty="0"/>
              <a:t>Creating Objects in JavaScript:</a:t>
            </a:r>
          </a:p>
          <a:p>
            <a:pPr marL="0" indent="0">
              <a:buFont typeface="Arial" panose="020B0604020202020204" pitchFamily="34" charset="0"/>
              <a:buNone/>
            </a:pPr>
            <a:r>
              <a:rPr lang="en-US" sz="2400" dirty="0"/>
              <a:t>There are 3 ways to create objects.</a:t>
            </a:r>
          </a:p>
          <a:p>
            <a:r>
              <a:rPr lang="en-US" sz="2400" dirty="0"/>
              <a:t>By object literal</a:t>
            </a:r>
          </a:p>
          <a:p>
            <a:r>
              <a:rPr lang="en-US" sz="2400" dirty="0"/>
              <a:t>By creating instance of Object directly (using new keyword)</a:t>
            </a:r>
          </a:p>
          <a:p>
            <a:r>
              <a:rPr lang="en-US" sz="2400" dirty="0"/>
              <a:t>By using an object constructor (using new keyword)</a:t>
            </a:r>
          </a:p>
          <a:p>
            <a:pPr marL="0" indent="0" algn="just">
              <a:buFont typeface="Arial" panose="020B0604020202020204" pitchFamily="34" charset="0"/>
              <a:buNone/>
            </a:pPr>
            <a:endParaRPr lang="en-US" sz="2400" b="1" dirty="0"/>
          </a:p>
        </p:txBody>
      </p:sp>
      <p:sp>
        <p:nvSpPr>
          <p:cNvPr id="3" name="Rectangle 2"/>
          <p:cNvSpPr/>
          <p:nvPr/>
        </p:nvSpPr>
        <p:spPr>
          <a:xfrm>
            <a:off x="642258" y="487486"/>
            <a:ext cx="1309974" cy="523220"/>
          </a:xfrm>
          <a:prstGeom prst="rect">
            <a:avLst/>
          </a:prstGeom>
        </p:spPr>
        <p:txBody>
          <a:bodyPr wrap="none">
            <a:spAutoFit/>
          </a:bodyPr>
          <a:lstStyle/>
          <a:p>
            <a:r>
              <a:rPr lang="en-US" sz="2800" b="1" dirty="0"/>
              <a:t>Objects</a:t>
            </a:r>
            <a:endParaRPr lang="en-US" sz="2800" dirty="0"/>
          </a:p>
        </p:txBody>
      </p:sp>
    </p:spTree>
    <p:extLst>
      <p:ext uri="{BB962C8B-B14F-4D97-AF65-F5344CB8AC3E}">
        <p14:creationId xmlns:p14="http://schemas.microsoft.com/office/powerpoint/2010/main" val="4064838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42665" y="924872"/>
            <a:ext cx="10515600" cy="54042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1) JavaScript Object by object literal</a:t>
            </a:r>
          </a:p>
          <a:p>
            <a:pPr marL="0" indent="0">
              <a:buFont typeface="Arial" panose="020B0604020202020204" pitchFamily="34" charset="0"/>
              <a:buNone/>
            </a:pPr>
            <a:r>
              <a:rPr lang="en-US" sz="2400" dirty="0"/>
              <a:t> object={property1:value1,property2:value2.....</a:t>
            </a:r>
            <a:r>
              <a:rPr lang="en-US" sz="2400" dirty="0" err="1"/>
              <a:t>propertyN:valueN</a:t>
            </a:r>
            <a:r>
              <a:rPr lang="en-US" sz="2400" dirty="0"/>
              <a:t>}</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Example:</a:t>
            </a:r>
          </a:p>
          <a:p>
            <a:pPr marL="0" indent="0">
              <a:buFont typeface="Arial" panose="020B0604020202020204" pitchFamily="34" charset="0"/>
              <a:buNone/>
            </a:pPr>
            <a:r>
              <a:rPr lang="en-US" sz="2400" dirty="0"/>
              <a:t> </a:t>
            </a:r>
            <a:r>
              <a:rPr lang="en-US" sz="2400" b="1" dirty="0"/>
              <a:t>&lt;script&gt;  </a:t>
            </a:r>
          </a:p>
          <a:p>
            <a:pPr marL="0" indent="0">
              <a:buFont typeface="Arial" panose="020B0604020202020204" pitchFamily="34" charset="0"/>
              <a:buNone/>
            </a:pPr>
            <a:r>
              <a:rPr lang="en-US" sz="2400" b="1" dirty="0"/>
              <a:t>Emp = {</a:t>
            </a:r>
          </a:p>
          <a:p>
            <a:pPr marL="0" indent="0">
              <a:buFont typeface="Arial" panose="020B0604020202020204" pitchFamily="34" charset="0"/>
              <a:buNone/>
            </a:pPr>
            <a:r>
              <a:rPr lang="en-US" sz="2400" b="1" dirty="0"/>
              <a:t>id:102,</a:t>
            </a:r>
          </a:p>
          <a:p>
            <a:pPr marL="0" indent="0">
              <a:buFont typeface="Arial" panose="020B0604020202020204" pitchFamily="34" charset="0"/>
              <a:buNone/>
            </a:pPr>
            <a:r>
              <a:rPr lang="en-US" sz="2400" b="1" dirty="0"/>
              <a:t>name:"Shyam Kumar",</a:t>
            </a:r>
          </a:p>
          <a:p>
            <a:pPr marL="0" indent="0">
              <a:buFont typeface="Arial" panose="020B0604020202020204" pitchFamily="34" charset="0"/>
              <a:buNone/>
            </a:pPr>
            <a:r>
              <a:rPr lang="en-US" sz="2400" b="1" dirty="0"/>
              <a:t>salary:40000</a:t>
            </a:r>
          </a:p>
          <a:p>
            <a:pPr marL="0" indent="0">
              <a:buFont typeface="Arial" panose="020B0604020202020204" pitchFamily="34" charset="0"/>
              <a:buNone/>
            </a:pPr>
            <a:r>
              <a:rPr lang="en-US" sz="2400" b="1" dirty="0"/>
              <a:t>}  </a:t>
            </a:r>
          </a:p>
          <a:p>
            <a:pPr marL="0" indent="0">
              <a:buFont typeface="Arial" panose="020B0604020202020204" pitchFamily="34" charset="0"/>
              <a:buNone/>
            </a:pPr>
            <a:r>
              <a:rPr lang="en-US" sz="2400" b="1" dirty="0" err="1"/>
              <a:t>document.write</a:t>
            </a:r>
            <a:r>
              <a:rPr lang="en-US" sz="2400" b="1" dirty="0"/>
              <a:t>(emp.id+" "+emp.name+" "+</a:t>
            </a:r>
            <a:r>
              <a:rPr lang="en-US" sz="2400" b="1" dirty="0" err="1"/>
              <a:t>emp.salary</a:t>
            </a:r>
            <a:r>
              <a:rPr lang="en-US" sz="2400" b="1" dirty="0"/>
              <a:t>);  </a:t>
            </a:r>
          </a:p>
          <a:p>
            <a:pPr marL="0" indent="0">
              <a:buFont typeface="Arial" panose="020B0604020202020204" pitchFamily="34" charset="0"/>
              <a:buNone/>
            </a:pPr>
            <a:r>
              <a:rPr lang="en-US" sz="2400" b="1" dirty="0"/>
              <a:t>&lt;/script&gt; </a:t>
            </a:r>
          </a:p>
        </p:txBody>
      </p:sp>
    </p:spTree>
    <p:extLst>
      <p:ext uri="{BB962C8B-B14F-4D97-AF65-F5344CB8AC3E}">
        <p14:creationId xmlns:p14="http://schemas.microsoft.com/office/powerpoint/2010/main" val="421838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1254034"/>
            <a:ext cx="10515600" cy="4922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2) By creating instance of Object</a:t>
            </a:r>
          </a:p>
          <a:p>
            <a:pPr marL="0" indent="0">
              <a:buFont typeface="Arial" panose="020B0604020202020204" pitchFamily="34" charset="0"/>
              <a:buNone/>
            </a:pPr>
            <a:r>
              <a:rPr lang="en-US" sz="2400" dirty="0" err="1"/>
              <a:t>var</a:t>
            </a:r>
            <a:r>
              <a:rPr lang="en-US" sz="2400" dirty="0"/>
              <a:t> </a:t>
            </a:r>
            <a:r>
              <a:rPr lang="en-US" sz="2400" dirty="0" err="1"/>
              <a:t>objectname</a:t>
            </a:r>
            <a:r>
              <a:rPr lang="en-US" sz="2400" dirty="0"/>
              <a:t>=new Object();  </a:t>
            </a:r>
          </a:p>
          <a:p>
            <a:pPr marL="0" indent="0">
              <a:buFont typeface="Arial" panose="020B0604020202020204" pitchFamily="34" charset="0"/>
              <a:buNone/>
            </a:pPr>
            <a:r>
              <a:rPr lang="en-US" sz="2400" b="1" dirty="0"/>
              <a:t>&lt;script&gt;  </a:t>
            </a:r>
          </a:p>
          <a:p>
            <a:pPr marL="0" indent="0">
              <a:buFont typeface="Arial" panose="020B0604020202020204" pitchFamily="34" charset="0"/>
              <a:buNone/>
            </a:pPr>
            <a:r>
              <a:rPr lang="en-US" sz="2400" b="1" dirty="0" err="1"/>
              <a:t>var</a:t>
            </a:r>
            <a:r>
              <a:rPr lang="en-US" sz="2400" b="1" dirty="0"/>
              <a:t> </a:t>
            </a:r>
            <a:r>
              <a:rPr lang="en-US" sz="2400" b="1" dirty="0" err="1"/>
              <a:t>emp</a:t>
            </a:r>
            <a:r>
              <a:rPr lang="en-US" sz="2400" b="1" dirty="0"/>
              <a:t> = new Object();  </a:t>
            </a:r>
          </a:p>
          <a:p>
            <a:pPr marL="0" indent="0">
              <a:buFont typeface="Arial" panose="020B0604020202020204" pitchFamily="34" charset="0"/>
              <a:buNone/>
            </a:pPr>
            <a:r>
              <a:rPr lang="en-US" sz="2400" b="1" dirty="0"/>
              <a:t>emp.id=101;  </a:t>
            </a:r>
          </a:p>
          <a:p>
            <a:pPr marL="0" indent="0">
              <a:buFont typeface="Arial" panose="020B0604020202020204" pitchFamily="34" charset="0"/>
              <a:buNone/>
            </a:pPr>
            <a:r>
              <a:rPr lang="en-US" sz="2400" b="1" dirty="0"/>
              <a:t>emp.name=“</a:t>
            </a:r>
            <a:r>
              <a:rPr lang="en-US" sz="2400" b="1" dirty="0" err="1"/>
              <a:t>abc</a:t>
            </a:r>
            <a:r>
              <a:rPr lang="en-US" sz="2400" b="1" dirty="0"/>
              <a:t>";  </a:t>
            </a:r>
          </a:p>
          <a:p>
            <a:pPr marL="0" indent="0">
              <a:buFont typeface="Arial" panose="020B0604020202020204" pitchFamily="34" charset="0"/>
              <a:buNone/>
            </a:pPr>
            <a:r>
              <a:rPr lang="en-US" sz="2400" b="1" dirty="0" err="1"/>
              <a:t>emp.salary</a:t>
            </a:r>
            <a:r>
              <a:rPr lang="en-US" sz="2400" b="1" dirty="0"/>
              <a:t>=5000;  </a:t>
            </a:r>
          </a:p>
          <a:p>
            <a:pPr marL="0" indent="0">
              <a:buFont typeface="Arial" panose="020B0604020202020204" pitchFamily="34" charset="0"/>
              <a:buNone/>
            </a:pPr>
            <a:r>
              <a:rPr lang="en-US" sz="2400" b="1" dirty="0" err="1"/>
              <a:t>document.write</a:t>
            </a:r>
            <a:r>
              <a:rPr lang="en-US" sz="2400" b="1" dirty="0"/>
              <a:t>(emp.id+" "+emp.name+" "+</a:t>
            </a:r>
            <a:r>
              <a:rPr lang="en-US" sz="2400" b="1" dirty="0" err="1"/>
              <a:t>emp.salary</a:t>
            </a:r>
            <a:r>
              <a:rPr lang="en-US" sz="2400" b="1" dirty="0"/>
              <a:t>);  </a:t>
            </a:r>
          </a:p>
          <a:p>
            <a:pPr marL="0" indent="0">
              <a:buFont typeface="Arial" panose="020B0604020202020204" pitchFamily="34" charset="0"/>
              <a:buNone/>
            </a:pPr>
            <a:r>
              <a:rPr lang="en-US" sz="2400" b="1" dirty="0"/>
              <a:t>&lt;/script&gt; </a:t>
            </a:r>
            <a:r>
              <a:rPr lang="en-US" sz="2400" dirty="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579585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83359" y="522709"/>
            <a:ext cx="11075126" cy="60350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t>3) By using an Object constructor</a:t>
            </a:r>
          </a:p>
          <a:p>
            <a:pPr marL="0" indent="0" algn="just">
              <a:buFont typeface="Arial" panose="020B0604020202020204" pitchFamily="34" charset="0"/>
              <a:buNone/>
            </a:pPr>
            <a:r>
              <a:rPr lang="en-US" sz="2400"/>
              <a:t>Here, you need to create function with arguments. Each argument value can be assigned in the current object by using </a:t>
            </a:r>
            <a:r>
              <a:rPr lang="en-US" sz="2400" b="1"/>
              <a:t>this</a:t>
            </a:r>
            <a:r>
              <a:rPr lang="en-US" sz="2400"/>
              <a:t> keyword.</a:t>
            </a:r>
          </a:p>
          <a:p>
            <a:pPr marL="0" indent="0">
              <a:buFont typeface="Arial" panose="020B0604020202020204" pitchFamily="34" charset="0"/>
              <a:buNone/>
            </a:pPr>
            <a:r>
              <a:rPr lang="en-US" sz="2400"/>
              <a:t>The </a:t>
            </a:r>
            <a:r>
              <a:rPr lang="en-US" sz="2400" b="1"/>
              <a:t>this keyword </a:t>
            </a:r>
            <a:r>
              <a:rPr lang="en-US" sz="2400"/>
              <a:t>refers to the current object.</a:t>
            </a:r>
          </a:p>
          <a:p>
            <a:pPr marL="0" indent="0">
              <a:buFont typeface="Arial" panose="020B0604020202020204" pitchFamily="34" charset="0"/>
              <a:buNone/>
            </a:pPr>
            <a:r>
              <a:rPr lang="en-US" sz="2400"/>
              <a:t> </a:t>
            </a:r>
            <a:r>
              <a:rPr lang="en-US" sz="2400" b="1"/>
              <a:t>&lt;script&gt;  </a:t>
            </a:r>
          </a:p>
          <a:p>
            <a:pPr marL="0" indent="0">
              <a:buFont typeface="Arial" panose="020B0604020202020204" pitchFamily="34" charset="0"/>
              <a:buNone/>
            </a:pPr>
            <a:r>
              <a:rPr lang="en-US" sz="2400" b="1"/>
              <a:t>    function emp(id,name,salary){  </a:t>
            </a:r>
          </a:p>
          <a:p>
            <a:pPr marL="0" indent="0">
              <a:buFont typeface="Arial" panose="020B0604020202020204" pitchFamily="34" charset="0"/>
              <a:buNone/>
            </a:pPr>
            <a:r>
              <a:rPr lang="en-US" sz="2400" b="1"/>
              <a:t>    this.id=id;  </a:t>
            </a:r>
          </a:p>
          <a:p>
            <a:pPr marL="0" indent="0">
              <a:buFont typeface="Arial" panose="020B0604020202020204" pitchFamily="34" charset="0"/>
              <a:buNone/>
            </a:pPr>
            <a:r>
              <a:rPr lang="en-US" sz="2400" b="1"/>
              <a:t>    this.name=name;  </a:t>
            </a:r>
          </a:p>
          <a:p>
            <a:pPr marL="0" indent="0">
              <a:buFont typeface="Arial" panose="020B0604020202020204" pitchFamily="34" charset="0"/>
              <a:buNone/>
            </a:pPr>
            <a:r>
              <a:rPr lang="en-US" sz="2400" b="1"/>
              <a:t>    this.salary=salary;  </a:t>
            </a:r>
          </a:p>
          <a:p>
            <a:pPr marL="0" indent="0">
              <a:buFont typeface="Arial" panose="020B0604020202020204" pitchFamily="34" charset="0"/>
              <a:buNone/>
            </a:pPr>
            <a:r>
              <a:rPr lang="en-US" sz="2400" b="1"/>
              <a:t>    }  </a:t>
            </a:r>
          </a:p>
          <a:p>
            <a:pPr marL="0" indent="0">
              <a:buFont typeface="Arial" panose="020B0604020202020204" pitchFamily="34" charset="0"/>
              <a:buNone/>
            </a:pPr>
            <a:r>
              <a:rPr lang="en-US" sz="2400" b="1"/>
              <a:t>    e=new emp(103,“abc",3000);  </a:t>
            </a:r>
          </a:p>
          <a:p>
            <a:pPr marL="0" indent="0">
              <a:buFont typeface="Arial" panose="020B0604020202020204" pitchFamily="34" charset="0"/>
              <a:buNone/>
            </a:pPr>
            <a:r>
              <a:rPr lang="en-US" sz="2400" b="1"/>
              <a:t>     document.write(e.id+" "+e.name+" "+e.salary);  </a:t>
            </a:r>
          </a:p>
          <a:p>
            <a:pPr marL="0" indent="0">
              <a:buFont typeface="Arial" panose="020B0604020202020204" pitchFamily="34" charset="0"/>
              <a:buNone/>
            </a:pPr>
            <a:r>
              <a:rPr lang="en-US" sz="2400" b="1"/>
              <a:t>    &lt;/script&gt; </a:t>
            </a:r>
            <a:endParaRPr lang="en-US" sz="2400" b="1" dirty="0"/>
          </a:p>
        </p:txBody>
      </p:sp>
    </p:spTree>
    <p:extLst>
      <p:ext uri="{BB962C8B-B14F-4D97-AF65-F5344CB8AC3E}">
        <p14:creationId xmlns:p14="http://schemas.microsoft.com/office/powerpoint/2010/main" val="427638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865495" y="1745158"/>
            <a:ext cx="10515600" cy="3127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Arithmetic Operators</a:t>
            </a:r>
          </a:p>
          <a:p>
            <a:r>
              <a:rPr lang="en-US"/>
              <a:t>Comparison Operators</a:t>
            </a:r>
          </a:p>
          <a:p>
            <a:r>
              <a:rPr lang="en-US"/>
              <a:t>Logical (or Relational) Operators</a:t>
            </a:r>
          </a:p>
          <a:p>
            <a:r>
              <a:rPr lang="en-US"/>
              <a:t>Assignment Operators</a:t>
            </a:r>
          </a:p>
          <a:p>
            <a:r>
              <a:rPr lang="en-US"/>
              <a:t>Conditional (or ternary) Operators</a:t>
            </a:r>
          </a:p>
          <a:p>
            <a:pPr marL="0" indent="0">
              <a:buFont typeface="Arial" panose="020B0604020202020204" pitchFamily="34" charset="0"/>
              <a:buNone/>
            </a:pPr>
            <a:endParaRPr lang="en-US" dirty="0"/>
          </a:p>
        </p:txBody>
      </p:sp>
      <p:sp>
        <p:nvSpPr>
          <p:cNvPr id="18" name="TextBox 17"/>
          <p:cNvSpPr txBox="1"/>
          <p:nvPr/>
        </p:nvSpPr>
        <p:spPr>
          <a:xfrm>
            <a:off x="1105469" y="532263"/>
            <a:ext cx="4490113" cy="584775"/>
          </a:xfrm>
          <a:prstGeom prst="rect">
            <a:avLst/>
          </a:prstGeom>
          <a:noFill/>
        </p:spPr>
        <p:txBody>
          <a:bodyPr wrap="square" rtlCol="0">
            <a:spAutoFit/>
          </a:bodyPr>
          <a:lstStyle/>
          <a:p>
            <a:r>
              <a:rPr lang="en-US" sz="3200" b="1" dirty="0"/>
              <a:t>Operators in Java Script</a:t>
            </a:r>
          </a:p>
        </p:txBody>
      </p:sp>
    </p:spTree>
    <p:extLst>
      <p:ext uri="{BB962C8B-B14F-4D97-AF65-F5344CB8AC3E}">
        <p14:creationId xmlns:p14="http://schemas.microsoft.com/office/powerpoint/2010/main" val="220785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77922" y="14844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JavaScript supports the following forms of </a:t>
            </a:r>
            <a:r>
              <a:rPr lang="en-US" b="1"/>
              <a:t>if..else</a:t>
            </a:r>
            <a:r>
              <a:rPr lang="en-US"/>
              <a:t> statement −</a:t>
            </a:r>
          </a:p>
          <a:p>
            <a:r>
              <a:rPr lang="en-US"/>
              <a:t>if statement</a:t>
            </a:r>
          </a:p>
          <a:p>
            <a:r>
              <a:rPr lang="en-US"/>
              <a:t>if...else statement</a:t>
            </a:r>
          </a:p>
          <a:p>
            <a:r>
              <a:rPr lang="en-US"/>
              <a:t>if...else if... statement.</a:t>
            </a:r>
          </a:p>
          <a:p>
            <a:r>
              <a:rPr lang="en-US"/>
              <a:t>Switch Case</a:t>
            </a:r>
          </a:p>
          <a:p>
            <a:pPr marL="0" indent="0">
              <a:buFont typeface="Arial" panose="020B0604020202020204" pitchFamily="34" charset="0"/>
              <a:buNone/>
            </a:pPr>
            <a:endParaRPr lang="en-US" dirty="0"/>
          </a:p>
        </p:txBody>
      </p:sp>
      <p:sp>
        <p:nvSpPr>
          <p:cNvPr id="3" name="TextBox 2"/>
          <p:cNvSpPr txBox="1"/>
          <p:nvPr/>
        </p:nvSpPr>
        <p:spPr>
          <a:xfrm>
            <a:off x="777922" y="545910"/>
            <a:ext cx="5704765" cy="523220"/>
          </a:xfrm>
          <a:prstGeom prst="rect">
            <a:avLst/>
          </a:prstGeom>
          <a:noFill/>
        </p:spPr>
        <p:txBody>
          <a:bodyPr wrap="square" rtlCol="0">
            <a:spAutoFit/>
          </a:bodyPr>
          <a:lstStyle/>
          <a:p>
            <a:r>
              <a:rPr lang="en-US" sz="2800" b="1" dirty="0"/>
              <a:t>Conditional Statements</a:t>
            </a:r>
          </a:p>
        </p:txBody>
      </p:sp>
    </p:spTree>
    <p:extLst>
      <p:ext uri="{BB962C8B-B14F-4D97-AF65-F5344CB8AC3E}">
        <p14:creationId xmlns:p14="http://schemas.microsoft.com/office/powerpoint/2010/main" val="224061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US" sz="3200" b="1" dirty="0"/>
              <a:t>If Statement</a:t>
            </a:r>
          </a:p>
        </p:txBody>
      </p:sp>
      <p:sp>
        <p:nvSpPr>
          <p:cNvPr id="3" name="Content Placeholder 2"/>
          <p:cNvSpPr>
            <a:spLocks noGrp="1"/>
          </p:cNvSpPr>
          <p:nvPr>
            <p:ph idx="1"/>
          </p:nvPr>
        </p:nvSpPr>
        <p:spPr>
          <a:xfrm>
            <a:off x="798951" y="1097960"/>
            <a:ext cx="10515600" cy="1736441"/>
          </a:xfrm>
        </p:spPr>
        <p:txBody>
          <a:bodyPr>
            <a:normAutofit/>
          </a:bodyPr>
          <a:lstStyle/>
          <a:p>
            <a:r>
              <a:rPr lang="en-US" sz="2400" dirty="0"/>
              <a:t>While writing a program, there may be a situation when you need to adopt one path out of the given two paths. </a:t>
            </a:r>
          </a:p>
          <a:p>
            <a:r>
              <a:rPr lang="en-US" sz="2400" dirty="0"/>
              <a:t>So you need to make use of conditional statements that allow your program to make correct decisions and perform right actions.</a:t>
            </a:r>
          </a:p>
          <a:p>
            <a:endParaRPr lang="en-US" sz="2400" dirty="0"/>
          </a:p>
        </p:txBody>
      </p:sp>
      <p:sp>
        <p:nvSpPr>
          <p:cNvPr id="4" name="Rectangle 1"/>
          <p:cNvSpPr>
            <a:spLocks noChangeArrowheads="1"/>
          </p:cNvSpPr>
          <p:nvPr/>
        </p:nvSpPr>
        <p:spPr bwMode="auto">
          <a:xfrm>
            <a:off x="517479" y="2963369"/>
            <a:ext cx="449125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if (expression)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Statement(s) to be executed if expression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3200" b="0" i="0" u="none" strike="noStrike" cap="none" normalizeH="0" baseline="0" dirty="0">
                <a:ln>
                  <a:noFill/>
                </a:ln>
                <a:solidFill>
                  <a:schemeClr val="tx1"/>
                </a:solidFill>
                <a:effectLst/>
                <a:latin typeface="Arial" panose="020B0604020202020204" pitchFamily="34" charset="0"/>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841242" y="2757707"/>
            <a:ext cx="526803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&lt;script language=“</a:t>
            </a: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javascript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var</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age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if( age &gt; 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("&lt;b&gt;Qualifies for driving&lt;/b&gt;");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&lt;/script&gt;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34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0" y="1266825"/>
            <a:ext cx="10777183" cy="5189113"/>
          </a:xfrm>
          <a:prstGeom prst="rect">
            <a:avLst/>
          </a:prstGeom>
        </p:spPr>
        <p:txBody>
          <a:bodyPr wrap="square">
            <a:spAutoFit/>
          </a:bodyPr>
          <a:lstStyle/>
          <a:p>
            <a:pPr algn="just">
              <a:lnSpc>
                <a:spcPct val="115000"/>
              </a:lnSpc>
            </a:pPr>
            <a:r>
              <a:rPr lang="en-US" sz="2400" dirty="0">
                <a:ea typeface="Calibri" panose="020F0502020204030204" pitchFamily="34" charset="0"/>
                <a:cs typeface="Times New Roman" panose="02020603050405020304" pitchFamily="18" charset="0"/>
              </a:rPr>
              <a:t>JavaScript was designed to add interactivity to HTML pages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a scripting language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A scripting language is a lightweight programming language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usually embedded directly into HTML pages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an interpreted language (means that scripts execute without preliminary compilation)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a typeface="Calibri" panose="020F0502020204030204" pitchFamily="34" charset="0"/>
                <a:cs typeface="Times New Roman" panose="02020603050405020304" pitchFamily="18" charset="0"/>
              </a:rPr>
              <a:t>Everyone can use JavaScript without purchasing a license</a:t>
            </a:r>
            <a:endParaRPr lang="en-US" sz="2400" dirty="0">
              <a:effectLst/>
              <a:ea typeface="Calibri" panose="020F0502020204030204" pitchFamily="34" charset="0"/>
              <a:cs typeface="Times New Roman" panose="02020603050405020304" pitchFamily="18" charset="0"/>
            </a:endParaRPr>
          </a:p>
        </p:txBody>
      </p:sp>
      <p:sp>
        <p:nvSpPr>
          <p:cNvPr id="3" name="TextBox 2"/>
          <p:cNvSpPr txBox="1"/>
          <p:nvPr/>
        </p:nvSpPr>
        <p:spPr>
          <a:xfrm>
            <a:off x="3807725" y="313899"/>
            <a:ext cx="4531057" cy="584775"/>
          </a:xfrm>
          <a:prstGeom prst="rect">
            <a:avLst/>
          </a:prstGeom>
          <a:noFill/>
        </p:spPr>
        <p:txBody>
          <a:bodyPr wrap="square" rtlCol="0">
            <a:spAutoFit/>
          </a:bodyPr>
          <a:lstStyle/>
          <a:p>
            <a:pPr algn="ctr"/>
            <a:r>
              <a:rPr lang="en-US" sz="3200" b="1" dirty="0"/>
              <a:t>General Behavior</a:t>
            </a:r>
          </a:p>
        </p:txBody>
      </p:sp>
    </p:spTree>
    <p:extLst>
      <p:ext uri="{BB962C8B-B14F-4D97-AF65-F5344CB8AC3E}">
        <p14:creationId xmlns:p14="http://schemas.microsoft.com/office/powerpoint/2010/main" val="4220565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947" y="283276"/>
            <a:ext cx="6955809" cy="6370975"/>
          </a:xfrm>
          <a:prstGeom prst="rect">
            <a:avLst/>
          </a:prstGeom>
        </p:spPr>
        <p:txBody>
          <a:bodyPr wrap="square">
            <a:spAutoFit/>
          </a:bodyPr>
          <a:lstStyle/>
          <a:p>
            <a:r>
              <a:rPr lang="en-US" sz="2400" b="1" dirty="0">
                <a:latin typeface="Calibri" panose="020F0502020204030204" pitchFamily="34" charset="0"/>
                <a:ea typeface="Calibri" panose="020F0502020204030204" pitchFamily="34" charset="0"/>
                <a:cs typeface="Times New Roman" panose="02020603050405020304" pitchFamily="18" charset="0"/>
              </a:rPr>
              <a:t>Display greeting message based on time</a:t>
            </a:r>
            <a:br>
              <a:rPr lang="en-US" sz="2400" dirty="0">
                <a:latin typeface="Calibri" panose="020F0502020204030204" pitchFamily="34" charset="0"/>
                <a:ea typeface="Calibri" panose="020F0502020204030204" pitchFamily="34" charset="0"/>
                <a:cs typeface="Times New Roman" panose="02020603050405020304" pitchFamily="18" charset="0"/>
              </a:rPr>
            </a:b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&lt;html&gt;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 type="text/</a:t>
            </a:r>
            <a:r>
              <a:rPr lang="en-US" sz="2400" dirty="0" err="1">
                <a:latin typeface="Calibri" panose="020F0502020204030204" pitchFamily="34" charset="0"/>
                <a:ea typeface="Calibri" panose="020F0502020204030204" pitchFamily="34" charset="0"/>
                <a:cs typeface="Times New Roman" panose="02020603050405020304" pitchFamily="18" charset="0"/>
              </a:rPr>
              <a:t>javascript</a:t>
            </a:r>
            <a:r>
              <a:rPr lang="en-US" sz="2400" dirty="0">
                <a:latin typeface="Calibri" panose="020F0502020204030204" pitchFamily="34" charset="0"/>
                <a:ea typeface="Calibri" panose="020F0502020204030204" pitchFamily="34" charset="0"/>
                <a:cs typeface="Times New Roman" panose="02020603050405020304" pitchFamily="18" charset="0"/>
              </a:rPr>
              <a: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d = new Date();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time = </a:t>
            </a:r>
            <a:r>
              <a:rPr lang="en-US" sz="2400" dirty="0" err="1">
                <a:latin typeface="Calibri" panose="020F0502020204030204" pitchFamily="34" charset="0"/>
                <a:ea typeface="Calibri" panose="020F0502020204030204" pitchFamily="34" charset="0"/>
                <a:cs typeface="Times New Roman" panose="02020603050405020304" pitchFamily="18" charset="0"/>
              </a:rPr>
              <a:t>d.getHours</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if (time &lt; 10)</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("&lt;b&gt;Good morning&lt;/b&gt;");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else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 Good Noon &lt;/b&gt;");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&lt;/script&gt;&lt;/body&gt;&lt;/html&gt;</a:t>
            </a:r>
            <a:endParaRPr lang="en-US" sz="2400" dirty="0"/>
          </a:p>
        </p:txBody>
      </p:sp>
    </p:spTree>
    <p:extLst>
      <p:ext uri="{BB962C8B-B14F-4D97-AF65-F5344CB8AC3E}">
        <p14:creationId xmlns:p14="http://schemas.microsoft.com/office/powerpoint/2010/main" val="123827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6" y="657022"/>
            <a:ext cx="5486400" cy="6038576"/>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 type="text/</a:t>
            </a:r>
            <a:r>
              <a:rPr lang="en-US" sz="2400" dirty="0" err="1">
                <a:latin typeface="Calibri" panose="020F0502020204030204" pitchFamily="34" charset="0"/>
                <a:ea typeface="Calibri" panose="020F0502020204030204" pitchFamily="34" charset="0"/>
                <a:cs typeface="Times New Roman" panose="02020603050405020304" pitchFamily="18" charset="0"/>
              </a:rPr>
              <a:t>javascript</a:t>
            </a:r>
            <a:r>
              <a:rPr lang="en-US" sz="2400" dirty="0">
                <a:latin typeface="Calibri" panose="020F0502020204030204" pitchFamily="34" charset="0"/>
                <a:ea typeface="Calibri" panose="020F0502020204030204" pitchFamily="34" charset="0"/>
                <a:cs typeface="Times New Roman" panose="02020603050405020304" pitchFamily="18" charset="0"/>
              </a:rPr>
              <a: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d=new Date();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theDay</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d.getDay</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switch (</a:t>
            </a:r>
            <a:r>
              <a:rPr lang="en-US" sz="2400" dirty="0" err="1">
                <a:latin typeface="Calibri" panose="020F0502020204030204" pitchFamily="34" charset="0"/>
                <a:ea typeface="Calibri" panose="020F0502020204030204" pitchFamily="34" charset="0"/>
                <a:cs typeface="Times New Roman" panose="02020603050405020304" pitchFamily="18" charset="0"/>
              </a:rPr>
              <a:t>theDay</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case 5:</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("&lt;b&gt;Finally Friday&lt;/b&gt;");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case 6:</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("&lt;b&gt;Super Saturday&lt;/b&gt;");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p>
        </p:txBody>
      </p:sp>
      <p:sp>
        <p:nvSpPr>
          <p:cNvPr id="3" name="Rectangle 2"/>
          <p:cNvSpPr/>
          <p:nvPr/>
        </p:nvSpPr>
        <p:spPr>
          <a:xfrm>
            <a:off x="6619164" y="1294120"/>
            <a:ext cx="5117910" cy="4764381"/>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case 0:</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("&lt;b&gt;Sleepy Sunday&lt;/b&gt;");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default: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("&lt;b&gt;I'm really looking forward to this weekend!&lt;/b&gt;");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
        <p:nvSpPr>
          <p:cNvPr id="4" name="TextBox 3"/>
          <p:cNvSpPr txBox="1"/>
          <p:nvPr/>
        </p:nvSpPr>
        <p:spPr>
          <a:xfrm>
            <a:off x="4885899" y="232012"/>
            <a:ext cx="2770495" cy="523220"/>
          </a:xfrm>
          <a:prstGeom prst="rect">
            <a:avLst/>
          </a:prstGeom>
          <a:noFill/>
        </p:spPr>
        <p:txBody>
          <a:bodyPr wrap="square" rtlCol="0">
            <a:spAutoFit/>
          </a:bodyPr>
          <a:lstStyle/>
          <a:p>
            <a:r>
              <a:rPr lang="en-US" sz="2800" b="1" dirty="0"/>
              <a:t>SWITCH CASE</a:t>
            </a:r>
          </a:p>
        </p:txBody>
      </p:sp>
    </p:spTree>
    <p:extLst>
      <p:ext uri="{BB962C8B-B14F-4D97-AF65-F5344CB8AC3E}">
        <p14:creationId xmlns:p14="http://schemas.microsoft.com/office/powerpoint/2010/main" val="3199889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899" y="232012"/>
            <a:ext cx="2770495" cy="523220"/>
          </a:xfrm>
          <a:prstGeom prst="rect">
            <a:avLst/>
          </a:prstGeom>
          <a:noFill/>
        </p:spPr>
        <p:txBody>
          <a:bodyPr wrap="square" rtlCol="0">
            <a:spAutoFit/>
          </a:bodyPr>
          <a:lstStyle/>
          <a:p>
            <a:pPr algn="ctr"/>
            <a:r>
              <a:rPr lang="en-US" sz="2800" b="1" dirty="0"/>
              <a:t>LOOPS</a:t>
            </a:r>
          </a:p>
        </p:txBody>
      </p:sp>
      <p:sp>
        <p:nvSpPr>
          <p:cNvPr id="3" name="Rectangle 2"/>
          <p:cNvSpPr/>
          <p:nvPr/>
        </p:nvSpPr>
        <p:spPr>
          <a:xfrm>
            <a:off x="618697" y="1044417"/>
            <a:ext cx="10995547" cy="941796"/>
          </a:xfrm>
          <a:prstGeom prst="rect">
            <a:avLst/>
          </a:prstGeom>
        </p:spPr>
        <p:txBody>
          <a:bodyPr wrap="squar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Loops enable script writers to repeat sections of program code or command blocks, based on a set of criteria. </a:t>
            </a:r>
            <a:endParaRPr lang="en-US" sz="2400" dirty="0">
              <a:effectLst/>
              <a:ea typeface="Calibri" panose="020F0502020204030204" pitchFamily="34" charset="0"/>
              <a:cs typeface="Times New Roman" panose="02020603050405020304" pitchFamily="18" charset="0"/>
            </a:endParaRPr>
          </a:p>
        </p:txBody>
      </p:sp>
      <p:sp>
        <p:nvSpPr>
          <p:cNvPr id="4" name="Rectangle 3"/>
          <p:cNvSpPr/>
          <p:nvPr/>
        </p:nvSpPr>
        <p:spPr>
          <a:xfrm>
            <a:off x="618697" y="2411820"/>
            <a:ext cx="1585690"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while</a:t>
            </a:r>
            <a:r>
              <a:rPr lang="en-US" sz="2400" dirty="0">
                <a:latin typeface="Times New Roman" panose="02020603050405020304" pitchFamily="18" charset="0"/>
                <a:ea typeface="Times New Roman" panose="02020603050405020304" pitchFamily="18" charset="0"/>
              </a:rPr>
              <a:t> loop </a:t>
            </a:r>
            <a:endParaRPr lang="en-US" sz="2400" dirty="0"/>
          </a:p>
        </p:txBody>
      </p:sp>
      <p:sp>
        <p:nvSpPr>
          <p:cNvPr id="5" name="Rectangle 4"/>
          <p:cNvSpPr/>
          <p:nvPr/>
        </p:nvSpPr>
        <p:spPr>
          <a:xfrm>
            <a:off x="618696" y="2985193"/>
            <a:ext cx="10995547" cy="941796"/>
          </a:xfrm>
          <a:prstGeom prst="rect">
            <a:avLst/>
          </a:prstGeom>
        </p:spPr>
        <p:txBody>
          <a:bodyPr wrap="squar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The purpose of a while loop is to execute a statement or code block repeatedly as long as </a:t>
            </a:r>
            <a:r>
              <a:rPr lang="en-US" sz="2400" i="1" dirty="0">
                <a:ea typeface="Times New Roman" panose="02020603050405020304" pitchFamily="18" charset="0"/>
                <a:cs typeface="Times New Roman" panose="02020603050405020304" pitchFamily="18" charset="0"/>
              </a:rPr>
              <a:t>expression</a:t>
            </a:r>
            <a:r>
              <a:rPr lang="en-US" sz="2400" dirty="0">
                <a:ea typeface="Times New Roman" panose="02020603050405020304" pitchFamily="18" charset="0"/>
                <a:cs typeface="Times New Roman" panose="02020603050405020304" pitchFamily="18" charset="0"/>
              </a:rPr>
              <a:t> is true. Once expression becomes </a:t>
            </a:r>
            <a:r>
              <a:rPr lang="en-US" sz="2400" i="1" dirty="0">
                <a:ea typeface="Times New Roman" panose="02020603050405020304" pitchFamily="18" charset="0"/>
                <a:cs typeface="Times New Roman" panose="02020603050405020304" pitchFamily="18" charset="0"/>
              </a:rPr>
              <a:t>false</a:t>
            </a:r>
            <a:r>
              <a:rPr lang="en-US" sz="2400" dirty="0">
                <a:ea typeface="Times New Roman" panose="02020603050405020304" pitchFamily="18" charset="0"/>
                <a:cs typeface="Times New Roman" panose="02020603050405020304" pitchFamily="18" charset="0"/>
              </a:rPr>
              <a:t>, the loop will be exited.</a:t>
            </a:r>
            <a:endParaRPr lang="en-US" sz="2000" dirty="0">
              <a:effectLst/>
              <a:ea typeface="Calibri" panose="020F0502020204030204" pitchFamily="34" charset="0"/>
              <a:cs typeface="Times New Roman" panose="02020603050405020304" pitchFamily="18" charset="0"/>
            </a:endParaRPr>
          </a:p>
        </p:txBody>
      </p:sp>
      <p:sp>
        <p:nvSpPr>
          <p:cNvPr id="6" name="Rectangle 5"/>
          <p:cNvSpPr/>
          <p:nvPr/>
        </p:nvSpPr>
        <p:spPr>
          <a:xfrm>
            <a:off x="727880" y="4263480"/>
            <a:ext cx="7133229" cy="17358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while (expression)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   Statement(s) to be executed if expression is true;</a:t>
            </a:r>
            <a:endParaRPr lang="en-US" sz="24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a:t>
            </a:r>
            <a:endParaRPr lang="en-US" sz="2400" dirty="0"/>
          </a:p>
        </p:txBody>
      </p:sp>
    </p:spTree>
    <p:extLst>
      <p:ext uri="{BB962C8B-B14F-4D97-AF65-F5344CB8AC3E}">
        <p14:creationId xmlns:p14="http://schemas.microsoft.com/office/powerpoint/2010/main" val="4161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4842" y="1043259"/>
            <a:ext cx="113412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&lt;script type="text/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javascript</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var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count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("Starting Loop" + "&lt;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br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while (count &lt;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("Current Count : " + count + "&lt;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br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("Loop stopped!");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&lt;/script&gt;</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8053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07" y="372688"/>
            <a:ext cx="11036489" cy="2363724"/>
          </a:xfrm>
          <a:prstGeom prst="rect">
            <a:avLst/>
          </a:prstGeom>
        </p:spPr>
        <p:txBody>
          <a:bodyPr wrap="square">
            <a:spAutoFit/>
          </a:bodyPr>
          <a:lstStyle/>
          <a:p>
            <a:pPr>
              <a:lnSpc>
                <a:spcPct val="115000"/>
              </a:lnSpc>
              <a:spcBef>
                <a:spcPts val="2400"/>
              </a:spcBef>
            </a:pPr>
            <a:r>
              <a:rPr lang="en-US" sz="2400" kern="0" dirty="0">
                <a:ea typeface="Times New Roman" panose="02020603050405020304" pitchFamily="18" charset="0"/>
                <a:cs typeface="Times New Roman" panose="02020603050405020304" pitchFamily="18" charset="0"/>
              </a:rPr>
              <a:t>The </a:t>
            </a:r>
            <a:r>
              <a:rPr lang="en-US" sz="2400" i="1" kern="0" dirty="0">
                <a:ea typeface="Times New Roman" panose="02020603050405020304" pitchFamily="18" charset="0"/>
                <a:cs typeface="Times New Roman" panose="02020603050405020304" pitchFamily="18" charset="0"/>
              </a:rPr>
              <a:t>do...while</a:t>
            </a:r>
            <a:r>
              <a:rPr lang="en-US" sz="2400" kern="0" dirty="0">
                <a:ea typeface="Times New Roman" panose="02020603050405020304" pitchFamily="18" charset="0"/>
                <a:cs typeface="Times New Roman" panose="02020603050405020304" pitchFamily="18" charset="0"/>
              </a:rPr>
              <a:t> Loop:</a:t>
            </a:r>
          </a:p>
          <a:p>
            <a:r>
              <a:rPr lang="en-US" sz="2400" dirty="0">
                <a:ea typeface="Times New Roman" panose="02020603050405020304" pitchFamily="18" charset="0"/>
              </a:rPr>
              <a:t>The do...while loop is similar to the while loop except that the condition check happens at the end of the loop. </a:t>
            </a:r>
          </a:p>
          <a:p>
            <a:endParaRPr lang="en-US" sz="2400" dirty="0">
              <a:ea typeface="Times New Roman" panose="02020603050405020304" pitchFamily="18" charset="0"/>
            </a:endParaRPr>
          </a:p>
          <a:p>
            <a:r>
              <a:rPr lang="en-US" sz="2400" dirty="0">
                <a:ea typeface="Times New Roman" panose="02020603050405020304" pitchFamily="18" charset="0"/>
              </a:rPr>
              <a:t>This means that the loop will always be executed at least once, even if the condition is </a:t>
            </a:r>
            <a:r>
              <a:rPr lang="en-US" sz="2400" i="1" dirty="0">
                <a:ea typeface="Times New Roman" panose="02020603050405020304" pitchFamily="18" charset="0"/>
              </a:rPr>
              <a:t>false</a:t>
            </a:r>
            <a:r>
              <a:rPr lang="en-US" sz="2400" dirty="0">
                <a:ea typeface="Times New Roman" panose="02020603050405020304" pitchFamily="18" charset="0"/>
              </a:rPr>
              <a:t>.</a:t>
            </a:r>
          </a:p>
        </p:txBody>
      </p:sp>
      <p:sp>
        <p:nvSpPr>
          <p:cNvPr id="3" name="Rectangle 1"/>
          <p:cNvSpPr>
            <a:spLocks noChangeArrowheads="1"/>
          </p:cNvSpPr>
          <p:nvPr/>
        </p:nvSpPr>
        <p:spPr bwMode="auto">
          <a:xfrm>
            <a:off x="1487606" y="3044758"/>
            <a:ext cx="509061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Statement(s) to be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while (expression);</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06297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9" y="169489"/>
            <a:ext cx="10900012" cy="4579715"/>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for</a:t>
            </a:r>
            <a:r>
              <a:rPr lang="en-US" sz="2400" b="1" kern="0" dirty="0">
                <a:ea typeface="Times New Roman" panose="02020603050405020304" pitchFamily="18" charset="0"/>
                <a:cs typeface="Times New Roman" panose="02020603050405020304" pitchFamily="18" charset="0"/>
              </a:rPr>
              <a:t> Loop</a:t>
            </a:r>
          </a:p>
          <a:p>
            <a:endParaRPr lang="en-US" sz="2400" dirty="0">
              <a:ea typeface="Times New Roman" panose="02020603050405020304" pitchFamily="18" charset="0"/>
            </a:endParaRPr>
          </a:p>
          <a:p>
            <a:r>
              <a:rPr lang="en-US" sz="2400" dirty="0">
                <a:ea typeface="Times New Roman" panose="02020603050405020304" pitchFamily="18" charset="0"/>
              </a:rPr>
              <a:t>The </a:t>
            </a:r>
            <a:r>
              <a:rPr lang="en-US" sz="2400" b="1" dirty="0">
                <a:ea typeface="Times New Roman" panose="02020603050405020304" pitchFamily="18" charset="0"/>
              </a:rPr>
              <a:t>for</a:t>
            </a:r>
            <a:r>
              <a:rPr lang="en-US" sz="2400" dirty="0">
                <a:ea typeface="Times New Roman" panose="02020603050405020304" pitchFamily="18" charset="0"/>
              </a:rPr>
              <a:t> loop is the most compact form of looping and includes the following three important parts:</a:t>
            </a:r>
          </a:p>
          <a:p>
            <a:endParaRPr lang="en-US" sz="16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loop initialization where we initialize our counter to a starting value. The initialization statement is executed before the loop begins.</a:t>
            </a:r>
          </a:p>
          <a:p>
            <a:pPr marL="342900" marR="0" lvl="0" indent="-342900">
              <a:buSzPts val="1000"/>
              <a:buFont typeface="Symbol" panose="05050102010706020507" pitchFamily="18" charset="2"/>
              <a:buChar char=""/>
              <a:tabLst>
                <a:tab pos="457200" algn="l"/>
              </a:tabLst>
            </a:pPr>
            <a:endParaRPr lang="en-US" sz="24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test statement which will test if the given condition is true or not. If condition is true then code given inside the loop will be executed otherwise loop will come out.</a:t>
            </a:r>
          </a:p>
          <a:p>
            <a:pPr marL="342900" marR="0" lvl="0" indent="-342900">
              <a:buSzPts val="1000"/>
              <a:buFont typeface="Symbol" panose="05050102010706020507" pitchFamily="18" charset="2"/>
              <a:buChar char=""/>
              <a:tabLst>
                <a:tab pos="457200" algn="l"/>
              </a:tabLst>
            </a:pPr>
            <a:endParaRPr lang="en-US" sz="24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iteration statement where you can increase or decrease your counter.</a:t>
            </a:r>
          </a:p>
        </p:txBody>
      </p:sp>
      <p:sp>
        <p:nvSpPr>
          <p:cNvPr id="3" name="Rectangle 2"/>
          <p:cNvSpPr/>
          <p:nvPr/>
        </p:nvSpPr>
        <p:spPr>
          <a:xfrm>
            <a:off x="1014484" y="5022159"/>
            <a:ext cx="7228764" cy="17358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for (initialization; test condition; iteration statement)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     Statement(s) to be executed if test condition is true</a:t>
            </a:r>
            <a:endParaRPr lang="en-US" sz="24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a:t>
            </a:r>
            <a:endParaRPr lang="en-US" sz="2400" dirty="0"/>
          </a:p>
        </p:txBody>
      </p:sp>
    </p:spTree>
    <p:extLst>
      <p:ext uri="{BB962C8B-B14F-4D97-AF65-F5344CB8AC3E}">
        <p14:creationId xmlns:p14="http://schemas.microsoft.com/office/powerpoint/2010/main" val="771169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97005" y="465389"/>
            <a:ext cx="11088189" cy="49882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for-in</a:t>
            </a:r>
            <a:r>
              <a:rPr lang="en-US" sz="2400" b="1" kern="0" dirty="0">
                <a:ea typeface="Times New Roman" panose="02020603050405020304" pitchFamily="18" charset="0"/>
                <a:cs typeface="Times New Roman" panose="02020603050405020304" pitchFamily="18" charset="0"/>
              </a:rPr>
              <a:t> Loop</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A for-in loop iterates through the properties of an object and executes the loop's body once for each property of the object.</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b="1" dirty="0" err="1"/>
              <a:t>var</a:t>
            </a:r>
            <a:r>
              <a:rPr lang="en-US" sz="2400" b="1" dirty="0"/>
              <a:t> student = { </a:t>
            </a:r>
            <a:r>
              <a:rPr lang="en-US" sz="2400" b="1" dirty="0" err="1"/>
              <a:t>name:“XYX</a:t>
            </a:r>
            <a:r>
              <a:rPr lang="en-US" sz="2400" b="1" dirty="0"/>
              <a:t>", age: 25, degree: "Masters" };</a:t>
            </a:r>
          </a:p>
          <a:p>
            <a:pPr marL="0" indent="0">
              <a:buFont typeface="Arial" panose="020B0604020202020204" pitchFamily="34" charset="0"/>
              <a:buNone/>
            </a:pPr>
            <a:r>
              <a:rPr lang="en-US" sz="2400" b="1" dirty="0"/>
              <a:t>    for (</a:t>
            </a:r>
            <a:r>
              <a:rPr lang="en-US" sz="2400" b="1" dirty="0" err="1"/>
              <a:t>var</a:t>
            </a:r>
            <a:r>
              <a:rPr lang="en-US" sz="2400" b="1" dirty="0"/>
              <a:t> item in student) </a:t>
            </a:r>
          </a:p>
          <a:p>
            <a:pPr marL="0" indent="0">
              <a:buFont typeface="Arial" panose="020B0604020202020204" pitchFamily="34" charset="0"/>
              <a:buNone/>
            </a:pPr>
            <a:r>
              <a:rPr lang="en-US" sz="2400" b="1" dirty="0"/>
              <a:t>{</a:t>
            </a:r>
          </a:p>
          <a:p>
            <a:pPr marL="0" indent="0">
              <a:buFont typeface="Arial" panose="020B0604020202020204" pitchFamily="34" charset="0"/>
              <a:buNone/>
            </a:pPr>
            <a:r>
              <a:rPr lang="en-US" sz="2400" b="1" dirty="0"/>
              <a:t>       alert(item); </a:t>
            </a:r>
          </a:p>
          <a:p>
            <a:pPr marL="0" indent="0">
              <a:buFont typeface="Arial" panose="020B0604020202020204" pitchFamily="34" charset="0"/>
              <a:buNone/>
            </a:pPr>
            <a:r>
              <a:rPr lang="en-US" sz="2400" b="1" dirty="0"/>
              <a:t>}</a:t>
            </a:r>
          </a:p>
        </p:txBody>
      </p:sp>
    </p:spTree>
    <p:extLst>
      <p:ext uri="{BB962C8B-B14F-4D97-AF65-F5344CB8AC3E}">
        <p14:creationId xmlns:p14="http://schemas.microsoft.com/office/powerpoint/2010/main" val="2070248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2" y="402006"/>
            <a:ext cx="10968251" cy="1255728"/>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break</a:t>
            </a:r>
            <a:r>
              <a:rPr lang="en-US" sz="2400" b="1" kern="0" dirty="0">
                <a:ea typeface="Times New Roman" panose="02020603050405020304" pitchFamily="18" charset="0"/>
                <a:cs typeface="Times New Roman" panose="02020603050405020304" pitchFamily="18" charset="0"/>
              </a:rPr>
              <a:t> Statement:</a:t>
            </a:r>
          </a:p>
          <a:p>
            <a:r>
              <a:rPr lang="en-US" sz="2400" dirty="0">
                <a:ea typeface="Times New Roman" panose="02020603050405020304" pitchFamily="18" charset="0"/>
              </a:rPr>
              <a:t>The </a:t>
            </a:r>
            <a:r>
              <a:rPr lang="en-US" sz="2400" b="1" dirty="0">
                <a:ea typeface="Times New Roman" panose="02020603050405020304" pitchFamily="18" charset="0"/>
              </a:rPr>
              <a:t>break</a:t>
            </a:r>
            <a:r>
              <a:rPr lang="en-US" sz="2400" dirty="0">
                <a:ea typeface="Times New Roman" panose="02020603050405020304" pitchFamily="18" charset="0"/>
              </a:rPr>
              <a:t> statement, which was briefly introduced with the </a:t>
            </a:r>
            <a:r>
              <a:rPr lang="en-US" sz="2400" i="1" dirty="0">
                <a:ea typeface="Times New Roman" panose="02020603050405020304" pitchFamily="18" charset="0"/>
              </a:rPr>
              <a:t>switch</a:t>
            </a:r>
            <a:r>
              <a:rPr lang="en-US" sz="2400" dirty="0">
                <a:ea typeface="Times New Roman" panose="02020603050405020304" pitchFamily="18" charset="0"/>
              </a:rPr>
              <a:t> statement, is used to exit a loop early, breaking out of the enclosing curly braces.</a:t>
            </a:r>
          </a:p>
        </p:txBody>
      </p:sp>
      <p:sp>
        <p:nvSpPr>
          <p:cNvPr id="3" name="Rectangle 2"/>
          <p:cNvSpPr/>
          <p:nvPr/>
        </p:nvSpPr>
        <p:spPr>
          <a:xfrm>
            <a:off x="591401" y="2115559"/>
            <a:ext cx="10968251" cy="2733056"/>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continue</a:t>
            </a:r>
            <a:r>
              <a:rPr lang="en-US" sz="2400" b="1" kern="0" dirty="0">
                <a:ea typeface="Times New Roman" panose="02020603050405020304" pitchFamily="18" charset="0"/>
                <a:cs typeface="Times New Roman" panose="02020603050405020304" pitchFamily="18" charset="0"/>
              </a:rPr>
              <a:t> Statement:</a:t>
            </a:r>
          </a:p>
          <a:p>
            <a:r>
              <a:rPr lang="en-US" sz="2400" dirty="0">
                <a:ea typeface="Times New Roman" panose="02020603050405020304" pitchFamily="18" charset="0"/>
              </a:rPr>
              <a:t>The continue statement tells the interpreter to immediately start the next iteration of the loop and skip remaining code block.</a:t>
            </a:r>
          </a:p>
          <a:p>
            <a:endParaRPr lang="en-US" sz="2400" dirty="0">
              <a:ea typeface="Times New Roman" panose="02020603050405020304" pitchFamily="18" charset="0"/>
            </a:endParaRPr>
          </a:p>
          <a:p>
            <a:r>
              <a:rPr lang="en-US" sz="2400" dirty="0">
                <a:ea typeface="Times New Roman" panose="02020603050405020304" pitchFamily="18" charset="0"/>
              </a:rPr>
              <a:t>When a continue statement is encountered, program flow will move to the loop check expression immediately and if condition remain true then it start next iteration otherwise control comes out of the loop.</a:t>
            </a:r>
          </a:p>
        </p:txBody>
      </p:sp>
    </p:spTree>
    <p:extLst>
      <p:ext uri="{BB962C8B-B14F-4D97-AF65-F5344CB8AC3E}">
        <p14:creationId xmlns:p14="http://schemas.microsoft.com/office/powerpoint/2010/main" val="190875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3228C-1C9C-FE52-6E0E-C07CDE140054}"/>
              </a:ext>
            </a:extLst>
          </p:cNvPr>
          <p:cNvSpPr txBox="1"/>
          <p:nvPr/>
        </p:nvSpPr>
        <p:spPr>
          <a:xfrm>
            <a:off x="3141406" y="722671"/>
            <a:ext cx="5648633" cy="2246769"/>
          </a:xfrm>
          <a:prstGeom prst="rect">
            <a:avLst/>
          </a:prstGeom>
          <a:noFill/>
        </p:spPr>
        <p:txBody>
          <a:bodyPr wrap="square" rtlCol="0">
            <a:spAutoFit/>
          </a:bodyPr>
          <a:lstStyle/>
          <a:p>
            <a:r>
              <a:rPr lang="en-US" sz="2800" dirty="0"/>
              <a:t>123454321</a:t>
            </a:r>
          </a:p>
          <a:p>
            <a:pPr marL="342900" indent="-342900">
              <a:buAutoNum type="arabicPlain" startAt="1234"/>
            </a:pPr>
            <a:r>
              <a:rPr lang="en-US" sz="2800" dirty="0"/>
              <a:t>  4321</a:t>
            </a:r>
          </a:p>
          <a:p>
            <a:pPr marL="342900" indent="-342900">
              <a:buAutoNum type="arabicPlain" startAt="123"/>
            </a:pPr>
            <a:r>
              <a:rPr lang="en-US" sz="2800" dirty="0"/>
              <a:t>      321</a:t>
            </a:r>
          </a:p>
          <a:p>
            <a:pPr marL="342900" indent="-342900">
              <a:buAutoNum type="arabicPlain" startAt="12"/>
            </a:pPr>
            <a:r>
              <a:rPr lang="en-US" sz="2800" dirty="0"/>
              <a:t>           21</a:t>
            </a:r>
          </a:p>
          <a:p>
            <a:r>
              <a:rPr lang="en-US" sz="2800" dirty="0"/>
              <a:t>1                1	</a:t>
            </a:r>
            <a:endParaRPr lang="en-IN" sz="2800" dirty="0"/>
          </a:p>
        </p:txBody>
      </p:sp>
    </p:spTree>
    <p:extLst>
      <p:ext uri="{BB962C8B-B14F-4D97-AF65-F5344CB8AC3E}">
        <p14:creationId xmlns:p14="http://schemas.microsoft.com/office/powerpoint/2010/main" val="305219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15118" y="267496"/>
            <a:ext cx="11362899" cy="625613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function </a:t>
            </a:r>
            <a:r>
              <a:rPr lang="en-US" dirty="0" err="1"/>
              <a:t>functionName</a:t>
            </a:r>
            <a:r>
              <a:rPr lang="en-US" dirty="0"/>
              <a:t>([arg1, arg2, ...</a:t>
            </a:r>
            <a:r>
              <a:rPr lang="en-US" dirty="0" err="1"/>
              <a:t>argN</a:t>
            </a:r>
            <a:r>
              <a:rPr lang="en-US" dirty="0"/>
              <a: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//code to be executed  </a:t>
            </a:r>
          </a:p>
          <a:p>
            <a:pPr marL="0" indent="0">
              <a:buFont typeface="Arial" panose="020B0604020202020204" pitchFamily="34" charset="0"/>
              <a:buNone/>
            </a:pPr>
            <a:r>
              <a:rPr lang="en-US" dirty="0"/>
              <a:t>    } </a:t>
            </a:r>
          </a:p>
          <a:p>
            <a:pPr marL="0" indent="0">
              <a:buFont typeface="Arial" panose="020B0604020202020204" pitchFamily="34" charset="0"/>
              <a:buNone/>
            </a:pPr>
            <a:r>
              <a:rPr lang="en-US" dirty="0"/>
              <a:t>Example:</a:t>
            </a:r>
          </a:p>
          <a:p>
            <a:pPr marL="0" indent="0">
              <a:buFont typeface="Arial" panose="020B0604020202020204" pitchFamily="34" charset="0"/>
              <a:buNone/>
            </a:pPr>
            <a:r>
              <a:rPr lang="en-US" b="1" dirty="0"/>
              <a:t>&lt;html&gt;</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function </a:t>
            </a:r>
            <a:r>
              <a:rPr lang="en-US" b="1" dirty="0" err="1"/>
              <a:t>msg</a:t>
            </a:r>
            <a:r>
              <a:rPr lang="en-US" b="1" dirty="0"/>
              <a:t>()</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alert("hello! this is message");  </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&lt;input type="button" </a:t>
            </a:r>
            <a:r>
              <a:rPr lang="en-US" b="1" dirty="0" err="1"/>
              <a:t>onclick</a:t>
            </a:r>
            <a:r>
              <a:rPr lang="en-US" b="1" dirty="0"/>
              <a:t>="</a:t>
            </a:r>
            <a:r>
              <a:rPr lang="en-US" b="1" dirty="0" err="1"/>
              <a:t>msg</a:t>
            </a:r>
            <a:r>
              <a:rPr lang="en-US" b="1" dirty="0"/>
              <a:t>()" value="call function"/&gt;  </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&lt;/html&gt;</a:t>
            </a:r>
          </a:p>
        </p:txBody>
      </p:sp>
    </p:spTree>
    <p:extLst>
      <p:ext uri="{BB962C8B-B14F-4D97-AF65-F5344CB8AC3E}">
        <p14:creationId xmlns:p14="http://schemas.microsoft.com/office/powerpoint/2010/main" val="168363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1438" y="136476"/>
            <a:ext cx="6318914" cy="523220"/>
          </a:xfrm>
          <a:prstGeom prst="rect">
            <a:avLst/>
          </a:prstGeom>
          <a:noFill/>
        </p:spPr>
        <p:txBody>
          <a:bodyPr wrap="square" rtlCol="0">
            <a:spAutoFit/>
          </a:bodyPr>
          <a:lstStyle/>
          <a:p>
            <a:r>
              <a:rPr lang="en-US" sz="2800" b="1" dirty="0"/>
              <a:t>Comparison Between Java &amp; Java Script</a:t>
            </a:r>
          </a:p>
        </p:txBody>
      </p:sp>
      <p:sp>
        <p:nvSpPr>
          <p:cNvPr id="5" name="TextBox 4"/>
          <p:cNvSpPr txBox="1"/>
          <p:nvPr/>
        </p:nvSpPr>
        <p:spPr>
          <a:xfrm>
            <a:off x="5411337" y="646047"/>
            <a:ext cx="1119117" cy="646331"/>
          </a:xfrm>
          <a:prstGeom prst="rect">
            <a:avLst/>
          </a:prstGeom>
          <a:noFill/>
        </p:spPr>
        <p:txBody>
          <a:bodyPr wrap="square" rtlCol="0">
            <a:spAutoFit/>
          </a:bodyPr>
          <a:lstStyle/>
          <a:p>
            <a:r>
              <a:rPr lang="en-US" sz="3600" b="1" dirty="0"/>
              <a:t>JAVA</a:t>
            </a:r>
          </a:p>
        </p:txBody>
      </p:sp>
      <p:sp>
        <p:nvSpPr>
          <p:cNvPr id="6" name="Rectangle 5"/>
          <p:cNvSpPr/>
          <p:nvPr/>
        </p:nvSpPr>
        <p:spPr>
          <a:xfrm>
            <a:off x="561832" y="1419644"/>
            <a:ext cx="11079708" cy="4394023"/>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1. A Complex, Complete Object-Oriented Programming Language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 is much more than a language for developing Web-based applications. It is designed to compete in a market of full-fledged, general-purpose programming languages such as C, C++, Pascal, and FORTRAN. </a:t>
            </a:r>
            <a:endParaRPr lang="en-US" sz="2400" dirty="0">
              <a:effectLst/>
              <a:ea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2. A Compiled Language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most other general-purpose programming languages, Java is not compiled in the traditional sense. </a:t>
            </a:r>
          </a:p>
          <a:p>
            <a:pPr algn="just"/>
            <a:r>
              <a:rPr lang="en-US" sz="2400" dirty="0">
                <a:ea typeface="Times New Roman" panose="02020603050405020304" pitchFamily="18" charset="0"/>
              </a:rPr>
              <a:t>Instead of compiling to native machine code, the Java compiler converts source code into Java byte codes (known as architecture-neutral byte-codes)-a platform-independent representation of the Java program code-which are then run on a machine-dependent runtime interpreter.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586530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51847" y="802488"/>
            <a:ext cx="10515600" cy="489680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&lt;html&gt;</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function getcube(number){  </a:t>
            </a:r>
          </a:p>
          <a:p>
            <a:pPr marL="0" indent="0">
              <a:buFont typeface="Arial" panose="020B0604020202020204" pitchFamily="34" charset="0"/>
              <a:buNone/>
            </a:pPr>
            <a:r>
              <a:rPr lang="en-US" b="1"/>
              <a:t>alert(number*number*number);  </a:t>
            </a:r>
          </a:p>
          <a:p>
            <a:pPr marL="0" indent="0">
              <a:buFont typeface="Arial" panose="020B0604020202020204" pitchFamily="34" charset="0"/>
              <a:buNone/>
            </a:pPr>
            <a:r>
              <a:rPr lang="en-US" b="1"/>
              <a:t>}  </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&lt;input type="button" value="click" onclick="getcube(4)"/&gt;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&lt;/html&gt;</a:t>
            </a:r>
            <a:endParaRPr lang="en-US" b="1" dirty="0"/>
          </a:p>
        </p:txBody>
      </p:sp>
    </p:spTree>
    <p:extLst>
      <p:ext uri="{BB962C8B-B14F-4D97-AF65-F5344CB8AC3E}">
        <p14:creationId xmlns:p14="http://schemas.microsoft.com/office/powerpoint/2010/main" val="664721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a:bodyPr>
          <a:lstStyle/>
          <a:p>
            <a:r>
              <a:rPr lang="en-US" sz="2800" b="1" dirty="0">
                <a:latin typeface="+mn-lt"/>
              </a:rPr>
              <a:t>JavaScript Global Variable</a:t>
            </a:r>
            <a:endParaRPr lang="en-US" sz="2800" dirty="0">
              <a:latin typeface="+mn-lt"/>
            </a:endParaRPr>
          </a:p>
        </p:txBody>
      </p:sp>
      <p:sp>
        <p:nvSpPr>
          <p:cNvPr id="3" name="Content Placeholder 2"/>
          <p:cNvSpPr>
            <a:spLocks noGrp="1"/>
          </p:cNvSpPr>
          <p:nvPr>
            <p:ph idx="1"/>
          </p:nvPr>
        </p:nvSpPr>
        <p:spPr>
          <a:xfrm>
            <a:off x="838200" y="1416192"/>
            <a:ext cx="10515600" cy="4875425"/>
          </a:xfrm>
        </p:spPr>
        <p:txBody>
          <a:bodyPr>
            <a:noAutofit/>
          </a:bodyPr>
          <a:lstStyle/>
          <a:p>
            <a:pPr marL="0" indent="0" algn="just">
              <a:buNone/>
            </a:pPr>
            <a:r>
              <a:rPr lang="en-US" sz="2400" dirty="0"/>
              <a:t>A JavaScript global variable is declared outside the function or declared with window object. It can be accessed from any function.</a:t>
            </a:r>
          </a:p>
          <a:p>
            <a:pPr marL="0" indent="0" algn="just">
              <a:buNone/>
            </a:pPr>
            <a:r>
              <a:rPr lang="en-US" sz="2400" b="1" dirty="0"/>
              <a:t>&lt;script&gt;  </a:t>
            </a:r>
          </a:p>
          <a:p>
            <a:pPr marL="0" indent="0" algn="just">
              <a:buNone/>
            </a:pPr>
            <a:r>
              <a:rPr lang="en-US" sz="2400" b="1" dirty="0"/>
              <a:t>var value=50;//global variable  </a:t>
            </a:r>
          </a:p>
          <a:p>
            <a:pPr marL="0" indent="0" algn="just">
              <a:buNone/>
            </a:pPr>
            <a:r>
              <a:rPr lang="en-US" sz="2400" b="1" dirty="0"/>
              <a:t>function a(){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function b(){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&lt;/script&gt;</a:t>
            </a:r>
          </a:p>
        </p:txBody>
      </p:sp>
    </p:spTree>
    <p:extLst>
      <p:ext uri="{BB962C8B-B14F-4D97-AF65-F5344CB8AC3E}">
        <p14:creationId xmlns:p14="http://schemas.microsoft.com/office/powerpoint/2010/main" val="2112048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062" y="807395"/>
            <a:ext cx="10871580" cy="5530517"/>
          </a:xfrm>
        </p:spPr>
        <p:txBody>
          <a:bodyPr>
            <a:noAutofit/>
          </a:bodyPr>
          <a:lstStyle/>
          <a:p>
            <a:r>
              <a:rPr lang="en-US" sz="2400" b="1" dirty="0"/>
              <a:t>Declaring JavaScript global variable within function</a:t>
            </a:r>
          </a:p>
          <a:p>
            <a:endParaRPr lang="en-US" sz="2400" b="1" dirty="0"/>
          </a:p>
          <a:p>
            <a:pPr marL="0" indent="0">
              <a:buNone/>
            </a:pPr>
            <a:r>
              <a:rPr lang="en-US" sz="2400" dirty="0"/>
              <a:t>To declare JavaScript global variables inside function, you need to use </a:t>
            </a:r>
            <a:r>
              <a:rPr lang="en-US" sz="2400" dirty="0">
                <a:highlight>
                  <a:srgbClr val="FFFF00"/>
                </a:highlight>
              </a:rPr>
              <a:t>window object. </a:t>
            </a:r>
            <a:r>
              <a:rPr lang="en-US" sz="2400" dirty="0"/>
              <a:t>For example:</a:t>
            </a:r>
          </a:p>
          <a:p>
            <a:pPr marL="0" indent="0">
              <a:buNone/>
            </a:pPr>
            <a:r>
              <a:rPr lang="en-US" sz="2400" b="1" dirty="0"/>
              <a:t>function m()</a:t>
            </a:r>
          </a:p>
          <a:p>
            <a:pPr marL="0" indent="0">
              <a:buNone/>
            </a:pPr>
            <a:r>
              <a:rPr lang="en-US" sz="2400" b="1" dirty="0"/>
              <a:t>{  </a:t>
            </a:r>
          </a:p>
          <a:p>
            <a:pPr marL="0" indent="0">
              <a:buNone/>
            </a:pPr>
            <a:r>
              <a:rPr lang="en-US" sz="2400" b="1" dirty="0" err="1">
                <a:highlight>
                  <a:srgbClr val="FFFF00"/>
                </a:highlight>
              </a:rPr>
              <a:t>window.value</a:t>
            </a:r>
            <a:r>
              <a:rPr lang="en-US" sz="2400" b="1" dirty="0">
                <a:highlight>
                  <a:srgbClr val="FFFF00"/>
                </a:highlight>
              </a:rPr>
              <a:t>=100;     </a:t>
            </a:r>
            <a:r>
              <a:rPr lang="en-US" sz="2400" b="1" dirty="0"/>
              <a:t>//declaring global variable by window object  </a:t>
            </a:r>
          </a:p>
          <a:p>
            <a:pPr marL="0" indent="0">
              <a:buNone/>
            </a:pPr>
            <a:r>
              <a:rPr lang="en-US" sz="2400" b="1" dirty="0"/>
              <a:t>}  </a:t>
            </a:r>
          </a:p>
          <a:p>
            <a:pPr marL="0" indent="0">
              <a:buNone/>
            </a:pPr>
            <a:r>
              <a:rPr lang="en-US" sz="2400" b="1" dirty="0"/>
              <a:t>function n()</a:t>
            </a:r>
          </a:p>
          <a:p>
            <a:pPr marL="0" indent="0">
              <a:buNone/>
            </a:pPr>
            <a:r>
              <a:rPr lang="en-US" sz="2400" b="1" dirty="0"/>
              <a:t>{  </a:t>
            </a:r>
          </a:p>
          <a:p>
            <a:pPr marL="0" indent="0">
              <a:buNone/>
            </a:pPr>
            <a:r>
              <a:rPr lang="en-US" sz="2400" b="1" dirty="0">
                <a:highlight>
                  <a:srgbClr val="FFFF00"/>
                </a:highlight>
              </a:rPr>
              <a:t>alert(</a:t>
            </a:r>
            <a:r>
              <a:rPr lang="en-US" sz="2400" b="1" dirty="0" err="1">
                <a:highlight>
                  <a:srgbClr val="FFFF00"/>
                </a:highlight>
              </a:rPr>
              <a:t>window.value</a:t>
            </a:r>
            <a:r>
              <a:rPr lang="en-US" sz="2400" b="1" dirty="0">
                <a:highlight>
                  <a:srgbClr val="FFFF00"/>
                </a:highlight>
              </a:rPr>
              <a:t>);   </a:t>
            </a:r>
            <a:r>
              <a:rPr lang="en-US" sz="2400" b="1" dirty="0"/>
              <a:t>//accessing global variable from other function  </a:t>
            </a:r>
          </a:p>
          <a:p>
            <a:pPr marL="0" indent="0">
              <a:buNone/>
            </a:pPr>
            <a:r>
              <a:rPr lang="en-US" sz="2400" b="1" dirty="0"/>
              <a:t>}  </a:t>
            </a:r>
          </a:p>
        </p:txBody>
      </p:sp>
    </p:spTree>
    <p:extLst>
      <p:ext uri="{BB962C8B-B14F-4D97-AF65-F5344CB8AC3E}">
        <p14:creationId xmlns:p14="http://schemas.microsoft.com/office/powerpoint/2010/main" val="39279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424299"/>
            <a:ext cx="11323092" cy="5685659"/>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3. Fully Extensible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A fundamental feature of true object-oriented languages is that they are extensible.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That is, programmers can create their own classes-or groupings of objects and data structures-to extend the basic classes that are part of the programming languages.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Java is no exception to this rule. Java programmers routinely create their own extensions to the base set of tools or classes.</a:t>
            </a:r>
            <a:endParaRPr lang="en-US" sz="2400" dirty="0">
              <a:effectLst/>
              <a:ea typeface="Times New Roman" panose="02020603050405020304" pitchFamily="18" charset="0"/>
            </a:endParaRPr>
          </a:p>
          <a:p>
            <a:pPr algn="just">
              <a:lnSpc>
                <a:spcPct val="115000"/>
              </a:lnSpc>
              <a:spcBef>
                <a:spcPts val="1000"/>
              </a:spcBef>
            </a:pPr>
            <a:endParaRPr lang="en-US" sz="2400" b="1" i="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4. Steep Learning Curve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Object-oriented programming languages tend to have steep learning curves, especially for nonprogrammers.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Java is not exempt from this difficulty.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27351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498604"/>
            <a:ext cx="11213910" cy="5132687"/>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5. Enables Client-Server Interaction</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The base set of classes that comes with the Java distribution make it ideally suited to client-server interactions.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The ability to work with URLs and talk to HTTP servers already exists. The support for applets adds the ability to interact with user events in the client Web browser. </a:t>
            </a:r>
          </a:p>
          <a:p>
            <a:pPr algn="just"/>
            <a:endParaRPr lang="en-US" sz="2400" dirty="0">
              <a:effectLst/>
              <a:ea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6. Developing Stand-Alone Applications and Applets</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 is famous because it can be used to develop applets that are delivered on the World Wide Web and executed in client Web browsers.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However, Java can also be used to develop complete, platform-independent GUI applications using the Java runtime interpreter.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90084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1" y="388881"/>
            <a:ext cx="11241206" cy="3471720"/>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7. Offers Sophisticated Security</a:t>
            </a:r>
            <a:endParaRPr lang="en-US" sz="2400" b="1" i="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Because of the extremely open and public nature of the World Wide Web, security is a major issue for Java and Java applets.</a:t>
            </a:r>
          </a:p>
          <a:p>
            <a:endParaRPr lang="en-US" sz="2400" dirty="0">
              <a:cs typeface="Times New Roman" panose="02020603050405020304" pitchFamily="18" charset="0"/>
            </a:endParaRPr>
          </a:p>
          <a:p>
            <a:r>
              <a:rPr lang="en-US" sz="2400" dirty="0"/>
              <a:t>Sun implemented tight security features from the earliest stages of Java development. </a:t>
            </a:r>
          </a:p>
          <a:p>
            <a:endParaRPr lang="en-US" sz="2400" dirty="0"/>
          </a:p>
          <a:p>
            <a:r>
              <a:rPr lang="en-US" sz="2400" dirty="0"/>
              <a:t>These features include verification of bytecodes (to ensure they don't violate access restrictions and more), as well as configurable network security that ranges from disabling network access to limiting access </a:t>
            </a:r>
          </a:p>
        </p:txBody>
      </p:sp>
      <p:sp>
        <p:nvSpPr>
          <p:cNvPr id="3" name="Rectangle 2"/>
          <p:cNvSpPr/>
          <p:nvPr/>
        </p:nvSpPr>
        <p:spPr>
          <a:xfrm>
            <a:off x="359391" y="4249174"/>
            <a:ext cx="11241206" cy="1255728"/>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8. Distinct from HTML</a:t>
            </a:r>
            <a:endParaRPr lang="en-US" sz="2400" b="1" i="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Even though applets are a feature of the World Wide Web and are included as in-line applets in HTML files, they are distinct and separate from HTML and HTML files. </a:t>
            </a:r>
            <a:endParaRPr lang="en-US" sz="2400" dirty="0"/>
          </a:p>
        </p:txBody>
      </p:sp>
    </p:spTree>
    <p:extLst>
      <p:ext uri="{BB962C8B-B14F-4D97-AF65-F5344CB8AC3E}">
        <p14:creationId xmlns:p14="http://schemas.microsoft.com/office/powerpoint/2010/main" val="1268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28" y="395785"/>
            <a:ext cx="3043451" cy="584775"/>
          </a:xfrm>
          <a:prstGeom prst="rect">
            <a:avLst/>
          </a:prstGeom>
          <a:noFill/>
        </p:spPr>
        <p:txBody>
          <a:bodyPr wrap="square" rtlCol="0">
            <a:spAutoFit/>
          </a:bodyPr>
          <a:lstStyle/>
          <a:p>
            <a:pPr algn="ctr"/>
            <a:r>
              <a:rPr lang="en-US" sz="3200" dirty="0"/>
              <a:t>JAVA SCRIPT</a:t>
            </a:r>
          </a:p>
        </p:txBody>
      </p:sp>
      <p:sp>
        <p:nvSpPr>
          <p:cNvPr id="3" name="Rectangle 2"/>
          <p:cNvSpPr/>
          <p:nvPr/>
        </p:nvSpPr>
        <p:spPr>
          <a:xfrm>
            <a:off x="577755" y="1275985"/>
            <a:ext cx="11009194" cy="886397"/>
          </a:xfrm>
          <a:prstGeom prst="rect">
            <a:avLst/>
          </a:prstGeom>
        </p:spPr>
        <p:txBody>
          <a:bodyPr wrap="square">
            <a:spAutoFit/>
          </a:bodyPr>
          <a:lstStyle/>
          <a:p>
            <a:pPr algn="just">
              <a:lnSpc>
                <a:spcPct val="115000"/>
              </a:lnSpc>
            </a:pPr>
            <a:r>
              <a:rPr lang="en-US" sz="2400" b="1" dirty="0">
                <a:solidFill>
                  <a:srgbClr val="C00000"/>
                </a:solidFill>
                <a:effectLst/>
                <a:ea typeface="Times New Roman" panose="02020603050405020304" pitchFamily="18" charset="0"/>
                <a:cs typeface="Times New Roman" panose="02020603050405020304" pitchFamily="18" charset="0"/>
              </a:rPr>
              <a:t>1. A Simple, Object-Based Scripting Language</a:t>
            </a:r>
            <a:endParaRPr lang="en-US" sz="2400" b="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In contrast to Java, JavaScript joins the ranks of simple, easy-to-use scripting languages. </a:t>
            </a:r>
            <a:endParaRPr lang="en-US" sz="2400" dirty="0"/>
          </a:p>
        </p:txBody>
      </p:sp>
      <p:sp>
        <p:nvSpPr>
          <p:cNvPr id="4" name="Rectangle 3"/>
          <p:cNvSpPr/>
          <p:nvPr/>
        </p:nvSpPr>
        <p:spPr>
          <a:xfrm>
            <a:off x="618698" y="2465501"/>
            <a:ext cx="11009194" cy="1994392"/>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2. Derived from Java</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owes a lot to Java. Its syntax and basic structure are similar to Java, even if the range of functions and the style of programming can differ greatly. JavaScript started life as Netscape's own scripting language with the name </a:t>
            </a:r>
            <a:r>
              <a:rPr lang="en-US" sz="2400" dirty="0" err="1">
                <a:ea typeface="Times New Roman" panose="02020603050405020304" pitchFamily="18" charset="0"/>
              </a:rPr>
              <a:t>LiveScript</a:t>
            </a:r>
            <a:r>
              <a:rPr lang="en-US" sz="2400" dirty="0">
                <a:ea typeface="Times New Roman" panose="02020603050405020304" pitchFamily="18" charset="0"/>
              </a:rPr>
              <a:t>, but in late 1995, Sun endorsed the language, and it became JavaScript. </a:t>
            </a:r>
            <a:endParaRPr lang="en-US" sz="2400" dirty="0">
              <a:effectLst/>
              <a:ea typeface="Times New Roman" panose="02020603050405020304" pitchFamily="18" charset="0"/>
            </a:endParaRPr>
          </a:p>
        </p:txBody>
      </p:sp>
      <p:sp>
        <p:nvSpPr>
          <p:cNvPr id="5" name="Rectangle 4"/>
          <p:cNvSpPr/>
          <p:nvPr/>
        </p:nvSpPr>
        <p:spPr>
          <a:xfrm>
            <a:off x="618698" y="4763013"/>
            <a:ext cx="11009194"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3. An Interpreted Language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Java, JavaScript is an interpreted language. Whereas in Java, source code is compiled prior to runtime, where as, in an interpreted language, source code files are executed directly at runtime in JavaScript.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8120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8" y="507667"/>
            <a:ext cx="11186615"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4. Not Fully Extensible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Java, JavaScript is not fully extensible. The JavaScript model is one of a limited set of base objects, properties, methods, and data types, which provide enough capabilities to create client-side or server-side applications. </a:t>
            </a:r>
            <a:endParaRPr lang="en-US" sz="2400" dirty="0">
              <a:effectLst/>
              <a:ea typeface="Times New Roman" panose="02020603050405020304" pitchFamily="18" charset="0"/>
            </a:endParaRPr>
          </a:p>
        </p:txBody>
      </p:sp>
      <p:sp>
        <p:nvSpPr>
          <p:cNvPr id="3" name="Rectangle 2"/>
          <p:cNvSpPr/>
          <p:nvPr/>
        </p:nvSpPr>
        <p:spPr>
          <a:xfrm>
            <a:off x="495867" y="2479346"/>
            <a:ext cx="11186615" cy="1994392"/>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5. Limited Client-Server Interaction</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in its current form is not designed for complete client-server interaction. Beyond analyzing, building, and invoking URLs, JavaScript can't talk directly to servers or talk different protocols. Essentially, JavaScript is well suited to handling client-end activity. </a:t>
            </a:r>
            <a:endParaRPr lang="en-US" sz="2400" dirty="0">
              <a:effectLst/>
              <a:ea typeface="Times New Roman" panose="02020603050405020304" pitchFamily="18" charset="0"/>
            </a:endParaRPr>
          </a:p>
        </p:txBody>
      </p:sp>
      <p:sp>
        <p:nvSpPr>
          <p:cNvPr id="4" name="Rectangle 3"/>
          <p:cNvSpPr/>
          <p:nvPr/>
        </p:nvSpPr>
        <p:spPr>
          <a:xfrm>
            <a:off x="495868" y="4820358"/>
            <a:ext cx="11186615"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6. Integrated into HTML</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Where Java is only loosely tied to HTML, JavaScript is tightly integrated into HTML files. Typically, entire scripts are in the same files as the HTML that defines a page, and these scripts are downloaded at the same time as the HTML files.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6166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3516</Words>
  <Application>Microsoft Office PowerPoint</Application>
  <PresentationFormat>Widescreen</PresentationFormat>
  <Paragraphs>344</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Unicode MS</vt:lpstr>
      <vt:lpstr>Calibri</vt:lpstr>
      <vt:lpstr>Calibri Light</vt:lpstr>
      <vt:lpstr>Courier New</vt:lpstr>
      <vt:lpstr>Symbol</vt:lpstr>
      <vt:lpstr>Times New Roman</vt:lpstr>
      <vt:lpstr>Office Theme</vt:lpstr>
      <vt:lpstr>Unit – 2 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Global Variable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 Java Script</dc:title>
  <dc:creator>Varun Sapra</dc:creator>
  <cp:lastModifiedBy>Anshika Srivastava</cp:lastModifiedBy>
  <cp:revision>7</cp:revision>
  <dcterms:created xsi:type="dcterms:W3CDTF">2024-02-23T03:28:31Z</dcterms:created>
  <dcterms:modified xsi:type="dcterms:W3CDTF">2024-03-05T02:39:04Z</dcterms:modified>
</cp:coreProperties>
</file>