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85" r:id="rId9"/>
    <p:sldId id="286" r:id="rId10"/>
    <p:sldId id="259"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4" r:id="rId24"/>
    <p:sldId id="287" r:id="rId25"/>
    <p:sldId id="277" r:id="rId26"/>
    <p:sldId id="278" r:id="rId27"/>
    <p:sldId id="279" r:id="rId28"/>
    <p:sldId id="280" r:id="rId29"/>
    <p:sldId id="281" r:id="rId30"/>
    <p:sldId id="282" r:id="rId31"/>
    <p:sldId id="291" r:id="rId32"/>
    <p:sldId id="292" r:id="rId33"/>
    <p:sldId id="293" r:id="rId34"/>
    <p:sldId id="294" r:id="rId35"/>
    <p:sldId id="283" r:id="rId36"/>
    <p:sldId id="284" r:id="rId37"/>
    <p:sldId id="288" r:id="rId38"/>
    <p:sldId id="289" r:id="rId39"/>
    <p:sldId id="290" r:id="rId40"/>
    <p:sldId id="297" r:id="rId41"/>
    <p:sldId id="298" r:id="rId42"/>
    <p:sldId id="295" r:id="rId43"/>
    <p:sldId id="296"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5" r:id="rId62"/>
    <p:sldId id="317" r:id="rId63"/>
    <p:sldId id="318" r:id="rId64"/>
    <p:sldId id="319" r:id="rId65"/>
    <p:sldId id="320" r:id="rId66"/>
    <p:sldId id="321" r:id="rId67"/>
    <p:sldId id="322" r:id="rId68"/>
    <p:sldId id="325" r:id="rId69"/>
    <p:sldId id="323" r:id="rId70"/>
    <p:sldId id="324"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933F-8F66-0D00-CA29-4624511C84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116DC0-77A9-D178-ADBB-10653D48A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466FA7-CD26-08D6-0BB2-DA8F1AD39D17}"/>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5" name="Footer Placeholder 4">
            <a:extLst>
              <a:ext uri="{FF2B5EF4-FFF2-40B4-BE49-F238E27FC236}">
                <a16:creationId xmlns:a16="http://schemas.microsoft.com/office/drawing/2014/main" id="{5D9A9FA0-807D-1E37-5B7B-C6704A7C5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1A1DE-846E-5DEA-F312-D8F2102529B6}"/>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72523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2FE9-5F06-CBBC-5AA1-233D4B036A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817B87-F635-97B2-1934-D7C0DB290D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60E67-B4FE-1E54-27D4-DE998EC856DD}"/>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5" name="Footer Placeholder 4">
            <a:extLst>
              <a:ext uri="{FF2B5EF4-FFF2-40B4-BE49-F238E27FC236}">
                <a16:creationId xmlns:a16="http://schemas.microsoft.com/office/drawing/2014/main" id="{E641F668-A60F-181D-0054-645F4F9F7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BE044-053F-DEF3-A889-45266F6A1472}"/>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233605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149978-5370-4630-71B4-E7DFCA2B2C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67E50-FA7F-89AE-A820-83FECE3B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BFC8E-CF13-C1C5-44D4-9D793273DBBD}"/>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5" name="Footer Placeholder 4">
            <a:extLst>
              <a:ext uri="{FF2B5EF4-FFF2-40B4-BE49-F238E27FC236}">
                <a16:creationId xmlns:a16="http://schemas.microsoft.com/office/drawing/2014/main" id="{8EF719E1-6FA2-4C2D-6BC5-4A7EE2E88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73D1A-AB0D-3905-DF0F-F2F84C749378}"/>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202302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166F-0B87-24B7-6F0B-468B03545A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69BD7C-1B9B-C227-5413-1345150467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29E5B-4969-60A4-0FF3-E3A5A8663853}"/>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5" name="Footer Placeholder 4">
            <a:extLst>
              <a:ext uri="{FF2B5EF4-FFF2-40B4-BE49-F238E27FC236}">
                <a16:creationId xmlns:a16="http://schemas.microsoft.com/office/drawing/2014/main" id="{B6FD9F7E-AEDA-F2A6-28FA-0C2B433AA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20BD06-0D8C-749A-833D-3A6B187FEFAE}"/>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368717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0041-C8FA-86E9-60D0-1A993545D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084146-7C4A-E9EB-F046-D330BF0633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E99B0-B56D-8662-CC6A-32C998092E90}"/>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5" name="Footer Placeholder 4">
            <a:extLst>
              <a:ext uri="{FF2B5EF4-FFF2-40B4-BE49-F238E27FC236}">
                <a16:creationId xmlns:a16="http://schemas.microsoft.com/office/drawing/2014/main" id="{9A95B892-E15E-BF30-6C3F-0BC67BB8CB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00E165-C53B-37F9-CA64-07047BFFD66D}"/>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377040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62F3-3A7B-12C8-E24F-07DD21516D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18EE69-E8C9-41CB-F623-67D4E1224C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CA2427-C3A7-1A7D-E2B6-AA5327E4D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438494-8430-399C-E31D-8FEC956C3E9F}"/>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6" name="Footer Placeholder 5">
            <a:extLst>
              <a:ext uri="{FF2B5EF4-FFF2-40B4-BE49-F238E27FC236}">
                <a16:creationId xmlns:a16="http://schemas.microsoft.com/office/drawing/2014/main" id="{43E0C4CE-1B9D-A631-9C1E-9B135A8D9A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7F3D31-B45D-0050-3744-47253A535EFD}"/>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406823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746C-9D76-FF97-0E98-D05D1C0251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240B80-6C0B-80B3-E953-7FCA579AF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8B390-208A-CE27-1432-A1728EDBC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A4F9F3-6BF9-799A-A544-AD2243420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611F4-A0A0-F376-D19C-5A2C1F1C21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9D6509-1249-3FEE-B7B4-7228F92CDE66}"/>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8" name="Footer Placeholder 7">
            <a:extLst>
              <a:ext uri="{FF2B5EF4-FFF2-40B4-BE49-F238E27FC236}">
                <a16:creationId xmlns:a16="http://schemas.microsoft.com/office/drawing/2014/main" id="{31770F2A-A7DA-C627-E740-4E3617F1D4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F04D8A-78C5-221A-8717-001AA58826CC}"/>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246158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951A-F06F-DAED-84C2-037DA3571C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2414CC-433C-E58C-7282-AD04975D4126}"/>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4" name="Footer Placeholder 3">
            <a:extLst>
              <a:ext uri="{FF2B5EF4-FFF2-40B4-BE49-F238E27FC236}">
                <a16:creationId xmlns:a16="http://schemas.microsoft.com/office/drawing/2014/main" id="{5E72C590-8C78-26F1-EE1A-85F5B35840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307587-72F1-05A7-B019-5EDB8794A216}"/>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419564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44F2D-CC47-E8C4-612D-E7AEA6576F21}"/>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3" name="Footer Placeholder 2">
            <a:extLst>
              <a:ext uri="{FF2B5EF4-FFF2-40B4-BE49-F238E27FC236}">
                <a16:creationId xmlns:a16="http://schemas.microsoft.com/office/drawing/2014/main" id="{20C9F328-6766-5B95-57FC-E74FBDB36D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E741B9-757A-10F8-FFE0-430CA956068B}"/>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131152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42BE-82FD-1123-8FA5-A0D66412E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71665C-4814-1326-836F-7FC269B95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A8B7FE-9509-4520-86EA-AAEEFAAF1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B414B-D4D6-CBA8-31D0-21F30F5BF297}"/>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6" name="Footer Placeholder 5">
            <a:extLst>
              <a:ext uri="{FF2B5EF4-FFF2-40B4-BE49-F238E27FC236}">
                <a16:creationId xmlns:a16="http://schemas.microsoft.com/office/drawing/2014/main" id="{DFA5542D-F303-7A2C-A231-D3416B2C3C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2593A-3261-9760-86CB-32A4A7E88F00}"/>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359156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D58C-12CA-B299-9E05-DDB52240A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46C6D7-8C37-C4BB-D589-5031F9B2E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300337-F976-08AE-92AE-3ADA68406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2AE60-8EED-033F-9194-B4A81B4A9916}"/>
              </a:ext>
            </a:extLst>
          </p:cNvPr>
          <p:cNvSpPr>
            <a:spLocks noGrp="1"/>
          </p:cNvSpPr>
          <p:nvPr>
            <p:ph type="dt" sz="half" idx="10"/>
          </p:nvPr>
        </p:nvSpPr>
        <p:spPr/>
        <p:txBody>
          <a:bodyPr/>
          <a:lstStyle/>
          <a:p>
            <a:fld id="{C203A148-DE35-46A4-86C3-07AABFF612BD}" type="datetimeFigureOut">
              <a:rPr lang="en-IN" smtClean="0"/>
              <a:t>06-04-2024</a:t>
            </a:fld>
            <a:endParaRPr lang="en-IN"/>
          </a:p>
        </p:txBody>
      </p:sp>
      <p:sp>
        <p:nvSpPr>
          <p:cNvPr id="6" name="Footer Placeholder 5">
            <a:extLst>
              <a:ext uri="{FF2B5EF4-FFF2-40B4-BE49-F238E27FC236}">
                <a16:creationId xmlns:a16="http://schemas.microsoft.com/office/drawing/2014/main" id="{7559398E-9A05-47AB-C087-469DE4455F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C6D6AC-6C28-D203-8882-B018B9DB559F}"/>
              </a:ext>
            </a:extLst>
          </p:cNvPr>
          <p:cNvSpPr>
            <a:spLocks noGrp="1"/>
          </p:cNvSpPr>
          <p:nvPr>
            <p:ph type="sldNum" sz="quarter" idx="12"/>
          </p:nvPr>
        </p:nvSpPr>
        <p:spPr/>
        <p:txBody>
          <a:bodyPr/>
          <a:lstStyle/>
          <a:p>
            <a:fld id="{67B8CBB8-5ADE-44E6-85C1-7BCDEE2AA23B}" type="slidenum">
              <a:rPr lang="en-IN" smtClean="0"/>
              <a:t>‹#›</a:t>
            </a:fld>
            <a:endParaRPr lang="en-IN"/>
          </a:p>
        </p:txBody>
      </p:sp>
    </p:spTree>
    <p:extLst>
      <p:ext uri="{BB962C8B-B14F-4D97-AF65-F5344CB8AC3E}">
        <p14:creationId xmlns:p14="http://schemas.microsoft.com/office/powerpoint/2010/main" val="28095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2E853-83AC-C8CF-C3C7-B670432955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A47A31-3351-FE12-665D-4DFAEA4A1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A8622-30FB-2700-CA7E-424DBEC99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3A148-DE35-46A4-86C3-07AABFF612BD}" type="datetimeFigureOut">
              <a:rPr lang="en-IN" smtClean="0"/>
              <a:t>06-04-2024</a:t>
            </a:fld>
            <a:endParaRPr lang="en-IN"/>
          </a:p>
        </p:txBody>
      </p:sp>
      <p:sp>
        <p:nvSpPr>
          <p:cNvPr id="5" name="Footer Placeholder 4">
            <a:extLst>
              <a:ext uri="{FF2B5EF4-FFF2-40B4-BE49-F238E27FC236}">
                <a16:creationId xmlns:a16="http://schemas.microsoft.com/office/drawing/2014/main" id="{EE158546-E55A-699F-2047-4FA15A65E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362DAA6-F397-35CF-2F2C-4D7082FAF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B8CBB8-5ADE-44E6-85C1-7BCDEE2AA23B}" type="slidenum">
              <a:rPr lang="en-IN" smtClean="0"/>
              <a:t>‹#›</a:t>
            </a:fld>
            <a:endParaRPr lang="en-IN"/>
          </a:p>
        </p:txBody>
      </p:sp>
    </p:spTree>
    <p:extLst>
      <p:ext uri="{BB962C8B-B14F-4D97-AF65-F5344CB8AC3E}">
        <p14:creationId xmlns:p14="http://schemas.microsoft.com/office/powerpoint/2010/main" val="345323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8151-8319-18A1-EE32-49834EE7D11D}"/>
              </a:ext>
            </a:extLst>
          </p:cNvPr>
          <p:cNvSpPr>
            <a:spLocks noGrp="1"/>
          </p:cNvSpPr>
          <p:nvPr>
            <p:ph type="ctrTitle"/>
          </p:nvPr>
        </p:nvSpPr>
        <p:spPr/>
        <p:txBody>
          <a:bodyPr/>
          <a:lstStyle/>
          <a:p>
            <a:r>
              <a:rPr lang="en-US" dirty="0"/>
              <a:t>Unit 3</a:t>
            </a:r>
            <a:endParaRPr lang="en-IN" dirty="0"/>
          </a:p>
        </p:txBody>
      </p:sp>
      <p:sp>
        <p:nvSpPr>
          <p:cNvPr id="3" name="Subtitle 2">
            <a:extLst>
              <a:ext uri="{FF2B5EF4-FFF2-40B4-BE49-F238E27FC236}">
                <a16:creationId xmlns:a16="http://schemas.microsoft.com/office/drawing/2014/main" id="{A7762969-2A14-0CA5-84B5-F0E72D9A30B3}"/>
              </a:ext>
            </a:extLst>
          </p:cNvPr>
          <p:cNvSpPr>
            <a:spLocks noGrp="1"/>
          </p:cNvSpPr>
          <p:nvPr>
            <p:ph type="subTitle" idx="1"/>
          </p:nvPr>
        </p:nvSpPr>
        <p:spPr/>
        <p:txBody>
          <a:bodyPr/>
          <a:lstStyle/>
          <a:p>
            <a:r>
              <a:rPr lang="en-US" dirty="0"/>
              <a:t>Angular JS</a:t>
            </a:r>
            <a:endParaRPr lang="en-IN" dirty="0"/>
          </a:p>
        </p:txBody>
      </p:sp>
    </p:spTree>
    <p:extLst>
      <p:ext uri="{BB962C8B-B14F-4D97-AF65-F5344CB8AC3E}">
        <p14:creationId xmlns:p14="http://schemas.microsoft.com/office/powerpoint/2010/main" val="116423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F17E91-D7E0-93E5-85A6-3AB6C5EB2AAC}"/>
              </a:ext>
            </a:extLst>
          </p:cNvPr>
          <p:cNvSpPr txBox="1"/>
          <p:nvPr/>
        </p:nvSpPr>
        <p:spPr>
          <a:xfrm>
            <a:off x="556751" y="1286022"/>
            <a:ext cx="11418939" cy="3785652"/>
          </a:xfrm>
          <a:prstGeom prst="rect">
            <a:avLst/>
          </a:prstGeom>
          <a:noFill/>
        </p:spPr>
        <p:txBody>
          <a:bodyPr wrap="square">
            <a:spAutoFit/>
          </a:bodyPr>
          <a:lstStyle/>
          <a:p>
            <a:r>
              <a:rPr lang="en-US" sz="2400" b="1" dirty="0"/>
              <a:t>Data-binding</a:t>
            </a:r>
          </a:p>
          <a:p>
            <a:endParaRPr lang="en-US" sz="2400" dirty="0"/>
          </a:p>
          <a:p>
            <a:r>
              <a:rPr lang="en-US" sz="2400" dirty="0"/>
              <a:t>It is the automatic synchronization of data between model and view components. </a:t>
            </a:r>
          </a:p>
          <a:p>
            <a:endParaRPr lang="en-US" sz="2400" dirty="0"/>
          </a:p>
          <a:p>
            <a:r>
              <a:rPr lang="en-US" sz="2400" dirty="0"/>
              <a:t>Data binding in Angular is a mechanism that allows you to connect the data in your application to the user interface. </a:t>
            </a:r>
          </a:p>
          <a:p>
            <a:endParaRPr lang="en-US" sz="2400" dirty="0"/>
          </a:p>
          <a:p>
            <a:r>
              <a:rPr lang="en-US" sz="2400" dirty="0"/>
              <a:t>AngularJS provides a seamless way to update the user interface in real-time as users interact with the application or as the underlying data model changes. </a:t>
            </a:r>
          </a:p>
          <a:p>
            <a:endParaRPr lang="en-US" sz="2400" dirty="0"/>
          </a:p>
        </p:txBody>
      </p:sp>
      <p:sp>
        <p:nvSpPr>
          <p:cNvPr id="7" name="TextBox 6">
            <a:extLst>
              <a:ext uri="{FF2B5EF4-FFF2-40B4-BE49-F238E27FC236}">
                <a16:creationId xmlns:a16="http://schemas.microsoft.com/office/drawing/2014/main" id="{8BCCA567-F02E-FA9D-FC9C-9ECBA2661E66}"/>
              </a:ext>
            </a:extLst>
          </p:cNvPr>
          <p:cNvSpPr txBox="1"/>
          <p:nvPr/>
        </p:nvSpPr>
        <p:spPr>
          <a:xfrm>
            <a:off x="556751" y="457200"/>
            <a:ext cx="9973597" cy="523220"/>
          </a:xfrm>
          <a:prstGeom prst="rect">
            <a:avLst/>
          </a:prstGeom>
          <a:noFill/>
        </p:spPr>
        <p:txBody>
          <a:bodyPr wrap="square" rtlCol="0">
            <a:spAutoFit/>
          </a:bodyPr>
          <a:lstStyle/>
          <a:p>
            <a:r>
              <a:rPr lang="en-US" sz="2800" b="1" dirty="0"/>
              <a:t>Core Features</a:t>
            </a:r>
            <a:endParaRPr lang="en-IN" sz="2800" b="1" dirty="0"/>
          </a:p>
        </p:txBody>
      </p:sp>
    </p:spTree>
    <p:extLst>
      <p:ext uri="{BB962C8B-B14F-4D97-AF65-F5344CB8AC3E}">
        <p14:creationId xmlns:p14="http://schemas.microsoft.com/office/powerpoint/2010/main" val="257147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322B2-1F3E-AAAB-2351-03111F5324FA}"/>
              </a:ext>
            </a:extLst>
          </p:cNvPr>
          <p:cNvSpPr txBox="1"/>
          <p:nvPr/>
        </p:nvSpPr>
        <p:spPr>
          <a:xfrm>
            <a:off x="497758" y="402470"/>
            <a:ext cx="11079726" cy="5262979"/>
          </a:xfrm>
          <a:prstGeom prst="rect">
            <a:avLst/>
          </a:prstGeom>
          <a:noFill/>
        </p:spPr>
        <p:txBody>
          <a:bodyPr wrap="square">
            <a:spAutoFit/>
          </a:bodyPr>
          <a:lstStyle/>
          <a:p>
            <a:r>
              <a:rPr lang="en-US" sz="2400" b="1" dirty="0"/>
              <a:t>One-Way Data Binding</a:t>
            </a:r>
          </a:p>
          <a:p>
            <a:endParaRPr lang="en-US" sz="2400" b="1" dirty="0"/>
          </a:p>
          <a:p>
            <a:r>
              <a:rPr lang="en-US" sz="2400" dirty="0"/>
              <a:t>In one-way data binding, data flows in a single direction. The view (UI) is updated to reflect changes in the model, but if the view is changed (for example, through user input), it does not directly update the model. </a:t>
            </a:r>
          </a:p>
          <a:p>
            <a:endParaRPr lang="en-US" sz="2400" dirty="0"/>
          </a:p>
          <a:p>
            <a:r>
              <a:rPr lang="en-US" sz="2400" b="1" dirty="0"/>
              <a:t>Two-Way Data Binding</a:t>
            </a:r>
          </a:p>
          <a:p>
            <a:endParaRPr lang="en-US" sz="2400" dirty="0"/>
          </a:p>
          <a:p>
            <a:r>
              <a:rPr lang="en-US" sz="2400" dirty="0"/>
              <a:t>Two-way data binding, on the other hand, means that any changes to the model are automatically reflected in the view, and any changes to the view are automatically reflected in the model. </a:t>
            </a:r>
          </a:p>
          <a:p>
            <a:endParaRPr lang="en-US" sz="2400" dirty="0"/>
          </a:p>
          <a:p>
            <a:r>
              <a:rPr lang="en-US" sz="2400" dirty="0"/>
              <a:t>This is achieved in AngularJS using the ng-model directive, which binds form elements like input, select, and </a:t>
            </a:r>
            <a:r>
              <a:rPr lang="en-US" sz="2400" dirty="0" err="1"/>
              <a:t>textarea</a:t>
            </a:r>
            <a:r>
              <a:rPr lang="en-US" sz="2400" dirty="0"/>
              <a:t> to properties in the model.</a:t>
            </a:r>
          </a:p>
        </p:txBody>
      </p:sp>
    </p:spTree>
    <p:extLst>
      <p:ext uri="{BB962C8B-B14F-4D97-AF65-F5344CB8AC3E}">
        <p14:creationId xmlns:p14="http://schemas.microsoft.com/office/powerpoint/2010/main" val="312711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A38A3-1A47-C5A8-C1F2-0B873410096B}"/>
              </a:ext>
            </a:extLst>
          </p:cNvPr>
          <p:cNvSpPr txBox="1"/>
          <p:nvPr/>
        </p:nvSpPr>
        <p:spPr>
          <a:xfrm>
            <a:off x="424014" y="507575"/>
            <a:ext cx="10902745" cy="6124754"/>
          </a:xfrm>
          <a:prstGeom prst="rect">
            <a:avLst/>
          </a:prstGeom>
          <a:noFill/>
        </p:spPr>
        <p:txBody>
          <a:bodyPr wrap="square">
            <a:spAutoFit/>
          </a:bodyPr>
          <a:lstStyle/>
          <a:p>
            <a:r>
              <a:rPr lang="en-US" sz="2400" b="1" dirty="0"/>
              <a:t>Scope</a:t>
            </a:r>
          </a:p>
          <a:p>
            <a:endParaRPr lang="en-US" sz="1600" b="1" dirty="0"/>
          </a:p>
          <a:p>
            <a:r>
              <a:rPr lang="en-US" sz="2400" dirty="0"/>
              <a:t>In AngularJS, the scope is an object that refers to the application model. It acts as a context in which the model data is stored and made accessible to the view and controllers. </a:t>
            </a:r>
          </a:p>
          <a:p>
            <a:endParaRPr lang="en-US" sz="2400" dirty="0"/>
          </a:p>
          <a:p>
            <a:r>
              <a:rPr lang="en-US" sz="2400" dirty="0"/>
              <a:t>The scope serves as a bridge between the view (HTML templates) and the controllers.</a:t>
            </a:r>
          </a:p>
          <a:p>
            <a:endParaRPr lang="en-US" sz="2400" dirty="0"/>
          </a:p>
          <a:p>
            <a:r>
              <a:rPr lang="en-US" sz="2400" b="1" dirty="0"/>
              <a:t>Services</a:t>
            </a:r>
          </a:p>
          <a:p>
            <a:endParaRPr lang="en-US" sz="1600" dirty="0"/>
          </a:p>
          <a:p>
            <a:r>
              <a:rPr lang="en-US" sz="2400" dirty="0"/>
              <a:t>AngularJS comes with several built-in services such as $http to make a </a:t>
            </a:r>
            <a:r>
              <a:rPr lang="en-US" sz="2400" dirty="0" err="1"/>
              <a:t>XMLHttpRequests</a:t>
            </a:r>
            <a:r>
              <a:rPr lang="en-US" sz="2400" dirty="0"/>
              <a:t>.</a:t>
            </a:r>
          </a:p>
          <a:p>
            <a:endParaRPr lang="en-US" sz="2400" dirty="0"/>
          </a:p>
          <a:p>
            <a:r>
              <a:rPr lang="en-US" sz="2400" b="1" dirty="0"/>
              <a:t>Filters</a:t>
            </a:r>
          </a:p>
          <a:p>
            <a:endParaRPr lang="en-US" sz="1400" dirty="0"/>
          </a:p>
          <a:p>
            <a:r>
              <a:rPr lang="en-US" sz="2400" dirty="0"/>
              <a:t>These select a subset of items from an array and returns a new array.</a:t>
            </a:r>
            <a:endParaRPr lang="en-IN" sz="2400" dirty="0"/>
          </a:p>
        </p:txBody>
      </p:sp>
    </p:spTree>
    <p:extLst>
      <p:ext uri="{BB962C8B-B14F-4D97-AF65-F5344CB8AC3E}">
        <p14:creationId xmlns:p14="http://schemas.microsoft.com/office/powerpoint/2010/main" val="109633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F0E592-5539-F549-1864-194211AC3CEC}"/>
              </a:ext>
            </a:extLst>
          </p:cNvPr>
          <p:cNvSpPr txBox="1"/>
          <p:nvPr/>
        </p:nvSpPr>
        <p:spPr>
          <a:xfrm>
            <a:off x="306029" y="430612"/>
            <a:ext cx="11477932" cy="2769989"/>
          </a:xfrm>
          <a:prstGeom prst="rect">
            <a:avLst/>
          </a:prstGeom>
          <a:noFill/>
        </p:spPr>
        <p:txBody>
          <a:bodyPr wrap="square">
            <a:spAutoFit/>
          </a:bodyPr>
          <a:lstStyle/>
          <a:p>
            <a:r>
              <a:rPr lang="en-US" sz="2400" b="1" dirty="0"/>
              <a:t>Templates</a:t>
            </a:r>
          </a:p>
          <a:p>
            <a:endParaRPr lang="en-US" sz="1400" dirty="0"/>
          </a:p>
          <a:p>
            <a:r>
              <a:rPr lang="en-US" sz="2400" dirty="0"/>
              <a:t>These are the rendered view with information from the controller and model.</a:t>
            </a:r>
          </a:p>
          <a:p>
            <a:endParaRPr lang="en-US" sz="2400" dirty="0"/>
          </a:p>
          <a:p>
            <a:r>
              <a:rPr lang="en-US" sz="2400" b="1" dirty="0"/>
              <a:t>Dependency Injection </a:t>
            </a:r>
          </a:p>
          <a:p>
            <a:endParaRPr lang="en-US" sz="1400" b="1" dirty="0"/>
          </a:p>
          <a:p>
            <a:r>
              <a:rPr lang="en-US" sz="2400" dirty="0"/>
              <a:t>AngularJS has a built-in dependency injection subsystem that helps the developer to create, understand, and test the applications easily</a:t>
            </a:r>
            <a:endParaRPr lang="en-IN" sz="2400" dirty="0"/>
          </a:p>
        </p:txBody>
      </p:sp>
    </p:spTree>
    <p:extLst>
      <p:ext uri="{BB962C8B-B14F-4D97-AF65-F5344CB8AC3E}">
        <p14:creationId xmlns:p14="http://schemas.microsoft.com/office/powerpoint/2010/main" val="315149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6D511E-EEF7-1B8F-0F61-6C6866FECC38}"/>
              </a:ext>
            </a:extLst>
          </p:cNvPr>
          <p:cNvSpPr txBox="1"/>
          <p:nvPr/>
        </p:nvSpPr>
        <p:spPr>
          <a:xfrm>
            <a:off x="914400" y="412955"/>
            <a:ext cx="9984658" cy="461665"/>
          </a:xfrm>
          <a:prstGeom prst="rect">
            <a:avLst/>
          </a:prstGeom>
          <a:noFill/>
        </p:spPr>
        <p:txBody>
          <a:bodyPr wrap="square" rtlCol="0">
            <a:spAutoFit/>
          </a:bodyPr>
          <a:lstStyle/>
          <a:p>
            <a:pPr algn="ctr"/>
            <a:r>
              <a:rPr lang="en-US" sz="2400" b="1" dirty="0"/>
              <a:t>Difference between Java script and Angular JS</a:t>
            </a:r>
            <a:endParaRPr lang="en-IN" sz="2400" b="1" dirty="0"/>
          </a:p>
        </p:txBody>
      </p:sp>
      <p:graphicFrame>
        <p:nvGraphicFramePr>
          <p:cNvPr id="3" name="Table 2">
            <a:extLst>
              <a:ext uri="{FF2B5EF4-FFF2-40B4-BE49-F238E27FC236}">
                <a16:creationId xmlns:a16="http://schemas.microsoft.com/office/drawing/2014/main" id="{373A0C66-D76F-3BC9-5EB3-6F6E27DF0B9A}"/>
              </a:ext>
            </a:extLst>
          </p:cNvPr>
          <p:cNvGraphicFramePr>
            <a:graphicFrameLocks noGrp="1"/>
          </p:cNvGraphicFramePr>
          <p:nvPr>
            <p:extLst>
              <p:ext uri="{D42A27DB-BD31-4B8C-83A1-F6EECF244321}">
                <p14:modId xmlns:p14="http://schemas.microsoft.com/office/powerpoint/2010/main" val="4095838584"/>
              </p:ext>
            </p:extLst>
          </p:nvPr>
        </p:nvGraphicFramePr>
        <p:xfrm>
          <a:off x="589935" y="1026377"/>
          <a:ext cx="11002297" cy="4511040"/>
        </p:xfrm>
        <a:graphic>
          <a:graphicData uri="http://schemas.openxmlformats.org/drawingml/2006/table">
            <a:tbl>
              <a:tblPr firstRow="1" bandRow="1">
                <a:tableStyleId>{D7AC3CCA-C797-4891-BE02-D94E43425B78}</a:tableStyleId>
              </a:tblPr>
              <a:tblGrid>
                <a:gridCol w="722671">
                  <a:extLst>
                    <a:ext uri="{9D8B030D-6E8A-4147-A177-3AD203B41FA5}">
                      <a16:colId xmlns:a16="http://schemas.microsoft.com/office/drawing/2014/main" val="3950539632"/>
                    </a:ext>
                  </a:extLst>
                </a:gridCol>
                <a:gridCol w="4852220">
                  <a:extLst>
                    <a:ext uri="{9D8B030D-6E8A-4147-A177-3AD203B41FA5}">
                      <a16:colId xmlns:a16="http://schemas.microsoft.com/office/drawing/2014/main" val="1505950705"/>
                    </a:ext>
                  </a:extLst>
                </a:gridCol>
                <a:gridCol w="5427406">
                  <a:extLst>
                    <a:ext uri="{9D8B030D-6E8A-4147-A177-3AD203B41FA5}">
                      <a16:colId xmlns:a16="http://schemas.microsoft.com/office/drawing/2014/main" val="1066260610"/>
                    </a:ext>
                  </a:extLst>
                </a:gridCol>
              </a:tblGrid>
              <a:tr h="370840">
                <a:tc>
                  <a:txBody>
                    <a:bodyPr/>
                    <a:lstStyle/>
                    <a:p>
                      <a:r>
                        <a:rPr lang="en-US" sz="2000" dirty="0"/>
                        <a:t>Sno</a:t>
                      </a:r>
                      <a:endParaRPr lang="en-IN" sz="2000" dirty="0"/>
                    </a:p>
                  </a:txBody>
                  <a:tcPr/>
                </a:tc>
                <a:tc>
                  <a:txBody>
                    <a:bodyPr/>
                    <a:lstStyle/>
                    <a:p>
                      <a:pPr algn="ctr"/>
                      <a:r>
                        <a:rPr lang="en-US" sz="2000" dirty="0"/>
                        <a:t>Java Script</a:t>
                      </a:r>
                      <a:endParaRPr lang="en-IN" sz="2000" dirty="0"/>
                    </a:p>
                  </a:txBody>
                  <a:tcPr/>
                </a:tc>
                <a:tc>
                  <a:txBody>
                    <a:bodyPr/>
                    <a:lstStyle/>
                    <a:p>
                      <a:pPr algn="ctr"/>
                      <a:r>
                        <a:rPr lang="en-US" sz="2000" dirty="0"/>
                        <a:t>Angular JS</a:t>
                      </a:r>
                      <a:endParaRPr lang="en-IN" sz="2000" dirty="0"/>
                    </a:p>
                  </a:txBody>
                  <a:tcPr/>
                </a:tc>
                <a:extLst>
                  <a:ext uri="{0D108BD9-81ED-4DB2-BD59-A6C34878D82A}">
                    <a16:rowId xmlns:a16="http://schemas.microsoft.com/office/drawing/2014/main" val="3086328426"/>
                  </a:ext>
                </a:extLst>
              </a:tr>
              <a:tr h="370840">
                <a:tc>
                  <a:txBody>
                    <a:bodyPr/>
                    <a:lstStyle/>
                    <a:p>
                      <a:r>
                        <a:rPr lang="en-US" sz="2000" dirty="0"/>
                        <a:t>1</a:t>
                      </a:r>
                      <a:endParaRPr lang="en-IN" sz="2000" dirty="0"/>
                    </a:p>
                  </a:txBody>
                  <a:tcPr/>
                </a:tc>
                <a:tc>
                  <a:txBody>
                    <a:bodyPr/>
                    <a:lstStyle/>
                    <a:p>
                      <a:r>
                        <a:rPr lang="en-US" sz="2000" dirty="0"/>
                        <a:t>Java script is an interpreted programming language used to create dynamic web pages.</a:t>
                      </a:r>
                      <a:endParaRPr lang="en-IN" sz="2000" dirty="0"/>
                    </a:p>
                  </a:txBody>
                  <a:tcPr/>
                </a:tc>
                <a:tc>
                  <a:txBody>
                    <a:bodyPr/>
                    <a:lstStyle/>
                    <a:p>
                      <a:r>
                        <a:rPr lang="en-US" sz="2000" dirty="0"/>
                        <a:t>It is a front-end application framework based on java script  which excels at building dynamic and large single page web apps.</a:t>
                      </a:r>
                      <a:endParaRPr lang="en-IN" sz="2000" dirty="0"/>
                    </a:p>
                  </a:txBody>
                  <a:tcPr/>
                </a:tc>
                <a:extLst>
                  <a:ext uri="{0D108BD9-81ED-4DB2-BD59-A6C34878D82A}">
                    <a16:rowId xmlns:a16="http://schemas.microsoft.com/office/drawing/2014/main" val="184321410"/>
                  </a:ext>
                </a:extLst>
              </a:tr>
              <a:tr h="370840">
                <a:tc>
                  <a:txBody>
                    <a:bodyPr/>
                    <a:lstStyle/>
                    <a:p>
                      <a:r>
                        <a:rPr lang="en-US" sz="2000" dirty="0"/>
                        <a:t>2</a:t>
                      </a:r>
                      <a:endParaRPr lang="en-IN" sz="2000" dirty="0"/>
                    </a:p>
                  </a:txBody>
                  <a:tcPr/>
                </a:tc>
                <a:tc>
                  <a:txBody>
                    <a:bodyPr/>
                    <a:lstStyle/>
                    <a:p>
                      <a:r>
                        <a:rPr lang="en-US" sz="2000" dirty="0"/>
                        <a:t>It is a client-side scripting language developed by Netscape  to power web apps.</a:t>
                      </a:r>
                      <a:endParaRPr lang="en-IN" sz="2000" dirty="0"/>
                    </a:p>
                  </a:txBody>
                  <a:tcPr/>
                </a:tc>
                <a:tc>
                  <a:txBody>
                    <a:bodyPr/>
                    <a:lstStyle/>
                    <a:p>
                      <a:r>
                        <a:rPr lang="en-US" sz="2000" dirty="0"/>
                        <a:t>It is an open-source java script tool developed and maintained by Google.</a:t>
                      </a:r>
                      <a:endParaRPr lang="en-IN" sz="2000" dirty="0"/>
                    </a:p>
                  </a:txBody>
                  <a:tcPr/>
                </a:tc>
                <a:extLst>
                  <a:ext uri="{0D108BD9-81ED-4DB2-BD59-A6C34878D82A}">
                    <a16:rowId xmlns:a16="http://schemas.microsoft.com/office/drawing/2014/main" val="133396042"/>
                  </a:ext>
                </a:extLst>
              </a:tr>
              <a:tr h="370840">
                <a:tc>
                  <a:txBody>
                    <a:bodyPr/>
                    <a:lstStyle/>
                    <a:p>
                      <a:r>
                        <a:rPr lang="en-US" sz="2000" dirty="0"/>
                        <a:t>3</a:t>
                      </a:r>
                      <a:endParaRPr lang="en-IN" sz="2000" dirty="0"/>
                    </a:p>
                  </a:txBody>
                  <a:tcPr/>
                </a:tc>
                <a:tc>
                  <a:txBody>
                    <a:bodyPr/>
                    <a:lstStyle/>
                    <a:p>
                      <a:r>
                        <a:rPr lang="en-US" sz="2000" dirty="0"/>
                        <a:t>It is a full featured language used to manipulate DOM.</a:t>
                      </a:r>
                      <a:endParaRPr lang="en-IN" sz="2000" dirty="0"/>
                    </a:p>
                  </a:txBody>
                  <a:tcPr/>
                </a:tc>
                <a:tc>
                  <a:txBody>
                    <a:bodyPr/>
                    <a:lstStyle/>
                    <a:p>
                      <a:r>
                        <a:rPr lang="en-US" sz="2000" dirty="0"/>
                        <a:t>It extends HTML with new attributes along with other web technologies.</a:t>
                      </a:r>
                      <a:endParaRPr lang="en-IN" sz="2000" dirty="0"/>
                    </a:p>
                  </a:txBody>
                  <a:tcPr/>
                </a:tc>
                <a:extLst>
                  <a:ext uri="{0D108BD9-81ED-4DB2-BD59-A6C34878D82A}">
                    <a16:rowId xmlns:a16="http://schemas.microsoft.com/office/drawing/2014/main" val="3198047900"/>
                  </a:ext>
                </a:extLst>
              </a:tr>
              <a:tr h="370840">
                <a:tc>
                  <a:txBody>
                    <a:bodyPr/>
                    <a:lstStyle/>
                    <a:p>
                      <a:r>
                        <a:rPr lang="en-US" sz="2000" dirty="0"/>
                        <a:t>4</a:t>
                      </a:r>
                      <a:endParaRPr lang="en-IN" sz="2000" dirty="0"/>
                    </a:p>
                  </a:txBody>
                  <a:tcPr/>
                </a:tc>
                <a:tc>
                  <a:txBody>
                    <a:bodyPr/>
                    <a:lstStyle/>
                    <a:p>
                      <a:r>
                        <a:rPr lang="en-US" sz="2000" dirty="0"/>
                        <a:t>Java script expressions do not support filters.</a:t>
                      </a:r>
                      <a:endParaRPr lang="en-IN" sz="2000" dirty="0"/>
                    </a:p>
                  </a:txBody>
                  <a:tcPr/>
                </a:tc>
                <a:tc>
                  <a:txBody>
                    <a:bodyPr/>
                    <a:lstStyle/>
                    <a:p>
                      <a:r>
                        <a:rPr lang="en-US" sz="2000" dirty="0"/>
                        <a:t>Angular JS expressions support filters.</a:t>
                      </a:r>
                      <a:endParaRPr lang="en-IN" sz="2000" dirty="0"/>
                    </a:p>
                  </a:txBody>
                  <a:tcPr/>
                </a:tc>
                <a:extLst>
                  <a:ext uri="{0D108BD9-81ED-4DB2-BD59-A6C34878D82A}">
                    <a16:rowId xmlns:a16="http://schemas.microsoft.com/office/drawing/2014/main" val="2270823064"/>
                  </a:ext>
                </a:extLst>
              </a:tr>
              <a:tr h="370840">
                <a:tc>
                  <a:txBody>
                    <a:bodyPr/>
                    <a:lstStyle/>
                    <a:p>
                      <a:r>
                        <a:rPr lang="en-US" sz="2000" dirty="0"/>
                        <a:t>5</a:t>
                      </a:r>
                      <a:endParaRPr lang="en-IN" sz="2000" dirty="0"/>
                    </a:p>
                  </a:txBody>
                  <a:tcPr/>
                </a:tc>
                <a:tc>
                  <a:txBody>
                    <a:bodyPr/>
                    <a:lstStyle/>
                    <a:p>
                      <a:r>
                        <a:rPr lang="en-US" sz="2000" dirty="0"/>
                        <a:t>It is used to make a website more interactive.</a:t>
                      </a:r>
                      <a:endParaRPr lang="en-IN" sz="2000" dirty="0"/>
                    </a:p>
                  </a:txBody>
                  <a:tcPr/>
                </a:tc>
                <a:tc>
                  <a:txBody>
                    <a:bodyPr/>
                    <a:lstStyle/>
                    <a:p>
                      <a:r>
                        <a:rPr lang="en-US" sz="2000" dirty="0"/>
                        <a:t>Its MVC architecture makes web apps easy to create.</a:t>
                      </a:r>
                      <a:endParaRPr lang="en-IN" sz="2000" dirty="0"/>
                    </a:p>
                  </a:txBody>
                  <a:tcPr/>
                </a:tc>
                <a:extLst>
                  <a:ext uri="{0D108BD9-81ED-4DB2-BD59-A6C34878D82A}">
                    <a16:rowId xmlns:a16="http://schemas.microsoft.com/office/drawing/2014/main" val="1308979550"/>
                  </a:ext>
                </a:extLst>
              </a:tr>
            </a:tbl>
          </a:graphicData>
        </a:graphic>
      </p:graphicFrame>
    </p:spTree>
    <p:extLst>
      <p:ext uri="{BB962C8B-B14F-4D97-AF65-F5344CB8AC3E}">
        <p14:creationId xmlns:p14="http://schemas.microsoft.com/office/powerpoint/2010/main" val="2069640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13BE7-D2C4-CA4F-11B2-677B5783C77C}"/>
              </a:ext>
            </a:extLst>
          </p:cNvPr>
          <p:cNvSpPr txBox="1"/>
          <p:nvPr/>
        </p:nvSpPr>
        <p:spPr>
          <a:xfrm>
            <a:off x="512505" y="434510"/>
            <a:ext cx="10961739" cy="4524315"/>
          </a:xfrm>
          <a:prstGeom prst="rect">
            <a:avLst/>
          </a:prstGeom>
          <a:noFill/>
        </p:spPr>
        <p:txBody>
          <a:bodyPr wrap="square">
            <a:spAutoFit/>
          </a:bodyPr>
          <a:lstStyle/>
          <a:p>
            <a:r>
              <a:rPr lang="en-US" sz="2400" b="1" dirty="0"/>
              <a:t>Introduction to AngularJS Directives</a:t>
            </a:r>
          </a:p>
          <a:p>
            <a:endParaRPr lang="en-US" sz="2400" b="1" dirty="0"/>
          </a:p>
          <a:p>
            <a:endParaRPr lang="en-US" sz="2400" dirty="0"/>
          </a:p>
          <a:p>
            <a:pPr marL="457200" indent="-457200">
              <a:buFont typeface="Arial" panose="020B0604020202020204" pitchFamily="34" charset="0"/>
              <a:buChar char="•"/>
            </a:pPr>
            <a:r>
              <a:rPr lang="en-US" sz="2400" b="1" dirty="0"/>
              <a:t>ng-app</a:t>
            </a:r>
            <a:r>
              <a:rPr lang="en-US" sz="2400" dirty="0"/>
              <a:t> : This directive defines and links an AngularJS application to HTML.</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ng-model</a:t>
            </a:r>
            <a:r>
              <a:rPr lang="en-US" sz="2400" dirty="0"/>
              <a:t> : This directive binds the values of AngularJS application data to HTML input controls.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ng-bind</a:t>
            </a:r>
            <a:r>
              <a:rPr lang="en-US" sz="2400" dirty="0"/>
              <a:t> : This directive binds the AngularJS application data to HTML tags.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The </a:t>
            </a:r>
            <a:r>
              <a:rPr lang="en-US" sz="2400" b="1" dirty="0"/>
              <a:t>ng-</a:t>
            </a:r>
            <a:r>
              <a:rPr lang="en-US" sz="2400" b="1" dirty="0" err="1"/>
              <a:t>init</a:t>
            </a:r>
            <a:r>
              <a:rPr lang="en-US" sz="2400" dirty="0"/>
              <a:t> directive initializes application data. ,it is used to initializes the data.</a:t>
            </a:r>
            <a:endParaRPr lang="en-IN" sz="2400" dirty="0"/>
          </a:p>
        </p:txBody>
      </p:sp>
    </p:spTree>
    <p:extLst>
      <p:ext uri="{BB962C8B-B14F-4D97-AF65-F5344CB8AC3E}">
        <p14:creationId xmlns:p14="http://schemas.microsoft.com/office/powerpoint/2010/main" val="3268072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ED9560-1FD0-7007-EBB0-878F3BC2FD06}"/>
              </a:ext>
            </a:extLst>
          </p:cNvPr>
          <p:cNvSpPr txBox="1"/>
          <p:nvPr/>
        </p:nvSpPr>
        <p:spPr>
          <a:xfrm>
            <a:off x="504517" y="612844"/>
            <a:ext cx="11182965" cy="5632311"/>
          </a:xfrm>
          <a:prstGeom prst="rect">
            <a:avLst/>
          </a:prstGeom>
          <a:noFill/>
        </p:spPr>
        <p:txBody>
          <a:bodyPr wrap="square">
            <a:spAutoFit/>
          </a:bodyPr>
          <a:lstStyle/>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&lt;/head&gt;</a:t>
            </a:r>
          </a:p>
          <a:p>
            <a:r>
              <a:rPr lang="en-IN" sz="2400" dirty="0"/>
              <a:t>&lt;body ng-app&gt;</a:t>
            </a:r>
          </a:p>
          <a:p>
            <a:r>
              <a:rPr lang="en-IN" sz="2400" dirty="0"/>
              <a:t>&lt;div&gt;</a:t>
            </a:r>
          </a:p>
          <a:p>
            <a:r>
              <a:rPr lang="en-IN" sz="2400" dirty="0"/>
              <a:t>10+20 = {{10+20}}</a:t>
            </a:r>
          </a:p>
          <a:p>
            <a:r>
              <a:rPr lang="en-IN" sz="2400" dirty="0"/>
              <a:t>&lt;/div&gt;</a:t>
            </a:r>
          </a:p>
          <a:p>
            <a:endParaRPr lang="en-IN" sz="2400" dirty="0"/>
          </a:p>
          <a:p>
            <a:r>
              <a:rPr lang="en-IN" sz="2400" dirty="0"/>
              <a:t>&lt;div&gt;</a:t>
            </a:r>
          </a:p>
          <a:p>
            <a:r>
              <a:rPr lang="en-IN" sz="2400" dirty="0"/>
              <a:t>20 * 30 = {{20*30}}</a:t>
            </a:r>
          </a:p>
          <a:p>
            <a:r>
              <a:rPr lang="en-IN" sz="2400" dirty="0"/>
              <a:t>&lt;/div&gt;</a:t>
            </a:r>
          </a:p>
          <a:p>
            <a:r>
              <a:rPr lang="en-IN" sz="2400" dirty="0"/>
              <a:t>&lt;/body&gt;</a:t>
            </a:r>
          </a:p>
          <a:p>
            <a:r>
              <a:rPr lang="en-IN" sz="2400" dirty="0"/>
              <a:t>&lt;/html&gt;</a:t>
            </a:r>
          </a:p>
        </p:txBody>
      </p:sp>
      <p:pic>
        <p:nvPicPr>
          <p:cNvPr id="4" name="Picture 3">
            <a:extLst>
              <a:ext uri="{FF2B5EF4-FFF2-40B4-BE49-F238E27FC236}">
                <a16:creationId xmlns:a16="http://schemas.microsoft.com/office/drawing/2014/main" id="{9369F653-FFE2-7A3D-A0E1-B0064EA03C76}"/>
              </a:ext>
            </a:extLst>
          </p:cNvPr>
          <p:cNvPicPr>
            <a:picLocks noChangeAspect="1"/>
          </p:cNvPicPr>
          <p:nvPr/>
        </p:nvPicPr>
        <p:blipFill rotWithShape="1">
          <a:blip r:embed="rId2"/>
          <a:srcRect t="15251" r="89597" b="75497"/>
          <a:stretch/>
        </p:blipFill>
        <p:spPr>
          <a:xfrm>
            <a:off x="5707626" y="3428999"/>
            <a:ext cx="4247535" cy="2123769"/>
          </a:xfrm>
          <a:prstGeom prst="rect">
            <a:avLst/>
          </a:prstGeom>
        </p:spPr>
      </p:pic>
    </p:spTree>
    <p:extLst>
      <p:ext uri="{BB962C8B-B14F-4D97-AF65-F5344CB8AC3E}">
        <p14:creationId xmlns:p14="http://schemas.microsoft.com/office/powerpoint/2010/main" val="55619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88C32-3503-9E31-3410-159F6F49AB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4EAE1D-5920-13D3-7E5D-88AC5E27DCB0}"/>
              </a:ext>
            </a:extLst>
          </p:cNvPr>
          <p:cNvSpPr txBox="1"/>
          <p:nvPr/>
        </p:nvSpPr>
        <p:spPr>
          <a:xfrm>
            <a:off x="504517" y="612844"/>
            <a:ext cx="11182965" cy="5632311"/>
          </a:xfrm>
          <a:prstGeom prst="rect">
            <a:avLst/>
          </a:prstGeom>
          <a:noFill/>
        </p:spPr>
        <p:txBody>
          <a:bodyPr wrap="square">
            <a:spAutoFit/>
          </a:bodyPr>
          <a:lstStyle/>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&lt;/head&gt;</a:t>
            </a:r>
          </a:p>
          <a:p>
            <a:r>
              <a:rPr lang="en-IN" sz="2400" dirty="0"/>
              <a:t>&lt;body &gt;</a:t>
            </a:r>
          </a:p>
          <a:p>
            <a:r>
              <a:rPr lang="en-IN" sz="2400" dirty="0"/>
              <a:t>&lt;div ng-app &gt;</a:t>
            </a:r>
          </a:p>
          <a:p>
            <a:r>
              <a:rPr lang="en-IN" sz="2400" dirty="0"/>
              <a:t>10+20 = {{10+20}}</a:t>
            </a:r>
          </a:p>
          <a:p>
            <a:r>
              <a:rPr lang="en-IN" sz="2400" dirty="0"/>
              <a:t>&lt;/div&gt;</a:t>
            </a:r>
          </a:p>
          <a:p>
            <a:endParaRPr lang="en-IN" sz="2400" dirty="0"/>
          </a:p>
          <a:p>
            <a:r>
              <a:rPr lang="en-IN" sz="2400" dirty="0"/>
              <a:t>&lt;div&gt;</a:t>
            </a:r>
          </a:p>
          <a:p>
            <a:r>
              <a:rPr lang="en-IN" sz="2400" dirty="0"/>
              <a:t>20 * 30 = {{20*30}}</a:t>
            </a:r>
          </a:p>
          <a:p>
            <a:r>
              <a:rPr lang="en-IN" sz="2400" dirty="0"/>
              <a:t>&lt;/div&gt;</a:t>
            </a:r>
          </a:p>
          <a:p>
            <a:r>
              <a:rPr lang="en-IN" sz="2400" dirty="0"/>
              <a:t>&lt;/body&gt;</a:t>
            </a:r>
          </a:p>
          <a:p>
            <a:r>
              <a:rPr lang="en-IN" sz="2400" dirty="0"/>
              <a:t>&lt;/html&gt;</a:t>
            </a:r>
          </a:p>
        </p:txBody>
      </p:sp>
      <p:pic>
        <p:nvPicPr>
          <p:cNvPr id="5" name="Picture 4">
            <a:extLst>
              <a:ext uri="{FF2B5EF4-FFF2-40B4-BE49-F238E27FC236}">
                <a16:creationId xmlns:a16="http://schemas.microsoft.com/office/drawing/2014/main" id="{997B3DEC-6420-220B-C3E1-E5435E9308D7}"/>
              </a:ext>
            </a:extLst>
          </p:cNvPr>
          <p:cNvPicPr>
            <a:picLocks noChangeAspect="1"/>
          </p:cNvPicPr>
          <p:nvPr/>
        </p:nvPicPr>
        <p:blipFill rotWithShape="1">
          <a:blip r:embed="rId2"/>
          <a:srcRect t="15252" r="87419" b="75281"/>
          <a:stretch/>
        </p:blipFill>
        <p:spPr>
          <a:xfrm>
            <a:off x="6341805" y="3428998"/>
            <a:ext cx="4688641" cy="1983659"/>
          </a:xfrm>
          <a:prstGeom prst="rect">
            <a:avLst/>
          </a:prstGeom>
        </p:spPr>
      </p:pic>
    </p:spTree>
    <p:extLst>
      <p:ext uri="{BB962C8B-B14F-4D97-AF65-F5344CB8AC3E}">
        <p14:creationId xmlns:p14="http://schemas.microsoft.com/office/powerpoint/2010/main" val="3982997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3DCD8-CBE9-79C0-C273-1EECC76EFA03}"/>
              </a:ext>
            </a:extLst>
          </p:cNvPr>
          <p:cNvSpPr txBox="1"/>
          <p:nvPr/>
        </p:nvSpPr>
        <p:spPr>
          <a:xfrm>
            <a:off x="379770" y="1231599"/>
            <a:ext cx="10902745" cy="4524315"/>
          </a:xfrm>
          <a:prstGeom prst="rect">
            <a:avLst/>
          </a:prstGeom>
          <a:noFill/>
        </p:spPr>
        <p:txBody>
          <a:bodyPr wrap="square">
            <a:spAutoFit/>
          </a:bodyPr>
          <a:lstStyle/>
          <a:p>
            <a:r>
              <a:rPr lang="en-IN" sz="2400" dirty="0"/>
              <a:t>&lt;html&gt;</a:t>
            </a:r>
          </a:p>
          <a:p>
            <a:r>
              <a:rPr lang="en-IN" sz="2400" dirty="0"/>
              <a:t>&lt;body&gt;</a:t>
            </a:r>
          </a:p>
          <a:p>
            <a:r>
              <a:rPr lang="en-IN" sz="2400" dirty="0"/>
              <a:t>&lt;script</a:t>
            </a:r>
          </a:p>
          <a:p>
            <a:r>
              <a:rPr lang="en-IN" sz="2400" dirty="0" err="1"/>
              <a:t>src</a:t>
            </a:r>
            <a:r>
              <a:rPr lang="en-IN" sz="2400" dirty="0"/>
              <a:t>="http://ajax.googleapis.com/ajax/libs/</a:t>
            </a:r>
            <a:r>
              <a:rPr lang="en-IN" sz="2400" dirty="0" err="1"/>
              <a:t>angularjs</a:t>
            </a:r>
            <a:r>
              <a:rPr lang="en-IN" sz="2400" dirty="0"/>
              <a:t>/1.2.15/angular.min.js"&gt;</a:t>
            </a:r>
          </a:p>
          <a:p>
            <a:r>
              <a:rPr lang="en-IN" sz="2400" dirty="0"/>
              <a:t>&lt;/script&gt;</a:t>
            </a:r>
          </a:p>
          <a:p>
            <a:endParaRPr lang="en-IN" sz="2400" dirty="0"/>
          </a:p>
          <a:p>
            <a:r>
              <a:rPr lang="en-IN" sz="2400" dirty="0"/>
              <a:t>&lt;div ng-app=""&gt;</a:t>
            </a:r>
          </a:p>
          <a:p>
            <a:r>
              <a:rPr lang="en-IN" sz="2400" dirty="0"/>
              <a:t> &lt;p&gt;Enter your Name: &lt;input type="text" ng-model="name"&gt;&lt;/p&gt;</a:t>
            </a:r>
          </a:p>
          <a:p>
            <a:r>
              <a:rPr lang="en-IN" sz="2400" dirty="0"/>
              <a:t> &lt;p&gt;Hello &lt;span ng-bind="name"&gt;&lt;/span&gt;!&lt;/p&gt;</a:t>
            </a:r>
          </a:p>
          <a:p>
            <a:r>
              <a:rPr lang="en-IN" sz="2400" dirty="0"/>
              <a:t>&lt;/div&gt;</a:t>
            </a:r>
          </a:p>
          <a:p>
            <a:r>
              <a:rPr lang="en-IN" sz="2400" dirty="0"/>
              <a:t>&lt;/body&gt;</a:t>
            </a:r>
          </a:p>
          <a:p>
            <a:r>
              <a:rPr lang="en-IN" sz="2400" dirty="0"/>
              <a:t>&lt;/html&gt;</a:t>
            </a:r>
          </a:p>
        </p:txBody>
      </p:sp>
      <p:sp>
        <p:nvSpPr>
          <p:cNvPr id="4" name="TextBox 3">
            <a:extLst>
              <a:ext uri="{FF2B5EF4-FFF2-40B4-BE49-F238E27FC236}">
                <a16:creationId xmlns:a16="http://schemas.microsoft.com/office/drawing/2014/main" id="{A08E334F-50B6-D9DD-B570-5E3218370B0A}"/>
              </a:ext>
            </a:extLst>
          </p:cNvPr>
          <p:cNvSpPr txBox="1"/>
          <p:nvPr/>
        </p:nvSpPr>
        <p:spPr>
          <a:xfrm>
            <a:off x="379770" y="471948"/>
            <a:ext cx="11271456" cy="523220"/>
          </a:xfrm>
          <a:prstGeom prst="rect">
            <a:avLst/>
          </a:prstGeom>
          <a:noFill/>
        </p:spPr>
        <p:txBody>
          <a:bodyPr wrap="square" rtlCol="0">
            <a:spAutoFit/>
          </a:bodyPr>
          <a:lstStyle/>
          <a:p>
            <a:pPr algn="ctr"/>
            <a:r>
              <a:rPr lang="en-US" sz="2800" b="1" dirty="0"/>
              <a:t>Use of </a:t>
            </a:r>
            <a:r>
              <a:rPr lang="en-US" sz="2800" b="1" dirty="0" err="1"/>
              <a:t>ngapp</a:t>
            </a:r>
            <a:r>
              <a:rPr lang="en-US" sz="2800" b="1" dirty="0"/>
              <a:t>, </a:t>
            </a:r>
            <a:r>
              <a:rPr lang="en-US" sz="2800" b="1" dirty="0" err="1"/>
              <a:t>ngmodel</a:t>
            </a:r>
            <a:r>
              <a:rPr lang="en-US" sz="2800" b="1" dirty="0"/>
              <a:t> and </a:t>
            </a:r>
            <a:r>
              <a:rPr lang="en-US" sz="2800" b="1" dirty="0" err="1"/>
              <a:t>ngbind</a:t>
            </a:r>
            <a:endParaRPr lang="en-IN" sz="2800" b="1" dirty="0"/>
          </a:p>
        </p:txBody>
      </p:sp>
    </p:spTree>
    <p:extLst>
      <p:ext uri="{BB962C8B-B14F-4D97-AF65-F5344CB8AC3E}">
        <p14:creationId xmlns:p14="http://schemas.microsoft.com/office/powerpoint/2010/main" val="358136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C82BA7-49AA-28E7-428A-9631D4FFECD1}"/>
              </a:ext>
            </a:extLst>
          </p:cNvPr>
          <p:cNvSpPr txBox="1"/>
          <p:nvPr/>
        </p:nvSpPr>
        <p:spPr>
          <a:xfrm>
            <a:off x="394518" y="469771"/>
            <a:ext cx="11404191" cy="3416320"/>
          </a:xfrm>
          <a:prstGeom prst="rect">
            <a:avLst/>
          </a:prstGeom>
          <a:noFill/>
        </p:spPr>
        <p:txBody>
          <a:bodyPr wrap="square">
            <a:spAutoFit/>
          </a:bodyPr>
          <a:lstStyle/>
          <a:p>
            <a:r>
              <a:rPr lang="en-US" sz="2400" dirty="0"/>
              <a:t>The ng-app directive indicates the start of AngularJS application.</a:t>
            </a:r>
          </a:p>
          <a:p>
            <a:endParaRPr lang="en-US" sz="2400" dirty="0"/>
          </a:p>
          <a:p>
            <a:endParaRPr lang="en-US" sz="2400" dirty="0"/>
          </a:p>
          <a:p>
            <a:r>
              <a:rPr lang="en-US" sz="2400" dirty="0"/>
              <a:t>The ng-model directive creates a model variable named name, which can be</a:t>
            </a:r>
          </a:p>
          <a:p>
            <a:r>
              <a:rPr lang="en-US" sz="2400" dirty="0"/>
              <a:t>used with the HTML page and within the div having ng-app directive.</a:t>
            </a:r>
          </a:p>
          <a:p>
            <a:endParaRPr lang="en-US" sz="2400" dirty="0"/>
          </a:p>
          <a:p>
            <a:endParaRPr lang="en-US" sz="2400" dirty="0"/>
          </a:p>
          <a:p>
            <a:r>
              <a:rPr lang="en-US" sz="2400" dirty="0"/>
              <a:t>The ng-bind then uses the name model to be displayed in the HTML &lt;span&gt;</a:t>
            </a:r>
          </a:p>
          <a:p>
            <a:r>
              <a:rPr lang="en-US" sz="2400" dirty="0"/>
              <a:t>tag whenever user enters input in the text box.</a:t>
            </a:r>
            <a:endParaRPr lang="en-IN" sz="2400" dirty="0"/>
          </a:p>
        </p:txBody>
      </p:sp>
    </p:spTree>
    <p:extLst>
      <p:ext uri="{BB962C8B-B14F-4D97-AF65-F5344CB8AC3E}">
        <p14:creationId xmlns:p14="http://schemas.microsoft.com/office/powerpoint/2010/main" val="304825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974C3C-0BA1-6E7C-8FA1-506561A4638E}"/>
              </a:ext>
            </a:extLst>
          </p:cNvPr>
          <p:cNvSpPr txBox="1"/>
          <p:nvPr/>
        </p:nvSpPr>
        <p:spPr>
          <a:xfrm>
            <a:off x="394519" y="592845"/>
            <a:ext cx="11227210" cy="5262979"/>
          </a:xfrm>
          <a:prstGeom prst="rect">
            <a:avLst/>
          </a:prstGeom>
          <a:noFill/>
        </p:spPr>
        <p:txBody>
          <a:bodyPr wrap="square">
            <a:spAutoFit/>
          </a:bodyPr>
          <a:lstStyle/>
          <a:p>
            <a:pPr algn="just"/>
            <a:r>
              <a:rPr lang="en-US" sz="2400" dirty="0"/>
              <a:t>AngularJS is an open source, JavaScript based web application development</a:t>
            </a:r>
          </a:p>
          <a:p>
            <a:pPr algn="just"/>
            <a:r>
              <a:rPr lang="en-US" sz="2400" dirty="0"/>
              <a:t>framework.</a:t>
            </a:r>
          </a:p>
          <a:p>
            <a:pPr algn="just"/>
            <a:endParaRPr lang="en-US" sz="2400" dirty="0"/>
          </a:p>
          <a:p>
            <a:pPr algn="just"/>
            <a:r>
              <a:rPr lang="en-US" sz="2400" dirty="0"/>
              <a:t>AngularJS is a structural framework for dynamic web applications. It lets you use HTML as your template language and lets you extend HTML's syntax to express your application components clearly and succinctly. </a:t>
            </a:r>
          </a:p>
          <a:p>
            <a:pPr algn="just"/>
            <a:endParaRPr lang="en-US" sz="2400" dirty="0"/>
          </a:p>
          <a:p>
            <a:pPr algn="just"/>
            <a:r>
              <a:rPr lang="en-US" sz="2400" dirty="0"/>
              <a:t>Its data binding and dependency injection eliminate much of the code you currently have to write. And it all happens within the browser, making it an ideal partner with any server technology.</a:t>
            </a:r>
          </a:p>
          <a:p>
            <a:pPr algn="just"/>
            <a:endParaRPr lang="en-US" sz="2400" dirty="0"/>
          </a:p>
          <a:p>
            <a:pPr algn="just"/>
            <a:r>
              <a:rPr lang="en-US" sz="2400" dirty="0"/>
              <a:t>It was originally developed in 2009 by </a:t>
            </a:r>
            <a:r>
              <a:rPr lang="en-US" sz="2400" dirty="0" err="1"/>
              <a:t>Misko</a:t>
            </a:r>
            <a:r>
              <a:rPr lang="en-US" sz="2400" dirty="0"/>
              <a:t> </a:t>
            </a:r>
            <a:r>
              <a:rPr lang="en-US" sz="2400" dirty="0" err="1"/>
              <a:t>Hevery</a:t>
            </a:r>
            <a:r>
              <a:rPr lang="en-US" sz="2400" dirty="0"/>
              <a:t> and Adam </a:t>
            </a:r>
            <a:r>
              <a:rPr lang="en-US" sz="2400" dirty="0" err="1"/>
              <a:t>Abrons</a:t>
            </a:r>
            <a:r>
              <a:rPr lang="en-US" sz="2400" dirty="0"/>
              <a:t>. It is now</a:t>
            </a:r>
          </a:p>
          <a:p>
            <a:pPr algn="just"/>
            <a:r>
              <a:rPr lang="en-US" sz="2400" dirty="0"/>
              <a:t>maintained by Google.</a:t>
            </a:r>
          </a:p>
          <a:p>
            <a:pPr algn="just"/>
            <a:endParaRPr lang="en-IN" sz="2400" dirty="0"/>
          </a:p>
        </p:txBody>
      </p:sp>
    </p:spTree>
    <p:extLst>
      <p:ext uri="{BB962C8B-B14F-4D97-AF65-F5344CB8AC3E}">
        <p14:creationId xmlns:p14="http://schemas.microsoft.com/office/powerpoint/2010/main" val="2420994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2E144-6A70-9A48-D446-15F566EADD61}"/>
              </a:ext>
            </a:extLst>
          </p:cNvPr>
          <p:cNvSpPr txBox="1"/>
          <p:nvPr/>
        </p:nvSpPr>
        <p:spPr>
          <a:xfrm>
            <a:off x="438763" y="469094"/>
            <a:ext cx="11256707" cy="1200329"/>
          </a:xfrm>
          <a:prstGeom prst="rect">
            <a:avLst/>
          </a:prstGeom>
          <a:noFill/>
        </p:spPr>
        <p:txBody>
          <a:bodyPr wrap="square">
            <a:spAutoFit/>
          </a:bodyPr>
          <a:lstStyle/>
          <a:p>
            <a:r>
              <a:rPr lang="en-US" sz="2400" b="1" dirty="0"/>
              <a:t>ng-</a:t>
            </a:r>
            <a:r>
              <a:rPr lang="en-US" sz="2400" b="1" dirty="0" err="1"/>
              <a:t>init</a:t>
            </a:r>
            <a:r>
              <a:rPr lang="en-US" sz="2400" b="1" dirty="0"/>
              <a:t> directive</a:t>
            </a:r>
          </a:p>
          <a:p>
            <a:r>
              <a:rPr lang="en-US" sz="2400" dirty="0"/>
              <a:t>The ng-</a:t>
            </a:r>
            <a:r>
              <a:rPr lang="en-US" sz="2400" dirty="0" err="1"/>
              <a:t>init</a:t>
            </a:r>
            <a:r>
              <a:rPr lang="en-US" sz="2400" dirty="0"/>
              <a:t> directive initializes an AngularJS Application data. It is used to assign</a:t>
            </a:r>
          </a:p>
          <a:p>
            <a:r>
              <a:rPr lang="en-US" sz="2400" dirty="0"/>
              <a:t>values to the variables.</a:t>
            </a:r>
            <a:endParaRPr lang="en-IN" sz="2400" dirty="0"/>
          </a:p>
        </p:txBody>
      </p:sp>
      <p:sp>
        <p:nvSpPr>
          <p:cNvPr id="5" name="TextBox 4">
            <a:extLst>
              <a:ext uri="{FF2B5EF4-FFF2-40B4-BE49-F238E27FC236}">
                <a16:creationId xmlns:a16="http://schemas.microsoft.com/office/drawing/2014/main" id="{E0555BF1-0D87-2925-81F9-B2A413644ABE}"/>
              </a:ext>
            </a:extLst>
          </p:cNvPr>
          <p:cNvSpPr txBox="1"/>
          <p:nvPr/>
        </p:nvSpPr>
        <p:spPr>
          <a:xfrm>
            <a:off x="571499" y="2219065"/>
            <a:ext cx="11256707" cy="3785652"/>
          </a:xfrm>
          <a:prstGeom prst="rect">
            <a:avLst/>
          </a:prstGeom>
          <a:noFill/>
        </p:spPr>
        <p:txBody>
          <a:bodyPr wrap="square">
            <a:spAutoFit/>
          </a:bodyPr>
          <a:lstStyle/>
          <a:p>
            <a:r>
              <a:rPr lang="en-IN" sz="2400" dirty="0"/>
              <a:t>&lt;!DOCTYPE html&gt;</a:t>
            </a:r>
          </a:p>
          <a:p>
            <a:r>
              <a:rPr lang="en-IN" sz="2400" dirty="0"/>
              <a:t>&lt;html&gt;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/1.6.9/angular.min.js"&gt;&lt;/script&gt;&lt;body&gt;</a:t>
            </a:r>
          </a:p>
          <a:p>
            <a:r>
              <a:rPr lang="en-IN" sz="2400" dirty="0"/>
              <a:t>&lt;div ng-app="" ng-</a:t>
            </a:r>
            <a:r>
              <a:rPr lang="en-IN" sz="2400" dirty="0" err="1"/>
              <a:t>init</a:t>
            </a:r>
            <a:r>
              <a:rPr lang="en-IN" sz="2400" dirty="0"/>
              <a:t>="</a:t>
            </a:r>
            <a:r>
              <a:rPr lang="en-IN" sz="2400" dirty="0" err="1"/>
              <a:t>firstName</a:t>
            </a:r>
            <a:r>
              <a:rPr lang="en-IN" sz="2400" dirty="0"/>
              <a:t>='</a:t>
            </a:r>
            <a:r>
              <a:rPr lang="en-IN" sz="2400" dirty="0" err="1"/>
              <a:t>amit</a:t>
            </a:r>
            <a:r>
              <a:rPr lang="en-IN" sz="2400" dirty="0"/>
              <a:t>'"&gt;</a:t>
            </a:r>
          </a:p>
          <a:p>
            <a:r>
              <a:rPr lang="en-IN" sz="2400" dirty="0"/>
              <a:t>&lt;p&gt;The name is &lt;span ng-bind="</a:t>
            </a:r>
            <a:r>
              <a:rPr lang="en-IN" sz="2400" dirty="0" err="1"/>
              <a:t>firstName</a:t>
            </a:r>
            <a:r>
              <a:rPr lang="en-IN" sz="2400" dirty="0"/>
              <a:t>"&gt;&lt;/span&gt;&lt;/p&gt;</a:t>
            </a:r>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4258502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1148E-C70D-AFB6-96A9-247C9FDB4A1A}"/>
              </a:ext>
            </a:extLst>
          </p:cNvPr>
          <p:cNvSpPr txBox="1"/>
          <p:nvPr/>
        </p:nvSpPr>
        <p:spPr>
          <a:xfrm>
            <a:off x="542002" y="1121921"/>
            <a:ext cx="11197713" cy="2677656"/>
          </a:xfrm>
          <a:prstGeom prst="rect">
            <a:avLst/>
          </a:prstGeom>
          <a:noFill/>
        </p:spPr>
        <p:txBody>
          <a:bodyPr wrap="square">
            <a:spAutoFit/>
          </a:bodyPr>
          <a:lstStyle/>
          <a:p>
            <a:r>
              <a:rPr lang="en-US" sz="2400" dirty="0"/>
              <a:t>ng-repeat directive repeats HTML elements for each item in a collection. The ng-repeat directive repeats a set of HTML, a given number of times. The set of HTML will be repeated once per item in a collection.</a:t>
            </a:r>
          </a:p>
          <a:p>
            <a:endParaRPr lang="en-US" sz="2400" dirty="0"/>
          </a:p>
          <a:p>
            <a:r>
              <a:rPr lang="en-US" sz="2400" dirty="0"/>
              <a:t>The collection must be an array or an object. If you have a collection of objects, the ng-repeat directive is perfect for making a HTML table, displaying one table row for each object, and one table data for each object property</a:t>
            </a:r>
            <a:endParaRPr lang="en-IN" sz="2400" dirty="0"/>
          </a:p>
        </p:txBody>
      </p:sp>
      <p:sp>
        <p:nvSpPr>
          <p:cNvPr id="5" name="TextBox 4">
            <a:extLst>
              <a:ext uri="{FF2B5EF4-FFF2-40B4-BE49-F238E27FC236}">
                <a16:creationId xmlns:a16="http://schemas.microsoft.com/office/drawing/2014/main" id="{09E645E6-7457-D887-F1C6-8A31F67B3477}"/>
              </a:ext>
            </a:extLst>
          </p:cNvPr>
          <p:cNvSpPr txBox="1"/>
          <p:nvPr/>
        </p:nvSpPr>
        <p:spPr>
          <a:xfrm>
            <a:off x="542002" y="633869"/>
            <a:ext cx="6098458" cy="461665"/>
          </a:xfrm>
          <a:prstGeom prst="rect">
            <a:avLst/>
          </a:prstGeom>
          <a:noFill/>
        </p:spPr>
        <p:txBody>
          <a:bodyPr wrap="square">
            <a:spAutoFit/>
          </a:bodyPr>
          <a:lstStyle/>
          <a:p>
            <a:r>
              <a:rPr lang="en-US" sz="2400" b="1" dirty="0"/>
              <a:t>ng-repeat</a:t>
            </a:r>
            <a:endParaRPr lang="en-IN" sz="2400" b="1" dirty="0"/>
          </a:p>
        </p:txBody>
      </p:sp>
    </p:spTree>
    <p:extLst>
      <p:ext uri="{BB962C8B-B14F-4D97-AF65-F5344CB8AC3E}">
        <p14:creationId xmlns:p14="http://schemas.microsoft.com/office/powerpoint/2010/main" val="3950862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ADAA5E-4397-58A3-65E9-502983823CDC}"/>
              </a:ext>
            </a:extLst>
          </p:cNvPr>
          <p:cNvSpPr txBox="1"/>
          <p:nvPr/>
        </p:nvSpPr>
        <p:spPr>
          <a:xfrm>
            <a:off x="453512" y="458920"/>
            <a:ext cx="11271455" cy="5632311"/>
          </a:xfrm>
          <a:prstGeom prst="rect">
            <a:avLst/>
          </a:prstGeom>
          <a:noFill/>
        </p:spPr>
        <p:txBody>
          <a:bodyPr wrap="square">
            <a:spAutoFit/>
          </a:bodyPr>
          <a:lstStyle/>
          <a:p>
            <a:r>
              <a:rPr lang="en-IN" sz="2400" dirty="0"/>
              <a:t>&lt;html&gt;</a:t>
            </a:r>
          </a:p>
          <a:p>
            <a:r>
              <a:rPr lang="en-IN" sz="2400" dirty="0"/>
              <a:t>&lt;body&gt;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/1.6.9/angular.min.js"&gt;&lt;/script&gt;&lt;body&gt;</a:t>
            </a:r>
          </a:p>
          <a:p>
            <a:endParaRPr lang="en-IN" sz="2400" dirty="0"/>
          </a:p>
          <a:p>
            <a:r>
              <a:rPr lang="en-IN" sz="2400" dirty="0"/>
              <a:t>&lt;div ng-app="" ng-</a:t>
            </a:r>
            <a:r>
              <a:rPr lang="en-IN" sz="2400" dirty="0" err="1"/>
              <a:t>init</a:t>
            </a:r>
            <a:r>
              <a:rPr lang="en-IN" sz="2400" dirty="0"/>
              <a:t>="names=['BCA','MCA','</a:t>
            </a:r>
            <a:r>
              <a:rPr lang="en-IN" sz="2400" dirty="0" err="1"/>
              <a:t>B.Tech</a:t>
            </a:r>
            <a:r>
              <a:rPr lang="en-IN" sz="2400" dirty="0"/>
              <a:t>']"&gt;</a:t>
            </a:r>
          </a:p>
          <a:p>
            <a:r>
              <a:rPr lang="en-IN" sz="2400" dirty="0"/>
              <a:t>&lt;</a:t>
            </a:r>
            <a:r>
              <a:rPr lang="en-IN" sz="2400" dirty="0" err="1"/>
              <a:t>ul</a:t>
            </a:r>
            <a:r>
              <a:rPr lang="en-IN" sz="2400" dirty="0"/>
              <a:t>&gt;</a:t>
            </a:r>
          </a:p>
          <a:p>
            <a:r>
              <a:rPr lang="en-IN" sz="2400" dirty="0"/>
              <a:t> &lt;li ng-repeat="x in names"&gt;</a:t>
            </a:r>
          </a:p>
          <a:p>
            <a:r>
              <a:rPr lang="en-IN" sz="2400" dirty="0"/>
              <a:t> {{ x }}</a:t>
            </a:r>
          </a:p>
          <a:p>
            <a:r>
              <a:rPr lang="en-IN" sz="2400" dirty="0"/>
              <a:t> &lt;/li&gt;</a:t>
            </a:r>
          </a:p>
          <a:p>
            <a:r>
              <a:rPr lang="en-IN" sz="2400" dirty="0"/>
              <a:t> &lt;/</a:t>
            </a:r>
            <a:r>
              <a:rPr lang="en-IN" sz="2400" dirty="0" err="1"/>
              <a:t>ul</a:t>
            </a:r>
            <a:r>
              <a:rPr lang="en-IN" sz="2400" dirty="0"/>
              <a:t>&gt;</a:t>
            </a:r>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19384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9A3173-09F1-D701-4FFD-1EE415836A98}"/>
              </a:ext>
            </a:extLst>
          </p:cNvPr>
          <p:cNvSpPr txBox="1"/>
          <p:nvPr/>
        </p:nvSpPr>
        <p:spPr>
          <a:xfrm>
            <a:off x="206476" y="270411"/>
            <a:ext cx="11783963" cy="6370975"/>
          </a:xfrm>
          <a:prstGeom prst="rect">
            <a:avLst/>
          </a:prstGeom>
          <a:noFill/>
        </p:spPr>
        <p:txBody>
          <a:bodyPr wrap="square">
            <a:spAutoFit/>
          </a:bodyPr>
          <a:lstStyle/>
          <a:p>
            <a:r>
              <a:rPr lang="en-IN" sz="2400" dirty="0"/>
              <a:t>&lt;html ng-app=""&gt;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&lt;body&gt;</a:t>
            </a:r>
          </a:p>
          <a:p>
            <a:r>
              <a:rPr lang="en-IN" sz="2400" dirty="0"/>
              <a:t>&lt;div  ng-</a:t>
            </a:r>
            <a:r>
              <a:rPr lang="en-IN" sz="2400" dirty="0" err="1"/>
              <a:t>init</a:t>
            </a:r>
            <a:r>
              <a:rPr lang="en-IN" sz="2400" dirty="0"/>
              <a:t>="countries=[{</a:t>
            </a:r>
            <a:r>
              <a:rPr lang="en-IN" sz="2400" dirty="0" err="1"/>
              <a:t>Currency:'Dollar',name:'United</a:t>
            </a:r>
            <a:r>
              <a:rPr lang="en-IN" sz="2400" dirty="0"/>
              <a:t> States'},</a:t>
            </a:r>
          </a:p>
          <a:p>
            <a:r>
              <a:rPr lang="en-IN" sz="2400" dirty="0"/>
              <a:t> {</a:t>
            </a:r>
            <a:r>
              <a:rPr lang="en-IN" sz="2400" dirty="0" err="1"/>
              <a:t>Currency:'Pounds',name:'United</a:t>
            </a:r>
            <a:r>
              <a:rPr lang="en-IN" sz="2400" dirty="0"/>
              <a:t> Kingdom'},</a:t>
            </a:r>
          </a:p>
          <a:p>
            <a:r>
              <a:rPr lang="en-IN" sz="2400" dirty="0"/>
              <a:t> {</a:t>
            </a:r>
            <a:r>
              <a:rPr lang="en-IN" sz="2400" dirty="0" err="1"/>
              <a:t>Currency:'Rupee',name:'India</a:t>
            </a:r>
            <a:r>
              <a:rPr lang="en-IN" sz="2400" dirty="0"/>
              <a:t>'}]"&gt;</a:t>
            </a:r>
          </a:p>
          <a:p>
            <a:r>
              <a:rPr lang="en-IN" sz="2400" dirty="0"/>
              <a:t>&lt;/div&gt;</a:t>
            </a:r>
          </a:p>
          <a:p>
            <a:endParaRPr lang="en-IN" sz="2400" dirty="0"/>
          </a:p>
          <a:p>
            <a:r>
              <a:rPr lang="en-IN" sz="2400" dirty="0"/>
              <a:t>&lt;p&gt;List of Countries with locale:&lt;/p&gt;</a:t>
            </a:r>
          </a:p>
          <a:p>
            <a:r>
              <a:rPr lang="en-IN" sz="2400" dirty="0"/>
              <a:t> &lt;</a:t>
            </a:r>
            <a:r>
              <a:rPr lang="en-IN" sz="2400" dirty="0" err="1"/>
              <a:t>ol</a:t>
            </a:r>
            <a:r>
              <a:rPr lang="en-IN" sz="2400" dirty="0"/>
              <a:t>&gt;</a:t>
            </a:r>
          </a:p>
          <a:p>
            <a:r>
              <a:rPr lang="en-IN" sz="2400" dirty="0"/>
              <a:t> &lt;li ng-repeat="country in countries"&gt;</a:t>
            </a:r>
          </a:p>
          <a:p>
            <a:r>
              <a:rPr lang="en-IN" sz="2400" dirty="0"/>
              <a:t> {{ 'Country: ' + country.name + ', Currency: ' + </a:t>
            </a:r>
            <a:r>
              <a:rPr lang="en-IN" sz="2400" dirty="0" err="1"/>
              <a:t>country.Currency</a:t>
            </a:r>
            <a:r>
              <a:rPr lang="en-IN" sz="2400" dirty="0"/>
              <a:t> }}</a:t>
            </a:r>
          </a:p>
          <a:p>
            <a:r>
              <a:rPr lang="en-IN" sz="2400" dirty="0"/>
              <a:t> &lt;/li&gt;</a:t>
            </a:r>
          </a:p>
          <a:p>
            <a:r>
              <a:rPr lang="en-IN" sz="2400" dirty="0"/>
              <a:t> &lt;/</a:t>
            </a:r>
            <a:r>
              <a:rPr lang="en-IN" sz="2400" dirty="0" err="1"/>
              <a:t>ol</a:t>
            </a:r>
            <a:r>
              <a:rPr lang="en-IN" sz="2400" dirty="0"/>
              <a:t>&gt;</a:t>
            </a:r>
          </a:p>
          <a:p>
            <a:r>
              <a:rPr lang="en-IN" sz="2400" dirty="0"/>
              <a:t>&lt;/body&gt;</a:t>
            </a:r>
          </a:p>
          <a:p>
            <a:r>
              <a:rPr lang="en-IN" sz="2400" dirty="0"/>
              <a:t>&lt;/html&gt;</a:t>
            </a:r>
          </a:p>
        </p:txBody>
      </p:sp>
    </p:spTree>
    <p:extLst>
      <p:ext uri="{BB962C8B-B14F-4D97-AF65-F5344CB8AC3E}">
        <p14:creationId xmlns:p14="http://schemas.microsoft.com/office/powerpoint/2010/main" val="3834311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2233F-22FD-40D1-9042-154676FB1A06}"/>
              </a:ext>
            </a:extLst>
          </p:cNvPr>
          <p:cNvSpPr txBox="1"/>
          <p:nvPr/>
        </p:nvSpPr>
        <p:spPr>
          <a:xfrm>
            <a:off x="350274" y="616064"/>
            <a:ext cx="6098458" cy="5262979"/>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 "http://ajax.googleapis.com/ajax/libs/</a:t>
            </a:r>
            <a:r>
              <a:rPr lang="en-IN" sz="2400" dirty="0" err="1"/>
              <a:t>angularjs</a:t>
            </a:r>
            <a:r>
              <a:rPr lang="en-IN" sz="2400" dirty="0"/>
              <a:t>/1.3.14/angular.min.js"&gt;&lt;/script&gt;</a:t>
            </a:r>
          </a:p>
          <a:p>
            <a:r>
              <a:rPr lang="en-IN" sz="2400" dirty="0"/>
              <a:t>&lt;/head&gt;</a:t>
            </a:r>
          </a:p>
          <a:p>
            <a:r>
              <a:rPr lang="en-IN" sz="2400" dirty="0"/>
              <a:t>&lt;body&gt;</a:t>
            </a:r>
          </a:p>
          <a:p>
            <a:r>
              <a:rPr lang="en-IN" sz="2400" dirty="0"/>
              <a:t>&lt;div ng-app="" &gt;</a:t>
            </a:r>
          </a:p>
          <a:p>
            <a:r>
              <a:rPr lang="en-IN" sz="2400" dirty="0"/>
              <a:t>First Name:</a:t>
            </a:r>
          </a:p>
          <a:p>
            <a:r>
              <a:rPr lang="en-IN" sz="2400" dirty="0"/>
              <a:t>&lt;input type="text" ng-model="</a:t>
            </a:r>
            <a:r>
              <a:rPr lang="en-IN" sz="2400" dirty="0" err="1"/>
              <a:t>firstName</a:t>
            </a:r>
            <a:r>
              <a:rPr lang="en-IN" sz="2400" dirty="0"/>
              <a:t>"&gt;</a:t>
            </a:r>
          </a:p>
          <a:p>
            <a:r>
              <a:rPr lang="en-IN" sz="2400" dirty="0"/>
              <a:t>&lt;</a:t>
            </a:r>
            <a:r>
              <a:rPr lang="en-IN" sz="2400" dirty="0" err="1"/>
              <a:t>br</a:t>
            </a:r>
            <a:r>
              <a:rPr lang="en-IN" sz="2400" dirty="0"/>
              <a:t>&gt;</a:t>
            </a:r>
          </a:p>
          <a:p>
            <a:r>
              <a:rPr lang="en-IN" sz="2400" dirty="0"/>
              <a:t>Last Name:</a:t>
            </a:r>
          </a:p>
          <a:p>
            <a:r>
              <a:rPr lang="en-IN" sz="2400" dirty="0"/>
              <a:t>&lt;input type="text" ng-model="</a:t>
            </a:r>
            <a:r>
              <a:rPr lang="en-IN" sz="2400" dirty="0" err="1"/>
              <a:t>lastName</a:t>
            </a:r>
            <a:r>
              <a:rPr lang="en-IN" sz="2400" dirty="0"/>
              <a:t>"&gt;</a:t>
            </a:r>
          </a:p>
        </p:txBody>
      </p:sp>
      <p:sp>
        <p:nvSpPr>
          <p:cNvPr id="5" name="TextBox 4">
            <a:extLst>
              <a:ext uri="{FF2B5EF4-FFF2-40B4-BE49-F238E27FC236}">
                <a16:creationId xmlns:a16="http://schemas.microsoft.com/office/drawing/2014/main" id="{2A5D502D-DE77-5A2C-CEA9-9B5B1B7953F6}"/>
              </a:ext>
            </a:extLst>
          </p:cNvPr>
          <p:cNvSpPr txBox="1"/>
          <p:nvPr/>
        </p:nvSpPr>
        <p:spPr>
          <a:xfrm>
            <a:off x="6928060" y="442818"/>
            <a:ext cx="5263940" cy="2308324"/>
          </a:xfrm>
          <a:prstGeom prst="rect">
            <a:avLst/>
          </a:prstGeom>
          <a:noFill/>
        </p:spPr>
        <p:txBody>
          <a:bodyPr wrap="square">
            <a:spAutoFit/>
          </a:bodyPr>
          <a:lstStyle/>
          <a:p>
            <a:r>
              <a:rPr lang="en-IN" sz="2400" dirty="0"/>
              <a:t>&lt;span ng-bind="</a:t>
            </a:r>
            <a:r>
              <a:rPr lang="en-IN" sz="2400" dirty="0" err="1"/>
              <a:t>firstName</a:t>
            </a:r>
            <a:r>
              <a:rPr lang="en-IN" sz="2400" dirty="0"/>
              <a:t>"&gt;&lt;/span&gt;</a:t>
            </a:r>
          </a:p>
          <a:p>
            <a:r>
              <a:rPr lang="en-IN" sz="2400" dirty="0"/>
              <a:t>&lt;</a:t>
            </a:r>
            <a:r>
              <a:rPr lang="en-IN" sz="2400" dirty="0" err="1"/>
              <a:t>br</a:t>
            </a:r>
            <a:r>
              <a:rPr lang="en-IN" sz="2400" dirty="0"/>
              <a:t>&gt;</a:t>
            </a:r>
          </a:p>
          <a:p>
            <a:r>
              <a:rPr lang="en-IN" sz="2400" dirty="0"/>
              <a:t>Full Name is {{</a:t>
            </a:r>
            <a:r>
              <a:rPr lang="en-IN" sz="2400" dirty="0" err="1"/>
              <a:t>firstName</a:t>
            </a:r>
            <a:r>
              <a:rPr lang="en-IN" sz="2400" dirty="0"/>
              <a:t> + </a:t>
            </a:r>
            <a:r>
              <a:rPr lang="en-IN" sz="2400" dirty="0" err="1"/>
              <a:t>lastName</a:t>
            </a:r>
            <a:r>
              <a:rPr lang="en-IN" sz="2400" dirty="0"/>
              <a:t>}}</a:t>
            </a:r>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107024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6ED241-671A-93B2-76CE-47A613D1CA2D}"/>
              </a:ext>
            </a:extLst>
          </p:cNvPr>
          <p:cNvSpPr txBox="1"/>
          <p:nvPr/>
        </p:nvSpPr>
        <p:spPr>
          <a:xfrm>
            <a:off x="202176" y="2703016"/>
            <a:ext cx="11787648" cy="4154984"/>
          </a:xfrm>
          <a:prstGeom prst="rect">
            <a:avLst/>
          </a:prstGeom>
          <a:noFill/>
        </p:spPr>
        <p:txBody>
          <a:bodyPr wrap="square">
            <a:spAutoFit/>
          </a:bodyPr>
          <a:lstStyle/>
          <a:p>
            <a:r>
              <a:rPr lang="en-IN" sz="2200" dirty="0"/>
              <a:t>&lt;!DOCTYPE html&gt;</a:t>
            </a:r>
          </a:p>
          <a:p>
            <a:r>
              <a:rPr lang="en-IN" sz="2200" dirty="0"/>
              <a:t>&lt;html&gt;</a:t>
            </a:r>
          </a:p>
          <a:p>
            <a:r>
              <a:rPr lang="en-IN" sz="2200" dirty="0"/>
              <a:t>&lt;script </a:t>
            </a:r>
            <a:r>
              <a:rPr lang="en-IN" sz="2200" dirty="0" err="1"/>
              <a:t>src</a:t>
            </a:r>
            <a:r>
              <a:rPr lang="en-IN" sz="2200" dirty="0"/>
              <a:t>="https://ajax.googleapis.com/ajax/libs/</a:t>
            </a:r>
            <a:r>
              <a:rPr lang="en-IN" sz="2200" dirty="0" err="1"/>
              <a:t>angularjs</a:t>
            </a:r>
            <a:r>
              <a:rPr lang="en-IN" sz="2200" dirty="0"/>
              <a:t>/1.6.9/angular.min.js"&gt;&lt;/script&gt;</a:t>
            </a:r>
          </a:p>
          <a:p>
            <a:r>
              <a:rPr lang="en-IN" sz="2200" dirty="0"/>
              <a:t>&lt;body ng-app=""&gt;</a:t>
            </a:r>
          </a:p>
          <a:p>
            <a:endParaRPr lang="en-IN" sz="2200" dirty="0"/>
          </a:p>
          <a:p>
            <a:r>
              <a:rPr lang="en-IN" sz="2200" dirty="0"/>
              <a:t>Hide HTML: &lt;input type="checkbox" ng-model="</a:t>
            </a:r>
            <a:r>
              <a:rPr lang="en-IN" sz="2200" dirty="0" err="1"/>
              <a:t>myVar</a:t>
            </a:r>
            <a:r>
              <a:rPr lang="en-IN" sz="2200" dirty="0"/>
              <a:t>"&gt;</a:t>
            </a:r>
          </a:p>
          <a:p>
            <a:r>
              <a:rPr lang="en-IN" sz="2200" dirty="0"/>
              <a:t>&lt;div ng-hide="</a:t>
            </a:r>
            <a:r>
              <a:rPr lang="en-IN" sz="2200" dirty="0" err="1"/>
              <a:t>myVar</a:t>
            </a:r>
            <a:r>
              <a:rPr lang="en-IN" sz="2200" dirty="0"/>
              <a:t>"&gt;</a:t>
            </a:r>
          </a:p>
          <a:p>
            <a:r>
              <a:rPr lang="en-IN" sz="2200" dirty="0"/>
              <a:t>&lt;h1&gt;Hello&lt;/h1&gt;</a:t>
            </a:r>
          </a:p>
          <a:p>
            <a:r>
              <a:rPr lang="en-IN" sz="2200" dirty="0"/>
              <a:t>&lt;p&gt;Welcome to Web Technologies.&lt;/p&gt;</a:t>
            </a:r>
          </a:p>
          <a:p>
            <a:r>
              <a:rPr lang="en-IN" sz="2200" dirty="0"/>
              <a:t>&lt;/div&gt;</a:t>
            </a:r>
          </a:p>
          <a:p>
            <a:r>
              <a:rPr lang="en-IN" sz="2200" dirty="0"/>
              <a:t>&lt;/body&gt;</a:t>
            </a:r>
          </a:p>
          <a:p>
            <a:r>
              <a:rPr lang="en-IN" sz="2200" dirty="0"/>
              <a:t>&lt;/html&gt;</a:t>
            </a:r>
          </a:p>
        </p:txBody>
      </p:sp>
      <p:sp>
        <p:nvSpPr>
          <p:cNvPr id="5" name="TextBox 4">
            <a:extLst>
              <a:ext uri="{FF2B5EF4-FFF2-40B4-BE49-F238E27FC236}">
                <a16:creationId xmlns:a16="http://schemas.microsoft.com/office/drawing/2014/main" id="{46B0389E-2577-0891-A81F-0516A1EF69CE}"/>
              </a:ext>
            </a:extLst>
          </p:cNvPr>
          <p:cNvSpPr txBox="1"/>
          <p:nvPr/>
        </p:nvSpPr>
        <p:spPr>
          <a:xfrm>
            <a:off x="202176" y="678214"/>
            <a:ext cx="11477932" cy="1384995"/>
          </a:xfrm>
          <a:prstGeom prst="rect">
            <a:avLst/>
          </a:prstGeom>
          <a:noFill/>
        </p:spPr>
        <p:txBody>
          <a:bodyPr wrap="square">
            <a:spAutoFit/>
          </a:bodyPr>
          <a:lstStyle/>
          <a:p>
            <a:r>
              <a:rPr lang="en-US" sz="2400" dirty="0"/>
              <a:t>The ng-hide directive hides the HTML element if the expression evaluates to true.</a:t>
            </a:r>
          </a:p>
          <a:p>
            <a:endParaRPr lang="en-US" sz="1200" dirty="0"/>
          </a:p>
          <a:p>
            <a:r>
              <a:rPr lang="en-US" sz="2400" dirty="0" err="1"/>
              <a:t>ngShow</a:t>
            </a:r>
            <a:r>
              <a:rPr lang="en-US" sz="2400" dirty="0"/>
              <a:t> is used to show HTML element by linking it to a Boolean variable in the script. If the value of the variable is true then the item is displayed</a:t>
            </a:r>
            <a:endParaRPr lang="en-IN" sz="2400" dirty="0"/>
          </a:p>
        </p:txBody>
      </p:sp>
      <p:sp>
        <p:nvSpPr>
          <p:cNvPr id="7" name="TextBox 6">
            <a:extLst>
              <a:ext uri="{FF2B5EF4-FFF2-40B4-BE49-F238E27FC236}">
                <a16:creationId xmlns:a16="http://schemas.microsoft.com/office/drawing/2014/main" id="{A1CF220C-BBE6-A500-AEC2-DF4D7D6533D2}"/>
              </a:ext>
            </a:extLst>
          </p:cNvPr>
          <p:cNvSpPr txBox="1"/>
          <p:nvPr/>
        </p:nvSpPr>
        <p:spPr>
          <a:xfrm>
            <a:off x="202176" y="216549"/>
            <a:ext cx="6098458" cy="461665"/>
          </a:xfrm>
          <a:prstGeom prst="rect">
            <a:avLst/>
          </a:prstGeom>
          <a:noFill/>
        </p:spPr>
        <p:txBody>
          <a:bodyPr wrap="square">
            <a:spAutoFit/>
          </a:bodyPr>
          <a:lstStyle/>
          <a:p>
            <a:r>
              <a:rPr lang="en-US" sz="2400" b="1" dirty="0"/>
              <a:t>ng-hide and ng-show</a:t>
            </a:r>
            <a:endParaRPr lang="en-IN" sz="2400" b="1" dirty="0"/>
          </a:p>
        </p:txBody>
      </p:sp>
    </p:spTree>
    <p:extLst>
      <p:ext uri="{BB962C8B-B14F-4D97-AF65-F5344CB8AC3E}">
        <p14:creationId xmlns:p14="http://schemas.microsoft.com/office/powerpoint/2010/main" val="3913556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9E4A34-77FC-2D4A-B094-884AE8657791}"/>
              </a:ext>
            </a:extLst>
          </p:cNvPr>
          <p:cNvSpPr txBox="1"/>
          <p:nvPr/>
        </p:nvSpPr>
        <p:spPr>
          <a:xfrm>
            <a:off x="401279" y="2078022"/>
            <a:ext cx="11389442" cy="4524315"/>
          </a:xfrm>
          <a:prstGeom prst="rect">
            <a:avLst/>
          </a:prstGeom>
          <a:noFill/>
        </p:spPr>
        <p:txBody>
          <a:bodyPr wrap="square">
            <a:spAutoFit/>
          </a:bodyPr>
          <a:lstStyle/>
          <a:p>
            <a:r>
              <a:rPr lang="en-US" sz="2400" dirty="0"/>
              <a:t>&lt;!DOCTYPE html&gt;</a:t>
            </a:r>
          </a:p>
          <a:p>
            <a:r>
              <a:rPr lang="en-US" sz="2400" dirty="0"/>
              <a:t>&lt;html&gt;</a:t>
            </a:r>
          </a:p>
          <a:p>
            <a:r>
              <a:rPr lang="en-US" sz="2400" dirty="0"/>
              <a:t>&lt;script </a:t>
            </a:r>
            <a:r>
              <a:rPr lang="en-US" sz="2400" dirty="0" err="1"/>
              <a:t>src</a:t>
            </a:r>
            <a:r>
              <a:rPr lang="en-US" sz="2400" dirty="0"/>
              <a:t>="https://ajax.googleapis.com/ajax/libs/</a:t>
            </a:r>
            <a:r>
              <a:rPr lang="en-US" sz="2400" dirty="0" err="1"/>
              <a:t>angularjs</a:t>
            </a:r>
            <a:r>
              <a:rPr lang="en-US" sz="2400" dirty="0"/>
              <a:t>/1.6.9/angular.min.js"&gt;&lt;/script&gt;</a:t>
            </a:r>
          </a:p>
          <a:p>
            <a:r>
              <a:rPr lang="en-US" sz="2400" dirty="0"/>
              <a:t>&lt;body ng-app=""&gt;</a:t>
            </a:r>
          </a:p>
          <a:p>
            <a:r>
              <a:rPr lang="en-US" sz="2400" dirty="0"/>
              <a:t>Click here to make the input field </a:t>
            </a:r>
            <a:r>
              <a:rPr lang="en-US" sz="2400" dirty="0" err="1"/>
              <a:t>readonly</a:t>
            </a:r>
            <a:r>
              <a:rPr lang="en-US" sz="2400" dirty="0"/>
              <a:t>:&lt;input type="checkbox" ng-model="all"&gt;&lt;</a:t>
            </a:r>
            <a:r>
              <a:rPr lang="en-US" sz="2400" dirty="0" err="1"/>
              <a:t>br</a:t>
            </a:r>
            <a:r>
              <a:rPr lang="en-US" sz="2400" dirty="0"/>
              <a:t>&gt;&lt;</a:t>
            </a:r>
            <a:r>
              <a:rPr lang="en-US" sz="2400" dirty="0" err="1"/>
              <a:t>br</a:t>
            </a:r>
            <a:r>
              <a:rPr lang="en-US" sz="2400" dirty="0"/>
              <a:t>&gt;</a:t>
            </a:r>
          </a:p>
          <a:p>
            <a:endParaRPr lang="en-US" sz="2400" dirty="0"/>
          </a:p>
          <a:p>
            <a:r>
              <a:rPr lang="en-US" sz="2400" dirty="0"/>
              <a:t>&lt;input type="text" ng-</a:t>
            </a:r>
            <a:r>
              <a:rPr lang="en-US" sz="2400" dirty="0" err="1"/>
              <a:t>readonly</a:t>
            </a:r>
            <a:r>
              <a:rPr lang="en-US" sz="2400" dirty="0"/>
              <a:t>="all"&gt;</a:t>
            </a:r>
          </a:p>
          <a:p>
            <a:endParaRPr lang="en-US" sz="2400" dirty="0"/>
          </a:p>
          <a:p>
            <a:r>
              <a:rPr lang="en-US" sz="2400" dirty="0"/>
              <a:t>&lt;/body&gt;</a:t>
            </a:r>
          </a:p>
          <a:p>
            <a:r>
              <a:rPr lang="en-US" sz="2400" dirty="0"/>
              <a:t>&lt;/html&gt;</a:t>
            </a:r>
            <a:endParaRPr lang="en-IN" sz="2400" dirty="0"/>
          </a:p>
        </p:txBody>
      </p:sp>
      <p:sp>
        <p:nvSpPr>
          <p:cNvPr id="5" name="TextBox 4">
            <a:extLst>
              <a:ext uri="{FF2B5EF4-FFF2-40B4-BE49-F238E27FC236}">
                <a16:creationId xmlns:a16="http://schemas.microsoft.com/office/drawing/2014/main" id="{B2F63733-0928-782C-3878-07F842ABAE92}"/>
              </a:ext>
            </a:extLst>
          </p:cNvPr>
          <p:cNvSpPr txBox="1"/>
          <p:nvPr/>
        </p:nvSpPr>
        <p:spPr>
          <a:xfrm>
            <a:off x="401279" y="731344"/>
            <a:ext cx="11389441" cy="1200329"/>
          </a:xfrm>
          <a:prstGeom prst="rect">
            <a:avLst/>
          </a:prstGeom>
          <a:noFill/>
        </p:spPr>
        <p:txBody>
          <a:bodyPr wrap="square">
            <a:spAutoFit/>
          </a:bodyPr>
          <a:lstStyle/>
          <a:p>
            <a:r>
              <a:rPr lang="en-US" sz="2400" dirty="0"/>
              <a:t>The ng-</a:t>
            </a:r>
            <a:r>
              <a:rPr lang="en-US" sz="2400" dirty="0" err="1"/>
              <a:t>readonly</a:t>
            </a:r>
            <a:r>
              <a:rPr lang="en-US" sz="2400" dirty="0"/>
              <a:t> directive sets the </a:t>
            </a:r>
            <a:r>
              <a:rPr lang="en-US" sz="2400" dirty="0" err="1"/>
              <a:t>readonly</a:t>
            </a:r>
            <a:r>
              <a:rPr lang="en-US" sz="2400" dirty="0"/>
              <a:t> attribute of a form field (input or </a:t>
            </a:r>
            <a:r>
              <a:rPr lang="en-US" sz="2400" dirty="0" err="1"/>
              <a:t>textarea</a:t>
            </a:r>
            <a:r>
              <a:rPr lang="en-US" sz="2400" dirty="0"/>
              <a:t>). The form field will be </a:t>
            </a:r>
            <a:r>
              <a:rPr lang="en-US" sz="2400" dirty="0" err="1"/>
              <a:t>readonly</a:t>
            </a:r>
            <a:r>
              <a:rPr lang="en-US" sz="2400" dirty="0"/>
              <a:t> if the expression inside the ng-</a:t>
            </a:r>
            <a:r>
              <a:rPr lang="en-US" sz="2400" dirty="0" err="1"/>
              <a:t>readonly</a:t>
            </a:r>
            <a:r>
              <a:rPr lang="en-US" sz="2400" dirty="0"/>
              <a:t> attribute returns true.</a:t>
            </a:r>
            <a:endParaRPr lang="en-IN" sz="2400" dirty="0"/>
          </a:p>
        </p:txBody>
      </p:sp>
      <p:sp>
        <p:nvSpPr>
          <p:cNvPr id="8" name="TextBox 7">
            <a:extLst>
              <a:ext uri="{FF2B5EF4-FFF2-40B4-BE49-F238E27FC236}">
                <a16:creationId xmlns:a16="http://schemas.microsoft.com/office/drawing/2014/main" id="{9ABB43AC-8186-DD0F-B064-591CC479E1DD}"/>
              </a:ext>
            </a:extLst>
          </p:cNvPr>
          <p:cNvSpPr txBox="1"/>
          <p:nvPr/>
        </p:nvSpPr>
        <p:spPr>
          <a:xfrm>
            <a:off x="401279" y="215663"/>
            <a:ext cx="6098458" cy="461665"/>
          </a:xfrm>
          <a:prstGeom prst="rect">
            <a:avLst/>
          </a:prstGeom>
          <a:noFill/>
        </p:spPr>
        <p:txBody>
          <a:bodyPr wrap="square">
            <a:spAutoFit/>
          </a:bodyPr>
          <a:lstStyle/>
          <a:p>
            <a:r>
              <a:rPr lang="en-US" sz="2400" b="1" dirty="0"/>
              <a:t>ng-</a:t>
            </a:r>
            <a:r>
              <a:rPr lang="en-US" sz="2400" b="1" dirty="0" err="1"/>
              <a:t>readonly</a:t>
            </a:r>
            <a:endParaRPr lang="en-IN" sz="2400" b="1" dirty="0"/>
          </a:p>
        </p:txBody>
      </p:sp>
    </p:spTree>
    <p:extLst>
      <p:ext uri="{BB962C8B-B14F-4D97-AF65-F5344CB8AC3E}">
        <p14:creationId xmlns:p14="http://schemas.microsoft.com/office/powerpoint/2010/main" val="4229198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0D7826-5D1E-ED11-D254-9FD33AF885C8}"/>
              </a:ext>
            </a:extLst>
          </p:cNvPr>
          <p:cNvSpPr txBox="1"/>
          <p:nvPr/>
        </p:nvSpPr>
        <p:spPr>
          <a:xfrm>
            <a:off x="334911" y="1474894"/>
            <a:ext cx="11522177" cy="1938992"/>
          </a:xfrm>
          <a:prstGeom prst="rect">
            <a:avLst/>
          </a:prstGeom>
          <a:noFill/>
        </p:spPr>
        <p:txBody>
          <a:bodyPr wrap="square">
            <a:spAutoFit/>
          </a:bodyPr>
          <a:lstStyle/>
          <a:p>
            <a:r>
              <a:rPr lang="en-US" sz="2400" dirty="0"/>
              <a:t>The AngularJS ng-if directive is used to remove the HTML elements if the expression is set to false. If the if element is set to true, a copy of the element is added in the DOM.</a:t>
            </a:r>
          </a:p>
          <a:p>
            <a:endParaRPr lang="en-US" sz="2400" dirty="0"/>
          </a:p>
          <a:p>
            <a:r>
              <a:rPr lang="en-US" sz="2400" dirty="0"/>
              <a:t>The ng-if directive is different from the ng-hide, which hides the display of the element, where the ng-if directive completely removes the element from the DOM.</a:t>
            </a:r>
            <a:endParaRPr lang="en-IN" sz="2400" dirty="0"/>
          </a:p>
        </p:txBody>
      </p:sp>
      <p:sp>
        <p:nvSpPr>
          <p:cNvPr id="5" name="TextBox 4">
            <a:extLst>
              <a:ext uri="{FF2B5EF4-FFF2-40B4-BE49-F238E27FC236}">
                <a16:creationId xmlns:a16="http://schemas.microsoft.com/office/drawing/2014/main" id="{8746A027-7991-8054-8D89-9BA44427E54B}"/>
              </a:ext>
            </a:extLst>
          </p:cNvPr>
          <p:cNvSpPr txBox="1"/>
          <p:nvPr/>
        </p:nvSpPr>
        <p:spPr>
          <a:xfrm>
            <a:off x="3046770" y="4013227"/>
            <a:ext cx="6098458" cy="400110"/>
          </a:xfrm>
          <a:prstGeom prst="rect">
            <a:avLst/>
          </a:prstGeom>
          <a:noFill/>
        </p:spPr>
        <p:txBody>
          <a:bodyPr wrap="square">
            <a:spAutoFit/>
          </a:bodyPr>
          <a:lstStyle/>
          <a:p>
            <a:r>
              <a:rPr lang="en-IN" sz="2000" b="1" dirty="0"/>
              <a:t>&lt;element ng-if="expression"&gt;&lt;/element&gt;</a:t>
            </a:r>
          </a:p>
        </p:txBody>
      </p:sp>
      <p:sp>
        <p:nvSpPr>
          <p:cNvPr id="7" name="TextBox 6">
            <a:extLst>
              <a:ext uri="{FF2B5EF4-FFF2-40B4-BE49-F238E27FC236}">
                <a16:creationId xmlns:a16="http://schemas.microsoft.com/office/drawing/2014/main" id="{CFB878C3-845D-A567-CFA6-92C1DB5194FF}"/>
              </a:ext>
            </a:extLst>
          </p:cNvPr>
          <p:cNvSpPr txBox="1"/>
          <p:nvPr/>
        </p:nvSpPr>
        <p:spPr>
          <a:xfrm>
            <a:off x="334911" y="506222"/>
            <a:ext cx="6098458" cy="461665"/>
          </a:xfrm>
          <a:prstGeom prst="rect">
            <a:avLst/>
          </a:prstGeom>
          <a:noFill/>
        </p:spPr>
        <p:txBody>
          <a:bodyPr wrap="square">
            <a:spAutoFit/>
          </a:bodyPr>
          <a:lstStyle/>
          <a:p>
            <a:r>
              <a:rPr lang="en-US" sz="2400" b="1" dirty="0"/>
              <a:t>ng-if directive </a:t>
            </a:r>
            <a:endParaRPr lang="en-IN" sz="2400" b="1" dirty="0"/>
          </a:p>
        </p:txBody>
      </p:sp>
    </p:spTree>
    <p:extLst>
      <p:ext uri="{BB962C8B-B14F-4D97-AF65-F5344CB8AC3E}">
        <p14:creationId xmlns:p14="http://schemas.microsoft.com/office/powerpoint/2010/main" val="3922387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2BCAD6-6886-04BE-A022-FC6EAA481C53}"/>
              </a:ext>
            </a:extLst>
          </p:cNvPr>
          <p:cNvSpPr txBox="1"/>
          <p:nvPr/>
        </p:nvSpPr>
        <p:spPr>
          <a:xfrm>
            <a:off x="718983" y="255663"/>
            <a:ext cx="11212461" cy="6001643"/>
          </a:xfrm>
          <a:prstGeom prst="rect">
            <a:avLst/>
          </a:prstGeom>
          <a:noFill/>
        </p:spPr>
        <p:txBody>
          <a:bodyPr wrap="square">
            <a:spAutoFit/>
          </a:bodyPr>
          <a:lstStyle/>
          <a:p>
            <a:r>
              <a:rPr lang="en-IN" sz="2400" dirty="0"/>
              <a:t>&lt;html&gt;</a:t>
            </a:r>
          </a:p>
          <a:p>
            <a:r>
              <a:rPr lang="en-IN" sz="2400" dirty="0"/>
              <a:t>&lt;head&gt;</a:t>
            </a:r>
          </a:p>
          <a:p>
            <a:r>
              <a:rPr lang="en-IN" sz="2400" dirty="0"/>
              <a:t>&lt;/head&gt;</a:t>
            </a:r>
          </a:p>
          <a:p>
            <a:r>
              <a:rPr lang="en-IN" sz="2400" dirty="0"/>
              <a:t>&lt;body ng-app=""&gt;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endParaRPr lang="en-IN" sz="2400" dirty="0"/>
          </a:p>
          <a:p>
            <a:r>
              <a:rPr lang="en-IN" sz="2400" dirty="0"/>
              <a:t>Display HTML content: &lt;input type="checkbox" ng-model="</a:t>
            </a:r>
            <a:r>
              <a:rPr lang="en-IN" sz="2400" dirty="0" err="1"/>
              <a:t>myVar</a:t>
            </a:r>
            <a:r>
              <a:rPr lang="en-IN" sz="2400" dirty="0"/>
              <a:t>" ng-</a:t>
            </a:r>
            <a:r>
              <a:rPr lang="en-IN" sz="2400" dirty="0" err="1"/>
              <a:t>init</a:t>
            </a:r>
            <a:r>
              <a:rPr lang="en-IN" sz="2400" dirty="0"/>
              <a:t>="</a:t>
            </a:r>
            <a:r>
              <a:rPr lang="en-IN" sz="2400" dirty="0" err="1"/>
              <a:t>myVar</a:t>
            </a:r>
            <a:r>
              <a:rPr lang="en-IN" sz="2400" dirty="0"/>
              <a:t> = true"&gt;</a:t>
            </a:r>
          </a:p>
          <a:p>
            <a:r>
              <a:rPr lang="en-IN" sz="2400" dirty="0"/>
              <a:t>&lt;div ng-if="</a:t>
            </a:r>
            <a:r>
              <a:rPr lang="en-IN" sz="2400" dirty="0" err="1"/>
              <a:t>myVar</a:t>
            </a:r>
            <a:r>
              <a:rPr lang="en-IN" sz="2400" dirty="0"/>
              <a:t>"&gt;</a:t>
            </a:r>
          </a:p>
          <a:p>
            <a:r>
              <a:rPr lang="en-IN" sz="2400" dirty="0"/>
              <a:t>&lt;h1&gt;</a:t>
            </a:r>
            <a:r>
              <a:rPr lang="en-IN" sz="2400" dirty="0" err="1"/>
              <a:t>B.Tech</a:t>
            </a:r>
            <a:r>
              <a:rPr lang="en-IN" sz="2400" dirty="0"/>
              <a:t> IV Semester&lt;/h1&gt;</a:t>
            </a:r>
          </a:p>
          <a:p>
            <a:r>
              <a:rPr lang="en-IN" sz="2400" dirty="0"/>
              <a:t>&lt;h2&gt;Web Technologies.&lt;/h2&gt;</a:t>
            </a:r>
          </a:p>
          <a:p>
            <a:endParaRPr lang="en-IN" sz="2400" dirty="0"/>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3804844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1CFB51-03B9-C042-7ECF-554CD28C1A00}"/>
              </a:ext>
            </a:extLst>
          </p:cNvPr>
          <p:cNvSpPr txBox="1"/>
          <p:nvPr/>
        </p:nvSpPr>
        <p:spPr>
          <a:xfrm>
            <a:off x="276532" y="832039"/>
            <a:ext cx="11625416" cy="2677656"/>
          </a:xfrm>
          <a:prstGeom prst="rect">
            <a:avLst/>
          </a:prstGeom>
          <a:noFill/>
        </p:spPr>
        <p:txBody>
          <a:bodyPr wrap="square">
            <a:spAutoFit/>
          </a:bodyPr>
          <a:lstStyle/>
          <a:p>
            <a:r>
              <a:rPr lang="en-US" sz="2400" dirty="0"/>
              <a:t>AngularJS ng-click is an In-Built AngularJS directive that is mainly used to handle the click events on the HTML view and processing the data in the controller as per requirements. </a:t>
            </a:r>
          </a:p>
          <a:p>
            <a:endParaRPr lang="en-US" sz="2400" dirty="0"/>
          </a:p>
          <a:p>
            <a:r>
              <a:rPr lang="en-US" sz="2400" dirty="0"/>
              <a:t>The ng-click directive can be used with multiple HTML elements such as button, input, select, checkbox, etc. This provides the developer ability to define custom behavior whenever an element is clicked.</a:t>
            </a:r>
            <a:endParaRPr lang="en-IN" sz="2400" dirty="0"/>
          </a:p>
        </p:txBody>
      </p:sp>
      <p:sp>
        <p:nvSpPr>
          <p:cNvPr id="5" name="TextBox 4">
            <a:extLst>
              <a:ext uri="{FF2B5EF4-FFF2-40B4-BE49-F238E27FC236}">
                <a16:creationId xmlns:a16="http://schemas.microsoft.com/office/drawing/2014/main" id="{85DC9503-78C4-5C54-3074-8AA036C50F16}"/>
              </a:ext>
            </a:extLst>
          </p:cNvPr>
          <p:cNvSpPr txBox="1"/>
          <p:nvPr/>
        </p:nvSpPr>
        <p:spPr>
          <a:xfrm>
            <a:off x="276532" y="279908"/>
            <a:ext cx="6098458" cy="461665"/>
          </a:xfrm>
          <a:prstGeom prst="rect">
            <a:avLst/>
          </a:prstGeom>
          <a:noFill/>
        </p:spPr>
        <p:txBody>
          <a:bodyPr wrap="square">
            <a:spAutoFit/>
          </a:bodyPr>
          <a:lstStyle/>
          <a:p>
            <a:r>
              <a:rPr lang="en-US" sz="2400" b="1" dirty="0"/>
              <a:t>ng-click</a:t>
            </a:r>
            <a:endParaRPr lang="en-IN" sz="2400" b="1" dirty="0"/>
          </a:p>
        </p:txBody>
      </p:sp>
    </p:spTree>
    <p:extLst>
      <p:ext uri="{BB962C8B-B14F-4D97-AF65-F5344CB8AC3E}">
        <p14:creationId xmlns:p14="http://schemas.microsoft.com/office/powerpoint/2010/main" val="128549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F5998-06F3-7F3D-0E98-EBF5A83C67B5}"/>
              </a:ext>
            </a:extLst>
          </p:cNvPr>
          <p:cNvSpPr txBox="1"/>
          <p:nvPr/>
        </p:nvSpPr>
        <p:spPr>
          <a:xfrm>
            <a:off x="631722" y="559514"/>
            <a:ext cx="7315200" cy="461665"/>
          </a:xfrm>
          <a:prstGeom prst="rect">
            <a:avLst/>
          </a:prstGeom>
          <a:noFill/>
        </p:spPr>
        <p:txBody>
          <a:bodyPr wrap="square" rtlCol="0">
            <a:spAutoFit/>
          </a:bodyPr>
          <a:lstStyle/>
          <a:p>
            <a:r>
              <a:rPr lang="en-US" sz="2400" b="1" dirty="0"/>
              <a:t>Features of Angular JS</a:t>
            </a:r>
            <a:endParaRPr lang="en-IN" sz="2400" b="1" dirty="0"/>
          </a:p>
        </p:txBody>
      </p:sp>
      <p:sp>
        <p:nvSpPr>
          <p:cNvPr id="4" name="TextBox 3">
            <a:extLst>
              <a:ext uri="{FF2B5EF4-FFF2-40B4-BE49-F238E27FC236}">
                <a16:creationId xmlns:a16="http://schemas.microsoft.com/office/drawing/2014/main" id="{8B676ED7-4CAE-7F95-9CA2-CE4B34B4FD33}"/>
              </a:ext>
            </a:extLst>
          </p:cNvPr>
          <p:cNvSpPr txBox="1"/>
          <p:nvPr/>
        </p:nvSpPr>
        <p:spPr>
          <a:xfrm>
            <a:off x="631722" y="1543338"/>
            <a:ext cx="10928555" cy="4524315"/>
          </a:xfrm>
          <a:prstGeom prst="rect">
            <a:avLst/>
          </a:prstGeom>
          <a:noFill/>
        </p:spPr>
        <p:txBody>
          <a:bodyPr wrap="square">
            <a:spAutoFit/>
          </a:bodyPr>
          <a:lstStyle/>
          <a:p>
            <a:r>
              <a:rPr lang="en-US" sz="2400" dirty="0"/>
              <a:t>AngularJS is an efficient framework that can create Rich Internet Applications (RIA).</a:t>
            </a:r>
          </a:p>
          <a:p>
            <a:endParaRPr lang="en-US" sz="2400" dirty="0"/>
          </a:p>
          <a:p>
            <a:r>
              <a:rPr lang="en-US" sz="2400" dirty="0"/>
              <a:t>AngularJS provides developers an options to write client-side applications using JavaScript in a clean Model View Controller (MVC) way.</a:t>
            </a:r>
          </a:p>
          <a:p>
            <a:endParaRPr lang="en-US" sz="2400" dirty="0"/>
          </a:p>
          <a:p>
            <a:r>
              <a:rPr lang="en-US" sz="2400" dirty="0"/>
              <a:t>Applications written in AngularJS are cross-browser compliant. AngularJS automatically handles JavaScript code suitable for each browser.</a:t>
            </a:r>
          </a:p>
          <a:p>
            <a:endParaRPr lang="en-US" sz="2400" dirty="0"/>
          </a:p>
          <a:p>
            <a:r>
              <a:rPr lang="en-US" sz="2400" dirty="0"/>
              <a:t>AngularJS is open source, completely free, and used by thousands of developers around the world. It is licensed under the Apache license version 2.0.</a:t>
            </a:r>
          </a:p>
          <a:p>
            <a:endParaRPr lang="en-IN" sz="2400" dirty="0"/>
          </a:p>
        </p:txBody>
      </p:sp>
    </p:spTree>
    <p:extLst>
      <p:ext uri="{BB962C8B-B14F-4D97-AF65-F5344CB8AC3E}">
        <p14:creationId xmlns:p14="http://schemas.microsoft.com/office/powerpoint/2010/main" val="3894718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56209-C63C-6E2F-E551-C263F4A84A9D}"/>
              </a:ext>
            </a:extLst>
          </p:cNvPr>
          <p:cNvSpPr txBox="1"/>
          <p:nvPr/>
        </p:nvSpPr>
        <p:spPr>
          <a:xfrm>
            <a:off x="409267" y="405691"/>
            <a:ext cx="11227209" cy="4893647"/>
          </a:xfrm>
          <a:prstGeom prst="rect">
            <a:avLst/>
          </a:prstGeom>
          <a:noFill/>
        </p:spPr>
        <p:txBody>
          <a:bodyPr wrap="square">
            <a:spAutoFit/>
          </a:bodyPr>
          <a:lstStyle/>
          <a:p>
            <a:r>
              <a:rPr lang="en-US" sz="2400" dirty="0"/>
              <a:t>&lt;html&gt;</a:t>
            </a:r>
          </a:p>
          <a:p>
            <a:r>
              <a:rPr lang="en-US" sz="2400" dirty="0"/>
              <a:t>&lt;script </a:t>
            </a:r>
            <a:r>
              <a:rPr lang="en-US" sz="2400" dirty="0" err="1"/>
              <a:t>src</a:t>
            </a:r>
            <a:r>
              <a:rPr lang="en-US" sz="2400" dirty="0"/>
              <a:t>="https://ajax.googleapis.com/ajax/libs/</a:t>
            </a:r>
            <a:r>
              <a:rPr lang="en-US" sz="2400" dirty="0" err="1"/>
              <a:t>angularjs</a:t>
            </a:r>
            <a:r>
              <a:rPr lang="en-US" sz="2400" dirty="0"/>
              <a:t>/1.6.9/angular.min.js"&gt;&lt;/script&gt;</a:t>
            </a:r>
          </a:p>
          <a:p>
            <a:r>
              <a:rPr lang="en-US" sz="2400" dirty="0"/>
              <a:t>&lt;body ng-app=""&gt;</a:t>
            </a:r>
          </a:p>
          <a:p>
            <a:endParaRPr lang="en-US" sz="2400" dirty="0"/>
          </a:p>
          <a:p>
            <a:endParaRPr lang="en-US" sz="2400" dirty="0"/>
          </a:p>
          <a:p>
            <a:r>
              <a:rPr lang="en-US" sz="2400" dirty="0"/>
              <a:t>&lt;button ng-click="count = count + 1" ng-</a:t>
            </a:r>
            <a:r>
              <a:rPr lang="en-US" sz="2400" dirty="0" err="1"/>
              <a:t>init</a:t>
            </a:r>
            <a:r>
              <a:rPr lang="en-US" sz="2400" dirty="0"/>
              <a:t>="count=0"&gt;Increment Value&lt;/button&gt;</a:t>
            </a:r>
          </a:p>
          <a:p>
            <a:endParaRPr lang="en-US" sz="2400" dirty="0"/>
          </a:p>
          <a:p>
            <a:r>
              <a:rPr lang="en-US" sz="2400" dirty="0"/>
              <a:t>&lt;p&gt;The button has been clicked {{count}} times.&lt;/p&gt;</a:t>
            </a:r>
          </a:p>
          <a:p>
            <a:endParaRPr lang="en-US" sz="2400" dirty="0"/>
          </a:p>
          <a:p>
            <a:endParaRPr lang="en-US" sz="2400" dirty="0"/>
          </a:p>
          <a:p>
            <a:r>
              <a:rPr lang="en-US" sz="2400" dirty="0"/>
              <a:t>&lt;/body&gt;</a:t>
            </a:r>
          </a:p>
          <a:p>
            <a:r>
              <a:rPr lang="en-US" sz="2400" dirty="0"/>
              <a:t>&lt;/html&gt;</a:t>
            </a:r>
            <a:endParaRPr lang="en-IN" sz="2400" dirty="0"/>
          </a:p>
        </p:txBody>
      </p:sp>
    </p:spTree>
    <p:extLst>
      <p:ext uri="{BB962C8B-B14F-4D97-AF65-F5344CB8AC3E}">
        <p14:creationId xmlns:p14="http://schemas.microsoft.com/office/powerpoint/2010/main" val="3047917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86216-0048-3188-EFC8-BF13BDD37D86}"/>
              </a:ext>
            </a:extLst>
          </p:cNvPr>
          <p:cNvSpPr txBox="1"/>
          <p:nvPr/>
        </p:nvSpPr>
        <p:spPr>
          <a:xfrm>
            <a:off x="368710" y="254235"/>
            <a:ext cx="5727290" cy="461665"/>
          </a:xfrm>
          <a:prstGeom prst="rect">
            <a:avLst/>
          </a:prstGeom>
          <a:noFill/>
        </p:spPr>
        <p:txBody>
          <a:bodyPr wrap="square" rtlCol="0">
            <a:spAutoFit/>
          </a:bodyPr>
          <a:lstStyle/>
          <a:p>
            <a:r>
              <a:rPr lang="en-US" sz="2400" b="1" dirty="0"/>
              <a:t>ng-controller</a:t>
            </a:r>
            <a:endParaRPr lang="en-IN" sz="2400" b="1" dirty="0"/>
          </a:p>
        </p:txBody>
      </p:sp>
      <p:sp>
        <p:nvSpPr>
          <p:cNvPr id="4" name="TextBox 3">
            <a:extLst>
              <a:ext uri="{FF2B5EF4-FFF2-40B4-BE49-F238E27FC236}">
                <a16:creationId xmlns:a16="http://schemas.microsoft.com/office/drawing/2014/main" id="{7FC1C2A3-F14A-1DBB-65B2-071940B9C4E9}"/>
              </a:ext>
            </a:extLst>
          </p:cNvPr>
          <p:cNvSpPr txBox="1"/>
          <p:nvPr/>
        </p:nvSpPr>
        <p:spPr>
          <a:xfrm>
            <a:off x="368710" y="1084605"/>
            <a:ext cx="10840064" cy="5632311"/>
          </a:xfrm>
          <a:prstGeom prst="rect">
            <a:avLst/>
          </a:prstGeom>
          <a:noFill/>
        </p:spPr>
        <p:txBody>
          <a:bodyPr wrap="square">
            <a:spAutoFit/>
          </a:bodyPr>
          <a:lstStyle/>
          <a:p>
            <a:r>
              <a:rPr lang="en-IN" sz="2400" dirty="0"/>
              <a:t>&lt;html ng-app="</a:t>
            </a:r>
            <a:r>
              <a:rPr lang="en-IN" sz="2400" dirty="0" err="1"/>
              <a:t>myApp</a:t>
            </a:r>
            <a:r>
              <a:rPr lang="en-IN" sz="2400" dirty="0"/>
              <a:t>"&gt;</a:t>
            </a:r>
          </a:p>
          <a:p>
            <a:r>
              <a:rPr lang="en-IN" sz="2400" dirty="0"/>
              <a:t>&lt;head&gt;</a:t>
            </a:r>
          </a:p>
          <a:p>
            <a:r>
              <a:rPr lang="en-IN" sz="2400" dirty="0"/>
              <a:t>  &lt;script</a:t>
            </a:r>
          </a:p>
          <a:p>
            <a:r>
              <a:rPr lang="en-IN" sz="2400" dirty="0" err="1"/>
              <a:t>src</a:t>
            </a:r>
            <a:r>
              <a:rPr lang="en-IN" sz="2400" dirty="0"/>
              <a:t>="http://ajax.googleapis.com/ajax/libs/</a:t>
            </a:r>
            <a:r>
              <a:rPr lang="en-IN" sz="2400" dirty="0" err="1"/>
              <a:t>angularjs</a:t>
            </a:r>
            <a:r>
              <a:rPr lang="en-IN" sz="2400" dirty="0"/>
              <a:t>/1.2.15/angular.min.js"&gt;</a:t>
            </a:r>
          </a:p>
          <a:p>
            <a:r>
              <a:rPr lang="en-IN" sz="2400" dirty="0"/>
              <a:t>&lt;/script&gt;</a:t>
            </a:r>
          </a:p>
          <a:p>
            <a:r>
              <a:rPr lang="en-IN" sz="2400" dirty="0"/>
              <a:t>&lt;/head&gt;</a:t>
            </a:r>
          </a:p>
          <a:p>
            <a:endParaRPr lang="en-IN" sz="2400" dirty="0"/>
          </a:p>
          <a:p>
            <a:r>
              <a:rPr lang="en-IN" sz="2400" dirty="0"/>
              <a:t>&lt;body ng-controller="</a:t>
            </a:r>
            <a:r>
              <a:rPr lang="en-IN" sz="2400" dirty="0" err="1"/>
              <a:t>myCtrl</a:t>
            </a:r>
            <a:r>
              <a:rPr lang="en-IN" sz="2400" dirty="0"/>
              <a:t>"&gt;</a:t>
            </a:r>
          </a:p>
          <a:p>
            <a:r>
              <a:rPr lang="en-IN" sz="2400" dirty="0"/>
              <a:t>&lt;div&gt;</a:t>
            </a:r>
          </a:p>
          <a:p>
            <a:r>
              <a:rPr lang="en-IN" sz="2400" dirty="0"/>
              <a:t>    &lt;input type="number" ng-model="number1"&gt;&lt;</a:t>
            </a:r>
            <a:r>
              <a:rPr lang="en-IN" sz="2400" dirty="0" err="1"/>
              <a:t>br</a:t>
            </a:r>
            <a:r>
              <a:rPr lang="en-IN" sz="2400" dirty="0"/>
              <a:t>&gt;&lt;</a:t>
            </a:r>
            <a:r>
              <a:rPr lang="en-IN" sz="2400" dirty="0" err="1"/>
              <a:t>br</a:t>
            </a:r>
            <a:r>
              <a:rPr lang="en-IN" sz="2400" dirty="0"/>
              <a:t>&gt;</a:t>
            </a:r>
          </a:p>
          <a:p>
            <a:endParaRPr lang="en-IN" sz="2400" dirty="0"/>
          </a:p>
          <a:p>
            <a:r>
              <a:rPr lang="en-IN" sz="2400" dirty="0"/>
              <a:t>       Number Entered is {{number1}}  </a:t>
            </a:r>
          </a:p>
          <a:p>
            <a:r>
              <a:rPr lang="en-IN" sz="2400" dirty="0"/>
              <a:t>    &lt;</a:t>
            </a:r>
            <a:r>
              <a:rPr lang="en-IN" sz="2400" dirty="0" err="1"/>
              <a:t>br</a:t>
            </a:r>
            <a:r>
              <a:rPr lang="en-IN" sz="2400" dirty="0"/>
              <a:t>&gt;&lt;</a:t>
            </a:r>
            <a:r>
              <a:rPr lang="en-IN" sz="2400" dirty="0" err="1"/>
              <a:t>br</a:t>
            </a:r>
            <a:r>
              <a:rPr lang="en-IN" sz="2400" dirty="0"/>
              <a:t>&gt; &lt;span &gt;{{number1}}&lt;/span&gt;  is an</a:t>
            </a:r>
          </a:p>
          <a:p>
            <a:r>
              <a:rPr lang="en-IN" sz="2400" dirty="0"/>
              <a:t>    &lt;span ng-bind="</a:t>
            </a:r>
            <a:r>
              <a:rPr lang="en-IN" sz="2400" dirty="0" err="1"/>
              <a:t>odd_even</a:t>
            </a:r>
            <a:r>
              <a:rPr lang="en-IN" sz="2400" dirty="0"/>
              <a:t>(number1 + number2)"&gt;&lt;/span&gt; number</a:t>
            </a:r>
          </a:p>
          <a:p>
            <a:r>
              <a:rPr lang="en-IN" sz="2400" dirty="0"/>
              <a:t>  &lt;/div&gt;</a:t>
            </a:r>
          </a:p>
        </p:txBody>
      </p:sp>
      <p:sp>
        <p:nvSpPr>
          <p:cNvPr id="5" name="TextBox 4">
            <a:extLst>
              <a:ext uri="{FF2B5EF4-FFF2-40B4-BE49-F238E27FC236}">
                <a16:creationId xmlns:a16="http://schemas.microsoft.com/office/drawing/2014/main" id="{3FABDADB-3E17-DFD4-BD56-B08CAD2AD9CD}"/>
              </a:ext>
            </a:extLst>
          </p:cNvPr>
          <p:cNvSpPr txBox="1"/>
          <p:nvPr/>
        </p:nvSpPr>
        <p:spPr>
          <a:xfrm>
            <a:off x="5043948" y="254235"/>
            <a:ext cx="3244646" cy="523220"/>
          </a:xfrm>
          <a:prstGeom prst="rect">
            <a:avLst/>
          </a:prstGeom>
          <a:noFill/>
        </p:spPr>
        <p:txBody>
          <a:bodyPr wrap="square" rtlCol="0">
            <a:spAutoFit/>
          </a:bodyPr>
          <a:lstStyle/>
          <a:p>
            <a:r>
              <a:rPr lang="en-US" sz="2800" b="1" dirty="0"/>
              <a:t>Even Odd</a:t>
            </a:r>
            <a:endParaRPr lang="en-IN" sz="2800" b="1" dirty="0"/>
          </a:p>
        </p:txBody>
      </p:sp>
    </p:spTree>
    <p:extLst>
      <p:ext uri="{BB962C8B-B14F-4D97-AF65-F5344CB8AC3E}">
        <p14:creationId xmlns:p14="http://schemas.microsoft.com/office/powerpoint/2010/main" val="154525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78B050-95D2-9F02-93E4-9F9286323409}"/>
              </a:ext>
            </a:extLst>
          </p:cNvPr>
          <p:cNvSpPr txBox="1"/>
          <p:nvPr/>
        </p:nvSpPr>
        <p:spPr>
          <a:xfrm>
            <a:off x="261784" y="293467"/>
            <a:ext cx="11182964" cy="6001643"/>
          </a:xfrm>
          <a:prstGeom prst="rect">
            <a:avLst/>
          </a:prstGeom>
          <a:noFill/>
        </p:spPr>
        <p:txBody>
          <a:bodyPr wrap="square">
            <a:spAutoFit/>
          </a:bodyPr>
          <a:lstStyle/>
          <a:p>
            <a:r>
              <a:rPr lang="en-IN" sz="2400" dirty="0"/>
              <a:t>&lt;script&gt;</a:t>
            </a:r>
          </a:p>
          <a:p>
            <a:r>
              <a:rPr lang="en-IN" sz="2400" dirty="0"/>
              <a:t>var app = </a:t>
            </a:r>
            <a:r>
              <a:rPr lang="en-IN" sz="2400" dirty="0" err="1"/>
              <a:t>angular.module</a:t>
            </a:r>
            <a:r>
              <a:rPr lang="en-IN" sz="2400" dirty="0"/>
              <a:t>("</a:t>
            </a:r>
            <a:r>
              <a:rPr lang="en-IN" sz="2400" dirty="0" err="1"/>
              <a:t>myApp</a:t>
            </a:r>
            <a:r>
              <a:rPr lang="en-IN" sz="2400" dirty="0"/>
              <a:t>", []);</a:t>
            </a:r>
          </a:p>
          <a:p>
            <a:r>
              <a:rPr lang="en-IN" sz="2400" dirty="0" err="1"/>
              <a:t>app.controller</a:t>
            </a:r>
            <a:r>
              <a:rPr lang="en-IN" sz="2400" dirty="0"/>
              <a:t>("</a:t>
            </a:r>
            <a:r>
              <a:rPr lang="en-IN" sz="2400" dirty="0" err="1"/>
              <a:t>myCtrl</a:t>
            </a:r>
            <a:r>
              <a:rPr lang="en-IN" sz="2400" dirty="0"/>
              <a:t>", function($scope) {</a:t>
            </a:r>
          </a:p>
          <a:p>
            <a:r>
              <a:rPr lang="en-IN" sz="2400" dirty="0"/>
              <a:t>  </a:t>
            </a:r>
          </a:p>
          <a:p>
            <a:r>
              <a:rPr lang="en-IN" sz="2400" dirty="0"/>
              <a:t>  $</a:t>
            </a:r>
            <a:r>
              <a:rPr lang="en-IN" sz="2400" dirty="0" err="1"/>
              <a:t>scope.odd_even</a:t>
            </a:r>
            <a:r>
              <a:rPr lang="en-IN" sz="2400" dirty="0"/>
              <a:t> = function(result) {</a:t>
            </a:r>
          </a:p>
          <a:p>
            <a:r>
              <a:rPr lang="en-IN" sz="2400" dirty="0"/>
              <a:t>    if (result % 2 === 0) {</a:t>
            </a:r>
          </a:p>
          <a:p>
            <a:r>
              <a:rPr lang="en-IN" sz="2400" dirty="0"/>
              <a:t>      return "even";</a:t>
            </a:r>
          </a:p>
          <a:p>
            <a:r>
              <a:rPr lang="en-IN" sz="2400" dirty="0"/>
              <a:t>    } else {</a:t>
            </a:r>
          </a:p>
          <a:p>
            <a:r>
              <a:rPr lang="en-IN" sz="2400" dirty="0"/>
              <a:t>      return "odd";</a:t>
            </a:r>
          </a:p>
          <a:p>
            <a:r>
              <a:rPr lang="en-IN" sz="2400" dirty="0"/>
              <a:t>    }</a:t>
            </a:r>
          </a:p>
          <a:p>
            <a:r>
              <a:rPr lang="en-IN" sz="2400" dirty="0"/>
              <a:t>  };</a:t>
            </a:r>
          </a:p>
          <a:p>
            <a:r>
              <a:rPr lang="en-IN" sz="2400" dirty="0"/>
              <a:t>});</a:t>
            </a:r>
          </a:p>
          <a:p>
            <a:r>
              <a:rPr lang="en-IN" sz="2400" dirty="0"/>
              <a:t>&lt;/script&gt;</a:t>
            </a:r>
          </a:p>
          <a:p>
            <a:r>
              <a:rPr lang="en-IN" sz="2400" dirty="0"/>
              <a:t>&lt;/body&gt;</a:t>
            </a:r>
          </a:p>
          <a:p>
            <a:endParaRPr lang="en-IN" sz="2400" dirty="0"/>
          </a:p>
          <a:p>
            <a:r>
              <a:rPr lang="en-IN" sz="2400" dirty="0"/>
              <a:t>&lt;/html&gt;</a:t>
            </a:r>
          </a:p>
        </p:txBody>
      </p:sp>
    </p:spTree>
    <p:extLst>
      <p:ext uri="{BB962C8B-B14F-4D97-AF65-F5344CB8AC3E}">
        <p14:creationId xmlns:p14="http://schemas.microsoft.com/office/powerpoint/2010/main" val="596966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1617B3-1D7C-76D9-C565-52A8093BF34E}"/>
              </a:ext>
            </a:extLst>
          </p:cNvPr>
          <p:cNvSpPr txBox="1"/>
          <p:nvPr/>
        </p:nvSpPr>
        <p:spPr>
          <a:xfrm>
            <a:off x="247036" y="943750"/>
            <a:ext cx="11315700" cy="5632311"/>
          </a:xfrm>
          <a:prstGeom prst="rect">
            <a:avLst/>
          </a:prstGeom>
          <a:noFill/>
        </p:spPr>
        <p:txBody>
          <a:bodyPr wrap="square">
            <a:spAutoFit/>
          </a:bodyPr>
          <a:lstStyle/>
          <a:p>
            <a:r>
              <a:rPr lang="en-IN" sz="2400" dirty="0"/>
              <a:t>html&gt;</a:t>
            </a:r>
          </a:p>
          <a:p>
            <a:r>
              <a:rPr lang="en-IN" sz="2400" dirty="0"/>
              <a:t>&lt;head&gt;</a:t>
            </a:r>
          </a:p>
          <a:p>
            <a:r>
              <a:rPr lang="en-IN" sz="2400" dirty="0"/>
              <a:t>    &lt;title&gt;&lt;/title&gt;</a:t>
            </a:r>
          </a:p>
          <a:p>
            <a:r>
              <a:rPr lang="en-IN" sz="2400" dirty="0"/>
              <a:t>    &lt;script </a:t>
            </a:r>
            <a:r>
              <a:rPr lang="en-IN" sz="2400" dirty="0" err="1"/>
              <a:t>src</a:t>
            </a:r>
            <a:r>
              <a:rPr lang="en-IN" sz="2400" dirty="0"/>
              <a:t>="https://ajax.googleapis.com/ajax/libs/</a:t>
            </a:r>
            <a:r>
              <a:rPr lang="en-IN" sz="2400" dirty="0" err="1"/>
              <a:t>angularjs</a:t>
            </a:r>
            <a:r>
              <a:rPr lang="en-IN" sz="2400" dirty="0"/>
              <a:t>/1.6.9/angular.min.js"&gt; &lt;/script&gt;</a:t>
            </a:r>
          </a:p>
          <a:p>
            <a:r>
              <a:rPr lang="en-IN" sz="2400" dirty="0"/>
              <a:t>&lt;/head&gt;</a:t>
            </a:r>
          </a:p>
          <a:p>
            <a:r>
              <a:rPr lang="en-IN" sz="2400" dirty="0"/>
              <a:t>&lt;body&gt;</a:t>
            </a:r>
          </a:p>
          <a:p>
            <a:r>
              <a:rPr lang="en-IN" sz="2400" dirty="0"/>
              <a:t>&lt;div ng-app="</a:t>
            </a:r>
            <a:r>
              <a:rPr lang="en-IN" sz="2400" dirty="0" err="1"/>
              <a:t>myApp</a:t>
            </a:r>
            <a:r>
              <a:rPr lang="en-IN" sz="2400" dirty="0"/>
              <a:t>" ng-controller="</a:t>
            </a:r>
            <a:r>
              <a:rPr lang="en-IN" sz="2400" dirty="0" err="1"/>
              <a:t>myCtrl</a:t>
            </a:r>
            <a:r>
              <a:rPr lang="en-IN" sz="2400" dirty="0"/>
              <a:t>"&gt;</a:t>
            </a:r>
          </a:p>
          <a:p>
            <a:r>
              <a:rPr lang="en-IN" sz="2400" dirty="0"/>
              <a:t>&lt;input type="text" ng-model="p" /&gt;   &lt;</a:t>
            </a:r>
            <a:r>
              <a:rPr lang="en-IN" sz="2400" dirty="0" err="1"/>
              <a:t>br</a:t>
            </a:r>
            <a:r>
              <a:rPr lang="en-IN" sz="2400" dirty="0"/>
              <a:t>&gt;</a:t>
            </a:r>
          </a:p>
          <a:p>
            <a:r>
              <a:rPr lang="en-IN" sz="2400" dirty="0"/>
              <a:t>&lt;input type="text" ng-model="r" /&gt;    &lt;</a:t>
            </a:r>
            <a:r>
              <a:rPr lang="en-IN" sz="2400" dirty="0" err="1"/>
              <a:t>br</a:t>
            </a:r>
            <a:r>
              <a:rPr lang="en-IN" sz="2400" dirty="0"/>
              <a:t>&gt;</a:t>
            </a:r>
          </a:p>
          <a:p>
            <a:r>
              <a:rPr lang="en-IN" sz="2400" dirty="0"/>
              <a:t>&lt;input type="text" ng-model="t" /&gt;    &lt;</a:t>
            </a:r>
            <a:r>
              <a:rPr lang="en-IN" sz="2400" dirty="0" err="1"/>
              <a:t>br</a:t>
            </a:r>
            <a:r>
              <a:rPr lang="en-IN" sz="2400" dirty="0"/>
              <a:t>&gt;</a:t>
            </a:r>
          </a:p>
          <a:p>
            <a:r>
              <a:rPr lang="en-IN" sz="2400" dirty="0"/>
              <a:t>&lt;input type="button" value="calculate" ng-click="fun()"&gt;</a:t>
            </a:r>
          </a:p>
          <a:p>
            <a:r>
              <a:rPr lang="en-IN" sz="2400" dirty="0"/>
              <a:t>&lt;</a:t>
            </a:r>
            <a:r>
              <a:rPr lang="en-IN" sz="2400" dirty="0" err="1"/>
              <a:t>br</a:t>
            </a:r>
            <a:r>
              <a:rPr lang="en-IN" sz="2400" dirty="0"/>
              <a:t>&gt;</a:t>
            </a:r>
          </a:p>
          <a:p>
            <a:r>
              <a:rPr lang="en-IN" sz="2400" dirty="0"/>
              <a:t>{{res}}</a:t>
            </a:r>
          </a:p>
          <a:p>
            <a:r>
              <a:rPr lang="en-IN" sz="2400" dirty="0"/>
              <a:t>&lt;/div&gt;   </a:t>
            </a:r>
          </a:p>
        </p:txBody>
      </p:sp>
      <p:sp>
        <p:nvSpPr>
          <p:cNvPr id="4" name="TextBox 3">
            <a:extLst>
              <a:ext uri="{FF2B5EF4-FFF2-40B4-BE49-F238E27FC236}">
                <a16:creationId xmlns:a16="http://schemas.microsoft.com/office/drawing/2014/main" id="{7A68B7A5-D468-A7BD-5F62-6236DC29117A}"/>
              </a:ext>
            </a:extLst>
          </p:cNvPr>
          <p:cNvSpPr txBox="1"/>
          <p:nvPr/>
        </p:nvSpPr>
        <p:spPr>
          <a:xfrm>
            <a:off x="2507226" y="191729"/>
            <a:ext cx="6887497" cy="461665"/>
          </a:xfrm>
          <a:prstGeom prst="rect">
            <a:avLst/>
          </a:prstGeom>
          <a:noFill/>
        </p:spPr>
        <p:txBody>
          <a:bodyPr wrap="square" rtlCol="0">
            <a:spAutoFit/>
          </a:bodyPr>
          <a:lstStyle/>
          <a:p>
            <a:pPr algn="ctr"/>
            <a:r>
              <a:rPr lang="en-US" sz="2400" b="1" dirty="0"/>
              <a:t>Calculate Simple Interest</a:t>
            </a:r>
            <a:endParaRPr lang="en-IN" sz="2400" b="1" dirty="0"/>
          </a:p>
        </p:txBody>
      </p:sp>
    </p:spTree>
    <p:extLst>
      <p:ext uri="{BB962C8B-B14F-4D97-AF65-F5344CB8AC3E}">
        <p14:creationId xmlns:p14="http://schemas.microsoft.com/office/powerpoint/2010/main" val="1547056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12A3D-A61F-D58D-6AB3-A466C0258C5F}"/>
              </a:ext>
            </a:extLst>
          </p:cNvPr>
          <p:cNvSpPr txBox="1"/>
          <p:nvPr/>
        </p:nvSpPr>
        <p:spPr>
          <a:xfrm>
            <a:off x="350274" y="344154"/>
            <a:ext cx="11300952" cy="5632311"/>
          </a:xfrm>
          <a:prstGeom prst="rect">
            <a:avLst/>
          </a:prstGeom>
          <a:noFill/>
        </p:spPr>
        <p:txBody>
          <a:bodyPr wrap="square">
            <a:spAutoFit/>
          </a:bodyPr>
          <a:lstStyle/>
          <a:p>
            <a:r>
              <a:rPr lang="en-IN" sz="2400" dirty="0"/>
              <a:t>&lt;script type="text/</a:t>
            </a:r>
            <a:r>
              <a:rPr lang="en-IN" sz="2400" dirty="0" err="1"/>
              <a:t>javascript</a:t>
            </a:r>
            <a:r>
              <a:rPr lang="en-IN" sz="2400" dirty="0"/>
              <a:t>"&gt;</a:t>
            </a:r>
          </a:p>
          <a:p>
            <a:r>
              <a:rPr lang="en-IN" sz="2400" dirty="0"/>
              <a:t>   </a:t>
            </a:r>
          </a:p>
          <a:p>
            <a:r>
              <a:rPr lang="en-IN" sz="2400" dirty="0"/>
              <a:t>var app = </a:t>
            </a:r>
            <a:r>
              <a:rPr lang="en-IN" sz="2400" dirty="0" err="1"/>
              <a:t>angular.module</a:t>
            </a:r>
            <a:r>
              <a:rPr lang="en-IN" sz="2400" dirty="0"/>
              <a:t>('</a:t>
            </a:r>
            <a:r>
              <a:rPr lang="en-IN" sz="2400" dirty="0" err="1"/>
              <a:t>myApp</a:t>
            </a:r>
            <a:r>
              <a:rPr lang="en-IN" sz="2400" dirty="0"/>
              <a:t>',[]);</a:t>
            </a:r>
          </a:p>
          <a:p>
            <a:r>
              <a:rPr lang="en-IN" sz="2400" dirty="0" err="1"/>
              <a:t>app.controller</a:t>
            </a:r>
            <a:r>
              <a:rPr lang="en-IN" sz="2400" dirty="0"/>
              <a:t>("</a:t>
            </a:r>
            <a:r>
              <a:rPr lang="en-IN" sz="2400" dirty="0" err="1"/>
              <a:t>myCtrl</a:t>
            </a:r>
            <a:r>
              <a:rPr lang="en-IN" sz="2400" dirty="0"/>
              <a:t>",function($scope)</a:t>
            </a:r>
          </a:p>
          <a:p>
            <a:r>
              <a:rPr lang="en-IN" sz="2400" dirty="0"/>
              <a:t>   {</a:t>
            </a:r>
          </a:p>
          <a:p>
            <a:r>
              <a:rPr lang="en-IN" sz="2400" dirty="0"/>
              <a:t>        </a:t>
            </a:r>
          </a:p>
          <a:p>
            <a:r>
              <a:rPr lang="en-IN" sz="2400" dirty="0"/>
              <a:t>        $</a:t>
            </a:r>
            <a:r>
              <a:rPr lang="en-IN" sz="2400" dirty="0" err="1"/>
              <a:t>scope.fun</a:t>
            </a:r>
            <a:r>
              <a:rPr lang="en-IN" sz="2400" dirty="0"/>
              <a:t>=function(){</a:t>
            </a:r>
          </a:p>
          <a:p>
            <a:r>
              <a:rPr lang="en-IN" sz="2400" dirty="0"/>
              <a:t>         $scope.res = (eval($</a:t>
            </a:r>
            <a:r>
              <a:rPr lang="en-IN" sz="2400" dirty="0" err="1"/>
              <a:t>scope.p</a:t>
            </a:r>
            <a:r>
              <a:rPr lang="en-IN" sz="2400" dirty="0"/>
              <a:t>)*eval($</a:t>
            </a:r>
            <a:r>
              <a:rPr lang="en-IN" sz="2400" dirty="0" err="1"/>
              <a:t>scope.r</a:t>
            </a:r>
            <a:r>
              <a:rPr lang="en-IN" sz="2400" dirty="0"/>
              <a:t>)*eval($scope.t))/100;</a:t>
            </a:r>
          </a:p>
          <a:p>
            <a:endParaRPr lang="en-IN" sz="2400" dirty="0"/>
          </a:p>
          <a:p>
            <a:r>
              <a:rPr lang="en-IN" sz="2400" dirty="0"/>
              <a:t>        }</a:t>
            </a:r>
          </a:p>
          <a:p>
            <a:r>
              <a:rPr lang="en-IN" sz="2400" dirty="0"/>
              <a:t>   })</a:t>
            </a:r>
          </a:p>
          <a:p>
            <a:endParaRPr lang="en-IN" sz="2400" dirty="0"/>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530637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E5A1D1-07F1-E336-272F-9E2780A8BDD7}"/>
              </a:ext>
            </a:extLst>
          </p:cNvPr>
          <p:cNvSpPr txBox="1"/>
          <p:nvPr/>
        </p:nvSpPr>
        <p:spPr>
          <a:xfrm>
            <a:off x="188040" y="1182231"/>
            <a:ext cx="11522177" cy="5262979"/>
          </a:xfrm>
          <a:prstGeom prst="rect">
            <a:avLst/>
          </a:prstGeom>
          <a:noFill/>
        </p:spPr>
        <p:txBody>
          <a:bodyPr wrap="square">
            <a:spAutoFit/>
          </a:bodyPr>
          <a:lstStyle/>
          <a:p>
            <a:r>
              <a:rPr lang="en-IN" sz="2400" dirty="0"/>
              <a:t>&lt;!DOCTYPE html&gt;</a:t>
            </a:r>
          </a:p>
          <a:p>
            <a:r>
              <a:rPr lang="en-IN" sz="2400" dirty="0"/>
              <a:t>&lt;html&gt;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&lt;body ng-app="</a:t>
            </a:r>
            <a:r>
              <a:rPr lang="en-IN" sz="2400" dirty="0" err="1"/>
              <a:t>myApp</a:t>
            </a:r>
            <a:r>
              <a:rPr lang="en-IN" sz="2400" dirty="0"/>
              <a:t>"&gt;</a:t>
            </a:r>
          </a:p>
          <a:p>
            <a:r>
              <a:rPr lang="en-IN" sz="2400" dirty="0"/>
              <a:t>&lt;div ng-controller="</a:t>
            </a:r>
            <a:r>
              <a:rPr lang="en-IN" sz="2400" dirty="0" err="1"/>
              <a:t>myCtrl</a:t>
            </a:r>
            <a:r>
              <a:rPr lang="en-IN" sz="2400" dirty="0"/>
              <a:t>"&gt;</a:t>
            </a:r>
          </a:p>
          <a:p>
            <a:r>
              <a:rPr lang="en-IN" sz="2400" dirty="0"/>
              <a:t>&lt;h3&gt;Product Cart&lt;/h3&gt;</a:t>
            </a:r>
          </a:p>
          <a:p>
            <a:r>
              <a:rPr lang="en-IN" sz="2400" dirty="0"/>
              <a:t>&lt;div ng-repeat="product in products" value="{{product}}"&gt;{{product}}</a:t>
            </a:r>
          </a:p>
          <a:p>
            <a:r>
              <a:rPr lang="en-IN" sz="2400" dirty="0"/>
              <a:t>&lt;button ng-click="</a:t>
            </a:r>
            <a:r>
              <a:rPr lang="en-IN" sz="2400" dirty="0" err="1"/>
              <a:t>addProduct</a:t>
            </a:r>
            <a:r>
              <a:rPr lang="en-IN" sz="2400" dirty="0"/>
              <a:t>()"&gt;Add&lt;/button&gt;</a:t>
            </a:r>
          </a:p>
          <a:p>
            <a:r>
              <a:rPr lang="en-IN" sz="2400" dirty="0"/>
              <a:t>&lt;button ng-click="</a:t>
            </a:r>
            <a:r>
              <a:rPr lang="en-IN" sz="2400" dirty="0" err="1"/>
              <a:t>removeProduct</a:t>
            </a:r>
            <a:r>
              <a:rPr lang="en-IN" sz="2400" dirty="0"/>
              <a:t>()"&gt;Remove&lt;/button&gt;</a:t>
            </a:r>
          </a:p>
          <a:p>
            <a:r>
              <a:rPr lang="en-IN" sz="2400" dirty="0"/>
              <a:t>&lt;hr&gt;&lt;</a:t>
            </a:r>
            <a:r>
              <a:rPr lang="en-IN" sz="2400" dirty="0" err="1"/>
              <a:t>br</a:t>
            </a:r>
            <a:r>
              <a:rPr lang="en-IN" sz="2400" dirty="0"/>
              <a:t>&gt;</a:t>
            </a:r>
          </a:p>
          <a:p>
            <a:r>
              <a:rPr lang="en-IN" sz="2400" dirty="0"/>
              <a:t>&lt;/div&gt;</a:t>
            </a:r>
          </a:p>
          <a:p>
            <a:r>
              <a:rPr lang="en-IN" sz="2400" dirty="0"/>
              <a:t>&lt;p&gt;Total Products selected is = {{count}} &lt;/p&gt;</a:t>
            </a:r>
          </a:p>
          <a:p>
            <a:r>
              <a:rPr lang="en-IN" sz="2400" dirty="0"/>
              <a:t>&lt;/div&gt;</a:t>
            </a:r>
          </a:p>
        </p:txBody>
      </p:sp>
      <p:sp>
        <p:nvSpPr>
          <p:cNvPr id="4" name="TextBox 3">
            <a:extLst>
              <a:ext uri="{FF2B5EF4-FFF2-40B4-BE49-F238E27FC236}">
                <a16:creationId xmlns:a16="http://schemas.microsoft.com/office/drawing/2014/main" id="{2E94A387-6B42-9BD5-16F2-3B17CF833034}"/>
              </a:ext>
            </a:extLst>
          </p:cNvPr>
          <p:cNvSpPr txBox="1"/>
          <p:nvPr/>
        </p:nvSpPr>
        <p:spPr>
          <a:xfrm>
            <a:off x="368710" y="475461"/>
            <a:ext cx="5727290" cy="461665"/>
          </a:xfrm>
          <a:prstGeom prst="rect">
            <a:avLst/>
          </a:prstGeom>
          <a:noFill/>
        </p:spPr>
        <p:txBody>
          <a:bodyPr wrap="square" rtlCol="0">
            <a:spAutoFit/>
          </a:bodyPr>
          <a:lstStyle/>
          <a:p>
            <a:r>
              <a:rPr lang="en-US" sz="2400" b="1" dirty="0"/>
              <a:t>ng-controller</a:t>
            </a:r>
            <a:endParaRPr lang="en-IN" sz="2400" b="1" dirty="0"/>
          </a:p>
        </p:txBody>
      </p:sp>
    </p:spTree>
    <p:extLst>
      <p:ext uri="{BB962C8B-B14F-4D97-AF65-F5344CB8AC3E}">
        <p14:creationId xmlns:p14="http://schemas.microsoft.com/office/powerpoint/2010/main" val="3092930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38BEA-38B8-F4AD-5322-420F050837F6}"/>
              </a:ext>
            </a:extLst>
          </p:cNvPr>
          <p:cNvSpPr txBox="1"/>
          <p:nvPr/>
        </p:nvSpPr>
        <p:spPr>
          <a:xfrm>
            <a:off x="409266" y="494180"/>
            <a:ext cx="11035481" cy="5632311"/>
          </a:xfrm>
          <a:prstGeom prst="rect">
            <a:avLst/>
          </a:prstGeom>
          <a:noFill/>
        </p:spPr>
        <p:txBody>
          <a:bodyPr wrap="square">
            <a:spAutoFit/>
          </a:bodyPr>
          <a:lstStyle/>
          <a:p>
            <a:r>
              <a:rPr lang="en-IN" sz="2400" dirty="0"/>
              <a:t>&lt;script&gt;</a:t>
            </a:r>
          </a:p>
          <a:p>
            <a:r>
              <a:rPr lang="en-IN" sz="2400" dirty="0" err="1"/>
              <a:t>angular.module</a:t>
            </a:r>
            <a:r>
              <a:rPr lang="en-IN" sz="2400" dirty="0"/>
              <a:t>('</a:t>
            </a:r>
            <a:r>
              <a:rPr lang="en-IN" sz="2400" dirty="0" err="1"/>
              <a:t>myApp</a:t>
            </a:r>
            <a:r>
              <a:rPr lang="en-IN" sz="2400" dirty="0"/>
              <a:t>', [])</a:t>
            </a:r>
          </a:p>
          <a:p>
            <a:r>
              <a:rPr lang="en-IN" sz="2400" dirty="0"/>
              <a:t>.controller('</a:t>
            </a:r>
            <a:r>
              <a:rPr lang="en-IN" sz="2400" dirty="0" err="1"/>
              <a:t>myCtrl</a:t>
            </a:r>
            <a:r>
              <a:rPr lang="en-IN" sz="2400" dirty="0"/>
              <a:t>', ['$scope', function($scope) {</a:t>
            </a:r>
          </a:p>
          <a:p>
            <a:r>
              <a:rPr lang="en-IN" sz="2400" dirty="0"/>
              <a:t>$</a:t>
            </a:r>
            <a:r>
              <a:rPr lang="en-IN" sz="2400" dirty="0" err="1"/>
              <a:t>scope.count</a:t>
            </a:r>
            <a:r>
              <a:rPr lang="en-IN" sz="2400" dirty="0"/>
              <a:t> = 0;</a:t>
            </a:r>
          </a:p>
          <a:p>
            <a:r>
              <a:rPr lang="en-IN" sz="2400" dirty="0"/>
              <a:t>$</a:t>
            </a:r>
            <a:r>
              <a:rPr lang="en-IN" sz="2400" dirty="0" err="1"/>
              <a:t>scope.addProduct</a:t>
            </a:r>
            <a:r>
              <a:rPr lang="en-IN" sz="2400" dirty="0"/>
              <a:t> = function() {</a:t>
            </a:r>
          </a:p>
          <a:p>
            <a:r>
              <a:rPr lang="en-IN" sz="2400" dirty="0"/>
              <a:t>$</a:t>
            </a:r>
            <a:r>
              <a:rPr lang="en-IN" sz="2400" dirty="0" err="1"/>
              <a:t>scope.count</a:t>
            </a:r>
            <a:r>
              <a:rPr lang="en-IN" sz="2400" dirty="0"/>
              <a:t>++;</a:t>
            </a:r>
          </a:p>
          <a:p>
            <a:r>
              <a:rPr lang="en-IN" sz="2400" dirty="0"/>
              <a:t>};</a:t>
            </a:r>
          </a:p>
          <a:p>
            <a:r>
              <a:rPr lang="en-IN" sz="2400" dirty="0"/>
              <a:t>$</a:t>
            </a:r>
            <a:r>
              <a:rPr lang="en-IN" sz="2400" dirty="0" err="1"/>
              <a:t>scope.removeProduct</a:t>
            </a:r>
            <a:r>
              <a:rPr lang="en-IN" sz="2400" dirty="0"/>
              <a:t> = function() {</a:t>
            </a:r>
          </a:p>
          <a:p>
            <a:r>
              <a:rPr lang="en-IN" sz="2400" dirty="0"/>
              <a:t>$</a:t>
            </a:r>
            <a:r>
              <a:rPr lang="en-IN" sz="2400" dirty="0" err="1"/>
              <a:t>scope.count</a:t>
            </a:r>
            <a:r>
              <a:rPr lang="en-IN" sz="2400" dirty="0"/>
              <a:t>--;</a:t>
            </a:r>
          </a:p>
          <a:p>
            <a:r>
              <a:rPr lang="en-IN" sz="2400" dirty="0"/>
              <a:t>};</a:t>
            </a:r>
          </a:p>
          <a:p>
            <a:r>
              <a:rPr lang="en-IN" sz="2400" dirty="0"/>
              <a:t>$</a:t>
            </a:r>
            <a:r>
              <a:rPr lang="en-IN" sz="2400" dirty="0" err="1"/>
              <a:t>scope.products</a:t>
            </a:r>
            <a:r>
              <a:rPr lang="en-IN" sz="2400" dirty="0"/>
              <a:t> = ["</a:t>
            </a:r>
            <a:r>
              <a:rPr lang="en-IN" sz="2400" dirty="0" err="1"/>
              <a:t>Milk","Butter","Bread","Juice","Fruits</a:t>
            </a:r>
            <a:r>
              <a:rPr lang="en-IN" sz="2400" dirty="0"/>
              <a:t>"];</a:t>
            </a:r>
          </a:p>
          <a:p>
            <a:r>
              <a:rPr lang="en-IN" sz="2400" dirty="0"/>
              <a:t>}]);</a:t>
            </a:r>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1102204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D8FCF-3AF3-DB3D-74FE-689782D778A5}"/>
              </a:ext>
            </a:extLst>
          </p:cNvPr>
          <p:cNvSpPr txBox="1"/>
          <p:nvPr/>
        </p:nvSpPr>
        <p:spPr>
          <a:xfrm>
            <a:off x="527255" y="259560"/>
            <a:ext cx="11109222" cy="5262979"/>
          </a:xfrm>
          <a:prstGeom prst="rect">
            <a:avLst/>
          </a:prstGeom>
          <a:noFill/>
        </p:spPr>
        <p:txBody>
          <a:bodyPr wrap="square">
            <a:spAutoFit/>
          </a:bodyPr>
          <a:lstStyle/>
          <a:p>
            <a:r>
              <a:rPr lang="en-IN" sz="2400" dirty="0"/>
              <a:t>&lt;!DOCTYPE html&gt;</a:t>
            </a:r>
          </a:p>
          <a:p>
            <a:r>
              <a:rPr lang="en-IN" sz="2400" dirty="0"/>
              <a:t>&lt;html&gt;</a:t>
            </a:r>
          </a:p>
          <a:p>
            <a:r>
              <a:rPr lang="en-IN" sz="2400" dirty="0"/>
              <a:t>&lt;script </a:t>
            </a:r>
            <a:r>
              <a:rPr lang="en-IN" sz="2400" dirty="0" err="1"/>
              <a:t>src</a:t>
            </a:r>
            <a:r>
              <a:rPr lang="en-IN" sz="2400" dirty="0"/>
              <a:t>= "http://ajax.googleapis.com/ajax/libs/</a:t>
            </a:r>
            <a:r>
              <a:rPr lang="en-IN" sz="2400" dirty="0" err="1"/>
              <a:t>angularjs</a:t>
            </a:r>
            <a:r>
              <a:rPr lang="en-IN" sz="2400" dirty="0"/>
              <a:t>/1.3.14/angular.min.js"&gt;&lt;/script&gt;</a:t>
            </a:r>
          </a:p>
          <a:p>
            <a:r>
              <a:rPr lang="en-IN" sz="2400" dirty="0"/>
              <a:t>&lt;body&gt;</a:t>
            </a:r>
          </a:p>
          <a:p>
            <a:r>
              <a:rPr lang="en-IN" sz="2400" dirty="0"/>
              <a:t>&lt;div ng-app="</a:t>
            </a:r>
            <a:r>
              <a:rPr lang="en-IN" sz="2400" dirty="0" err="1"/>
              <a:t>myApp</a:t>
            </a:r>
            <a:r>
              <a:rPr lang="en-IN" sz="2400" dirty="0"/>
              <a:t>" ng-controller="</a:t>
            </a:r>
            <a:r>
              <a:rPr lang="en-IN" sz="2400" dirty="0" err="1"/>
              <a:t>myCtrl</a:t>
            </a:r>
            <a:r>
              <a:rPr lang="en-IN" sz="2400" dirty="0"/>
              <a:t>"&gt;</a:t>
            </a:r>
          </a:p>
          <a:p>
            <a:r>
              <a:rPr lang="en-IN" sz="2400" dirty="0"/>
              <a:t>First Name:</a:t>
            </a:r>
          </a:p>
          <a:p>
            <a:r>
              <a:rPr lang="en-IN" sz="2400" dirty="0"/>
              <a:t>&lt;input type="text" ng-model="</a:t>
            </a:r>
            <a:r>
              <a:rPr lang="en-IN" sz="2400" dirty="0" err="1"/>
              <a:t>firstName</a:t>
            </a:r>
            <a:r>
              <a:rPr lang="en-IN" sz="2400" dirty="0"/>
              <a:t>"&gt;</a:t>
            </a:r>
          </a:p>
          <a:p>
            <a:r>
              <a:rPr lang="en-IN" sz="2400" dirty="0"/>
              <a:t>&lt;</a:t>
            </a:r>
            <a:r>
              <a:rPr lang="en-IN" sz="2400" dirty="0" err="1"/>
              <a:t>br</a:t>
            </a:r>
            <a:r>
              <a:rPr lang="en-IN" sz="2400" dirty="0"/>
              <a:t>&gt;</a:t>
            </a:r>
          </a:p>
          <a:p>
            <a:r>
              <a:rPr lang="en-IN" sz="2400" dirty="0"/>
              <a:t>Last Name:</a:t>
            </a:r>
          </a:p>
          <a:p>
            <a:r>
              <a:rPr lang="en-IN" sz="2400" dirty="0"/>
              <a:t>&lt;input type="text" ng-model="</a:t>
            </a:r>
            <a:r>
              <a:rPr lang="en-IN" sz="2400" dirty="0" err="1"/>
              <a:t>lastName</a:t>
            </a:r>
            <a:r>
              <a:rPr lang="en-IN" sz="2400" dirty="0"/>
              <a:t>"&gt;</a:t>
            </a:r>
          </a:p>
          <a:p>
            <a:r>
              <a:rPr lang="en-IN" sz="2400" dirty="0"/>
              <a:t>&lt;</a:t>
            </a:r>
            <a:r>
              <a:rPr lang="en-IN" sz="2400" dirty="0" err="1"/>
              <a:t>br</a:t>
            </a:r>
            <a:r>
              <a:rPr lang="en-IN" sz="2400" dirty="0"/>
              <a:t>&gt;</a:t>
            </a:r>
          </a:p>
          <a:p>
            <a:r>
              <a:rPr lang="en-IN" sz="2400" dirty="0"/>
              <a:t>&lt;</a:t>
            </a:r>
            <a:r>
              <a:rPr lang="en-IN" sz="2400" dirty="0" err="1"/>
              <a:t>br</a:t>
            </a:r>
            <a:r>
              <a:rPr lang="en-IN" sz="2400" dirty="0"/>
              <a:t>&gt;</a:t>
            </a:r>
          </a:p>
          <a:p>
            <a:endParaRPr lang="en-IN" sz="2400" dirty="0"/>
          </a:p>
        </p:txBody>
      </p:sp>
    </p:spTree>
    <p:extLst>
      <p:ext uri="{BB962C8B-B14F-4D97-AF65-F5344CB8AC3E}">
        <p14:creationId xmlns:p14="http://schemas.microsoft.com/office/powerpoint/2010/main" val="1796958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A0CC6C-839E-2B8E-639C-BDCFB05F72D5}"/>
              </a:ext>
            </a:extLst>
          </p:cNvPr>
          <p:cNvSpPr txBox="1"/>
          <p:nvPr/>
        </p:nvSpPr>
        <p:spPr>
          <a:xfrm>
            <a:off x="424016" y="561482"/>
            <a:ext cx="10460294" cy="4154984"/>
          </a:xfrm>
          <a:prstGeom prst="rect">
            <a:avLst/>
          </a:prstGeom>
          <a:noFill/>
        </p:spPr>
        <p:txBody>
          <a:bodyPr wrap="square">
            <a:spAutoFit/>
          </a:bodyPr>
          <a:lstStyle/>
          <a:p>
            <a:r>
              <a:rPr lang="en-IN" sz="2400" dirty="0"/>
              <a:t>Full Name: {{</a:t>
            </a:r>
            <a:r>
              <a:rPr lang="en-IN" sz="2400" dirty="0" err="1"/>
              <a:t>firstName</a:t>
            </a:r>
            <a:r>
              <a:rPr lang="en-IN" sz="2400" dirty="0"/>
              <a:t> + " " + </a:t>
            </a:r>
            <a:r>
              <a:rPr lang="en-IN" sz="2400" dirty="0" err="1"/>
              <a:t>lastName</a:t>
            </a:r>
            <a:r>
              <a:rPr lang="en-IN" sz="2400" dirty="0"/>
              <a:t>}}</a:t>
            </a:r>
          </a:p>
          <a:p>
            <a:r>
              <a:rPr lang="en-IN" sz="2400" dirty="0"/>
              <a:t>&lt;/div&gt;</a:t>
            </a:r>
          </a:p>
          <a:p>
            <a:r>
              <a:rPr lang="en-IN" sz="2400" dirty="0"/>
              <a:t>&lt;script&gt;</a:t>
            </a:r>
          </a:p>
          <a:p>
            <a:r>
              <a:rPr lang="en-IN" sz="2400" dirty="0"/>
              <a:t>var app = </a:t>
            </a:r>
            <a:r>
              <a:rPr lang="en-IN" sz="2400" dirty="0" err="1"/>
              <a:t>angular.module</a:t>
            </a:r>
            <a:r>
              <a:rPr lang="en-IN" sz="2400" dirty="0"/>
              <a:t>('</a:t>
            </a:r>
            <a:r>
              <a:rPr lang="en-IN" sz="2400" dirty="0" err="1"/>
              <a:t>myApp</a:t>
            </a:r>
            <a:r>
              <a:rPr lang="en-IN" sz="2400" dirty="0"/>
              <a:t>', []);</a:t>
            </a:r>
          </a:p>
          <a:p>
            <a:r>
              <a:rPr lang="en-IN" sz="2400" dirty="0" err="1"/>
              <a:t>app.controller</a:t>
            </a:r>
            <a:r>
              <a:rPr lang="en-IN" sz="2400" dirty="0"/>
              <a:t>('</a:t>
            </a:r>
            <a:r>
              <a:rPr lang="en-IN" sz="2400" dirty="0" err="1"/>
              <a:t>myCtrl</a:t>
            </a:r>
            <a:r>
              <a:rPr lang="en-IN" sz="2400" dirty="0"/>
              <a:t>', function ($scope) {</a:t>
            </a:r>
          </a:p>
          <a:p>
            <a:r>
              <a:rPr lang="en-IN" sz="2400" dirty="0"/>
              <a:t>$</a:t>
            </a:r>
            <a:r>
              <a:rPr lang="en-IN" sz="2400" dirty="0" err="1"/>
              <a:t>scope.firstName</a:t>
            </a:r>
            <a:r>
              <a:rPr lang="en-IN" sz="2400" dirty="0"/>
              <a:t> = "Ajay";</a:t>
            </a:r>
          </a:p>
          <a:p>
            <a:r>
              <a:rPr lang="en-IN" sz="2400" dirty="0"/>
              <a:t>$</a:t>
            </a:r>
            <a:r>
              <a:rPr lang="en-IN" sz="2400" dirty="0" err="1"/>
              <a:t>scope.lastName</a:t>
            </a:r>
            <a:r>
              <a:rPr lang="en-IN" sz="2400" dirty="0"/>
              <a:t> = "Kumar";</a:t>
            </a:r>
          </a:p>
          <a:p>
            <a:r>
              <a:rPr lang="en-IN" sz="2400" dirty="0"/>
              <a:t>});</a:t>
            </a:r>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694640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D9845-27C9-BDCF-9F44-E0ED1120E811}"/>
              </a:ext>
            </a:extLst>
          </p:cNvPr>
          <p:cNvSpPr txBox="1"/>
          <p:nvPr/>
        </p:nvSpPr>
        <p:spPr>
          <a:xfrm>
            <a:off x="453513" y="510796"/>
            <a:ext cx="11182964" cy="3046988"/>
          </a:xfrm>
          <a:prstGeom prst="rect">
            <a:avLst/>
          </a:prstGeom>
          <a:noFill/>
        </p:spPr>
        <p:txBody>
          <a:bodyPr wrap="square">
            <a:spAutoFit/>
          </a:bodyPr>
          <a:lstStyle/>
          <a:p>
            <a:r>
              <a:rPr lang="en-US" sz="2400" b="1" dirty="0"/>
              <a:t>Scope:</a:t>
            </a:r>
            <a:r>
              <a:rPr lang="en-US" sz="2400" dirty="0"/>
              <a:t> </a:t>
            </a:r>
          </a:p>
          <a:p>
            <a:r>
              <a:rPr lang="en-US" sz="2400" dirty="0"/>
              <a:t>It is used for the communication between controller and view. It binds a view to the view model and functions defined in controller Angular JS Application supports nested or hierarchical scopes. </a:t>
            </a:r>
          </a:p>
          <a:p>
            <a:endParaRPr lang="en-US" sz="2400" dirty="0"/>
          </a:p>
          <a:p>
            <a:r>
              <a:rPr lang="en-US" sz="2400" dirty="0"/>
              <a:t>It is a data source for Angular JS Applications, and it can add or remove property when required. All the data manipulation and assignment of data happens through scope object. </a:t>
            </a:r>
            <a:endParaRPr lang="en-IN" sz="2400" dirty="0"/>
          </a:p>
        </p:txBody>
      </p:sp>
    </p:spTree>
    <p:extLst>
      <p:ext uri="{BB962C8B-B14F-4D97-AF65-F5344CB8AC3E}">
        <p14:creationId xmlns:p14="http://schemas.microsoft.com/office/powerpoint/2010/main" val="367100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E11C14-0C41-D7B6-952C-A34A7222C84B}"/>
              </a:ext>
            </a:extLst>
          </p:cNvPr>
          <p:cNvSpPr txBox="1"/>
          <p:nvPr/>
        </p:nvSpPr>
        <p:spPr>
          <a:xfrm>
            <a:off x="560439" y="442452"/>
            <a:ext cx="8495071" cy="461665"/>
          </a:xfrm>
          <a:prstGeom prst="rect">
            <a:avLst/>
          </a:prstGeom>
          <a:noFill/>
        </p:spPr>
        <p:txBody>
          <a:bodyPr wrap="square" rtlCol="0">
            <a:spAutoFit/>
          </a:bodyPr>
          <a:lstStyle/>
          <a:p>
            <a:r>
              <a:rPr lang="en-US" sz="2400" b="1" dirty="0"/>
              <a:t>Angular JS MVC Architecture (Model View Controller)</a:t>
            </a:r>
            <a:endParaRPr lang="en-IN" sz="2400" b="1" dirty="0"/>
          </a:p>
        </p:txBody>
      </p:sp>
      <p:sp>
        <p:nvSpPr>
          <p:cNvPr id="4" name="TextBox 3">
            <a:extLst>
              <a:ext uri="{FF2B5EF4-FFF2-40B4-BE49-F238E27FC236}">
                <a16:creationId xmlns:a16="http://schemas.microsoft.com/office/drawing/2014/main" id="{07975D01-2383-BC14-2C06-4B3B82EC5828}"/>
              </a:ext>
            </a:extLst>
          </p:cNvPr>
          <p:cNvSpPr txBox="1"/>
          <p:nvPr/>
        </p:nvSpPr>
        <p:spPr>
          <a:xfrm>
            <a:off x="560438" y="1213008"/>
            <a:ext cx="11179277" cy="3046988"/>
          </a:xfrm>
          <a:prstGeom prst="rect">
            <a:avLst/>
          </a:prstGeom>
          <a:noFill/>
        </p:spPr>
        <p:txBody>
          <a:bodyPr wrap="square">
            <a:spAutoFit/>
          </a:bodyPr>
          <a:lstStyle/>
          <a:p>
            <a:r>
              <a:rPr lang="en-US" sz="2400" dirty="0"/>
              <a:t>MVC stands for Model View Controller. </a:t>
            </a:r>
          </a:p>
          <a:p>
            <a:endParaRPr lang="en-US" sz="2400" dirty="0"/>
          </a:p>
          <a:p>
            <a:r>
              <a:rPr lang="en-US" sz="2400" dirty="0"/>
              <a:t>In AngularJS, the Model-View-Controller (MVC) architecture is a software design pattern that helps in separating the application logic into three interconnected components. </a:t>
            </a:r>
          </a:p>
          <a:p>
            <a:endParaRPr lang="en-US" sz="2400" dirty="0"/>
          </a:p>
          <a:p>
            <a:r>
              <a:rPr lang="en-US" sz="2400" dirty="0"/>
              <a:t>This separation allows for efficient code management, making it easier to develop, test, and maintain applications.</a:t>
            </a:r>
          </a:p>
        </p:txBody>
      </p:sp>
    </p:spTree>
    <p:extLst>
      <p:ext uri="{BB962C8B-B14F-4D97-AF65-F5344CB8AC3E}">
        <p14:creationId xmlns:p14="http://schemas.microsoft.com/office/powerpoint/2010/main" val="837861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83621E-7C55-AB36-E3FB-7F3A89243261}"/>
              </a:ext>
            </a:extLst>
          </p:cNvPr>
          <p:cNvSpPr txBox="1"/>
          <p:nvPr/>
        </p:nvSpPr>
        <p:spPr>
          <a:xfrm>
            <a:off x="364408" y="1028508"/>
            <a:ext cx="11463184" cy="5632311"/>
          </a:xfrm>
          <a:prstGeom prst="rect">
            <a:avLst/>
          </a:prstGeom>
          <a:noFill/>
        </p:spPr>
        <p:txBody>
          <a:bodyPr wrap="square">
            <a:spAutoFit/>
          </a:bodyPr>
          <a:lstStyle/>
          <a:p>
            <a:r>
              <a:rPr lang="en-IN" sz="2400" dirty="0"/>
              <a:t>&lt;html&gt;</a:t>
            </a:r>
          </a:p>
          <a:p>
            <a:r>
              <a:rPr lang="en-IN" sz="2400" dirty="0"/>
              <a:t>&lt;head&gt;</a:t>
            </a:r>
          </a:p>
          <a:p>
            <a:r>
              <a:rPr lang="en-IN" sz="2400" dirty="0"/>
              <a:t>    &lt;title&gt;&lt;/title&gt;</a:t>
            </a:r>
          </a:p>
          <a:p>
            <a:r>
              <a:rPr lang="en-IN" sz="2400" dirty="0"/>
              <a:t>    &lt;script </a:t>
            </a:r>
            <a:r>
              <a:rPr lang="en-IN" sz="2400" dirty="0" err="1"/>
              <a:t>src</a:t>
            </a:r>
            <a:r>
              <a:rPr lang="en-IN" sz="2400" dirty="0"/>
              <a:t>="https://ajax.googleapis.com/ajax/libs/</a:t>
            </a:r>
            <a:r>
              <a:rPr lang="en-IN" sz="2400" dirty="0" err="1"/>
              <a:t>angularjs</a:t>
            </a:r>
            <a:r>
              <a:rPr lang="en-IN" sz="2400" dirty="0"/>
              <a:t>/1.6.9/angular.min.js"&gt; &lt;/script&gt;</a:t>
            </a:r>
          </a:p>
          <a:p>
            <a:r>
              <a:rPr lang="en-IN" sz="2400" dirty="0"/>
              <a:t>&lt;/head&gt;</a:t>
            </a:r>
          </a:p>
          <a:p>
            <a:r>
              <a:rPr lang="en-IN" sz="2400" dirty="0"/>
              <a:t>&lt;body&gt;</a:t>
            </a:r>
          </a:p>
          <a:p>
            <a:r>
              <a:rPr lang="en-IN" sz="2400" dirty="0"/>
              <a:t>&lt;div ng-app="</a:t>
            </a:r>
            <a:r>
              <a:rPr lang="en-IN" sz="2400" dirty="0" err="1"/>
              <a:t>myApp</a:t>
            </a:r>
            <a:r>
              <a:rPr lang="en-IN" sz="2400" dirty="0"/>
              <a:t>" ng-controller="</a:t>
            </a:r>
            <a:r>
              <a:rPr lang="en-IN" sz="2400" dirty="0" err="1"/>
              <a:t>myCtrl</a:t>
            </a:r>
            <a:r>
              <a:rPr lang="en-IN" sz="2400" dirty="0"/>
              <a:t>"&gt;</a:t>
            </a:r>
          </a:p>
          <a:p>
            <a:endParaRPr lang="en-IN" sz="2400" dirty="0"/>
          </a:p>
          <a:p>
            <a:r>
              <a:rPr lang="en-IN" sz="2400" dirty="0"/>
              <a:t>&lt;input type="button" value="calculate" ng-click="fun()"&gt;</a:t>
            </a:r>
          </a:p>
          <a:p>
            <a:r>
              <a:rPr lang="en-IN" sz="2400" dirty="0"/>
              <a:t>&lt;</a:t>
            </a:r>
            <a:r>
              <a:rPr lang="en-IN" sz="2400" dirty="0" err="1"/>
              <a:t>br</a:t>
            </a:r>
            <a:r>
              <a:rPr lang="en-IN" sz="2400" dirty="0"/>
              <a:t>&gt;</a:t>
            </a:r>
          </a:p>
          <a:p>
            <a:r>
              <a:rPr lang="en-IN" sz="2400" dirty="0"/>
              <a:t>{{numbers}}</a:t>
            </a:r>
          </a:p>
          <a:p>
            <a:endParaRPr lang="en-IN" sz="2400" dirty="0"/>
          </a:p>
          <a:p>
            <a:r>
              <a:rPr lang="en-IN" sz="2400" dirty="0"/>
              <a:t>&lt;/div&gt;   </a:t>
            </a:r>
          </a:p>
          <a:p>
            <a:endParaRPr lang="en-IN" sz="2400" dirty="0"/>
          </a:p>
        </p:txBody>
      </p:sp>
      <p:sp>
        <p:nvSpPr>
          <p:cNvPr id="4" name="TextBox 3">
            <a:extLst>
              <a:ext uri="{FF2B5EF4-FFF2-40B4-BE49-F238E27FC236}">
                <a16:creationId xmlns:a16="http://schemas.microsoft.com/office/drawing/2014/main" id="{ADA221CA-0599-293D-F68A-640575C6B0E6}"/>
              </a:ext>
            </a:extLst>
          </p:cNvPr>
          <p:cNvSpPr txBox="1"/>
          <p:nvPr/>
        </p:nvSpPr>
        <p:spPr>
          <a:xfrm>
            <a:off x="501445" y="294968"/>
            <a:ext cx="10707329" cy="461665"/>
          </a:xfrm>
          <a:prstGeom prst="rect">
            <a:avLst/>
          </a:prstGeom>
          <a:noFill/>
        </p:spPr>
        <p:txBody>
          <a:bodyPr wrap="square" rtlCol="0">
            <a:spAutoFit/>
          </a:bodyPr>
          <a:lstStyle/>
          <a:p>
            <a:pPr algn="ctr"/>
            <a:r>
              <a:rPr lang="en-US" sz="2400" b="1" dirty="0"/>
              <a:t>Display count from 1 to 10</a:t>
            </a:r>
            <a:endParaRPr lang="en-IN" sz="2400" b="1" dirty="0"/>
          </a:p>
        </p:txBody>
      </p:sp>
    </p:spTree>
    <p:extLst>
      <p:ext uri="{BB962C8B-B14F-4D97-AF65-F5344CB8AC3E}">
        <p14:creationId xmlns:p14="http://schemas.microsoft.com/office/powerpoint/2010/main" val="1488782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8C3B2C-5864-4D64-141E-54A8E30B6ED5}"/>
              </a:ext>
            </a:extLst>
          </p:cNvPr>
          <p:cNvSpPr txBox="1"/>
          <p:nvPr/>
        </p:nvSpPr>
        <p:spPr>
          <a:xfrm>
            <a:off x="188042" y="114620"/>
            <a:ext cx="10180074" cy="6370975"/>
          </a:xfrm>
          <a:prstGeom prst="rect">
            <a:avLst/>
          </a:prstGeom>
          <a:noFill/>
        </p:spPr>
        <p:txBody>
          <a:bodyPr wrap="square">
            <a:spAutoFit/>
          </a:bodyPr>
          <a:lstStyle/>
          <a:p>
            <a:r>
              <a:rPr lang="en-IN" sz="2400" dirty="0"/>
              <a:t>&lt;script type="text/</a:t>
            </a:r>
            <a:r>
              <a:rPr lang="en-IN" sz="2400" dirty="0" err="1"/>
              <a:t>javascript</a:t>
            </a:r>
            <a:r>
              <a:rPr lang="en-IN" sz="2400" dirty="0"/>
              <a:t>"&gt;</a:t>
            </a:r>
          </a:p>
          <a:p>
            <a:r>
              <a:rPr lang="en-IN" sz="2400" dirty="0"/>
              <a:t>   </a:t>
            </a:r>
          </a:p>
          <a:p>
            <a:r>
              <a:rPr lang="en-IN" sz="2400" dirty="0"/>
              <a:t>var app = </a:t>
            </a:r>
            <a:r>
              <a:rPr lang="en-IN" sz="2400" dirty="0" err="1"/>
              <a:t>angular.module</a:t>
            </a:r>
            <a:r>
              <a:rPr lang="en-IN" sz="2400" dirty="0"/>
              <a:t>('</a:t>
            </a:r>
            <a:r>
              <a:rPr lang="en-IN" sz="2400" dirty="0" err="1"/>
              <a:t>myApp</a:t>
            </a:r>
            <a:r>
              <a:rPr lang="en-IN" sz="2400" dirty="0"/>
              <a:t>',[]);</a:t>
            </a:r>
          </a:p>
          <a:p>
            <a:r>
              <a:rPr lang="en-IN" sz="2400" dirty="0" err="1"/>
              <a:t>app.controller</a:t>
            </a:r>
            <a:r>
              <a:rPr lang="en-IN" sz="2400" dirty="0"/>
              <a:t>("</a:t>
            </a:r>
            <a:r>
              <a:rPr lang="en-IN" sz="2400" dirty="0" err="1"/>
              <a:t>myCtrl</a:t>
            </a:r>
            <a:r>
              <a:rPr lang="en-IN" sz="2400" dirty="0"/>
              <a:t>",function($scope)</a:t>
            </a:r>
          </a:p>
          <a:p>
            <a:r>
              <a:rPr lang="en-IN" sz="2400" dirty="0"/>
              <a:t>   {</a:t>
            </a:r>
          </a:p>
          <a:p>
            <a:r>
              <a:rPr lang="en-IN" sz="2400" dirty="0"/>
              <a:t>               $</a:t>
            </a:r>
            <a:r>
              <a:rPr lang="en-IN" sz="2400" dirty="0" err="1"/>
              <a:t>scope.fun</a:t>
            </a:r>
            <a:r>
              <a:rPr lang="en-IN" sz="2400" dirty="0"/>
              <a:t>=function(){</a:t>
            </a:r>
          </a:p>
          <a:p>
            <a:r>
              <a:rPr lang="en-IN" sz="2400" dirty="0"/>
              <a:t>         </a:t>
            </a:r>
          </a:p>
          <a:p>
            <a:r>
              <a:rPr lang="en-IN" sz="2400" dirty="0"/>
              <a:t>	 $</a:t>
            </a:r>
            <a:r>
              <a:rPr lang="en-IN" sz="2400" dirty="0" err="1"/>
              <a:t>scope.numbers</a:t>
            </a:r>
            <a:r>
              <a:rPr lang="en-IN" sz="2400" dirty="0"/>
              <a:t> = [];</a:t>
            </a:r>
          </a:p>
          <a:p>
            <a:r>
              <a:rPr lang="en-IN" sz="2400" dirty="0"/>
              <a:t>            for (var </a:t>
            </a:r>
            <a:r>
              <a:rPr lang="en-IN" sz="2400" dirty="0" err="1"/>
              <a:t>i</a:t>
            </a:r>
            <a:r>
              <a:rPr lang="en-IN" sz="2400" dirty="0"/>
              <a:t> = 1; </a:t>
            </a:r>
            <a:r>
              <a:rPr lang="en-IN" sz="2400" dirty="0" err="1"/>
              <a:t>i</a:t>
            </a:r>
            <a:r>
              <a:rPr lang="en-IN" sz="2400" dirty="0"/>
              <a:t> &lt;= 10; </a:t>
            </a:r>
            <a:r>
              <a:rPr lang="en-IN" sz="2400" dirty="0" err="1"/>
              <a:t>i</a:t>
            </a:r>
            <a:r>
              <a:rPr lang="en-IN" sz="2400" dirty="0"/>
              <a:t>++) {</a:t>
            </a:r>
          </a:p>
          <a:p>
            <a:r>
              <a:rPr lang="en-IN" sz="2400" dirty="0"/>
              <a:t>                $</a:t>
            </a:r>
            <a:r>
              <a:rPr lang="en-IN" sz="2400" dirty="0" err="1"/>
              <a:t>scope.numbers.push</a:t>
            </a:r>
            <a:r>
              <a:rPr lang="en-IN" sz="2400" dirty="0"/>
              <a:t>(</a:t>
            </a:r>
            <a:r>
              <a:rPr lang="en-IN" sz="2400" dirty="0" err="1"/>
              <a:t>i</a:t>
            </a:r>
            <a:r>
              <a:rPr lang="en-IN" sz="2400" dirty="0"/>
              <a:t>);</a:t>
            </a:r>
          </a:p>
          <a:p>
            <a:r>
              <a:rPr lang="en-IN" sz="2400" dirty="0"/>
              <a:t>            }</a:t>
            </a:r>
          </a:p>
          <a:p>
            <a:r>
              <a:rPr lang="en-IN" sz="2400" dirty="0"/>
              <a:t>        }</a:t>
            </a:r>
          </a:p>
          <a:p>
            <a:r>
              <a:rPr lang="en-IN" sz="2400" dirty="0"/>
              <a:t>   })</a:t>
            </a:r>
          </a:p>
          <a:p>
            <a:endParaRPr lang="en-IN" sz="2400" dirty="0"/>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599147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0AA2AC-AB75-1F1C-35FC-A11523FDB7C4}"/>
              </a:ext>
            </a:extLst>
          </p:cNvPr>
          <p:cNvSpPr txBox="1"/>
          <p:nvPr/>
        </p:nvSpPr>
        <p:spPr>
          <a:xfrm>
            <a:off x="173293" y="303969"/>
            <a:ext cx="11787649" cy="6370975"/>
          </a:xfrm>
          <a:prstGeom prst="rect">
            <a:avLst/>
          </a:prstGeom>
          <a:noFill/>
        </p:spPr>
        <p:txBody>
          <a:bodyPr wrap="square">
            <a:spAutoFit/>
          </a:bodyPr>
          <a:lstStyle/>
          <a:p>
            <a:r>
              <a:rPr lang="en-IN" sz="2400" dirty="0"/>
              <a:t>&lt;html&gt;</a:t>
            </a:r>
          </a:p>
          <a:p>
            <a:r>
              <a:rPr lang="en-IN" sz="2400" dirty="0"/>
              <a:t>&lt;head&gt;</a:t>
            </a:r>
          </a:p>
          <a:p>
            <a:r>
              <a:rPr lang="en-IN" sz="2400" dirty="0"/>
              <a:t>    &lt;title&gt;&lt;/title&gt;</a:t>
            </a:r>
          </a:p>
          <a:p>
            <a:r>
              <a:rPr lang="en-IN" sz="2400" dirty="0"/>
              <a:t>    &lt;script </a:t>
            </a:r>
            <a:r>
              <a:rPr lang="en-IN" sz="2400" dirty="0" err="1"/>
              <a:t>src</a:t>
            </a:r>
            <a:r>
              <a:rPr lang="en-IN" sz="2400" dirty="0"/>
              <a:t>="https://ajax.googleapis.com/ajax/libs/</a:t>
            </a:r>
            <a:r>
              <a:rPr lang="en-IN" sz="2400" dirty="0" err="1"/>
              <a:t>angularjs</a:t>
            </a:r>
            <a:r>
              <a:rPr lang="en-IN" sz="2400" dirty="0"/>
              <a:t>/1.6.9/angular.min.js"&gt; &lt;/script&gt;</a:t>
            </a:r>
          </a:p>
          <a:p>
            <a:r>
              <a:rPr lang="en-IN" sz="2400" dirty="0"/>
              <a:t>&lt;/head&gt;</a:t>
            </a:r>
          </a:p>
          <a:p>
            <a:r>
              <a:rPr lang="en-IN" sz="2400" dirty="0"/>
              <a:t>&lt;body&gt;</a:t>
            </a:r>
          </a:p>
          <a:p>
            <a:r>
              <a:rPr lang="en-IN" sz="2400" dirty="0"/>
              <a:t>&lt;div ng-app="</a:t>
            </a:r>
            <a:r>
              <a:rPr lang="en-IN" sz="2400" dirty="0" err="1"/>
              <a:t>myApp</a:t>
            </a:r>
            <a:r>
              <a:rPr lang="en-IN" sz="2400" dirty="0"/>
              <a:t>" ng-controller="</a:t>
            </a:r>
            <a:r>
              <a:rPr lang="en-IN" sz="2400" dirty="0" err="1"/>
              <a:t>myCtrl</a:t>
            </a:r>
            <a:r>
              <a:rPr lang="en-IN" sz="2400" dirty="0"/>
              <a:t>"&gt;</a:t>
            </a:r>
          </a:p>
          <a:p>
            <a:r>
              <a:rPr lang="en-IN" sz="2400" dirty="0"/>
              <a:t>&lt;input type="text" ng-model="num1" /&gt;</a:t>
            </a:r>
          </a:p>
          <a:p>
            <a:r>
              <a:rPr lang="en-IN" sz="2400" dirty="0"/>
              <a:t>&lt;</a:t>
            </a:r>
            <a:r>
              <a:rPr lang="en-IN" sz="2400" dirty="0" err="1"/>
              <a:t>br</a:t>
            </a:r>
            <a:r>
              <a:rPr lang="en-IN" sz="2400" dirty="0"/>
              <a:t>&gt;</a:t>
            </a:r>
          </a:p>
          <a:p>
            <a:r>
              <a:rPr lang="en-IN" sz="2400" dirty="0"/>
              <a:t>&lt;</a:t>
            </a:r>
            <a:r>
              <a:rPr lang="en-IN" sz="2400" dirty="0" err="1"/>
              <a:t>br</a:t>
            </a:r>
            <a:r>
              <a:rPr lang="en-IN" sz="2400" dirty="0"/>
              <a:t>&gt;</a:t>
            </a:r>
          </a:p>
          <a:p>
            <a:r>
              <a:rPr lang="en-IN" sz="2400" dirty="0"/>
              <a:t>&lt;input type="text" ng-model="num2" /&gt;</a:t>
            </a:r>
          </a:p>
          <a:p>
            <a:endParaRPr lang="en-IN" sz="2400" dirty="0"/>
          </a:p>
          <a:p>
            <a:r>
              <a:rPr lang="en-IN" sz="2400" dirty="0"/>
              <a:t>&lt;input type="button" value="calculate" ng-click="fun()"&gt;</a:t>
            </a:r>
          </a:p>
          <a:p>
            <a:r>
              <a:rPr lang="en-IN" sz="2400" dirty="0"/>
              <a:t>&lt;</a:t>
            </a:r>
            <a:r>
              <a:rPr lang="en-IN" sz="2400" dirty="0" err="1"/>
              <a:t>br</a:t>
            </a:r>
            <a:r>
              <a:rPr lang="en-IN" sz="2400" dirty="0"/>
              <a:t>&gt;</a:t>
            </a:r>
          </a:p>
          <a:p>
            <a:r>
              <a:rPr lang="en-IN" sz="2400" dirty="0"/>
              <a:t>{{numbers}}</a:t>
            </a:r>
          </a:p>
          <a:p>
            <a:r>
              <a:rPr lang="en-IN" sz="2400" dirty="0"/>
              <a:t>&lt;/div&gt;   </a:t>
            </a:r>
          </a:p>
        </p:txBody>
      </p:sp>
      <p:sp>
        <p:nvSpPr>
          <p:cNvPr id="4" name="TextBox 3">
            <a:extLst>
              <a:ext uri="{FF2B5EF4-FFF2-40B4-BE49-F238E27FC236}">
                <a16:creationId xmlns:a16="http://schemas.microsoft.com/office/drawing/2014/main" id="{CBC8883E-DC26-9CF0-9772-43C3C269874B}"/>
              </a:ext>
            </a:extLst>
          </p:cNvPr>
          <p:cNvSpPr txBox="1"/>
          <p:nvPr/>
        </p:nvSpPr>
        <p:spPr>
          <a:xfrm>
            <a:off x="3333135" y="191729"/>
            <a:ext cx="6415549" cy="461665"/>
          </a:xfrm>
          <a:prstGeom prst="rect">
            <a:avLst/>
          </a:prstGeom>
          <a:noFill/>
        </p:spPr>
        <p:txBody>
          <a:bodyPr wrap="square" rtlCol="0">
            <a:spAutoFit/>
          </a:bodyPr>
          <a:lstStyle/>
          <a:p>
            <a:r>
              <a:rPr lang="en-US" sz="2400" b="1" dirty="0"/>
              <a:t>Display count based on user input</a:t>
            </a:r>
            <a:endParaRPr lang="en-IN" sz="2400" b="1" dirty="0"/>
          </a:p>
        </p:txBody>
      </p:sp>
    </p:spTree>
    <p:extLst>
      <p:ext uri="{BB962C8B-B14F-4D97-AF65-F5344CB8AC3E}">
        <p14:creationId xmlns:p14="http://schemas.microsoft.com/office/powerpoint/2010/main" val="3060502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3D4DF6-43DC-B9E0-9396-1F650D73F447}"/>
              </a:ext>
            </a:extLst>
          </p:cNvPr>
          <p:cNvSpPr txBox="1"/>
          <p:nvPr/>
        </p:nvSpPr>
        <p:spPr>
          <a:xfrm>
            <a:off x="468260" y="327539"/>
            <a:ext cx="8911713" cy="6247864"/>
          </a:xfrm>
          <a:prstGeom prst="rect">
            <a:avLst/>
          </a:prstGeom>
          <a:noFill/>
        </p:spPr>
        <p:txBody>
          <a:bodyPr wrap="square">
            <a:spAutoFit/>
          </a:bodyPr>
          <a:lstStyle/>
          <a:p>
            <a:r>
              <a:rPr lang="en-IN" sz="2000" dirty="0"/>
              <a:t>&lt;script type="text/</a:t>
            </a:r>
            <a:r>
              <a:rPr lang="en-IN" sz="2000" dirty="0" err="1"/>
              <a:t>javascript</a:t>
            </a:r>
            <a:r>
              <a:rPr lang="en-IN" sz="2000" dirty="0"/>
              <a:t>"&gt;</a:t>
            </a:r>
          </a:p>
          <a:p>
            <a:r>
              <a:rPr lang="en-IN" sz="2000" dirty="0"/>
              <a:t>   </a:t>
            </a:r>
          </a:p>
          <a:p>
            <a:r>
              <a:rPr lang="en-IN" sz="2000" dirty="0"/>
              <a:t>var app = </a:t>
            </a:r>
            <a:r>
              <a:rPr lang="en-IN" sz="2000" dirty="0" err="1"/>
              <a:t>angular.module</a:t>
            </a:r>
            <a:r>
              <a:rPr lang="en-IN" sz="2000" dirty="0"/>
              <a:t>('</a:t>
            </a:r>
            <a:r>
              <a:rPr lang="en-IN" sz="2000" dirty="0" err="1"/>
              <a:t>myApp</a:t>
            </a:r>
            <a:r>
              <a:rPr lang="en-IN" sz="2000" dirty="0"/>
              <a:t>',[]);</a:t>
            </a:r>
          </a:p>
          <a:p>
            <a:r>
              <a:rPr lang="en-IN" sz="2000" dirty="0" err="1"/>
              <a:t>app.controller</a:t>
            </a:r>
            <a:r>
              <a:rPr lang="en-IN" sz="2000" dirty="0"/>
              <a:t>("</a:t>
            </a:r>
            <a:r>
              <a:rPr lang="en-IN" sz="2000" dirty="0" err="1"/>
              <a:t>myCtrl</a:t>
            </a:r>
            <a:r>
              <a:rPr lang="en-IN" sz="2000" dirty="0"/>
              <a:t>",function($scope)</a:t>
            </a:r>
          </a:p>
          <a:p>
            <a:r>
              <a:rPr lang="en-IN" sz="2000" dirty="0"/>
              <a:t>   {</a:t>
            </a:r>
          </a:p>
          <a:p>
            <a:r>
              <a:rPr lang="en-IN" sz="2000" dirty="0"/>
              <a:t>        $</a:t>
            </a:r>
            <a:r>
              <a:rPr lang="en-IN" sz="2000" dirty="0" err="1"/>
              <a:t>scope.numbers</a:t>
            </a:r>
            <a:r>
              <a:rPr lang="en-IN" sz="2000" dirty="0"/>
              <a:t> = [];</a:t>
            </a:r>
          </a:p>
          <a:p>
            <a:r>
              <a:rPr lang="en-IN" sz="2000" dirty="0"/>
              <a:t>        $</a:t>
            </a:r>
            <a:r>
              <a:rPr lang="en-IN" sz="2000" dirty="0" err="1"/>
              <a:t>scope.fun</a:t>
            </a:r>
            <a:r>
              <a:rPr lang="en-IN" sz="2000" dirty="0"/>
              <a:t>=function()</a:t>
            </a:r>
          </a:p>
          <a:p>
            <a:r>
              <a:rPr lang="en-IN" sz="2000" dirty="0"/>
              <a:t>        {</a:t>
            </a:r>
          </a:p>
          <a:p>
            <a:r>
              <a:rPr lang="en-IN" sz="2000" dirty="0"/>
              <a:t>                 var start = </a:t>
            </a:r>
            <a:r>
              <a:rPr lang="en-IN" sz="2000" dirty="0" err="1"/>
              <a:t>parseInt</a:t>
            </a:r>
            <a:r>
              <a:rPr lang="en-IN" sz="2000" dirty="0"/>
              <a:t>($scope.num1);</a:t>
            </a:r>
          </a:p>
          <a:p>
            <a:r>
              <a:rPr lang="en-IN" sz="2000" dirty="0"/>
              <a:t>                var end = </a:t>
            </a:r>
            <a:r>
              <a:rPr lang="en-IN" sz="2000" dirty="0" err="1"/>
              <a:t>parseInt</a:t>
            </a:r>
            <a:r>
              <a:rPr lang="en-IN" sz="2000" dirty="0"/>
              <a:t>($scope.num2);</a:t>
            </a:r>
          </a:p>
          <a:p>
            <a:r>
              <a:rPr lang="en-IN" sz="2000" dirty="0"/>
              <a:t>                $</a:t>
            </a:r>
            <a:r>
              <a:rPr lang="en-IN" sz="2000" dirty="0" err="1"/>
              <a:t>scope.numbers</a:t>
            </a:r>
            <a:r>
              <a:rPr lang="en-IN" sz="2000" dirty="0"/>
              <a:t> = [];</a:t>
            </a:r>
          </a:p>
          <a:p>
            <a:endParaRPr lang="en-IN" sz="2000" dirty="0"/>
          </a:p>
          <a:p>
            <a:r>
              <a:rPr lang="en-IN" sz="2000" dirty="0"/>
              <a:t>                for (var </a:t>
            </a:r>
            <a:r>
              <a:rPr lang="en-IN" sz="2000" dirty="0" err="1"/>
              <a:t>i</a:t>
            </a:r>
            <a:r>
              <a:rPr lang="en-IN" sz="2000" dirty="0"/>
              <a:t> = start; </a:t>
            </a:r>
            <a:r>
              <a:rPr lang="en-IN" sz="2000" dirty="0" err="1"/>
              <a:t>i</a:t>
            </a:r>
            <a:r>
              <a:rPr lang="en-IN" sz="2000" dirty="0"/>
              <a:t> &lt;= end; </a:t>
            </a:r>
            <a:r>
              <a:rPr lang="en-IN" sz="2000" dirty="0" err="1"/>
              <a:t>i</a:t>
            </a:r>
            <a:r>
              <a:rPr lang="en-IN" sz="2000" dirty="0"/>
              <a:t>++) {</a:t>
            </a:r>
          </a:p>
          <a:p>
            <a:r>
              <a:rPr lang="en-IN" sz="2000" dirty="0"/>
              <a:t>                    $</a:t>
            </a:r>
            <a:r>
              <a:rPr lang="en-IN" sz="2000" dirty="0" err="1"/>
              <a:t>scope.numbers.push</a:t>
            </a:r>
            <a:r>
              <a:rPr lang="en-IN" sz="2000" dirty="0"/>
              <a:t>(</a:t>
            </a:r>
            <a:r>
              <a:rPr lang="en-IN" sz="2000" dirty="0" err="1"/>
              <a:t>i</a:t>
            </a:r>
            <a:r>
              <a:rPr lang="en-IN" sz="2000" dirty="0"/>
              <a:t>);</a:t>
            </a:r>
          </a:p>
          <a:p>
            <a:r>
              <a:rPr lang="en-IN" sz="2000" dirty="0"/>
              <a:t>                }</a:t>
            </a:r>
          </a:p>
          <a:p>
            <a:r>
              <a:rPr lang="en-IN" sz="2000" dirty="0"/>
              <a:t>        }</a:t>
            </a:r>
          </a:p>
          <a:p>
            <a:r>
              <a:rPr lang="en-IN" sz="2000" dirty="0"/>
              <a:t>   })</a:t>
            </a:r>
          </a:p>
          <a:p>
            <a:r>
              <a:rPr lang="en-IN" sz="2000" dirty="0"/>
              <a:t>&lt;/script&gt;</a:t>
            </a:r>
          </a:p>
          <a:p>
            <a:r>
              <a:rPr lang="en-IN" sz="2000" dirty="0"/>
              <a:t>&lt;/body&gt;</a:t>
            </a:r>
          </a:p>
          <a:p>
            <a:r>
              <a:rPr lang="en-IN" sz="2000" dirty="0"/>
              <a:t>&lt;/html&gt;</a:t>
            </a:r>
          </a:p>
        </p:txBody>
      </p:sp>
    </p:spTree>
    <p:extLst>
      <p:ext uri="{BB962C8B-B14F-4D97-AF65-F5344CB8AC3E}">
        <p14:creationId xmlns:p14="http://schemas.microsoft.com/office/powerpoint/2010/main" val="2994177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9EEC9-F107-CA7C-EF61-90D806728E65}"/>
              </a:ext>
            </a:extLst>
          </p:cNvPr>
          <p:cNvSpPr txBox="1"/>
          <p:nvPr/>
        </p:nvSpPr>
        <p:spPr>
          <a:xfrm>
            <a:off x="3775587" y="442452"/>
            <a:ext cx="3760839" cy="584775"/>
          </a:xfrm>
          <a:prstGeom prst="rect">
            <a:avLst/>
          </a:prstGeom>
          <a:noFill/>
        </p:spPr>
        <p:txBody>
          <a:bodyPr wrap="square" rtlCol="0">
            <a:spAutoFit/>
          </a:bodyPr>
          <a:lstStyle/>
          <a:p>
            <a:pPr algn="ctr"/>
            <a:r>
              <a:rPr lang="en-US" sz="3200" b="1" dirty="0"/>
              <a:t>Filters</a:t>
            </a:r>
            <a:endParaRPr lang="en-IN" sz="3200" b="1" dirty="0"/>
          </a:p>
        </p:txBody>
      </p:sp>
      <p:sp>
        <p:nvSpPr>
          <p:cNvPr id="4" name="TextBox 3">
            <a:extLst>
              <a:ext uri="{FF2B5EF4-FFF2-40B4-BE49-F238E27FC236}">
                <a16:creationId xmlns:a16="http://schemas.microsoft.com/office/drawing/2014/main" id="{CE244552-A1E6-D916-7339-DA555AA8B0F2}"/>
              </a:ext>
            </a:extLst>
          </p:cNvPr>
          <p:cNvSpPr txBox="1"/>
          <p:nvPr/>
        </p:nvSpPr>
        <p:spPr>
          <a:xfrm>
            <a:off x="424016" y="1206513"/>
            <a:ext cx="11463184" cy="4524315"/>
          </a:xfrm>
          <a:prstGeom prst="rect">
            <a:avLst/>
          </a:prstGeom>
          <a:noFill/>
        </p:spPr>
        <p:txBody>
          <a:bodyPr wrap="square">
            <a:spAutoFit/>
          </a:bodyPr>
          <a:lstStyle/>
          <a:p>
            <a:r>
              <a:rPr lang="en-US" sz="2400" dirty="0"/>
              <a:t>AngularJS filter is a tool, which we can use to format the data. With this filter, the user can see and modify according to the requirement. It is added in angular to format the data that is being displayed on the view part.</a:t>
            </a:r>
          </a:p>
          <a:p>
            <a:endParaRPr lang="en-US" sz="2400" dirty="0"/>
          </a:p>
          <a:p>
            <a:r>
              <a:rPr lang="en-US" sz="2400" dirty="0"/>
              <a:t>Filters can be added to an expression or directives using the pipe | symbol.</a:t>
            </a:r>
          </a:p>
          <a:p>
            <a:endParaRPr lang="en-US" sz="2400" dirty="0"/>
          </a:p>
          <a:p>
            <a:pPr algn="ctr"/>
            <a:r>
              <a:rPr lang="en-IN" sz="2400" b="1" dirty="0"/>
              <a:t>{{expression| </a:t>
            </a:r>
            <a:r>
              <a:rPr lang="en-IN" sz="2400" b="1" dirty="0" err="1"/>
              <a:t>name_of_filter</a:t>
            </a:r>
            <a:r>
              <a:rPr lang="en-IN" sz="2400" b="1" dirty="0"/>
              <a:t>}}</a:t>
            </a:r>
          </a:p>
          <a:p>
            <a:pPr algn="ctr"/>
            <a:endParaRPr lang="en-IN" sz="2400" b="1" dirty="0"/>
          </a:p>
          <a:p>
            <a:r>
              <a:rPr lang="en-US" sz="2400" dirty="0"/>
              <a:t>Example :  {{name | uppercase}}</a:t>
            </a:r>
          </a:p>
          <a:p>
            <a:endParaRPr lang="en-US" sz="2400" dirty="0"/>
          </a:p>
          <a:p>
            <a:r>
              <a:rPr lang="en-US" sz="2400" dirty="0"/>
              <a:t>uppercase is the built-in filter provided which converts the name in uppercase in view part.</a:t>
            </a:r>
            <a:endParaRPr lang="en-IN" sz="2400" dirty="0"/>
          </a:p>
        </p:txBody>
      </p:sp>
    </p:spTree>
    <p:extLst>
      <p:ext uri="{BB962C8B-B14F-4D97-AF65-F5344CB8AC3E}">
        <p14:creationId xmlns:p14="http://schemas.microsoft.com/office/powerpoint/2010/main" val="3335047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ED7FB-4019-2944-8B84-0D5219D033F7}"/>
              </a:ext>
            </a:extLst>
          </p:cNvPr>
          <p:cNvSpPr txBox="1"/>
          <p:nvPr/>
        </p:nvSpPr>
        <p:spPr>
          <a:xfrm>
            <a:off x="424015" y="401116"/>
            <a:ext cx="11492681" cy="1200329"/>
          </a:xfrm>
          <a:prstGeom prst="rect">
            <a:avLst/>
          </a:prstGeom>
          <a:noFill/>
        </p:spPr>
        <p:txBody>
          <a:bodyPr wrap="square">
            <a:spAutoFit/>
          </a:bodyPr>
          <a:lstStyle/>
          <a:p>
            <a:pPr algn="just"/>
            <a:r>
              <a:rPr lang="en-US" sz="2400" dirty="0"/>
              <a:t>we can apply a filter on the result obtained by another filter. </a:t>
            </a:r>
          </a:p>
          <a:p>
            <a:pPr algn="just"/>
            <a:endParaRPr lang="en-US" sz="2400" dirty="0"/>
          </a:p>
          <a:p>
            <a:pPr algn="just"/>
            <a:r>
              <a:rPr lang="en-US" sz="2400" dirty="0"/>
              <a:t>Chaining is the phenomenon when filters are applied to the already filtered content.</a:t>
            </a:r>
            <a:endParaRPr lang="en-IN" sz="2400" dirty="0"/>
          </a:p>
        </p:txBody>
      </p:sp>
      <p:sp>
        <p:nvSpPr>
          <p:cNvPr id="5" name="TextBox 4">
            <a:extLst>
              <a:ext uri="{FF2B5EF4-FFF2-40B4-BE49-F238E27FC236}">
                <a16:creationId xmlns:a16="http://schemas.microsoft.com/office/drawing/2014/main" id="{33A92F97-DA5C-AC00-7372-49A704499EF3}"/>
              </a:ext>
            </a:extLst>
          </p:cNvPr>
          <p:cNvSpPr txBox="1"/>
          <p:nvPr/>
        </p:nvSpPr>
        <p:spPr>
          <a:xfrm>
            <a:off x="2739513" y="1887482"/>
            <a:ext cx="6098458" cy="461665"/>
          </a:xfrm>
          <a:prstGeom prst="rect">
            <a:avLst/>
          </a:prstGeom>
          <a:noFill/>
        </p:spPr>
        <p:txBody>
          <a:bodyPr wrap="square">
            <a:spAutoFit/>
          </a:bodyPr>
          <a:lstStyle/>
          <a:p>
            <a:r>
              <a:rPr lang="en-IN" sz="2400" b="1" dirty="0"/>
              <a:t>{{ expression | filter1 | filter2 | ... }}</a:t>
            </a:r>
          </a:p>
        </p:txBody>
      </p:sp>
      <p:sp>
        <p:nvSpPr>
          <p:cNvPr id="6" name="TextBox 5">
            <a:extLst>
              <a:ext uri="{FF2B5EF4-FFF2-40B4-BE49-F238E27FC236}">
                <a16:creationId xmlns:a16="http://schemas.microsoft.com/office/drawing/2014/main" id="{9353FF9E-C6D9-C4C3-F057-2E24D383BAD2}"/>
              </a:ext>
            </a:extLst>
          </p:cNvPr>
          <p:cNvSpPr txBox="1"/>
          <p:nvPr/>
        </p:nvSpPr>
        <p:spPr>
          <a:xfrm>
            <a:off x="162236" y="2979174"/>
            <a:ext cx="11754459" cy="830997"/>
          </a:xfrm>
          <a:prstGeom prst="rect">
            <a:avLst/>
          </a:prstGeom>
          <a:noFill/>
        </p:spPr>
        <p:txBody>
          <a:bodyPr wrap="square" rtlCol="0">
            <a:spAutoFit/>
          </a:bodyPr>
          <a:lstStyle/>
          <a:p>
            <a:r>
              <a:rPr lang="en-US" sz="2400" dirty="0"/>
              <a:t>If any filter contains any number of arguments, then the syntax of writing the filter will be</a:t>
            </a:r>
          </a:p>
          <a:p>
            <a:pPr algn="ctr"/>
            <a:r>
              <a:rPr lang="en-IN" sz="2400" b="1" dirty="0"/>
              <a:t>{{ expression | filter:argument1:argument2:... }}</a:t>
            </a:r>
          </a:p>
        </p:txBody>
      </p:sp>
    </p:spTree>
    <p:extLst>
      <p:ext uri="{BB962C8B-B14F-4D97-AF65-F5344CB8AC3E}">
        <p14:creationId xmlns:p14="http://schemas.microsoft.com/office/powerpoint/2010/main" val="545748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F42EE-893A-B4C6-7E5C-47D1D6714829}"/>
              </a:ext>
            </a:extLst>
          </p:cNvPr>
          <p:cNvSpPr txBox="1"/>
          <p:nvPr/>
        </p:nvSpPr>
        <p:spPr>
          <a:xfrm>
            <a:off x="2580968" y="368710"/>
            <a:ext cx="6430297" cy="523220"/>
          </a:xfrm>
          <a:prstGeom prst="rect">
            <a:avLst/>
          </a:prstGeom>
          <a:noFill/>
        </p:spPr>
        <p:txBody>
          <a:bodyPr wrap="square" rtlCol="0">
            <a:spAutoFit/>
          </a:bodyPr>
          <a:lstStyle/>
          <a:p>
            <a:pPr algn="ctr"/>
            <a:r>
              <a:rPr lang="en-US" sz="2800" b="1" dirty="0"/>
              <a:t>Types of Filters</a:t>
            </a:r>
            <a:endParaRPr lang="en-IN" sz="2800" b="1" dirty="0"/>
          </a:p>
        </p:txBody>
      </p:sp>
      <p:sp>
        <p:nvSpPr>
          <p:cNvPr id="4" name="TextBox 3">
            <a:extLst>
              <a:ext uri="{FF2B5EF4-FFF2-40B4-BE49-F238E27FC236}">
                <a16:creationId xmlns:a16="http://schemas.microsoft.com/office/drawing/2014/main" id="{4D80F174-068A-5C23-4722-A1E24F2544BB}"/>
              </a:ext>
            </a:extLst>
          </p:cNvPr>
          <p:cNvSpPr txBox="1"/>
          <p:nvPr/>
        </p:nvSpPr>
        <p:spPr>
          <a:xfrm>
            <a:off x="217540" y="880184"/>
            <a:ext cx="11831891" cy="5324535"/>
          </a:xfrm>
          <a:prstGeom prst="rect">
            <a:avLst/>
          </a:prstGeom>
          <a:noFill/>
        </p:spPr>
        <p:txBody>
          <a:bodyPr wrap="square">
            <a:spAutoFit/>
          </a:bodyPr>
          <a:lstStyle/>
          <a:p>
            <a:r>
              <a:rPr lang="en-US" sz="2400" b="1" dirty="0"/>
              <a:t>Some of the pre-built filters in AngularJS are:</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2400" b="1" dirty="0"/>
              <a:t>Currency</a:t>
            </a:r>
            <a:r>
              <a:rPr lang="en-US" sz="2400" dirty="0"/>
              <a:t> - The number is formatted to currency format.</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a:t>Date</a:t>
            </a:r>
            <a:r>
              <a:rPr lang="en-US" sz="2400" dirty="0"/>
              <a:t> - The date is specified to a specific format.</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a:t>Filter</a:t>
            </a:r>
            <a:r>
              <a:rPr lang="en-US" sz="2400" dirty="0"/>
              <a:t> - The array is filtered on the basis of the provided criteria.</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err="1"/>
              <a:t>limitTo</a:t>
            </a:r>
            <a:r>
              <a:rPr lang="en-US" sz="2400" dirty="0"/>
              <a:t> - The array or string is limited to a specified number of elements/characters.</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a:t>Number</a:t>
            </a:r>
            <a:r>
              <a:rPr lang="en-US" sz="2400" dirty="0"/>
              <a:t> - A number if formatted to a string.</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err="1"/>
              <a:t>orderBy</a:t>
            </a:r>
            <a:r>
              <a:rPr lang="en-US" sz="2400" dirty="0"/>
              <a:t> - The array is ordered by an expression.</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a:t>Lowercase</a:t>
            </a:r>
            <a:r>
              <a:rPr lang="en-US" sz="2400" dirty="0"/>
              <a:t> - This filter converts a string to lowercase letters.</a:t>
            </a:r>
          </a:p>
          <a:p>
            <a:pPr marL="342900" indent="-342900">
              <a:buFont typeface="Arial" panose="020B0604020202020204" pitchFamily="34" charset="0"/>
              <a:buChar char="•"/>
            </a:pPr>
            <a:endParaRPr lang="en-US" sz="1400" b="1" dirty="0"/>
          </a:p>
          <a:p>
            <a:pPr marL="342900" indent="-342900">
              <a:buFont typeface="Arial" panose="020B0604020202020204" pitchFamily="34" charset="0"/>
              <a:buChar char="•"/>
            </a:pPr>
            <a:r>
              <a:rPr lang="en-US" sz="2400" b="1" dirty="0"/>
              <a:t>Uppercase</a:t>
            </a:r>
            <a:r>
              <a:rPr lang="en-US" sz="2400" dirty="0"/>
              <a:t> - This filter converts a string to uppercase letters.</a:t>
            </a:r>
          </a:p>
          <a:p>
            <a:pPr marL="342900" indent="-342900">
              <a:buFont typeface="Arial" panose="020B0604020202020204" pitchFamily="34" charset="0"/>
              <a:buChar char="•"/>
            </a:pPr>
            <a:endParaRPr lang="en-US" sz="1400" b="1" dirty="0"/>
          </a:p>
        </p:txBody>
      </p:sp>
    </p:spTree>
    <p:extLst>
      <p:ext uri="{BB962C8B-B14F-4D97-AF65-F5344CB8AC3E}">
        <p14:creationId xmlns:p14="http://schemas.microsoft.com/office/powerpoint/2010/main" val="4201765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614A0-4233-857A-5A9A-DEFEBBDEE613}"/>
              </a:ext>
            </a:extLst>
          </p:cNvPr>
          <p:cNvSpPr txBox="1"/>
          <p:nvPr/>
        </p:nvSpPr>
        <p:spPr>
          <a:xfrm>
            <a:off x="335526" y="1901041"/>
            <a:ext cx="11536926" cy="4524315"/>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/1.3.16/angular.min.js"&gt;&lt;/script&gt;</a:t>
            </a:r>
          </a:p>
          <a:p>
            <a:r>
              <a:rPr lang="en-IN" sz="2400" dirty="0"/>
              <a:t>&lt;/head&gt;</a:t>
            </a:r>
          </a:p>
          <a:p>
            <a:r>
              <a:rPr lang="en-IN" sz="2400" dirty="0"/>
              <a:t>&lt;body ng-app &gt;</a:t>
            </a:r>
          </a:p>
          <a:p>
            <a:r>
              <a:rPr lang="en-IN" sz="2400" dirty="0"/>
              <a:t>&lt;h1&gt; Uppercase Filter&lt;/h1&gt;</a:t>
            </a:r>
          </a:p>
          <a:p>
            <a:r>
              <a:rPr lang="en-IN" sz="2400" dirty="0"/>
              <a:t>&lt;div ng-</a:t>
            </a:r>
            <a:r>
              <a:rPr lang="en-IN" sz="2400" dirty="0" err="1"/>
              <a:t>init</a:t>
            </a:r>
            <a:r>
              <a:rPr lang="en-IN" sz="2400" dirty="0"/>
              <a:t>="Program ='</a:t>
            </a:r>
            <a:r>
              <a:rPr lang="en-IN" sz="2400" dirty="0" err="1"/>
              <a:t>B.Tech</a:t>
            </a:r>
            <a:r>
              <a:rPr lang="en-IN" sz="2400" dirty="0"/>
              <a:t>'; Subject='Web Technologies’”&gt;</a:t>
            </a:r>
          </a:p>
          <a:p>
            <a:r>
              <a:rPr lang="en-IN" sz="2400" dirty="0"/>
              <a:t>Output: {{Program + ' ' +Subject | uppercase}} &lt;/div&gt;</a:t>
            </a:r>
          </a:p>
          <a:p>
            <a:r>
              <a:rPr lang="en-IN" sz="2400" dirty="0"/>
              <a:t>&lt;/body&gt;</a:t>
            </a:r>
          </a:p>
          <a:p>
            <a:r>
              <a:rPr lang="en-IN" sz="2400" dirty="0"/>
              <a:t>&lt;/html&gt;</a:t>
            </a:r>
          </a:p>
        </p:txBody>
      </p:sp>
      <p:sp>
        <p:nvSpPr>
          <p:cNvPr id="5" name="TextBox 4">
            <a:extLst>
              <a:ext uri="{FF2B5EF4-FFF2-40B4-BE49-F238E27FC236}">
                <a16:creationId xmlns:a16="http://schemas.microsoft.com/office/drawing/2014/main" id="{A20777A6-D076-9145-229A-1CE5D7C0E564}"/>
              </a:ext>
            </a:extLst>
          </p:cNvPr>
          <p:cNvSpPr txBox="1"/>
          <p:nvPr/>
        </p:nvSpPr>
        <p:spPr>
          <a:xfrm>
            <a:off x="335526" y="276227"/>
            <a:ext cx="11536926" cy="830997"/>
          </a:xfrm>
          <a:prstGeom prst="rect">
            <a:avLst/>
          </a:prstGeom>
          <a:noFill/>
        </p:spPr>
        <p:txBody>
          <a:bodyPr wrap="square">
            <a:spAutoFit/>
          </a:bodyPr>
          <a:lstStyle/>
          <a:p>
            <a:r>
              <a:rPr lang="en-US" sz="2400" b="1" dirty="0"/>
              <a:t>Uppercase</a:t>
            </a:r>
          </a:p>
          <a:p>
            <a:r>
              <a:rPr lang="en-US" sz="2400" dirty="0"/>
              <a:t>Uppercase Filter use to convert the string into an uppercase string.</a:t>
            </a:r>
            <a:endParaRPr lang="en-IN" sz="2400" dirty="0"/>
          </a:p>
        </p:txBody>
      </p:sp>
    </p:spTree>
    <p:extLst>
      <p:ext uri="{BB962C8B-B14F-4D97-AF65-F5344CB8AC3E}">
        <p14:creationId xmlns:p14="http://schemas.microsoft.com/office/powerpoint/2010/main" val="19415621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E46E7-1CB4-FC4D-3407-4A45B4EAF135}"/>
              </a:ext>
            </a:extLst>
          </p:cNvPr>
          <p:cNvSpPr txBox="1"/>
          <p:nvPr/>
        </p:nvSpPr>
        <p:spPr>
          <a:xfrm>
            <a:off x="261784" y="342122"/>
            <a:ext cx="11625416" cy="830997"/>
          </a:xfrm>
          <a:prstGeom prst="rect">
            <a:avLst/>
          </a:prstGeom>
          <a:noFill/>
        </p:spPr>
        <p:txBody>
          <a:bodyPr wrap="square">
            <a:spAutoFit/>
          </a:bodyPr>
          <a:lstStyle/>
          <a:p>
            <a:r>
              <a:rPr lang="en-US" sz="2400" b="1" dirty="0"/>
              <a:t>Lowercase</a:t>
            </a:r>
          </a:p>
          <a:p>
            <a:r>
              <a:rPr lang="en-US" sz="2400" dirty="0"/>
              <a:t>Lowercase Filter in AngularJS uses to convert the string into a lowercase string.</a:t>
            </a:r>
            <a:endParaRPr lang="en-IN" sz="2400" dirty="0"/>
          </a:p>
        </p:txBody>
      </p:sp>
      <p:sp>
        <p:nvSpPr>
          <p:cNvPr id="4" name="TextBox 3">
            <a:extLst>
              <a:ext uri="{FF2B5EF4-FFF2-40B4-BE49-F238E27FC236}">
                <a16:creationId xmlns:a16="http://schemas.microsoft.com/office/drawing/2014/main" id="{8F4AE022-D101-CC15-E7AB-44B439051393}"/>
              </a:ext>
            </a:extLst>
          </p:cNvPr>
          <p:cNvSpPr txBox="1"/>
          <p:nvPr/>
        </p:nvSpPr>
        <p:spPr>
          <a:xfrm>
            <a:off x="335526" y="1901041"/>
            <a:ext cx="11536926" cy="4524315"/>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/1.3.16/angular.min.js"&gt;&lt;/script&gt;</a:t>
            </a:r>
          </a:p>
          <a:p>
            <a:r>
              <a:rPr lang="en-IN" sz="2400" dirty="0"/>
              <a:t>&lt;/head&gt;</a:t>
            </a:r>
          </a:p>
          <a:p>
            <a:r>
              <a:rPr lang="en-IN" sz="2400" dirty="0"/>
              <a:t>&lt;body ng-app &gt;</a:t>
            </a:r>
          </a:p>
          <a:p>
            <a:r>
              <a:rPr lang="en-IN" sz="2400" dirty="0"/>
              <a:t>&lt;h1&gt; Uppercase Filter&lt;/h1&gt;</a:t>
            </a:r>
          </a:p>
          <a:p>
            <a:r>
              <a:rPr lang="en-IN" sz="2400" dirty="0"/>
              <a:t>&lt;div ng-</a:t>
            </a:r>
            <a:r>
              <a:rPr lang="en-IN" sz="2400" dirty="0" err="1"/>
              <a:t>init</a:t>
            </a:r>
            <a:r>
              <a:rPr lang="en-IN" sz="2400" dirty="0"/>
              <a:t>="Program ='</a:t>
            </a:r>
            <a:r>
              <a:rPr lang="en-IN" sz="2400" dirty="0" err="1"/>
              <a:t>B.Tech</a:t>
            </a:r>
            <a:r>
              <a:rPr lang="en-IN" sz="2400" dirty="0"/>
              <a:t>'; Subject=‘WEB Technologies’”&gt;</a:t>
            </a:r>
          </a:p>
          <a:p>
            <a:r>
              <a:rPr lang="en-IN" sz="2400" dirty="0"/>
              <a:t>Output: {{Program + ' ' +Subject | lowercase}} &lt;/div&gt;</a:t>
            </a:r>
          </a:p>
          <a:p>
            <a:r>
              <a:rPr lang="en-IN" sz="2400" dirty="0"/>
              <a:t>&lt;/body&gt;</a:t>
            </a:r>
          </a:p>
          <a:p>
            <a:r>
              <a:rPr lang="en-IN" sz="2400" dirty="0"/>
              <a:t>&lt;/html&gt;</a:t>
            </a:r>
          </a:p>
        </p:txBody>
      </p:sp>
    </p:spTree>
    <p:extLst>
      <p:ext uri="{BB962C8B-B14F-4D97-AF65-F5344CB8AC3E}">
        <p14:creationId xmlns:p14="http://schemas.microsoft.com/office/powerpoint/2010/main" val="3687354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75F74-CEF7-4D12-2081-E292A5879744}"/>
              </a:ext>
            </a:extLst>
          </p:cNvPr>
          <p:cNvSpPr txBox="1"/>
          <p:nvPr/>
        </p:nvSpPr>
        <p:spPr>
          <a:xfrm>
            <a:off x="188042" y="1892057"/>
            <a:ext cx="11595921" cy="4154984"/>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/1.3.16/angular.min.js"&gt;&lt;/script&gt;</a:t>
            </a:r>
          </a:p>
          <a:p>
            <a:r>
              <a:rPr lang="en-IN" sz="2400" dirty="0"/>
              <a:t>&lt;/head&gt;</a:t>
            </a:r>
          </a:p>
          <a:p>
            <a:r>
              <a:rPr lang="en-IN" sz="2400" dirty="0"/>
              <a:t>&lt;body ng-app &gt;</a:t>
            </a:r>
          </a:p>
          <a:p>
            <a:r>
              <a:rPr lang="en-IN" sz="2400" dirty="0"/>
              <a:t>Enter Amount:&lt;input type="number" ng-model= "price"&gt;&lt;</a:t>
            </a:r>
            <a:r>
              <a:rPr lang="en-IN" sz="2400" dirty="0" err="1"/>
              <a:t>br</a:t>
            </a:r>
            <a:r>
              <a:rPr lang="en-IN" sz="2400" dirty="0"/>
              <a:t>&gt;</a:t>
            </a:r>
          </a:p>
          <a:p>
            <a:r>
              <a:rPr lang="en-IN" sz="2400" dirty="0"/>
              <a:t>The amount is: {{price | currency:'₹' }}</a:t>
            </a:r>
          </a:p>
          <a:p>
            <a:r>
              <a:rPr lang="en-IN" sz="2400" dirty="0"/>
              <a:t>&lt;/body&gt;</a:t>
            </a:r>
          </a:p>
          <a:p>
            <a:r>
              <a:rPr lang="en-IN" sz="2400" dirty="0"/>
              <a:t>&lt;/html&gt;</a:t>
            </a:r>
          </a:p>
        </p:txBody>
      </p:sp>
      <p:sp>
        <p:nvSpPr>
          <p:cNvPr id="5" name="TextBox 4">
            <a:extLst>
              <a:ext uri="{FF2B5EF4-FFF2-40B4-BE49-F238E27FC236}">
                <a16:creationId xmlns:a16="http://schemas.microsoft.com/office/drawing/2014/main" id="{D879F636-5F5C-1907-34C8-C94A561A7BED}"/>
              </a:ext>
            </a:extLst>
          </p:cNvPr>
          <p:cNvSpPr txBox="1"/>
          <p:nvPr/>
        </p:nvSpPr>
        <p:spPr>
          <a:xfrm>
            <a:off x="188042" y="360091"/>
            <a:ext cx="11846642" cy="1200329"/>
          </a:xfrm>
          <a:prstGeom prst="rect">
            <a:avLst/>
          </a:prstGeom>
          <a:noFill/>
        </p:spPr>
        <p:txBody>
          <a:bodyPr wrap="square">
            <a:spAutoFit/>
          </a:bodyPr>
          <a:lstStyle/>
          <a:p>
            <a:r>
              <a:rPr lang="en-US" sz="2400" b="1" dirty="0"/>
              <a:t>Currency</a:t>
            </a:r>
          </a:p>
          <a:p>
            <a:r>
              <a:rPr lang="en-US" sz="2400" dirty="0"/>
              <a:t>Currency filter is used to change the convert the number in the specified currency. In case no symbol of currency is specified then by default symbol for current locale is used.</a:t>
            </a:r>
            <a:endParaRPr lang="en-IN" sz="2400" dirty="0"/>
          </a:p>
        </p:txBody>
      </p:sp>
    </p:spTree>
    <p:extLst>
      <p:ext uri="{BB962C8B-B14F-4D97-AF65-F5344CB8AC3E}">
        <p14:creationId xmlns:p14="http://schemas.microsoft.com/office/powerpoint/2010/main" val="199552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AEDE9A-2D50-294D-A270-EF62AA112D03}"/>
              </a:ext>
            </a:extLst>
          </p:cNvPr>
          <p:cNvSpPr txBox="1"/>
          <p:nvPr/>
        </p:nvSpPr>
        <p:spPr>
          <a:xfrm>
            <a:off x="519266" y="412534"/>
            <a:ext cx="5576734" cy="3785652"/>
          </a:xfrm>
          <a:prstGeom prst="rect">
            <a:avLst/>
          </a:prstGeom>
          <a:noFill/>
        </p:spPr>
        <p:txBody>
          <a:bodyPr wrap="square">
            <a:spAutoFit/>
          </a:bodyPr>
          <a:lstStyle/>
          <a:p>
            <a:pPr algn="just"/>
            <a:r>
              <a:rPr lang="en-US" sz="2400" b="1" dirty="0"/>
              <a:t>Model</a:t>
            </a:r>
          </a:p>
          <a:p>
            <a:pPr algn="just"/>
            <a:endParaRPr lang="en-US" sz="2400" b="1" dirty="0"/>
          </a:p>
          <a:p>
            <a:pPr algn="just"/>
            <a:r>
              <a:rPr lang="en-US" sz="2400" dirty="0"/>
              <a:t>The Model represents the data or the business logic of the application. It's responsible for managing the application's data, responding to requests for information (queries), and notifying the View of any changes (through AngularJS's two-way data binding). </a:t>
            </a:r>
            <a:endParaRPr lang="en-IN" sz="2400" dirty="0"/>
          </a:p>
        </p:txBody>
      </p:sp>
      <p:pic>
        <p:nvPicPr>
          <p:cNvPr id="5" name="Picture 4">
            <a:extLst>
              <a:ext uri="{FF2B5EF4-FFF2-40B4-BE49-F238E27FC236}">
                <a16:creationId xmlns:a16="http://schemas.microsoft.com/office/drawing/2014/main" id="{C81AD1F5-052F-6C44-7F30-99F0730B605D}"/>
              </a:ext>
            </a:extLst>
          </p:cNvPr>
          <p:cNvPicPr>
            <a:picLocks noChangeAspect="1"/>
          </p:cNvPicPr>
          <p:nvPr/>
        </p:nvPicPr>
        <p:blipFill rotWithShape="1">
          <a:blip r:embed="rId2"/>
          <a:srcRect l="26492" t="31604" r="56573" b="21922"/>
          <a:stretch/>
        </p:blipFill>
        <p:spPr>
          <a:xfrm>
            <a:off x="6710516" y="466423"/>
            <a:ext cx="3967316" cy="6121003"/>
          </a:xfrm>
          <a:prstGeom prst="rect">
            <a:avLst/>
          </a:prstGeom>
        </p:spPr>
      </p:pic>
    </p:spTree>
    <p:extLst>
      <p:ext uri="{BB962C8B-B14F-4D97-AF65-F5344CB8AC3E}">
        <p14:creationId xmlns:p14="http://schemas.microsoft.com/office/powerpoint/2010/main" val="764012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C44335-FDE2-D119-BFD6-D7270B9267EF}"/>
              </a:ext>
            </a:extLst>
          </p:cNvPr>
          <p:cNvSpPr txBox="1"/>
          <p:nvPr/>
        </p:nvSpPr>
        <p:spPr>
          <a:xfrm>
            <a:off x="298039" y="461464"/>
            <a:ext cx="11595921" cy="4154984"/>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/1.3.16/angular.min.js"&gt;&lt;/script&gt;</a:t>
            </a:r>
          </a:p>
          <a:p>
            <a:r>
              <a:rPr lang="en-IN" sz="2400" dirty="0"/>
              <a:t>&lt;/head&gt;</a:t>
            </a:r>
          </a:p>
          <a:p>
            <a:r>
              <a:rPr lang="en-IN" sz="2400" dirty="0"/>
              <a:t>&lt;body ng-app &gt;</a:t>
            </a:r>
          </a:p>
          <a:p>
            <a:r>
              <a:rPr lang="en-IN" sz="2400" dirty="0"/>
              <a:t>Enter Amount:&lt;input type="number" ng-model= "price"&gt;&lt;</a:t>
            </a:r>
            <a:r>
              <a:rPr lang="en-IN" sz="2400" dirty="0" err="1"/>
              <a:t>br</a:t>
            </a:r>
            <a:r>
              <a:rPr lang="en-IN" sz="2400" dirty="0"/>
              <a:t>&gt;</a:t>
            </a:r>
          </a:p>
          <a:p>
            <a:r>
              <a:rPr lang="en-IN" sz="2400" dirty="0"/>
              <a:t>The amount is: {{price | currency}}</a:t>
            </a:r>
          </a:p>
          <a:p>
            <a:r>
              <a:rPr lang="en-IN" sz="2400" dirty="0"/>
              <a:t>&lt;/body&gt;</a:t>
            </a:r>
          </a:p>
          <a:p>
            <a:r>
              <a:rPr lang="en-IN" sz="2400" dirty="0"/>
              <a:t>&lt;/html&gt;</a:t>
            </a:r>
          </a:p>
        </p:txBody>
      </p:sp>
      <p:sp>
        <p:nvSpPr>
          <p:cNvPr id="5" name="TextBox 4">
            <a:extLst>
              <a:ext uri="{FF2B5EF4-FFF2-40B4-BE49-F238E27FC236}">
                <a16:creationId xmlns:a16="http://schemas.microsoft.com/office/drawing/2014/main" id="{E5D5C67C-3065-727C-0EB9-D7A64FCDC116}"/>
              </a:ext>
            </a:extLst>
          </p:cNvPr>
          <p:cNvSpPr txBox="1"/>
          <p:nvPr/>
        </p:nvSpPr>
        <p:spPr>
          <a:xfrm>
            <a:off x="648929" y="5265174"/>
            <a:ext cx="10338619" cy="461665"/>
          </a:xfrm>
          <a:prstGeom prst="rect">
            <a:avLst/>
          </a:prstGeom>
          <a:noFill/>
        </p:spPr>
        <p:txBody>
          <a:bodyPr wrap="square" rtlCol="0">
            <a:spAutoFit/>
          </a:bodyPr>
          <a:lstStyle/>
          <a:p>
            <a:r>
              <a:rPr lang="en-US" sz="2400" b="1" dirty="0"/>
              <a:t>It will show the result </a:t>
            </a:r>
            <a:r>
              <a:rPr lang="en-US" sz="2400" b="1"/>
              <a:t>in dollars.</a:t>
            </a:r>
            <a:endParaRPr lang="en-IN" sz="2400" b="1" dirty="0"/>
          </a:p>
        </p:txBody>
      </p:sp>
    </p:spTree>
    <p:extLst>
      <p:ext uri="{BB962C8B-B14F-4D97-AF65-F5344CB8AC3E}">
        <p14:creationId xmlns:p14="http://schemas.microsoft.com/office/powerpoint/2010/main" val="1946311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CED6F3-A389-F0CD-48DD-A2720574DB9B}"/>
              </a:ext>
            </a:extLst>
          </p:cNvPr>
          <p:cNvSpPr txBox="1"/>
          <p:nvPr/>
        </p:nvSpPr>
        <p:spPr>
          <a:xfrm>
            <a:off x="261783" y="490960"/>
            <a:ext cx="11581171" cy="4154984"/>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&lt;script </a:t>
            </a:r>
            <a:r>
              <a:rPr lang="en-IN" sz="2400" dirty="0" err="1"/>
              <a:t>src</a:t>
            </a:r>
            <a:r>
              <a:rPr lang="en-IN" sz="2400" dirty="0"/>
              <a:t>="https://ajax.googleapis.com/ajax/libs/</a:t>
            </a:r>
            <a:r>
              <a:rPr lang="en-IN" sz="2400" dirty="0" err="1"/>
              <a:t>angularjs</a:t>
            </a:r>
            <a:r>
              <a:rPr lang="en-IN" sz="2400" dirty="0"/>
              <a:t>/1.3.16/angular.min.js"&gt;&lt;/script&gt;</a:t>
            </a:r>
          </a:p>
          <a:p>
            <a:r>
              <a:rPr lang="en-IN" sz="2400" dirty="0"/>
              <a:t>&lt;/head&gt;</a:t>
            </a:r>
          </a:p>
          <a:p>
            <a:r>
              <a:rPr lang="en-IN" sz="2400" dirty="0"/>
              <a:t>&lt;body ng-app &gt;</a:t>
            </a:r>
          </a:p>
          <a:p>
            <a:r>
              <a:rPr lang="en-IN" sz="2400" dirty="0"/>
              <a:t>Enter Amount:&lt;input type="number" ng-model= "price"&gt;&lt;</a:t>
            </a:r>
            <a:r>
              <a:rPr lang="en-IN" sz="2400" dirty="0" err="1"/>
              <a:t>br</a:t>
            </a:r>
            <a:r>
              <a:rPr lang="en-IN" sz="2400" dirty="0"/>
              <a:t>&gt;</a:t>
            </a:r>
          </a:p>
          <a:p>
            <a:r>
              <a:rPr lang="en-IN" sz="2400" dirty="0"/>
              <a:t>The amount is: {{price | currency:'₹':'2' }}</a:t>
            </a:r>
          </a:p>
          <a:p>
            <a:r>
              <a:rPr lang="en-IN" sz="2400" dirty="0"/>
              <a:t>&lt;/body&gt;</a:t>
            </a:r>
          </a:p>
          <a:p>
            <a:r>
              <a:rPr lang="en-IN" sz="2400" dirty="0"/>
              <a:t>&lt;/html&gt;</a:t>
            </a:r>
          </a:p>
        </p:txBody>
      </p:sp>
      <p:sp>
        <p:nvSpPr>
          <p:cNvPr id="4" name="TextBox 3">
            <a:extLst>
              <a:ext uri="{FF2B5EF4-FFF2-40B4-BE49-F238E27FC236}">
                <a16:creationId xmlns:a16="http://schemas.microsoft.com/office/drawing/2014/main" id="{93F9F520-34AC-52C2-E2C1-E5B8471AB946}"/>
              </a:ext>
            </a:extLst>
          </p:cNvPr>
          <p:cNvSpPr txBox="1"/>
          <p:nvPr/>
        </p:nvSpPr>
        <p:spPr>
          <a:xfrm>
            <a:off x="412955" y="5176684"/>
            <a:ext cx="11429999" cy="461665"/>
          </a:xfrm>
          <a:prstGeom prst="rect">
            <a:avLst/>
          </a:prstGeom>
          <a:noFill/>
        </p:spPr>
        <p:txBody>
          <a:bodyPr wrap="square" rtlCol="0">
            <a:spAutoFit/>
          </a:bodyPr>
          <a:lstStyle/>
          <a:p>
            <a:r>
              <a:rPr lang="en-US" sz="2400" dirty="0"/>
              <a:t>It will show output </a:t>
            </a:r>
            <a:r>
              <a:rPr lang="en-US" sz="2400" dirty="0" err="1"/>
              <a:t>upto</a:t>
            </a:r>
            <a:r>
              <a:rPr lang="en-US" sz="2400" dirty="0"/>
              <a:t> 2 decimal places.</a:t>
            </a:r>
            <a:endParaRPr lang="en-IN" sz="2400" dirty="0"/>
          </a:p>
        </p:txBody>
      </p:sp>
    </p:spTree>
    <p:extLst>
      <p:ext uri="{BB962C8B-B14F-4D97-AF65-F5344CB8AC3E}">
        <p14:creationId xmlns:p14="http://schemas.microsoft.com/office/powerpoint/2010/main" val="3820953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99804B-2FFD-6DEF-5F7F-37587FAD2F2B}"/>
              </a:ext>
            </a:extLst>
          </p:cNvPr>
          <p:cNvSpPr txBox="1"/>
          <p:nvPr/>
        </p:nvSpPr>
        <p:spPr>
          <a:xfrm>
            <a:off x="394518" y="56142"/>
            <a:ext cx="11507429" cy="1938992"/>
          </a:xfrm>
          <a:prstGeom prst="rect">
            <a:avLst/>
          </a:prstGeom>
          <a:noFill/>
        </p:spPr>
        <p:txBody>
          <a:bodyPr wrap="square">
            <a:spAutoFit/>
          </a:bodyPr>
          <a:lstStyle/>
          <a:p>
            <a:r>
              <a:rPr lang="en-US" sz="2400" b="1" dirty="0"/>
              <a:t>Filter</a:t>
            </a:r>
          </a:p>
          <a:p>
            <a:r>
              <a:rPr lang="en-US" sz="2400" dirty="0"/>
              <a:t>It is applied only on array elements. A particular element is selected from an array based on certain condition and a new array is created from the existing array.</a:t>
            </a:r>
          </a:p>
          <a:p>
            <a:endParaRPr lang="en-US" sz="2400" dirty="0"/>
          </a:p>
          <a:p>
            <a:pPr algn="ctr"/>
            <a:r>
              <a:rPr lang="en-IN" sz="2400" b="1" dirty="0"/>
              <a:t>{{ expression | filter : </a:t>
            </a:r>
            <a:r>
              <a:rPr lang="en-IN" sz="2400" b="1" dirty="0" err="1"/>
              <a:t>filter_criteria</a:t>
            </a:r>
            <a:r>
              <a:rPr lang="en-IN" sz="2400" b="1" dirty="0"/>
              <a:t> }}</a:t>
            </a:r>
          </a:p>
        </p:txBody>
      </p:sp>
      <p:sp>
        <p:nvSpPr>
          <p:cNvPr id="7" name="TextBox 6">
            <a:extLst>
              <a:ext uri="{FF2B5EF4-FFF2-40B4-BE49-F238E27FC236}">
                <a16:creationId xmlns:a16="http://schemas.microsoft.com/office/drawing/2014/main" id="{5EE22829-4102-70A3-CD9D-CE9B0D6D287B}"/>
              </a:ext>
            </a:extLst>
          </p:cNvPr>
          <p:cNvSpPr txBox="1"/>
          <p:nvPr/>
        </p:nvSpPr>
        <p:spPr>
          <a:xfrm>
            <a:off x="394517" y="2310776"/>
            <a:ext cx="11507429" cy="4154984"/>
          </a:xfrm>
          <a:prstGeom prst="rect">
            <a:avLst/>
          </a:prstGeom>
          <a:noFill/>
        </p:spPr>
        <p:txBody>
          <a:bodyPr wrap="square">
            <a:spAutoFit/>
          </a:bodyPr>
          <a:lstStyle/>
          <a:p>
            <a:r>
              <a:rPr lang="en-IN" sz="2400" dirty="0"/>
              <a:t>&lt;html&gt; </a:t>
            </a:r>
          </a:p>
          <a:p>
            <a:r>
              <a:rPr lang="en-IN" sz="2400" dirty="0"/>
              <a:t>&lt;script </a:t>
            </a:r>
            <a:r>
              <a:rPr lang="en-IN" sz="2400" dirty="0" err="1"/>
              <a:t>src</a:t>
            </a:r>
            <a:r>
              <a:rPr lang="en-IN" sz="2400" dirty="0"/>
              <a:t>="https://ajax.googleapis.com/ajax/libs/</a:t>
            </a:r>
            <a:r>
              <a:rPr lang="en-IN" sz="2400" dirty="0" err="1"/>
              <a:t>angularjs</a:t>
            </a:r>
            <a:r>
              <a:rPr lang="en-IN" sz="2400" dirty="0"/>
              <a:t>/1.4.8/angular.min.js"&gt;&lt;/script&gt; </a:t>
            </a:r>
          </a:p>
          <a:p>
            <a:r>
              <a:rPr lang="en-IN" sz="2400" dirty="0"/>
              <a:t>&lt;body&gt; </a:t>
            </a:r>
          </a:p>
          <a:p>
            <a:r>
              <a:rPr lang="en-IN" sz="2400" dirty="0"/>
              <a:t>&lt;div ng-app="</a:t>
            </a:r>
            <a:r>
              <a:rPr lang="en-IN" sz="2400" dirty="0" err="1"/>
              <a:t>myApp</a:t>
            </a:r>
            <a:r>
              <a:rPr lang="en-IN" sz="2400" dirty="0"/>
              <a:t>" ng-controller="</a:t>
            </a:r>
            <a:r>
              <a:rPr lang="en-IN" sz="2400" dirty="0" err="1"/>
              <a:t>filCtrl</a:t>
            </a:r>
            <a:r>
              <a:rPr lang="en-IN" sz="2400" dirty="0"/>
              <a:t>"&gt; </a:t>
            </a:r>
          </a:p>
          <a:p>
            <a:r>
              <a:rPr lang="en-IN" sz="2400" dirty="0"/>
              <a:t>&lt;</a:t>
            </a:r>
            <a:r>
              <a:rPr lang="en-IN" sz="2400" dirty="0" err="1"/>
              <a:t>ul</a:t>
            </a:r>
            <a:r>
              <a:rPr lang="en-IN" sz="2400" dirty="0"/>
              <a:t>&gt; </a:t>
            </a:r>
          </a:p>
          <a:p>
            <a:r>
              <a:rPr lang="en-IN" sz="2400" dirty="0"/>
              <a:t>  &lt;li ng-repeat="x in names | filter : '</a:t>
            </a:r>
            <a:r>
              <a:rPr lang="en-IN" sz="2400" dirty="0" err="1"/>
              <a:t>i</a:t>
            </a:r>
            <a:r>
              <a:rPr lang="en-IN" sz="2400" dirty="0"/>
              <a:t>'"&gt; </a:t>
            </a:r>
          </a:p>
          <a:p>
            <a:r>
              <a:rPr lang="en-IN" sz="2400" dirty="0"/>
              <a:t>     {{ x }} </a:t>
            </a:r>
          </a:p>
          <a:p>
            <a:r>
              <a:rPr lang="en-IN" sz="2400" dirty="0"/>
              <a:t>  &lt;/li&gt; </a:t>
            </a:r>
          </a:p>
          <a:p>
            <a:r>
              <a:rPr lang="en-IN" sz="2400" dirty="0"/>
              <a:t>&lt;/</a:t>
            </a:r>
            <a:r>
              <a:rPr lang="en-IN" sz="2400" dirty="0" err="1"/>
              <a:t>ul</a:t>
            </a:r>
            <a:r>
              <a:rPr lang="en-IN" sz="2400" dirty="0"/>
              <a:t>&gt; </a:t>
            </a:r>
          </a:p>
          <a:p>
            <a:r>
              <a:rPr lang="en-IN" sz="2400" dirty="0"/>
              <a:t>&lt;/div&gt; </a:t>
            </a:r>
          </a:p>
        </p:txBody>
      </p:sp>
    </p:spTree>
    <p:extLst>
      <p:ext uri="{BB962C8B-B14F-4D97-AF65-F5344CB8AC3E}">
        <p14:creationId xmlns:p14="http://schemas.microsoft.com/office/powerpoint/2010/main" val="42434856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0BCC32-7C6C-D4A8-136E-638DC8B00A48}"/>
              </a:ext>
            </a:extLst>
          </p:cNvPr>
          <p:cNvSpPr txBox="1"/>
          <p:nvPr/>
        </p:nvSpPr>
        <p:spPr>
          <a:xfrm>
            <a:off x="290053" y="303331"/>
            <a:ext cx="11611894" cy="5262979"/>
          </a:xfrm>
          <a:prstGeom prst="rect">
            <a:avLst/>
          </a:prstGeom>
          <a:noFill/>
        </p:spPr>
        <p:txBody>
          <a:bodyPr wrap="square">
            <a:spAutoFit/>
          </a:bodyPr>
          <a:lstStyle/>
          <a:p>
            <a:r>
              <a:rPr lang="en-IN" sz="2400" dirty="0"/>
              <a:t>&lt;script&gt; </a:t>
            </a:r>
          </a:p>
          <a:p>
            <a:r>
              <a:rPr lang="en-IN" sz="2400" dirty="0" err="1"/>
              <a:t>angular.module</a:t>
            </a:r>
            <a:r>
              <a:rPr lang="en-IN" sz="2400" dirty="0"/>
              <a:t>('</a:t>
            </a:r>
            <a:r>
              <a:rPr lang="en-IN" sz="2400" dirty="0" err="1"/>
              <a:t>myApp</a:t>
            </a:r>
            <a:r>
              <a:rPr lang="en-IN" sz="2400" dirty="0"/>
              <a:t>', []).controller('</a:t>
            </a:r>
            <a:r>
              <a:rPr lang="en-IN" sz="2400" dirty="0" err="1"/>
              <a:t>filCtrl</a:t>
            </a:r>
            <a:r>
              <a:rPr lang="en-IN" sz="2400" dirty="0"/>
              <a:t>', function($scope) { </a:t>
            </a:r>
          </a:p>
          <a:p>
            <a:r>
              <a:rPr lang="en-IN" sz="2400" dirty="0"/>
              <a:t>   $</a:t>
            </a:r>
            <a:r>
              <a:rPr lang="en-IN" sz="2400" dirty="0" err="1"/>
              <a:t>scope.names</a:t>
            </a:r>
            <a:r>
              <a:rPr lang="en-IN" sz="2400" dirty="0"/>
              <a:t> = [ </a:t>
            </a:r>
          </a:p>
          <a:p>
            <a:r>
              <a:rPr lang="en-IN" sz="2400" dirty="0"/>
              <a:t>'Ajay', </a:t>
            </a:r>
          </a:p>
          <a:p>
            <a:r>
              <a:rPr lang="en-IN" sz="2400" dirty="0"/>
              <a:t>'Amit', </a:t>
            </a:r>
          </a:p>
          <a:p>
            <a:r>
              <a:rPr lang="en-IN" sz="2400" dirty="0"/>
              <a:t>'Imran', </a:t>
            </a:r>
          </a:p>
          <a:p>
            <a:r>
              <a:rPr lang="en-IN" sz="2400" dirty="0"/>
              <a:t>'Jay', </a:t>
            </a:r>
          </a:p>
          <a:p>
            <a:r>
              <a:rPr lang="en-IN" sz="2400" dirty="0"/>
              <a:t> </a:t>
            </a:r>
          </a:p>
          <a:p>
            <a:r>
              <a:rPr lang="en-IN" sz="2400" dirty="0"/>
              <a:t>   ]; </a:t>
            </a:r>
          </a:p>
          <a:p>
            <a:r>
              <a:rPr lang="en-IN" sz="2400" dirty="0"/>
              <a:t> }); </a:t>
            </a:r>
          </a:p>
          <a:p>
            <a:r>
              <a:rPr lang="en-IN" sz="2400" dirty="0"/>
              <a:t>  &lt;/script&gt; </a:t>
            </a:r>
          </a:p>
          <a:p>
            <a:r>
              <a:rPr lang="en-IN" sz="2400" dirty="0"/>
              <a:t>  &lt;p&gt;The names having letter "</a:t>
            </a:r>
            <a:r>
              <a:rPr lang="en-IN" sz="2400" dirty="0" err="1"/>
              <a:t>i</a:t>
            </a:r>
            <a:r>
              <a:rPr lang="en-IN" sz="2400" dirty="0"/>
              <a:t>" will be shown.&lt;/p&gt; </a:t>
            </a:r>
          </a:p>
          <a:p>
            <a:r>
              <a:rPr lang="en-IN" sz="2400" dirty="0"/>
              <a:t>  &lt;/body&gt; </a:t>
            </a:r>
          </a:p>
          <a:p>
            <a:r>
              <a:rPr lang="en-IN" sz="2400" dirty="0"/>
              <a:t>&lt;/html&gt;</a:t>
            </a:r>
          </a:p>
        </p:txBody>
      </p:sp>
    </p:spTree>
    <p:extLst>
      <p:ext uri="{BB962C8B-B14F-4D97-AF65-F5344CB8AC3E}">
        <p14:creationId xmlns:p14="http://schemas.microsoft.com/office/powerpoint/2010/main" val="1362770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E5095C-7824-9509-FDF3-D7F23998BE3B}"/>
              </a:ext>
            </a:extLst>
          </p:cNvPr>
          <p:cNvSpPr txBox="1"/>
          <p:nvPr/>
        </p:nvSpPr>
        <p:spPr>
          <a:xfrm>
            <a:off x="158545" y="956468"/>
            <a:ext cx="11668431" cy="5632311"/>
          </a:xfrm>
          <a:prstGeom prst="rect">
            <a:avLst/>
          </a:prstGeom>
          <a:noFill/>
        </p:spPr>
        <p:txBody>
          <a:bodyPr wrap="square">
            <a:spAutoFit/>
          </a:bodyPr>
          <a:lstStyle/>
          <a:p>
            <a:r>
              <a:rPr lang="en-IN" sz="2400" dirty="0"/>
              <a:t>&lt;html&gt;</a:t>
            </a:r>
          </a:p>
          <a:p>
            <a:r>
              <a:rPr lang="en-IN" sz="2400" dirty="0"/>
              <a:t>&lt;body&gt;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&lt;body&gt;</a:t>
            </a:r>
          </a:p>
          <a:p>
            <a:endParaRPr lang="en-IN" sz="2400" dirty="0"/>
          </a:p>
          <a:p>
            <a:r>
              <a:rPr lang="en-IN" sz="2400" dirty="0"/>
              <a:t>&lt;div ng-app="" ng-</a:t>
            </a:r>
            <a:r>
              <a:rPr lang="en-IN" sz="2400" dirty="0" err="1"/>
              <a:t>init</a:t>
            </a:r>
            <a:r>
              <a:rPr lang="en-IN" sz="2400" dirty="0"/>
              <a:t>="names=['MCA','BCA','</a:t>
            </a:r>
            <a:r>
              <a:rPr lang="en-IN" sz="2400" dirty="0" err="1"/>
              <a:t>B.Tech</a:t>
            </a:r>
            <a:r>
              <a:rPr lang="en-IN" sz="2400" dirty="0"/>
              <a:t>']"&gt;</a:t>
            </a:r>
          </a:p>
          <a:p>
            <a:r>
              <a:rPr lang="en-IN" sz="2400" dirty="0"/>
              <a:t>&lt;</a:t>
            </a:r>
            <a:r>
              <a:rPr lang="en-IN" sz="2400" dirty="0" err="1"/>
              <a:t>ul</a:t>
            </a:r>
            <a:r>
              <a:rPr lang="en-IN" sz="2400" dirty="0"/>
              <a:t>&gt;</a:t>
            </a:r>
          </a:p>
          <a:p>
            <a:r>
              <a:rPr lang="en-IN" sz="2400" dirty="0"/>
              <a:t> &lt;li ng-repeat="x in names| </a:t>
            </a:r>
            <a:r>
              <a:rPr lang="en-IN" sz="2400" dirty="0" err="1"/>
              <a:t>orderBy</a:t>
            </a:r>
            <a:r>
              <a:rPr lang="en-IN" sz="2400" dirty="0"/>
              <a:t> : x"&gt;</a:t>
            </a:r>
          </a:p>
          <a:p>
            <a:r>
              <a:rPr lang="en-IN" sz="2400" dirty="0"/>
              <a:t> {{ x }}</a:t>
            </a:r>
          </a:p>
          <a:p>
            <a:r>
              <a:rPr lang="en-IN" sz="2400" dirty="0"/>
              <a:t> &lt;/li&gt;</a:t>
            </a:r>
          </a:p>
          <a:p>
            <a:r>
              <a:rPr lang="en-IN" sz="2400" dirty="0"/>
              <a:t> &lt;/</a:t>
            </a:r>
            <a:r>
              <a:rPr lang="en-IN" sz="2400" dirty="0" err="1"/>
              <a:t>ul</a:t>
            </a:r>
            <a:r>
              <a:rPr lang="en-IN" sz="2400" dirty="0"/>
              <a:t>&gt;</a:t>
            </a:r>
          </a:p>
          <a:p>
            <a:r>
              <a:rPr lang="en-IN" sz="2400" dirty="0"/>
              <a:t>&lt;/div&gt;</a:t>
            </a:r>
          </a:p>
          <a:p>
            <a:r>
              <a:rPr lang="en-IN" sz="2400" dirty="0"/>
              <a:t>&lt;/body&gt;</a:t>
            </a:r>
          </a:p>
          <a:p>
            <a:r>
              <a:rPr lang="en-IN" sz="2400" dirty="0"/>
              <a:t>&lt;/html&gt;</a:t>
            </a:r>
          </a:p>
        </p:txBody>
      </p:sp>
      <p:sp>
        <p:nvSpPr>
          <p:cNvPr id="5" name="TextBox 4">
            <a:extLst>
              <a:ext uri="{FF2B5EF4-FFF2-40B4-BE49-F238E27FC236}">
                <a16:creationId xmlns:a16="http://schemas.microsoft.com/office/drawing/2014/main" id="{A0430530-BA1A-3E47-10A8-773901B35B0F}"/>
              </a:ext>
            </a:extLst>
          </p:cNvPr>
          <p:cNvSpPr txBox="1"/>
          <p:nvPr/>
        </p:nvSpPr>
        <p:spPr>
          <a:xfrm>
            <a:off x="365023" y="81227"/>
            <a:ext cx="11256706" cy="830997"/>
          </a:xfrm>
          <a:prstGeom prst="rect">
            <a:avLst/>
          </a:prstGeom>
          <a:noFill/>
        </p:spPr>
        <p:txBody>
          <a:bodyPr wrap="square">
            <a:spAutoFit/>
          </a:bodyPr>
          <a:lstStyle/>
          <a:p>
            <a:r>
              <a:rPr lang="en-US" sz="2400" b="1" dirty="0" err="1"/>
              <a:t>Orderby</a:t>
            </a:r>
            <a:endParaRPr lang="en-US" sz="2400" b="1" dirty="0"/>
          </a:p>
          <a:p>
            <a:r>
              <a:rPr lang="en-US" sz="2400" dirty="0"/>
              <a:t>It is used to sort the data either in ascending or in descending order.</a:t>
            </a:r>
            <a:endParaRPr lang="en-IN" sz="2400" dirty="0"/>
          </a:p>
        </p:txBody>
      </p:sp>
    </p:spTree>
    <p:extLst>
      <p:ext uri="{BB962C8B-B14F-4D97-AF65-F5344CB8AC3E}">
        <p14:creationId xmlns:p14="http://schemas.microsoft.com/office/powerpoint/2010/main" val="114537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0681F5-4FDE-2F0B-3C1A-8FC23B52750C}"/>
              </a:ext>
            </a:extLst>
          </p:cNvPr>
          <p:cNvSpPr txBox="1"/>
          <p:nvPr/>
        </p:nvSpPr>
        <p:spPr>
          <a:xfrm>
            <a:off x="320777" y="302452"/>
            <a:ext cx="11463183" cy="5632311"/>
          </a:xfrm>
          <a:prstGeom prst="rect">
            <a:avLst/>
          </a:prstGeom>
          <a:noFill/>
        </p:spPr>
        <p:txBody>
          <a:bodyPr wrap="square">
            <a:spAutoFit/>
          </a:bodyPr>
          <a:lstStyle/>
          <a:p>
            <a:r>
              <a:rPr lang="en-IN" sz="2400" dirty="0"/>
              <a:t>&lt;html&gt;</a:t>
            </a:r>
          </a:p>
          <a:p>
            <a:r>
              <a:rPr lang="en-IN" sz="2400" dirty="0"/>
              <a:t>&lt;body&gt;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a:t>
            </a:r>
          </a:p>
          <a:p>
            <a:r>
              <a:rPr lang="en-IN" sz="2400" dirty="0"/>
              <a:t>&lt;body&gt;</a:t>
            </a:r>
          </a:p>
          <a:p>
            <a:endParaRPr lang="en-IN" sz="2400" dirty="0"/>
          </a:p>
          <a:p>
            <a:r>
              <a:rPr lang="en-IN" sz="2400" dirty="0"/>
              <a:t>&lt;div ng-app="" ng-</a:t>
            </a:r>
            <a:r>
              <a:rPr lang="en-IN" sz="2400" dirty="0" err="1"/>
              <a:t>init</a:t>
            </a:r>
            <a:r>
              <a:rPr lang="en-IN" sz="2400" dirty="0"/>
              <a:t>="names=['MCA','BCA','</a:t>
            </a:r>
            <a:r>
              <a:rPr lang="en-IN" sz="2400" dirty="0" err="1"/>
              <a:t>B.Tech</a:t>
            </a:r>
            <a:r>
              <a:rPr lang="en-IN" sz="2400" dirty="0"/>
              <a:t>']"&gt;</a:t>
            </a:r>
          </a:p>
          <a:p>
            <a:r>
              <a:rPr lang="en-IN" sz="2400" dirty="0"/>
              <a:t>&lt;</a:t>
            </a:r>
            <a:r>
              <a:rPr lang="en-IN" sz="2400" dirty="0" err="1"/>
              <a:t>ul</a:t>
            </a:r>
            <a:r>
              <a:rPr lang="en-IN" sz="2400" dirty="0"/>
              <a:t>&gt;</a:t>
            </a:r>
          </a:p>
          <a:p>
            <a:r>
              <a:rPr lang="en-IN" sz="2400" dirty="0"/>
              <a:t> &lt;li ng-repeat="x in names| </a:t>
            </a:r>
            <a:r>
              <a:rPr lang="en-IN" sz="2400" dirty="0" err="1"/>
              <a:t>orderBy</a:t>
            </a:r>
            <a:r>
              <a:rPr lang="en-IN" sz="2400" dirty="0"/>
              <a:t> : x:'reverse'"&gt;</a:t>
            </a:r>
          </a:p>
          <a:p>
            <a:r>
              <a:rPr lang="en-IN" sz="2400" dirty="0"/>
              <a:t> {{ x }}</a:t>
            </a:r>
          </a:p>
          <a:p>
            <a:r>
              <a:rPr lang="en-IN" sz="2400" dirty="0"/>
              <a:t> &lt;/li&gt;</a:t>
            </a:r>
          </a:p>
          <a:p>
            <a:r>
              <a:rPr lang="en-IN" sz="2400" dirty="0"/>
              <a:t> &lt;/</a:t>
            </a:r>
            <a:r>
              <a:rPr lang="en-IN" sz="2400" dirty="0" err="1"/>
              <a:t>ul</a:t>
            </a:r>
            <a:r>
              <a:rPr lang="en-IN" sz="2400" dirty="0"/>
              <a:t>&gt;</a:t>
            </a:r>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486965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22538-9DC2-D18B-6720-F26512F73FD6}"/>
              </a:ext>
            </a:extLst>
          </p:cNvPr>
          <p:cNvSpPr txBox="1"/>
          <p:nvPr/>
        </p:nvSpPr>
        <p:spPr>
          <a:xfrm>
            <a:off x="394520" y="371619"/>
            <a:ext cx="11551674" cy="1938992"/>
          </a:xfrm>
          <a:prstGeom prst="rect">
            <a:avLst/>
          </a:prstGeom>
          <a:noFill/>
        </p:spPr>
        <p:txBody>
          <a:bodyPr wrap="square">
            <a:spAutoFit/>
          </a:bodyPr>
          <a:lstStyle/>
          <a:p>
            <a:r>
              <a:rPr lang="en-US" sz="2400" b="1" dirty="0"/>
              <a:t>Date</a:t>
            </a:r>
          </a:p>
          <a:p>
            <a:r>
              <a:rPr lang="en-US" sz="2400" dirty="0"/>
              <a:t>Date filter in AngularJS use to convert the date into a string according to the specified date format.</a:t>
            </a:r>
          </a:p>
          <a:p>
            <a:endParaRPr lang="en-US" sz="2400" dirty="0"/>
          </a:p>
          <a:p>
            <a:pPr algn="ctr"/>
            <a:r>
              <a:rPr lang="en-IN" sz="2400" b="1" dirty="0"/>
              <a:t>{{</a:t>
            </a:r>
            <a:r>
              <a:rPr lang="en-IN" sz="2400" b="1" dirty="0" err="1"/>
              <a:t>date_expression</a:t>
            </a:r>
            <a:r>
              <a:rPr lang="en-IN" sz="2400" b="1" dirty="0"/>
              <a:t> | date : 'format'}}</a:t>
            </a:r>
          </a:p>
        </p:txBody>
      </p:sp>
      <p:sp>
        <p:nvSpPr>
          <p:cNvPr id="5" name="TextBox 4">
            <a:extLst>
              <a:ext uri="{FF2B5EF4-FFF2-40B4-BE49-F238E27FC236}">
                <a16:creationId xmlns:a16="http://schemas.microsoft.com/office/drawing/2014/main" id="{92F562DE-7385-B66A-CFC2-EB078E7AFBEC}"/>
              </a:ext>
            </a:extLst>
          </p:cNvPr>
          <p:cNvSpPr txBox="1"/>
          <p:nvPr/>
        </p:nvSpPr>
        <p:spPr>
          <a:xfrm>
            <a:off x="394520" y="2605744"/>
            <a:ext cx="10593028" cy="4154984"/>
          </a:xfrm>
          <a:prstGeom prst="rect">
            <a:avLst/>
          </a:prstGeom>
          <a:noFill/>
        </p:spPr>
        <p:txBody>
          <a:bodyPr wrap="square">
            <a:spAutoFit/>
          </a:bodyPr>
          <a:lstStyle/>
          <a:p>
            <a:r>
              <a:rPr lang="en-US" sz="2400" dirty="0"/>
              <a:t>Some common values used in format are as follow: </a:t>
            </a:r>
          </a:p>
          <a:p>
            <a:r>
              <a:rPr lang="en-US" sz="2400" dirty="0"/>
              <a:t> </a:t>
            </a:r>
          </a:p>
          <a:p>
            <a:r>
              <a:rPr lang="en-US" sz="2400" dirty="0"/>
              <a:t>‘</a:t>
            </a:r>
            <a:r>
              <a:rPr lang="en-US" sz="2400" dirty="0" err="1"/>
              <a:t>yyyy</a:t>
            </a:r>
            <a:r>
              <a:rPr lang="en-US" sz="2400" dirty="0"/>
              <a:t>’ 		– define year ex. 2019</a:t>
            </a:r>
          </a:p>
          <a:p>
            <a:r>
              <a:rPr lang="en-US" sz="2400" dirty="0"/>
              <a:t>‘</a:t>
            </a:r>
            <a:r>
              <a:rPr lang="en-US" sz="2400" dirty="0" err="1"/>
              <a:t>yy</a:t>
            </a:r>
            <a:r>
              <a:rPr lang="en-US" sz="2400" dirty="0"/>
              <a:t>’ 		– define year ex. 19</a:t>
            </a:r>
          </a:p>
          <a:p>
            <a:r>
              <a:rPr lang="en-US" sz="2400" dirty="0"/>
              <a:t>‘y’ 		– define year ex. 2019</a:t>
            </a:r>
          </a:p>
          <a:p>
            <a:r>
              <a:rPr lang="en-US" sz="2400" dirty="0"/>
              <a:t>‘MMMM’	 – define month ex. April</a:t>
            </a:r>
          </a:p>
          <a:p>
            <a:r>
              <a:rPr lang="en-US" sz="2400" dirty="0"/>
              <a:t>‘MMM’ 	– define month ex. Apr</a:t>
            </a:r>
          </a:p>
          <a:p>
            <a:r>
              <a:rPr lang="en-US" sz="2400" dirty="0"/>
              <a:t>‘MM’ 		– define month ex. 04</a:t>
            </a:r>
          </a:p>
          <a:p>
            <a:r>
              <a:rPr lang="en-US" sz="2400" dirty="0"/>
              <a:t>‘dd’ 		– define day ex. 09</a:t>
            </a:r>
          </a:p>
          <a:p>
            <a:r>
              <a:rPr lang="en-US" sz="2400" dirty="0"/>
              <a:t>‘d’ 		– define day ex. 9</a:t>
            </a:r>
          </a:p>
          <a:p>
            <a:r>
              <a:rPr lang="en-US" sz="2400" dirty="0"/>
              <a:t>‘</a:t>
            </a:r>
            <a:r>
              <a:rPr lang="en-US" sz="2400" dirty="0" err="1"/>
              <a:t>hh</a:t>
            </a:r>
            <a:r>
              <a:rPr lang="en-US" sz="2400" dirty="0"/>
              <a:t>’ 		– define hour in AM/PM</a:t>
            </a:r>
            <a:endParaRPr lang="en-IN" sz="2400" dirty="0"/>
          </a:p>
        </p:txBody>
      </p:sp>
    </p:spTree>
    <p:extLst>
      <p:ext uri="{BB962C8B-B14F-4D97-AF65-F5344CB8AC3E}">
        <p14:creationId xmlns:p14="http://schemas.microsoft.com/office/powerpoint/2010/main" val="3075394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E663D-4FBE-0662-60C3-DB511E2E339D}"/>
              </a:ext>
            </a:extLst>
          </p:cNvPr>
          <p:cNvSpPr txBox="1"/>
          <p:nvPr/>
        </p:nvSpPr>
        <p:spPr>
          <a:xfrm>
            <a:off x="357033" y="661500"/>
            <a:ext cx="11477933" cy="4555093"/>
          </a:xfrm>
          <a:prstGeom prst="rect">
            <a:avLst/>
          </a:prstGeom>
          <a:noFill/>
        </p:spPr>
        <p:txBody>
          <a:bodyPr wrap="square">
            <a:spAutoFit/>
          </a:bodyPr>
          <a:lstStyle/>
          <a:p>
            <a:r>
              <a:rPr lang="en-US" sz="2400" dirty="0"/>
              <a:t>“short” 		– equivalent to “M/d/</a:t>
            </a:r>
            <a:r>
              <a:rPr lang="en-US" sz="2400" dirty="0" err="1"/>
              <a:t>yy</a:t>
            </a:r>
            <a:r>
              <a:rPr lang="en-US" sz="2400" dirty="0"/>
              <a:t> h:mm a”</a:t>
            </a:r>
          </a:p>
          <a:p>
            <a:endParaRPr lang="en-US" sz="1400" dirty="0"/>
          </a:p>
          <a:p>
            <a:r>
              <a:rPr lang="en-US" sz="2400" dirty="0"/>
              <a:t>“medium” 		– equivalent to “MMM d, y h:mm:ss a”</a:t>
            </a:r>
          </a:p>
          <a:p>
            <a:endParaRPr lang="en-US" sz="1400" dirty="0"/>
          </a:p>
          <a:p>
            <a:r>
              <a:rPr lang="en-US" sz="2400" dirty="0"/>
              <a:t>“</a:t>
            </a:r>
            <a:r>
              <a:rPr lang="en-US" sz="2400" dirty="0" err="1"/>
              <a:t>shortDate</a:t>
            </a:r>
            <a:r>
              <a:rPr lang="en-US" sz="2400" dirty="0"/>
              <a:t>” 		– equivalent to “M/d/</a:t>
            </a:r>
            <a:r>
              <a:rPr lang="en-US" sz="2400" dirty="0" err="1"/>
              <a:t>yy</a:t>
            </a:r>
            <a:r>
              <a:rPr lang="en-US" sz="2400" dirty="0"/>
              <a:t>” (5/7/19)</a:t>
            </a:r>
          </a:p>
          <a:p>
            <a:endParaRPr lang="en-US" sz="1400" dirty="0"/>
          </a:p>
          <a:p>
            <a:r>
              <a:rPr lang="en-US" sz="2400" dirty="0"/>
              <a:t>“</a:t>
            </a:r>
            <a:r>
              <a:rPr lang="en-US" sz="2400" dirty="0" err="1"/>
              <a:t>mediumDate</a:t>
            </a:r>
            <a:r>
              <a:rPr lang="en-US" sz="2400" dirty="0"/>
              <a:t>” 	– equivalent to “MMM d, y” (May 7, 2019)</a:t>
            </a:r>
          </a:p>
          <a:p>
            <a:endParaRPr lang="en-US" sz="1400" dirty="0"/>
          </a:p>
          <a:p>
            <a:r>
              <a:rPr lang="en-US" sz="2400" dirty="0"/>
              <a:t>“</a:t>
            </a:r>
            <a:r>
              <a:rPr lang="en-US" sz="2400" dirty="0" err="1"/>
              <a:t>longDate</a:t>
            </a:r>
            <a:r>
              <a:rPr lang="en-US" sz="2400" dirty="0"/>
              <a:t>” 		– equivalent to “MMMM d, y” (May 7, 2019)</a:t>
            </a:r>
          </a:p>
          <a:p>
            <a:endParaRPr lang="en-US" sz="1400" dirty="0"/>
          </a:p>
          <a:p>
            <a:r>
              <a:rPr lang="en-US" sz="2400" dirty="0"/>
              <a:t>“</a:t>
            </a:r>
            <a:r>
              <a:rPr lang="en-US" sz="2400" dirty="0" err="1"/>
              <a:t>fullDate</a:t>
            </a:r>
            <a:r>
              <a:rPr lang="en-US" sz="2400" dirty="0"/>
              <a:t>” 		– equivalent to “EEEE, MMMM d, y” (Tuesday, May 7, 2019)</a:t>
            </a:r>
          </a:p>
          <a:p>
            <a:endParaRPr lang="en-US" sz="1400" dirty="0"/>
          </a:p>
          <a:p>
            <a:r>
              <a:rPr lang="en-US" sz="2400" dirty="0"/>
              <a:t>“</a:t>
            </a:r>
            <a:r>
              <a:rPr lang="en-US" sz="2400" dirty="0" err="1"/>
              <a:t>shortTime</a:t>
            </a:r>
            <a:r>
              <a:rPr lang="en-US" sz="2400" dirty="0"/>
              <a:t>” 		– equivalent to “</a:t>
            </a:r>
            <a:r>
              <a:rPr lang="en-US" sz="2400" dirty="0" err="1"/>
              <a:t>h:mm</a:t>
            </a:r>
            <a:r>
              <a:rPr lang="en-US" sz="2400" dirty="0"/>
              <a:t> a” (2:35 AM)</a:t>
            </a:r>
          </a:p>
          <a:p>
            <a:endParaRPr lang="en-US" sz="1400" dirty="0"/>
          </a:p>
          <a:p>
            <a:r>
              <a:rPr lang="en-US" sz="2400" dirty="0"/>
              <a:t>“</a:t>
            </a:r>
            <a:r>
              <a:rPr lang="en-US" sz="2400" dirty="0" err="1"/>
              <a:t>mediumTime</a:t>
            </a:r>
            <a:r>
              <a:rPr lang="en-US" sz="2400" dirty="0"/>
              <a:t>” 	– equivalent to “</a:t>
            </a:r>
            <a:r>
              <a:rPr lang="en-US" sz="2400" dirty="0" err="1"/>
              <a:t>h:mm:ss</a:t>
            </a:r>
            <a:r>
              <a:rPr lang="en-US" sz="2400" dirty="0"/>
              <a:t> a” (2:35:05 AM)</a:t>
            </a:r>
            <a:endParaRPr lang="en-IN" sz="2400" dirty="0"/>
          </a:p>
        </p:txBody>
      </p:sp>
    </p:spTree>
    <p:extLst>
      <p:ext uri="{BB962C8B-B14F-4D97-AF65-F5344CB8AC3E}">
        <p14:creationId xmlns:p14="http://schemas.microsoft.com/office/powerpoint/2010/main" val="26761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FA680-F439-32E6-8C66-E12AF4631D5D}"/>
              </a:ext>
            </a:extLst>
          </p:cNvPr>
          <p:cNvSpPr txBox="1"/>
          <p:nvPr/>
        </p:nvSpPr>
        <p:spPr>
          <a:xfrm>
            <a:off x="291280" y="419249"/>
            <a:ext cx="11654913" cy="6370975"/>
          </a:xfrm>
          <a:prstGeom prst="rect">
            <a:avLst/>
          </a:prstGeom>
          <a:noFill/>
        </p:spPr>
        <p:txBody>
          <a:bodyPr wrap="square">
            <a:spAutoFit/>
          </a:bodyPr>
          <a:lstStyle/>
          <a:p>
            <a:r>
              <a:rPr lang="en-IN" sz="2400" dirty="0"/>
              <a:t>&lt;html&gt;</a:t>
            </a:r>
          </a:p>
          <a:p>
            <a:r>
              <a:rPr lang="en-IN" sz="2400" dirty="0"/>
              <a:t>    &lt;head&gt;</a:t>
            </a:r>
          </a:p>
          <a:p>
            <a:r>
              <a:rPr lang="en-IN" sz="2400" dirty="0"/>
              <a:t>&lt;script </a:t>
            </a:r>
            <a:r>
              <a:rPr lang="en-IN" sz="2400" dirty="0" err="1"/>
              <a:t>src</a:t>
            </a:r>
            <a:r>
              <a:rPr lang="en-IN" sz="2400" dirty="0"/>
              <a:t>= "https://ajax.googleapis.com/ajax/libs/</a:t>
            </a:r>
            <a:r>
              <a:rPr lang="en-IN" sz="2400" dirty="0" err="1"/>
              <a:t>angularjs</a:t>
            </a:r>
            <a:r>
              <a:rPr lang="en-IN" sz="2400" dirty="0"/>
              <a:t>/1.6.9/angular.min.js"&gt;</a:t>
            </a:r>
          </a:p>
          <a:p>
            <a:r>
              <a:rPr lang="en-IN" sz="2400" dirty="0"/>
              <a:t>        &lt;/script&gt;</a:t>
            </a:r>
          </a:p>
          <a:p>
            <a:r>
              <a:rPr lang="en-IN" sz="2400" dirty="0"/>
              <a:t>    &lt;/head&gt;</a:t>
            </a:r>
          </a:p>
          <a:p>
            <a:r>
              <a:rPr lang="en-IN" sz="2400" dirty="0"/>
              <a:t>    &lt;body&gt;</a:t>
            </a:r>
          </a:p>
          <a:p>
            <a:r>
              <a:rPr lang="en-IN" sz="2400" dirty="0"/>
              <a:t>        &lt;div ng-app="</a:t>
            </a:r>
            <a:r>
              <a:rPr lang="en-IN" sz="2400" dirty="0" err="1"/>
              <a:t>myApp</a:t>
            </a:r>
            <a:r>
              <a:rPr lang="en-IN" sz="2400" dirty="0"/>
              <a:t>" ng-controller="</a:t>
            </a:r>
            <a:r>
              <a:rPr lang="en-IN" sz="2400" dirty="0" err="1"/>
              <a:t>myCntrl</a:t>
            </a:r>
            <a:r>
              <a:rPr lang="en-IN" sz="2400" dirty="0"/>
              <a:t>"&gt;</a:t>
            </a:r>
          </a:p>
          <a:p>
            <a:r>
              <a:rPr lang="en-IN" sz="2400" dirty="0"/>
              <a:t>	&lt;p&gt;{{ today | date : "</a:t>
            </a:r>
            <a:r>
              <a:rPr lang="en-IN" sz="2400" dirty="0" err="1"/>
              <a:t>dd.MM.y</a:t>
            </a:r>
            <a:r>
              <a:rPr lang="en-IN" sz="2400" dirty="0"/>
              <a:t>" }}&lt;/p&gt;</a:t>
            </a:r>
          </a:p>
          <a:p>
            <a:r>
              <a:rPr lang="en-IN" sz="2400" dirty="0"/>
              <a:t>&lt;/div&gt;</a:t>
            </a:r>
          </a:p>
          <a:p>
            <a:r>
              <a:rPr lang="en-IN" sz="2400" dirty="0"/>
              <a:t>          &lt;script&gt;</a:t>
            </a:r>
          </a:p>
          <a:p>
            <a:r>
              <a:rPr lang="en-IN" sz="2400" dirty="0"/>
              <a:t>            var app = </a:t>
            </a:r>
            <a:r>
              <a:rPr lang="en-IN" sz="2400" dirty="0" err="1"/>
              <a:t>angular.module</a:t>
            </a:r>
            <a:r>
              <a:rPr lang="en-IN" sz="2400" dirty="0"/>
              <a:t>('</a:t>
            </a:r>
            <a:r>
              <a:rPr lang="en-IN" sz="2400" dirty="0" err="1"/>
              <a:t>myApp</a:t>
            </a:r>
            <a:r>
              <a:rPr lang="en-IN" sz="2400" dirty="0"/>
              <a:t>', []);</a:t>
            </a:r>
          </a:p>
          <a:p>
            <a:r>
              <a:rPr lang="en-IN" sz="2400" dirty="0"/>
              <a:t>            </a:t>
            </a:r>
            <a:r>
              <a:rPr lang="en-IN" sz="2400" dirty="0" err="1"/>
              <a:t>app.controller</a:t>
            </a:r>
            <a:r>
              <a:rPr lang="en-IN" sz="2400" dirty="0"/>
              <a:t>('</a:t>
            </a:r>
            <a:r>
              <a:rPr lang="en-IN" sz="2400" dirty="0" err="1"/>
              <a:t>myCntrl</a:t>
            </a:r>
            <a:r>
              <a:rPr lang="en-IN" sz="2400" dirty="0"/>
              <a:t>', function($scope) {</a:t>
            </a:r>
          </a:p>
          <a:p>
            <a:r>
              <a:rPr lang="en-IN" sz="2400" dirty="0"/>
              <a:t>                $</a:t>
            </a:r>
            <a:r>
              <a:rPr lang="en-IN" sz="2400" dirty="0" err="1"/>
              <a:t>scope.today</a:t>
            </a:r>
            <a:r>
              <a:rPr lang="en-IN" sz="2400" dirty="0"/>
              <a:t> = new Date();</a:t>
            </a:r>
          </a:p>
          <a:p>
            <a:r>
              <a:rPr lang="en-IN" sz="2400" dirty="0"/>
              <a:t>            });</a:t>
            </a:r>
          </a:p>
          <a:p>
            <a:r>
              <a:rPr lang="en-IN" sz="2400" dirty="0"/>
              <a:t>        &lt;/script&gt;</a:t>
            </a:r>
          </a:p>
          <a:p>
            <a:r>
              <a:rPr lang="en-IN" sz="2400" dirty="0"/>
              <a:t>    &lt;/body&gt;</a:t>
            </a:r>
          </a:p>
          <a:p>
            <a:r>
              <a:rPr lang="en-IN" sz="2400" dirty="0"/>
              <a:t>&lt;/html&gt;</a:t>
            </a:r>
          </a:p>
        </p:txBody>
      </p:sp>
    </p:spTree>
    <p:extLst>
      <p:ext uri="{BB962C8B-B14F-4D97-AF65-F5344CB8AC3E}">
        <p14:creationId xmlns:p14="http://schemas.microsoft.com/office/powerpoint/2010/main" val="2956591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36FE3E-DB5C-59C5-209E-C32AD98417FE}"/>
              </a:ext>
            </a:extLst>
          </p:cNvPr>
          <p:cNvSpPr txBox="1"/>
          <p:nvPr/>
        </p:nvSpPr>
        <p:spPr>
          <a:xfrm>
            <a:off x="424016" y="73740"/>
            <a:ext cx="11005984" cy="6740307"/>
          </a:xfrm>
          <a:prstGeom prst="rect">
            <a:avLst/>
          </a:prstGeom>
          <a:noFill/>
        </p:spPr>
        <p:txBody>
          <a:bodyPr wrap="square">
            <a:spAutoFit/>
          </a:bodyPr>
          <a:lstStyle/>
          <a:p>
            <a:r>
              <a:rPr lang="en-IN" sz="2400" dirty="0"/>
              <a:t>&lt;html&gt;</a:t>
            </a:r>
          </a:p>
          <a:p>
            <a:r>
              <a:rPr lang="en-IN" sz="2400" dirty="0"/>
              <a:t>    &lt;head&gt;</a:t>
            </a:r>
          </a:p>
          <a:p>
            <a:r>
              <a:rPr lang="en-IN" sz="2400" dirty="0"/>
              <a:t>&lt;script </a:t>
            </a:r>
            <a:r>
              <a:rPr lang="en-IN" sz="2400" dirty="0" err="1"/>
              <a:t>src</a:t>
            </a:r>
            <a:r>
              <a:rPr lang="en-IN" sz="2400" dirty="0"/>
              <a:t>= "https://ajax.googleapis.com/ajax/libs/</a:t>
            </a:r>
            <a:r>
              <a:rPr lang="en-IN" sz="2400" dirty="0" err="1"/>
              <a:t>angularjs</a:t>
            </a:r>
            <a:r>
              <a:rPr lang="en-IN" sz="2400" dirty="0"/>
              <a:t>/1.6.9/angular.min.js"&gt;</a:t>
            </a:r>
          </a:p>
          <a:p>
            <a:r>
              <a:rPr lang="en-IN" sz="2400" dirty="0"/>
              <a:t>        &lt;/script&gt;</a:t>
            </a:r>
          </a:p>
          <a:p>
            <a:r>
              <a:rPr lang="en-IN" sz="2400" dirty="0"/>
              <a:t>    &lt;/head&gt;</a:t>
            </a:r>
          </a:p>
          <a:p>
            <a:r>
              <a:rPr lang="en-IN" sz="2400" dirty="0"/>
              <a:t>    &lt;body&gt;</a:t>
            </a:r>
          </a:p>
          <a:p>
            <a:r>
              <a:rPr lang="en-IN" sz="2400" dirty="0"/>
              <a:t>        &lt;div ng-app="</a:t>
            </a:r>
            <a:r>
              <a:rPr lang="en-IN" sz="2400" dirty="0" err="1"/>
              <a:t>myApp</a:t>
            </a:r>
            <a:r>
              <a:rPr lang="en-IN" sz="2400" dirty="0"/>
              <a:t>" ng-controller="</a:t>
            </a:r>
            <a:r>
              <a:rPr lang="en-IN" sz="2400" dirty="0" err="1"/>
              <a:t>myCntrl</a:t>
            </a:r>
            <a:r>
              <a:rPr lang="en-IN" sz="2400" dirty="0"/>
              <a:t>"&gt;</a:t>
            </a:r>
          </a:p>
          <a:p>
            <a:r>
              <a:rPr lang="en-IN" sz="2400" dirty="0"/>
              <a:t>	&lt;p&gt;{{ today | date : '</a:t>
            </a:r>
            <a:r>
              <a:rPr lang="en-IN" sz="2400" dirty="0" err="1"/>
              <a:t>mediumTime</a:t>
            </a:r>
            <a:r>
              <a:rPr lang="en-IN" sz="2400" dirty="0"/>
              <a:t>' }}&lt;/p&gt;</a:t>
            </a:r>
          </a:p>
          <a:p>
            <a:r>
              <a:rPr lang="en-IN" sz="2400" dirty="0"/>
              <a:t>&lt;/div&gt;</a:t>
            </a:r>
          </a:p>
          <a:p>
            <a:r>
              <a:rPr lang="en-IN" sz="2400" dirty="0"/>
              <a:t>          &lt;script&gt;</a:t>
            </a:r>
          </a:p>
          <a:p>
            <a:r>
              <a:rPr lang="en-IN" sz="2400" dirty="0"/>
              <a:t>            var app = </a:t>
            </a:r>
            <a:r>
              <a:rPr lang="en-IN" sz="2400" dirty="0" err="1"/>
              <a:t>angular.module</a:t>
            </a:r>
            <a:r>
              <a:rPr lang="en-IN" sz="2400" dirty="0"/>
              <a:t>('</a:t>
            </a:r>
            <a:r>
              <a:rPr lang="en-IN" sz="2400" dirty="0" err="1"/>
              <a:t>myApp</a:t>
            </a:r>
            <a:r>
              <a:rPr lang="en-IN" sz="2400" dirty="0"/>
              <a:t>', []);</a:t>
            </a:r>
          </a:p>
          <a:p>
            <a:r>
              <a:rPr lang="en-IN" sz="2400" dirty="0"/>
              <a:t>            </a:t>
            </a:r>
            <a:r>
              <a:rPr lang="en-IN" sz="2400" dirty="0" err="1"/>
              <a:t>app.controller</a:t>
            </a:r>
            <a:r>
              <a:rPr lang="en-IN" sz="2400" dirty="0"/>
              <a:t>('</a:t>
            </a:r>
            <a:r>
              <a:rPr lang="en-IN" sz="2400" dirty="0" err="1"/>
              <a:t>myCntrl</a:t>
            </a:r>
            <a:r>
              <a:rPr lang="en-IN" sz="2400" dirty="0"/>
              <a:t>', function($scope) {</a:t>
            </a:r>
          </a:p>
          <a:p>
            <a:r>
              <a:rPr lang="en-IN" sz="2400" dirty="0"/>
              <a:t>                $</a:t>
            </a:r>
            <a:r>
              <a:rPr lang="en-IN" sz="2400" dirty="0" err="1"/>
              <a:t>scope.today</a:t>
            </a:r>
            <a:r>
              <a:rPr lang="en-IN" sz="2400" dirty="0"/>
              <a:t> = new Date();</a:t>
            </a:r>
          </a:p>
          <a:p>
            <a:r>
              <a:rPr lang="en-IN" sz="2400" dirty="0"/>
              <a:t>            });</a:t>
            </a:r>
          </a:p>
          <a:p>
            <a:r>
              <a:rPr lang="en-IN" sz="2400" dirty="0"/>
              <a:t>        &lt;/script&gt;</a:t>
            </a:r>
          </a:p>
          <a:p>
            <a:r>
              <a:rPr lang="en-IN" sz="2400" dirty="0"/>
              <a:t>    &lt;/body&gt;</a:t>
            </a:r>
          </a:p>
          <a:p>
            <a:r>
              <a:rPr lang="en-IN" sz="2400" dirty="0"/>
              <a:t>&lt;/html&gt;</a:t>
            </a:r>
          </a:p>
        </p:txBody>
      </p:sp>
    </p:spTree>
    <p:extLst>
      <p:ext uri="{BB962C8B-B14F-4D97-AF65-F5344CB8AC3E}">
        <p14:creationId xmlns:p14="http://schemas.microsoft.com/office/powerpoint/2010/main" val="73828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0628FF-3B7D-E6C7-EC54-04D979BC3733}"/>
              </a:ext>
            </a:extLst>
          </p:cNvPr>
          <p:cNvSpPr txBox="1"/>
          <p:nvPr/>
        </p:nvSpPr>
        <p:spPr>
          <a:xfrm>
            <a:off x="541388" y="711508"/>
            <a:ext cx="11109223" cy="5262979"/>
          </a:xfrm>
          <a:prstGeom prst="rect">
            <a:avLst/>
          </a:prstGeom>
          <a:noFill/>
        </p:spPr>
        <p:txBody>
          <a:bodyPr wrap="square">
            <a:spAutoFit/>
          </a:bodyPr>
          <a:lstStyle/>
          <a:p>
            <a:r>
              <a:rPr lang="en-US" sz="2400" b="1" dirty="0"/>
              <a:t>View</a:t>
            </a:r>
          </a:p>
          <a:p>
            <a:endParaRPr lang="en-US" sz="2400" b="1" dirty="0"/>
          </a:p>
          <a:p>
            <a:r>
              <a:rPr lang="en-US" sz="2400" dirty="0"/>
              <a:t>A view is the front-face of the application. The View is what the users interact with. It is the presentation layer that displays the data from the Model to the user. </a:t>
            </a:r>
          </a:p>
          <a:p>
            <a:endParaRPr lang="en-US" sz="2400" dirty="0"/>
          </a:p>
          <a:p>
            <a:r>
              <a:rPr lang="en-US" sz="2400" dirty="0"/>
              <a:t>In AngularJS, the View is composed of HTML templates which are rendered by the browser. </a:t>
            </a:r>
          </a:p>
          <a:p>
            <a:endParaRPr lang="en-US" sz="2400" dirty="0"/>
          </a:p>
          <a:p>
            <a:r>
              <a:rPr lang="en-US" sz="2400" dirty="0"/>
              <a:t>AngularJS enhances standard HTML by adding built-in attributes and components, as well as custom directives to provide dynamic behavior to the View.</a:t>
            </a:r>
          </a:p>
          <a:p>
            <a:endParaRPr lang="en-US" sz="2400" dirty="0"/>
          </a:p>
          <a:p>
            <a:pPr algn="just"/>
            <a:r>
              <a:rPr lang="en-US" sz="2400" dirty="0"/>
              <a:t>The View is triggered by its respective controller. A view sends requests to its controller based on user interaction with the application. The controller then regenerates the view based on the response received from the server.</a:t>
            </a:r>
            <a:endParaRPr lang="en-IN" sz="2400" dirty="0"/>
          </a:p>
        </p:txBody>
      </p:sp>
    </p:spTree>
    <p:extLst>
      <p:ext uri="{BB962C8B-B14F-4D97-AF65-F5344CB8AC3E}">
        <p14:creationId xmlns:p14="http://schemas.microsoft.com/office/powerpoint/2010/main" val="17466929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BCCF4F-F12C-EB3C-6366-3E8C5783ECCC}"/>
              </a:ext>
            </a:extLst>
          </p:cNvPr>
          <p:cNvSpPr txBox="1"/>
          <p:nvPr/>
        </p:nvSpPr>
        <p:spPr>
          <a:xfrm>
            <a:off x="409266" y="478078"/>
            <a:ext cx="11492681" cy="2677656"/>
          </a:xfrm>
          <a:prstGeom prst="rect">
            <a:avLst/>
          </a:prstGeom>
          <a:noFill/>
        </p:spPr>
        <p:txBody>
          <a:bodyPr wrap="square">
            <a:spAutoFit/>
          </a:bodyPr>
          <a:lstStyle/>
          <a:p>
            <a:r>
              <a:rPr lang="en-US" sz="2400" b="1" dirty="0"/>
              <a:t>Number</a:t>
            </a:r>
          </a:p>
          <a:p>
            <a:endParaRPr lang="en-US" sz="2400" b="1" dirty="0"/>
          </a:p>
          <a:p>
            <a:r>
              <a:rPr lang="en-US" sz="2400" dirty="0"/>
              <a:t>It is used to format the data or a numerical value taken as an input. It can add a comma or specified fraction size in it. </a:t>
            </a:r>
          </a:p>
          <a:p>
            <a:endParaRPr lang="en-US" sz="2400" dirty="0"/>
          </a:p>
          <a:p>
            <a:r>
              <a:rPr lang="en-US" sz="2400" dirty="0"/>
              <a:t>In case the number expression doesn’t contain valid numeric data in that case number filter display an empty string.</a:t>
            </a:r>
            <a:endParaRPr lang="en-IN" sz="2400" dirty="0"/>
          </a:p>
        </p:txBody>
      </p:sp>
    </p:spTree>
    <p:extLst>
      <p:ext uri="{BB962C8B-B14F-4D97-AF65-F5344CB8AC3E}">
        <p14:creationId xmlns:p14="http://schemas.microsoft.com/office/powerpoint/2010/main" val="1880834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7CB27A-54CA-0BE0-915E-792AFE7DD7EA}"/>
              </a:ext>
            </a:extLst>
          </p:cNvPr>
          <p:cNvSpPr txBox="1"/>
          <p:nvPr/>
        </p:nvSpPr>
        <p:spPr>
          <a:xfrm>
            <a:off x="393905" y="487025"/>
            <a:ext cx="11404190" cy="6370975"/>
          </a:xfrm>
          <a:prstGeom prst="rect">
            <a:avLst/>
          </a:prstGeom>
          <a:noFill/>
        </p:spPr>
        <p:txBody>
          <a:bodyPr wrap="square">
            <a:spAutoFit/>
          </a:bodyPr>
          <a:lstStyle/>
          <a:p>
            <a:r>
              <a:rPr lang="en-IN" sz="2400" dirty="0"/>
              <a:t>&lt;html&gt;</a:t>
            </a:r>
          </a:p>
          <a:p>
            <a:r>
              <a:rPr lang="en-IN" sz="2400" dirty="0"/>
              <a:t>    &lt;head&gt;</a:t>
            </a:r>
          </a:p>
          <a:p>
            <a:r>
              <a:rPr lang="en-IN" sz="2400" dirty="0"/>
              <a:t>&lt;script </a:t>
            </a:r>
            <a:r>
              <a:rPr lang="en-IN" sz="2400" dirty="0" err="1"/>
              <a:t>src</a:t>
            </a:r>
            <a:r>
              <a:rPr lang="en-IN" sz="2400" dirty="0"/>
              <a:t>= "https://ajax.googleapis.com/ajax/libs/</a:t>
            </a:r>
            <a:r>
              <a:rPr lang="en-IN" sz="2400" dirty="0" err="1"/>
              <a:t>angularjs</a:t>
            </a:r>
            <a:r>
              <a:rPr lang="en-IN" sz="2400" dirty="0"/>
              <a:t>/1.6.9/angular.min.js"&gt;</a:t>
            </a:r>
          </a:p>
          <a:p>
            <a:r>
              <a:rPr lang="en-IN" sz="2400" dirty="0"/>
              <a:t>        &lt;/script&gt;</a:t>
            </a:r>
          </a:p>
          <a:p>
            <a:r>
              <a:rPr lang="en-IN" sz="2400" dirty="0"/>
              <a:t>    &lt;/head&gt;</a:t>
            </a:r>
          </a:p>
          <a:p>
            <a:r>
              <a:rPr lang="en-IN" sz="2400" dirty="0"/>
              <a:t>    &lt;body&gt;</a:t>
            </a:r>
          </a:p>
          <a:p>
            <a:r>
              <a:rPr lang="en-IN" sz="2400" dirty="0"/>
              <a:t>        &lt;div ng-app="</a:t>
            </a:r>
            <a:r>
              <a:rPr lang="en-IN" sz="2400" dirty="0" err="1"/>
              <a:t>myApp</a:t>
            </a:r>
            <a:r>
              <a:rPr lang="en-IN" sz="2400" dirty="0"/>
              <a:t>" ng-controller="</a:t>
            </a:r>
            <a:r>
              <a:rPr lang="en-IN" sz="2400" dirty="0" err="1"/>
              <a:t>myCntrl</a:t>
            </a:r>
            <a:r>
              <a:rPr lang="en-IN" sz="2400" dirty="0"/>
              <a:t>"&gt;</a:t>
            </a:r>
          </a:p>
          <a:p>
            <a:r>
              <a:rPr lang="en-IN" sz="2400" dirty="0"/>
              <a:t>	&lt;p&gt;Number : {{ value| number : 2}}&lt;/p&gt;</a:t>
            </a:r>
          </a:p>
          <a:p>
            <a:r>
              <a:rPr lang="en-IN" sz="2400" dirty="0"/>
              <a:t>&lt;/div&gt;</a:t>
            </a:r>
          </a:p>
          <a:p>
            <a:r>
              <a:rPr lang="en-IN" sz="2400" dirty="0"/>
              <a:t>          &lt;script&gt;</a:t>
            </a:r>
          </a:p>
          <a:p>
            <a:r>
              <a:rPr lang="en-IN" sz="2400" dirty="0"/>
              <a:t>            var app = </a:t>
            </a:r>
            <a:r>
              <a:rPr lang="en-IN" sz="2400" dirty="0" err="1"/>
              <a:t>angular.module</a:t>
            </a:r>
            <a:r>
              <a:rPr lang="en-IN" sz="2400" dirty="0"/>
              <a:t>('</a:t>
            </a:r>
            <a:r>
              <a:rPr lang="en-IN" sz="2400" dirty="0" err="1"/>
              <a:t>myApp</a:t>
            </a:r>
            <a:r>
              <a:rPr lang="en-IN" sz="2400" dirty="0"/>
              <a:t>', []);</a:t>
            </a:r>
          </a:p>
          <a:p>
            <a:r>
              <a:rPr lang="en-IN" sz="2400" dirty="0"/>
              <a:t>            </a:t>
            </a:r>
            <a:r>
              <a:rPr lang="en-IN" sz="2400" dirty="0" err="1"/>
              <a:t>app.controller</a:t>
            </a:r>
            <a:r>
              <a:rPr lang="en-IN" sz="2400" dirty="0"/>
              <a:t>('</a:t>
            </a:r>
            <a:r>
              <a:rPr lang="en-IN" sz="2400" dirty="0" err="1"/>
              <a:t>myCntrl</a:t>
            </a:r>
            <a:r>
              <a:rPr lang="en-IN" sz="2400" dirty="0"/>
              <a:t>', function($scope) {</a:t>
            </a:r>
          </a:p>
          <a:p>
            <a:r>
              <a:rPr lang="en-IN" sz="2400" dirty="0"/>
              <a:t>                 $</a:t>
            </a:r>
            <a:r>
              <a:rPr lang="en-IN" sz="2400" dirty="0" err="1"/>
              <a:t>scope.value</a:t>
            </a:r>
            <a:r>
              <a:rPr lang="en-IN" sz="2400" dirty="0"/>
              <a:t> = 677592.548;</a:t>
            </a:r>
          </a:p>
          <a:p>
            <a:r>
              <a:rPr lang="en-IN" sz="2400" dirty="0"/>
              <a:t>            });</a:t>
            </a:r>
          </a:p>
          <a:p>
            <a:r>
              <a:rPr lang="en-IN" sz="2400" dirty="0"/>
              <a:t>        &lt;/script&gt;</a:t>
            </a:r>
          </a:p>
          <a:p>
            <a:r>
              <a:rPr lang="en-IN" sz="2400" dirty="0"/>
              <a:t>    &lt;/body&gt;</a:t>
            </a:r>
          </a:p>
          <a:p>
            <a:r>
              <a:rPr lang="en-IN" sz="2400" dirty="0"/>
              <a:t>&lt;/html&gt;</a:t>
            </a:r>
          </a:p>
        </p:txBody>
      </p:sp>
    </p:spTree>
    <p:extLst>
      <p:ext uri="{BB962C8B-B14F-4D97-AF65-F5344CB8AC3E}">
        <p14:creationId xmlns:p14="http://schemas.microsoft.com/office/powerpoint/2010/main" val="32469072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D8677-CC53-E18D-208D-A36B6897119A}"/>
              </a:ext>
            </a:extLst>
          </p:cNvPr>
          <p:cNvSpPr txBox="1"/>
          <p:nvPr/>
        </p:nvSpPr>
        <p:spPr>
          <a:xfrm>
            <a:off x="291281" y="445361"/>
            <a:ext cx="11625416" cy="4370427"/>
          </a:xfrm>
          <a:prstGeom prst="rect">
            <a:avLst/>
          </a:prstGeom>
          <a:noFill/>
        </p:spPr>
        <p:txBody>
          <a:bodyPr wrap="square">
            <a:spAutoFit/>
          </a:bodyPr>
          <a:lstStyle/>
          <a:p>
            <a:r>
              <a:rPr lang="en-US" sz="2400" b="1" dirty="0" err="1"/>
              <a:t>limitTo</a:t>
            </a:r>
            <a:endParaRPr lang="en-US" sz="2400" b="1" dirty="0"/>
          </a:p>
          <a:p>
            <a:endParaRPr lang="en-US" sz="1400" dirty="0"/>
          </a:p>
          <a:p>
            <a:r>
              <a:rPr lang="en-US" sz="2400" dirty="0"/>
              <a:t>The </a:t>
            </a:r>
            <a:r>
              <a:rPr lang="en-US" sz="2400" dirty="0" err="1"/>
              <a:t>limitTo</a:t>
            </a:r>
            <a:r>
              <a:rPr lang="en-US" sz="2400" dirty="0"/>
              <a:t> filter in AngularJS is used to return an array or a string that contains a specified number of elements. This filter can be used with arrays, strings, and numbers.</a:t>
            </a:r>
          </a:p>
          <a:p>
            <a:endParaRPr lang="en-US" sz="2400" dirty="0"/>
          </a:p>
          <a:p>
            <a:pPr marL="342900" indent="-342900">
              <a:buFont typeface="Arial" panose="020B0604020202020204" pitchFamily="34" charset="0"/>
              <a:buChar char="•"/>
            </a:pPr>
            <a:r>
              <a:rPr lang="en-US" sz="2400" dirty="0"/>
              <a:t>For arrays, it returns an array containing only the specified number of items.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used for strings, it returns another string containing the specified number of characters.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the case of numbers, it returns a string containing only the specified number of digits.</a:t>
            </a:r>
            <a:endParaRPr lang="en-IN" sz="2400" dirty="0"/>
          </a:p>
        </p:txBody>
      </p:sp>
    </p:spTree>
    <p:extLst>
      <p:ext uri="{BB962C8B-B14F-4D97-AF65-F5344CB8AC3E}">
        <p14:creationId xmlns:p14="http://schemas.microsoft.com/office/powerpoint/2010/main" val="2195622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4B7F3A-5EA7-7B3B-02E2-366F4D275707}"/>
              </a:ext>
            </a:extLst>
          </p:cNvPr>
          <p:cNvSpPr txBox="1"/>
          <p:nvPr/>
        </p:nvSpPr>
        <p:spPr>
          <a:xfrm>
            <a:off x="424015" y="203787"/>
            <a:ext cx="11286203" cy="6370975"/>
          </a:xfrm>
          <a:prstGeom prst="rect">
            <a:avLst/>
          </a:prstGeom>
          <a:noFill/>
        </p:spPr>
        <p:txBody>
          <a:bodyPr wrap="square">
            <a:spAutoFit/>
          </a:bodyPr>
          <a:lstStyle/>
          <a:p>
            <a:r>
              <a:rPr lang="en-IN" sz="2400" dirty="0"/>
              <a:t>&lt;html&gt;</a:t>
            </a:r>
          </a:p>
          <a:p>
            <a:r>
              <a:rPr lang="en-IN" sz="2400" dirty="0"/>
              <a:t>    &lt;head&gt;</a:t>
            </a:r>
          </a:p>
          <a:p>
            <a:r>
              <a:rPr lang="en-IN" sz="2400" dirty="0"/>
              <a:t>&lt;script </a:t>
            </a:r>
            <a:r>
              <a:rPr lang="en-IN" sz="2400" dirty="0" err="1"/>
              <a:t>src</a:t>
            </a:r>
            <a:r>
              <a:rPr lang="en-IN" sz="2400" dirty="0"/>
              <a:t>= "https://ajax.googleapis.com/ajax/libs/</a:t>
            </a:r>
            <a:r>
              <a:rPr lang="en-IN" sz="2400" dirty="0" err="1"/>
              <a:t>angularjs</a:t>
            </a:r>
            <a:r>
              <a:rPr lang="en-IN" sz="2400" dirty="0"/>
              <a:t>/1.6.9/angular.min.js"&gt;</a:t>
            </a:r>
          </a:p>
          <a:p>
            <a:r>
              <a:rPr lang="en-IN" sz="2400" dirty="0"/>
              <a:t>        &lt;/script&gt;</a:t>
            </a:r>
          </a:p>
          <a:p>
            <a:r>
              <a:rPr lang="en-IN" sz="2400" dirty="0"/>
              <a:t>    &lt;/head&gt;</a:t>
            </a:r>
          </a:p>
          <a:p>
            <a:r>
              <a:rPr lang="en-IN" sz="2400" dirty="0"/>
              <a:t>   &lt;body &gt;</a:t>
            </a:r>
          </a:p>
          <a:p>
            <a:r>
              <a:rPr lang="en-IN" sz="2400" dirty="0"/>
              <a:t>&lt;div ng-app="</a:t>
            </a:r>
            <a:r>
              <a:rPr lang="en-IN" sz="2400" dirty="0" err="1"/>
              <a:t>myApp</a:t>
            </a:r>
            <a:r>
              <a:rPr lang="en-IN" sz="2400" dirty="0"/>
              <a:t>" ng-controller="</a:t>
            </a:r>
            <a:r>
              <a:rPr lang="en-IN" sz="2400" dirty="0" err="1"/>
              <a:t>myCtrl</a:t>
            </a:r>
            <a:r>
              <a:rPr lang="en-IN" sz="2400" dirty="0"/>
              <a:t>"&gt;</a:t>
            </a:r>
          </a:p>
          <a:p>
            <a:r>
              <a:rPr lang="en-IN" sz="2400" dirty="0"/>
              <a:t>        Enter your Name:&lt;</a:t>
            </a:r>
            <a:r>
              <a:rPr lang="en-IN" sz="2400" dirty="0" err="1"/>
              <a:t>br</a:t>
            </a:r>
            <a:r>
              <a:rPr lang="en-IN" sz="2400" dirty="0"/>
              <a:t>&gt;   &lt;input type="text" ng-model="string"&gt;</a:t>
            </a:r>
          </a:p>
          <a:p>
            <a:r>
              <a:rPr lang="en-IN" sz="2400" dirty="0"/>
              <a:t>	&lt;</a:t>
            </a:r>
            <a:r>
              <a:rPr lang="en-IN" sz="2400" dirty="0" err="1"/>
              <a:t>br</a:t>
            </a:r>
            <a:r>
              <a:rPr lang="en-IN" sz="2400" dirty="0"/>
              <a:t>&gt;Output:&lt;</a:t>
            </a:r>
            <a:r>
              <a:rPr lang="en-IN" sz="2400" dirty="0" err="1"/>
              <a:t>br</a:t>
            </a:r>
            <a:r>
              <a:rPr lang="en-IN" sz="2400" dirty="0"/>
              <a:t>&gt;    {{string|limitTo:4}}</a:t>
            </a:r>
          </a:p>
          <a:p>
            <a:r>
              <a:rPr lang="en-IN" sz="2400" dirty="0"/>
              <a:t>    &lt;/div&gt;</a:t>
            </a:r>
          </a:p>
          <a:p>
            <a:r>
              <a:rPr lang="en-IN" sz="2400" dirty="0"/>
              <a:t>     &lt;script&gt;</a:t>
            </a:r>
          </a:p>
          <a:p>
            <a:r>
              <a:rPr lang="en-IN" sz="2400" dirty="0"/>
              <a:t>        var app = </a:t>
            </a:r>
            <a:r>
              <a:rPr lang="en-IN" sz="2400" dirty="0" err="1"/>
              <a:t>angular.module</a:t>
            </a:r>
            <a:r>
              <a:rPr lang="en-IN" sz="2400" dirty="0"/>
              <a:t>('</a:t>
            </a:r>
            <a:r>
              <a:rPr lang="en-IN" sz="2400" dirty="0" err="1"/>
              <a:t>myApp</a:t>
            </a:r>
            <a:r>
              <a:rPr lang="en-IN" sz="2400" dirty="0"/>
              <a:t>', []);</a:t>
            </a:r>
          </a:p>
          <a:p>
            <a:r>
              <a:rPr lang="en-IN" sz="2400" dirty="0"/>
              <a:t>        </a:t>
            </a:r>
            <a:r>
              <a:rPr lang="en-IN" sz="2400" dirty="0" err="1"/>
              <a:t>app.controller</a:t>
            </a:r>
            <a:r>
              <a:rPr lang="en-IN" sz="2400" dirty="0"/>
              <a:t>('</a:t>
            </a:r>
            <a:r>
              <a:rPr lang="en-IN" sz="2400" dirty="0" err="1"/>
              <a:t>myCtrl</a:t>
            </a:r>
            <a:r>
              <a:rPr lang="en-IN" sz="2400" dirty="0"/>
              <a:t>', function ($scope) {</a:t>
            </a:r>
          </a:p>
          <a:p>
            <a:r>
              <a:rPr lang="en-IN" sz="2400" dirty="0"/>
              <a:t>            $</a:t>
            </a:r>
            <a:r>
              <a:rPr lang="en-IN" sz="2400" dirty="0" err="1"/>
              <a:t>scope.string</a:t>
            </a:r>
            <a:r>
              <a:rPr lang="en-IN" sz="2400" dirty="0"/>
              <a:t> = "";</a:t>
            </a:r>
          </a:p>
          <a:p>
            <a:r>
              <a:rPr lang="en-IN" sz="2400" dirty="0"/>
              <a:t>        });</a:t>
            </a:r>
          </a:p>
          <a:p>
            <a:r>
              <a:rPr lang="en-IN" sz="2400" dirty="0"/>
              <a:t>    &lt;/script&gt;</a:t>
            </a:r>
          </a:p>
          <a:p>
            <a:r>
              <a:rPr lang="en-IN" sz="2400" dirty="0"/>
              <a:t>&lt;/body&gt;  &lt;/html&gt;</a:t>
            </a:r>
          </a:p>
        </p:txBody>
      </p:sp>
    </p:spTree>
    <p:extLst>
      <p:ext uri="{BB962C8B-B14F-4D97-AF65-F5344CB8AC3E}">
        <p14:creationId xmlns:p14="http://schemas.microsoft.com/office/powerpoint/2010/main" val="34010988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36FFD7-F7F2-AEFD-9373-64E01DCF75A1}"/>
              </a:ext>
            </a:extLst>
          </p:cNvPr>
          <p:cNvSpPr txBox="1"/>
          <p:nvPr/>
        </p:nvSpPr>
        <p:spPr>
          <a:xfrm>
            <a:off x="752168" y="427703"/>
            <a:ext cx="10205884" cy="523220"/>
          </a:xfrm>
          <a:prstGeom prst="rect">
            <a:avLst/>
          </a:prstGeom>
          <a:noFill/>
        </p:spPr>
        <p:txBody>
          <a:bodyPr wrap="square" rtlCol="0">
            <a:spAutoFit/>
          </a:bodyPr>
          <a:lstStyle/>
          <a:p>
            <a:pPr algn="ctr"/>
            <a:r>
              <a:rPr lang="en-US" sz="2800" b="1" dirty="0"/>
              <a:t>Angular JS Forms</a:t>
            </a:r>
            <a:endParaRPr lang="en-IN" sz="2800" b="1" dirty="0"/>
          </a:p>
        </p:txBody>
      </p:sp>
      <p:sp>
        <p:nvSpPr>
          <p:cNvPr id="4" name="TextBox 3">
            <a:extLst>
              <a:ext uri="{FF2B5EF4-FFF2-40B4-BE49-F238E27FC236}">
                <a16:creationId xmlns:a16="http://schemas.microsoft.com/office/drawing/2014/main" id="{E76251F7-F2A0-301F-90C6-CAEF9C6ADEDD}"/>
              </a:ext>
            </a:extLst>
          </p:cNvPr>
          <p:cNvSpPr txBox="1"/>
          <p:nvPr/>
        </p:nvSpPr>
        <p:spPr>
          <a:xfrm>
            <a:off x="261783" y="1165489"/>
            <a:ext cx="11654913" cy="1938992"/>
          </a:xfrm>
          <a:prstGeom prst="rect">
            <a:avLst/>
          </a:prstGeom>
          <a:noFill/>
        </p:spPr>
        <p:txBody>
          <a:bodyPr wrap="square">
            <a:spAutoFit/>
          </a:bodyPr>
          <a:lstStyle/>
          <a:p>
            <a:r>
              <a:rPr lang="en-US" sz="2400" dirty="0"/>
              <a:t>Forms are collection of controls that is input field, buttons, checkbox and these can be validated real time. </a:t>
            </a:r>
          </a:p>
          <a:p>
            <a:endParaRPr lang="en-US" sz="2400" dirty="0"/>
          </a:p>
          <a:p>
            <a:r>
              <a:rPr lang="en-US" sz="2400" dirty="0"/>
              <a:t>As soon as a user of the form completes writing a field and moves to the next one it gets validated and suggests the user where he might have went wrong.</a:t>
            </a:r>
            <a:endParaRPr lang="en-IN" sz="2400" dirty="0"/>
          </a:p>
        </p:txBody>
      </p:sp>
    </p:spTree>
    <p:extLst>
      <p:ext uri="{BB962C8B-B14F-4D97-AF65-F5344CB8AC3E}">
        <p14:creationId xmlns:p14="http://schemas.microsoft.com/office/powerpoint/2010/main" val="4205541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B56B0F-22E0-93E0-5729-3640B020A9DD}"/>
              </a:ext>
            </a:extLst>
          </p:cNvPr>
          <p:cNvSpPr txBox="1"/>
          <p:nvPr/>
        </p:nvSpPr>
        <p:spPr>
          <a:xfrm>
            <a:off x="188041" y="254474"/>
            <a:ext cx="11669661" cy="4524315"/>
          </a:xfrm>
          <a:prstGeom prst="rect">
            <a:avLst/>
          </a:prstGeom>
          <a:noFill/>
        </p:spPr>
        <p:txBody>
          <a:bodyPr wrap="square">
            <a:spAutoFit/>
          </a:bodyPr>
          <a:lstStyle/>
          <a:p>
            <a:r>
              <a:rPr lang="en-IN" sz="2400" dirty="0"/>
              <a:t>!DOCTYPE html&gt;  </a:t>
            </a:r>
          </a:p>
          <a:p>
            <a:r>
              <a:rPr lang="en-IN" sz="2400" dirty="0"/>
              <a:t>&lt;html&gt;  </a:t>
            </a:r>
          </a:p>
          <a:p>
            <a:r>
              <a:rPr lang="en-IN" sz="2400" dirty="0"/>
              <a:t>&lt;script </a:t>
            </a:r>
            <a:r>
              <a:rPr lang="en-IN" sz="2400" dirty="0" err="1"/>
              <a:t>src</a:t>
            </a:r>
            <a:r>
              <a:rPr lang="en-IN" sz="2400" dirty="0"/>
              <a:t>="http://ajax.googleapis.com/ajax/libs/</a:t>
            </a:r>
            <a:r>
              <a:rPr lang="en-IN" sz="2400" dirty="0" err="1"/>
              <a:t>angularjs</a:t>
            </a:r>
            <a:r>
              <a:rPr lang="en-IN" sz="2400" dirty="0"/>
              <a:t>/1.4.8/angular.min.js"&gt;&lt;/script&gt;  </a:t>
            </a:r>
          </a:p>
          <a:p>
            <a:r>
              <a:rPr lang="en-IN" sz="2400" dirty="0"/>
              <a:t>&lt;body ng-app=""&gt;  </a:t>
            </a:r>
          </a:p>
          <a:p>
            <a:r>
              <a:rPr lang="en-IN" sz="2400" dirty="0"/>
              <a:t>&lt;form&gt;  </a:t>
            </a:r>
          </a:p>
          <a:p>
            <a:r>
              <a:rPr lang="en-IN" sz="2400" dirty="0"/>
              <a:t>  Pick a topic:  </a:t>
            </a:r>
          </a:p>
          <a:p>
            <a:r>
              <a:rPr lang="en-IN" sz="2400" dirty="0"/>
              <a:t>  &lt;input type="radio" ng-model="</a:t>
            </a:r>
            <a:r>
              <a:rPr lang="en-IN" sz="2400" dirty="0" err="1"/>
              <a:t>myVar</a:t>
            </a:r>
            <a:r>
              <a:rPr lang="en-IN" sz="2400" dirty="0"/>
              <a:t>" value="Radio1"&gt;</a:t>
            </a:r>
            <a:r>
              <a:rPr lang="en-IN" sz="2400" dirty="0" err="1"/>
              <a:t>WebTechnologies</a:t>
            </a:r>
            <a:r>
              <a:rPr lang="en-IN" sz="2400" dirty="0"/>
              <a:t>  </a:t>
            </a:r>
          </a:p>
          <a:p>
            <a:r>
              <a:rPr lang="en-IN" sz="2400" dirty="0"/>
              <a:t>  &lt;input type="radio" ng-model="</a:t>
            </a:r>
            <a:r>
              <a:rPr lang="en-IN" sz="2400" dirty="0" err="1"/>
              <a:t>myVar</a:t>
            </a:r>
            <a:r>
              <a:rPr lang="en-IN" sz="2400" dirty="0"/>
              <a:t>" value="Radio2"&gt;</a:t>
            </a:r>
            <a:r>
              <a:rPr lang="en-IN" sz="2400" dirty="0" err="1"/>
              <a:t>MachineLearning</a:t>
            </a:r>
            <a:r>
              <a:rPr lang="en-IN" sz="2400" dirty="0"/>
              <a:t>  </a:t>
            </a:r>
          </a:p>
          <a:p>
            <a:r>
              <a:rPr lang="en-IN" sz="2400" dirty="0"/>
              <a:t>  &lt;input type="radio" ng-model="</a:t>
            </a:r>
            <a:r>
              <a:rPr lang="en-IN" sz="2400" dirty="0" err="1"/>
              <a:t>myVar</a:t>
            </a:r>
            <a:r>
              <a:rPr lang="en-IN" sz="2400" dirty="0"/>
              <a:t>" value="Radio3"&gt;</a:t>
            </a:r>
            <a:r>
              <a:rPr lang="en-IN" sz="2400" dirty="0" err="1"/>
              <a:t>BigData</a:t>
            </a:r>
            <a:r>
              <a:rPr lang="en-IN" sz="2400" dirty="0"/>
              <a:t>  </a:t>
            </a:r>
          </a:p>
          <a:p>
            <a:r>
              <a:rPr lang="en-IN" sz="2400" dirty="0"/>
              <a:t>&lt;/form&gt;  </a:t>
            </a:r>
          </a:p>
          <a:p>
            <a:endParaRPr lang="en-IN" sz="2400" dirty="0"/>
          </a:p>
        </p:txBody>
      </p:sp>
    </p:spTree>
    <p:extLst>
      <p:ext uri="{BB962C8B-B14F-4D97-AF65-F5344CB8AC3E}">
        <p14:creationId xmlns:p14="http://schemas.microsoft.com/office/powerpoint/2010/main" val="16056305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8E427-92A0-8C08-0A9E-8F8FF848EEB3}"/>
              </a:ext>
            </a:extLst>
          </p:cNvPr>
          <p:cNvSpPr txBox="1"/>
          <p:nvPr/>
        </p:nvSpPr>
        <p:spPr>
          <a:xfrm>
            <a:off x="202790" y="355681"/>
            <a:ext cx="9398410" cy="6001643"/>
          </a:xfrm>
          <a:prstGeom prst="rect">
            <a:avLst/>
          </a:prstGeom>
          <a:noFill/>
        </p:spPr>
        <p:txBody>
          <a:bodyPr wrap="square">
            <a:spAutoFit/>
          </a:bodyPr>
          <a:lstStyle/>
          <a:p>
            <a:r>
              <a:rPr lang="en-IN" sz="2400" dirty="0"/>
              <a:t>&lt;div ng-switch="</a:t>
            </a:r>
            <a:r>
              <a:rPr lang="en-IN" sz="2400" dirty="0" err="1"/>
              <a:t>myVar</a:t>
            </a:r>
            <a:r>
              <a:rPr lang="en-IN" sz="2400" dirty="0"/>
              <a:t>"&gt;  </a:t>
            </a:r>
          </a:p>
          <a:p>
            <a:r>
              <a:rPr lang="en-IN" sz="2400" dirty="0"/>
              <a:t>  &lt;div ng-switch-when="Radio1"&gt;  </a:t>
            </a:r>
          </a:p>
          <a:p>
            <a:r>
              <a:rPr lang="en-IN" sz="2400" dirty="0"/>
              <a:t>     &lt;h1&gt;Web Technologies&lt;/h1&gt;  </a:t>
            </a:r>
          </a:p>
          <a:p>
            <a:r>
              <a:rPr lang="en-IN" sz="2400" dirty="0"/>
              <a:t>     &lt;p&gt;Welcome to the Web Tech Class.&lt;/p&gt;  </a:t>
            </a:r>
          </a:p>
          <a:p>
            <a:r>
              <a:rPr lang="en-IN" sz="2400" dirty="0"/>
              <a:t>  &lt;/div&gt;  </a:t>
            </a:r>
          </a:p>
          <a:p>
            <a:r>
              <a:rPr lang="en-IN" sz="2400" dirty="0"/>
              <a:t>  &lt;div ng-switch-when="Radio2"&gt;  </a:t>
            </a:r>
          </a:p>
          <a:p>
            <a:r>
              <a:rPr lang="en-IN" sz="2400" dirty="0"/>
              <a:t>     &lt;h1&gt;Machine Learning&lt;/h1&gt;  </a:t>
            </a:r>
          </a:p>
          <a:p>
            <a:r>
              <a:rPr lang="en-IN" sz="2400" dirty="0"/>
              <a:t>     &lt;p&gt;Welcome to Machine Learning Class.&lt;/p&gt;  </a:t>
            </a:r>
          </a:p>
          <a:p>
            <a:r>
              <a:rPr lang="en-IN" sz="2400" dirty="0"/>
              <a:t>  &lt;/div&gt;  </a:t>
            </a:r>
          </a:p>
          <a:p>
            <a:r>
              <a:rPr lang="en-IN" sz="2400" dirty="0"/>
              <a:t>  &lt;div ng-switch-when="Radio3"&gt;  </a:t>
            </a:r>
          </a:p>
          <a:p>
            <a:r>
              <a:rPr lang="en-IN" sz="2400" dirty="0"/>
              <a:t>     &lt;h1&gt;</a:t>
            </a:r>
            <a:r>
              <a:rPr lang="en-IN" sz="2400" dirty="0" err="1"/>
              <a:t>BigData</a:t>
            </a:r>
            <a:r>
              <a:rPr lang="en-IN" sz="2400" dirty="0"/>
              <a:t>&lt;/h1&gt;  </a:t>
            </a:r>
          </a:p>
          <a:p>
            <a:r>
              <a:rPr lang="en-IN" sz="2400" dirty="0"/>
              <a:t>     &lt;p&gt;Welcome to the Big Data Class.&lt;/p&gt;  </a:t>
            </a:r>
          </a:p>
          <a:p>
            <a:r>
              <a:rPr lang="en-IN" sz="2400" dirty="0"/>
              <a:t>  &lt;/div&gt;  </a:t>
            </a:r>
          </a:p>
          <a:p>
            <a:r>
              <a:rPr lang="en-IN" sz="2400" dirty="0"/>
              <a:t>&lt;/div&gt;  </a:t>
            </a:r>
          </a:p>
          <a:p>
            <a:r>
              <a:rPr lang="en-IN" sz="2400" dirty="0"/>
              <a:t>&lt;/body&gt;  </a:t>
            </a:r>
          </a:p>
          <a:p>
            <a:r>
              <a:rPr lang="en-IN" sz="2400" dirty="0"/>
              <a:t>&lt;/html&gt; </a:t>
            </a:r>
          </a:p>
        </p:txBody>
      </p:sp>
    </p:spTree>
    <p:extLst>
      <p:ext uri="{BB962C8B-B14F-4D97-AF65-F5344CB8AC3E}">
        <p14:creationId xmlns:p14="http://schemas.microsoft.com/office/powerpoint/2010/main" val="38287102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19414-CA5D-E99A-FB47-E9222E856812}"/>
              </a:ext>
            </a:extLst>
          </p:cNvPr>
          <p:cNvSpPr txBox="1"/>
          <p:nvPr/>
        </p:nvSpPr>
        <p:spPr>
          <a:xfrm>
            <a:off x="2625213" y="353961"/>
            <a:ext cx="6489290" cy="461665"/>
          </a:xfrm>
          <a:prstGeom prst="rect">
            <a:avLst/>
          </a:prstGeom>
          <a:noFill/>
        </p:spPr>
        <p:txBody>
          <a:bodyPr wrap="square" rtlCol="0">
            <a:spAutoFit/>
          </a:bodyPr>
          <a:lstStyle/>
          <a:p>
            <a:pPr algn="ctr"/>
            <a:r>
              <a:rPr lang="en-US" sz="2400" b="1" dirty="0"/>
              <a:t>Form Validation</a:t>
            </a:r>
            <a:endParaRPr lang="en-IN" sz="2400" b="1" dirty="0"/>
          </a:p>
        </p:txBody>
      </p:sp>
      <p:sp>
        <p:nvSpPr>
          <p:cNvPr id="4" name="TextBox 3">
            <a:extLst>
              <a:ext uri="{FF2B5EF4-FFF2-40B4-BE49-F238E27FC236}">
                <a16:creationId xmlns:a16="http://schemas.microsoft.com/office/drawing/2014/main" id="{7DA98AA8-8C3F-8A9D-152A-F97BD175CA58}"/>
              </a:ext>
            </a:extLst>
          </p:cNvPr>
          <p:cNvSpPr txBox="1"/>
          <p:nvPr/>
        </p:nvSpPr>
        <p:spPr>
          <a:xfrm>
            <a:off x="542002" y="1091747"/>
            <a:ext cx="11109223" cy="2308324"/>
          </a:xfrm>
          <a:prstGeom prst="rect">
            <a:avLst/>
          </a:prstGeom>
          <a:noFill/>
        </p:spPr>
        <p:txBody>
          <a:bodyPr wrap="square">
            <a:spAutoFit/>
          </a:bodyPr>
          <a:lstStyle/>
          <a:p>
            <a:r>
              <a:rPr lang="en-US" sz="2400" dirty="0"/>
              <a:t>Angular comes with some built-in client-side validations that we might want to use with our directives.</a:t>
            </a:r>
          </a:p>
          <a:p>
            <a:endParaRPr lang="en-US" sz="2400" dirty="0"/>
          </a:p>
          <a:p>
            <a:r>
              <a:rPr lang="en-US" sz="2400" dirty="0"/>
              <a:t>• To use AngularJS validations, we must first turnoff Default HTML Validation.</a:t>
            </a:r>
          </a:p>
          <a:p>
            <a:r>
              <a:rPr lang="en-US" sz="2400" dirty="0"/>
              <a:t>	</a:t>
            </a:r>
          </a:p>
          <a:p>
            <a:r>
              <a:rPr lang="en-US" sz="2400" b="1" dirty="0"/>
              <a:t>		&lt;form name= " </a:t>
            </a:r>
            <a:r>
              <a:rPr lang="en-US" sz="2400" b="1" dirty="0" err="1"/>
              <a:t>frm</a:t>
            </a:r>
            <a:r>
              <a:rPr lang="en-US" sz="2400" b="1" dirty="0"/>
              <a:t>" </a:t>
            </a:r>
            <a:r>
              <a:rPr lang="en-US" sz="2400" b="1" dirty="0" err="1"/>
              <a:t>novalidate</a:t>
            </a:r>
            <a:r>
              <a:rPr lang="en-US" sz="2400" b="1" dirty="0"/>
              <a:t>&gt;</a:t>
            </a:r>
            <a:endParaRPr lang="en-IN" sz="2400" b="1" dirty="0"/>
          </a:p>
        </p:txBody>
      </p:sp>
      <p:sp>
        <p:nvSpPr>
          <p:cNvPr id="6" name="TextBox 5">
            <a:extLst>
              <a:ext uri="{FF2B5EF4-FFF2-40B4-BE49-F238E27FC236}">
                <a16:creationId xmlns:a16="http://schemas.microsoft.com/office/drawing/2014/main" id="{0569E782-F242-170D-0556-2D37C2DA50B7}"/>
              </a:ext>
            </a:extLst>
          </p:cNvPr>
          <p:cNvSpPr txBox="1"/>
          <p:nvPr/>
        </p:nvSpPr>
        <p:spPr>
          <a:xfrm>
            <a:off x="542001" y="4285706"/>
            <a:ext cx="11109223" cy="830997"/>
          </a:xfrm>
          <a:prstGeom prst="rect">
            <a:avLst/>
          </a:prstGeom>
          <a:noFill/>
        </p:spPr>
        <p:txBody>
          <a:bodyPr wrap="square">
            <a:spAutoFit/>
          </a:bodyPr>
          <a:lstStyle/>
          <a:p>
            <a:r>
              <a:rPr lang="en-US" sz="2400" dirty="0"/>
              <a:t>Disabling HTML validation with </a:t>
            </a:r>
            <a:r>
              <a:rPr lang="en-US" sz="2400" dirty="0" err="1"/>
              <a:t>novalidate</a:t>
            </a:r>
            <a:r>
              <a:rPr lang="en-US" sz="2400" dirty="0"/>
              <a:t> attribute has the effect of enabling AngularJS validation.</a:t>
            </a:r>
            <a:endParaRPr lang="en-IN" sz="2400" dirty="0"/>
          </a:p>
        </p:txBody>
      </p:sp>
    </p:spTree>
    <p:extLst>
      <p:ext uri="{BB962C8B-B14F-4D97-AF65-F5344CB8AC3E}">
        <p14:creationId xmlns:p14="http://schemas.microsoft.com/office/powerpoint/2010/main" val="40459260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EC8ADE-E24B-2443-22B7-D060285F1D24}"/>
              </a:ext>
            </a:extLst>
          </p:cNvPr>
          <p:cNvSpPr txBox="1"/>
          <p:nvPr/>
        </p:nvSpPr>
        <p:spPr>
          <a:xfrm>
            <a:off x="158544" y="261427"/>
            <a:ext cx="11743403" cy="5262979"/>
          </a:xfrm>
          <a:prstGeom prst="rect">
            <a:avLst/>
          </a:prstGeom>
          <a:noFill/>
        </p:spPr>
        <p:txBody>
          <a:bodyPr wrap="square">
            <a:spAutoFit/>
          </a:bodyPr>
          <a:lstStyle/>
          <a:p>
            <a:r>
              <a:rPr lang="en-IN" sz="2400" dirty="0"/>
              <a:t>&lt;html&gt;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  </a:t>
            </a:r>
          </a:p>
          <a:p>
            <a:r>
              <a:rPr lang="en-IN" sz="2400" dirty="0"/>
              <a:t>&lt;body ng-app=""&gt;</a:t>
            </a:r>
          </a:p>
          <a:p>
            <a:endParaRPr lang="en-IN" sz="2400" dirty="0"/>
          </a:p>
          <a:p>
            <a:r>
              <a:rPr lang="en-IN" sz="2400" dirty="0"/>
              <a:t>&lt;form name="</a:t>
            </a:r>
            <a:r>
              <a:rPr lang="en-IN" sz="2400" dirty="0" err="1"/>
              <a:t>myForm</a:t>
            </a:r>
            <a:r>
              <a:rPr lang="en-IN" sz="2400" dirty="0"/>
              <a:t>"&gt;</a:t>
            </a:r>
          </a:p>
          <a:p>
            <a:r>
              <a:rPr lang="en-IN" sz="2400" dirty="0"/>
              <a:t>&lt;input name="</a:t>
            </a:r>
            <a:r>
              <a:rPr lang="en-IN" sz="2400" dirty="0" err="1"/>
              <a:t>myInput</a:t>
            </a:r>
            <a:r>
              <a:rPr lang="en-IN" sz="2400" dirty="0"/>
              <a:t>" ng-model="</a:t>
            </a:r>
            <a:r>
              <a:rPr lang="en-IN" sz="2400" dirty="0" err="1"/>
              <a:t>myInput</a:t>
            </a:r>
            <a:r>
              <a:rPr lang="en-IN" sz="2400" dirty="0"/>
              <a:t>" required&gt;</a:t>
            </a:r>
          </a:p>
          <a:p>
            <a:r>
              <a:rPr lang="en-IN" sz="2400" dirty="0"/>
              <a:t>&lt;/form&gt;</a:t>
            </a:r>
          </a:p>
          <a:p>
            <a:endParaRPr lang="en-IN" sz="2400" dirty="0"/>
          </a:p>
          <a:p>
            <a:r>
              <a:rPr lang="en-IN" sz="2400" dirty="0"/>
              <a:t>&lt;p&gt;The input's valid state is:&lt;/p&gt;</a:t>
            </a:r>
          </a:p>
          <a:p>
            <a:r>
              <a:rPr lang="en-IN" sz="2400" dirty="0"/>
              <a:t>&lt;h1&gt;{{myForm.</a:t>
            </a:r>
            <a:r>
              <a:rPr lang="en-IN" sz="2400" dirty="0" err="1"/>
              <a:t>myInput</a:t>
            </a:r>
            <a:r>
              <a:rPr lang="en-IN" sz="2400" dirty="0"/>
              <a:t>.$valid}}&lt;/h1&gt;</a:t>
            </a:r>
          </a:p>
          <a:p>
            <a:endParaRPr lang="en-IN" sz="2400" dirty="0"/>
          </a:p>
          <a:p>
            <a:r>
              <a:rPr lang="en-IN" sz="2400" dirty="0"/>
              <a:t>&lt;/body&gt;</a:t>
            </a:r>
          </a:p>
          <a:p>
            <a:r>
              <a:rPr lang="en-IN" sz="2400" dirty="0"/>
              <a:t>&lt;/html&gt;</a:t>
            </a:r>
          </a:p>
        </p:txBody>
      </p:sp>
    </p:spTree>
    <p:extLst>
      <p:ext uri="{BB962C8B-B14F-4D97-AF65-F5344CB8AC3E}">
        <p14:creationId xmlns:p14="http://schemas.microsoft.com/office/powerpoint/2010/main" val="16830016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E7922-9781-BC6F-BD71-901CDFC19579}"/>
              </a:ext>
            </a:extLst>
          </p:cNvPr>
          <p:cNvSpPr txBox="1"/>
          <p:nvPr/>
        </p:nvSpPr>
        <p:spPr>
          <a:xfrm>
            <a:off x="232287" y="248032"/>
            <a:ext cx="11699158" cy="5262979"/>
          </a:xfrm>
          <a:prstGeom prst="rect">
            <a:avLst/>
          </a:prstGeom>
          <a:noFill/>
        </p:spPr>
        <p:txBody>
          <a:bodyPr wrap="square">
            <a:spAutoFit/>
          </a:bodyPr>
          <a:lstStyle/>
          <a:p>
            <a:r>
              <a:rPr lang="en-US" sz="2400" dirty="0"/>
              <a:t>&lt;html&gt;</a:t>
            </a:r>
          </a:p>
          <a:p>
            <a:r>
              <a:rPr lang="en-US" sz="2400" dirty="0"/>
              <a:t>&lt;script </a:t>
            </a:r>
            <a:r>
              <a:rPr lang="en-US" sz="2400" dirty="0" err="1"/>
              <a:t>src</a:t>
            </a:r>
            <a:r>
              <a:rPr lang="en-US" sz="2400" dirty="0"/>
              <a:t>="https://ajax.googleapis.com/ajax/libs/</a:t>
            </a:r>
            <a:r>
              <a:rPr lang="en-US" sz="2400" dirty="0" err="1"/>
              <a:t>angularjs</a:t>
            </a:r>
            <a:r>
              <a:rPr lang="en-US" sz="2400" dirty="0"/>
              <a:t>/1.6.9/angular.min.js"&gt;&lt;/script&gt;  </a:t>
            </a:r>
          </a:p>
          <a:p>
            <a:r>
              <a:rPr lang="en-US" sz="2400" dirty="0"/>
              <a:t>&lt;body ng-app=""&gt;</a:t>
            </a:r>
          </a:p>
          <a:p>
            <a:r>
              <a:rPr lang="en-US" sz="2400" dirty="0"/>
              <a:t>&lt;form name="</a:t>
            </a:r>
            <a:r>
              <a:rPr lang="en-US" sz="2400" dirty="0" err="1"/>
              <a:t>myForm</a:t>
            </a:r>
            <a:r>
              <a:rPr lang="en-US" sz="2400" dirty="0"/>
              <a:t>“ </a:t>
            </a:r>
            <a:r>
              <a:rPr lang="en-US" sz="2400" dirty="0" err="1"/>
              <a:t>novalidate</a:t>
            </a:r>
            <a:r>
              <a:rPr lang="en-US" sz="2400" dirty="0"/>
              <a:t>&gt;</a:t>
            </a:r>
          </a:p>
          <a:p>
            <a:r>
              <a:rPr lang="en-US" sz="2400" dirty="0"/>
              <a:t>&lt;input name="</a:t>
            </a:r>
            <a:r>
              <a:rPr lang="en-US" sz="2400" dirty="0" err="1"/>
              <a:t>myName</a:t>
            </a:r>
            <a:r>
              <a:rPr lang="en-US" sz="2400" dirty="0"/>
              <a:t>" ng-model="</a:t>
            </a:r>
            <a:r>
              <a:rPr lang="en-US" sz="2400" dirty="0" err="1"/>
              <a:t>myName</a:t>
            </a:r>
            <a:r>
              <a:rPr lang="en-US" sz="2400" dirty="0"/>
              <a:t>" required&gt;</a:t>
            </a:r>
          </a:p>
          <a:p>
            <a:r>
              <a:rPr lang="en-US" sz="2400" dirty="0"/>
              <a:t>&lt;span ng-show="myForm.</a:t>
            </a:r>
            <a:r>
              <a:rPr lang="en-US" sz="2400" dirty="0" err="1"/>
              <a:t>myName</a:t>
            </a:r>
            <a:r>
              <a:rPr lang="en-US" sz="2400" dirty="0"/>
              <a:t>.$touched &amp;&amp; myForm.</a:t>
            </a:r>
            <a:r>
              <a:rPr lang="en-US" sz="2400" dirty="0" err="1"/>
              <a:t>myName</a:t>
            </a:r>
            <a:r>
              <a:rPr lang="en-US" sz="2400" dirty="0"/>
              <a:t>.$invalid"&gt;The name is required.&lt;/span&gt;</a:t>
            </a:r>
          </a:p>
          <a:p>
            <a:r>
              <a:rPr lang="en-US" sz="2400" dirty="0"/>
              <a:t>&lt;/p&gt;</a:t>
            </a:r>
          </a:p>
          <a:p>
            <a:r>
              <a:rPr lang="en-US" sz="2400" dirty="0"/>
              <a:t>&lt;/form&gt;</a:t>
            </a:r>
          </a:p>
          <a:p>
            <a:endParaRPr lang="en-US" sz="2400" dirty="0"/>
          </a:p>
          <a:p>
            <a:endParaRPr lang="en-US" sz="2400" dirty="0"/>
          </a:p>
          <a:p>
            <a:r>
              <a:rPr lang="en-US" sz="2400" dirty="0"/>
              <a:t>&lt;/body&gt;</a:t>
            </a:r>
          </a:p>
          <a:p>
            <a:r>
              <a:rPr lang="en-US" sz="2400" dirty="0"/>
              <a:t>&lt;/html&gt;</a:t>
            </a:r>
            <a:endParaRPr lang="en-IN" sz="2400" dirty="0"/>
          </a:p>
        </p:txBody>
      </p:sp>
    </p:spTree>
    <p:extLst>
      <p:ext uri="{BB962C8B-B14F-4D97-AF65-F5344CB8AC3E}">
        <p14:creationId xmlns:p14="http://schemas.microsoft.com/office/powerpoint/2010/main" val="148158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E849BC-3E1F-9166-45BE-3C0DB476AC73}"/>
              </a:ext>
            </a:extLst>
          </p:cNvPr>
          <p:cNvSpPr txBox="1"/>
          <p:nvPr/>
        </p:nvSpPr>
        <p:spPr>
          <a:xfrm>
            <a:off x="497758" y="475535"/>
            <a:ext cx="11020732" cy="5632311"/>
          </a:xfrm>
          <a:prstGeom prst="rect">
            <a:avLst/>
          </a:prstGeom>
          <a:noFill/>
        </p:spPr>
        <p:txBody>
          <a:bodyPr wrap="square">
            <a:spAutoFit/>
          </a:bodyPr>
          <a:lstStyle/>
          <a:p>
            <a:r>
              <a:rPr lang="en-US" sz="2400" b="1" dirty="0"/>
              <a:t>Controller</a:t>
            </a:r>
          </a:p>
          <a:p>
            <a:endParaRPr lang="en-US" sz="2400" b="1" dirty="0"/>
          </a:p>
          <a:p>
            <a:r>
              <a:rPr lang="en-US" sz="2400" dirty="0"/>
              <a:t>The Controller acts as an intermediary between the Model and the View. </a:t>
            </a:r>
          </a:p>
          <a:p>
            <a:endParaRPr lang="en-US" sz="2400" dirty="0"/>
          </a:p>
          <a:p>
            <a:r>
              <a:rPr lang="en-US" sz="2400" dirty="0"/>
              <a:t>A controller is the processing brain behind the view and the model. It takes the decisions to generate, regenerate or destroy the view and the model.</a:t>
            </a:r>
          </a:p>
          <a:p>
            <a:endParaRPr lang="en-US" sz="2400" dirty="0"/>
          </a:p>
          <a:p>
            <a:r>
              <a:rPr lang="en-US" sz="2400" dirty="0"/>
              <a:t>It listens to events triggered by the View (like button clicks), processes them (possibly updating the Model in the process), and may update the View to reflect changes in the Model. </a:t>
            </a:r>
          </a:p>
          <a:p>
            <a:endParaRPr lang="en-US" sz="2400" dirty="0"/>
          </a:p>
          <a:p>
            <a:r>
              <a:rPr lang="en-US" sz="2400" dirty="0"/>
              <a:t>All the business operations and code logics are written inside the controller.</a:t>
            </a:r>
          </a:p>
          <a:p>
            <a:endParaRPr lang="en-US" sz="2400" dirty="0"/>
          </a:p>
          <a:p>
            <a:r>
              <a:rPr lang="en-US" sz="2400" dirty="0"/>
              <a:t>Controllers in AngularJS are JavaScript functions that are bound to a particular scope in the application.</a:t>
            </a:r>
            <a:endParaRPr lang="en-IN" sz="2400" dirty="0"/>
          </a:p>
        </p:txBody>
      </p:sp>
    </p:spTree>
    <p:extLst>
      <p:ext uri="{BB962C8B-B14F-4D97-AF65-F5344CB8AC3E}">
        <p14:creationId xmlns:p14="http://schemas.microsoft.com/office/powerpoint/2010/main" val="40059886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5A278-9FED-2271-F52B-6487C8916747}"/>
              </a:ext>
            </a:extLst>
          </p:cNvPr>
          <p:cNvSpPr txBox="1"/>
          <p:nvPr/>
        </p:nvSpPr>
        <p:spPr>
          <a:xfrm>
            <a:off x="424015" y="141573"/>
            <a:ext cx="11359945" cy="6370975"/>
          </a:xfrm>
          <a:prstGeom prst="rect">
            <a:avLst/>
          </a:prstGeom>
          <a:noFill/>
        </p:spPr>
        <p:txBody>
          <a:bodyPr wrap="square">
            <a:spAutoFit/>
          </a:bodyPr>
          <a:lstStyle/>
          <a:p>
            <a:r>
              <a:rPr lang="en-IN" sz="2400" dirty="0"/>
              <a:t>&lt;html&gt;</a:t>
            </a:r>
          </a:p>
          <a:p>
            <a:r>
              <a:rPr lang="en-IN" sz="2400" dirty="0"/>
              <a:t>&lt;script </a:t>
            </a:r>
            <a:r>
              <a:rPr lang="en-IN" sz="2400" dirty="0" err="1"/>
              <a:t>src</a:t>
            </a:r>
            <a:r>
              <a:rPr lang="en-IN" sz="2400" dirty="0"/>
              <a:t>="https://ajax.googleapis.com/ajax/libs/</a:t>
            </a:r>
            <a:r>
              <a:rPr lang="en-IN" sz="2400" dirty="0" err="1"/>
              <a:t>angularjs</a:t>
            </a:r>
            <a:r>
              <a:rPr lang="en-IN" sz="2400" dirty="0"/>
              <a:t>/1.6.9/angular.min.js"&gt;&lt;/script&gt;  </a:t>
            </a:r>
          </a:p>
          <a:p>
            <a:r>
              <a:rPr lang="en-IN" sz="2400" dirty="0"/>
              <a:t>&lt;style&gt;</a:t>
            </a:r>
          </a:p>
          <a:p>
            <a:r>
              <a:rPr lang="en-IN" sz="2400" dirty="0"/>
              <a:t>input.ng-invalid {</a:t>
            </a:r>
          </a:p>
          <a:p>
            <a:r>
              <a:rPr lang="en-IN" sz="2400" dirty="0"/>
              <a:t>    </a:t>
            </a:r>
            <a:r>
              <a:rPr lang="en-IN" sz="2400" dirty="0" err="1"/>
              <a:t>background-color:pink</a:t>
            </a:r>
            <a:r>
              <a:rPr lang="en-IN" sz="2400" dirty="0"/>
              <a:t>;</a:t>
            </a:r>
          </a:p>
          <a:p>
            <a:r>
              <a:rPr lang="en-IN" sz="2400" dirty="0"/>
              <a:t>}</a:t>
            </a:r>
          </a:p>
          <a:p>
            <a:r>
              <a:rPr lang="en-IN" sz="2400" dirty="0"/>
              <a:t>input.ng-valid {</a:t>
            </a:r>
          </a:p>
          <a:p>
            <a:r>
              <a:rPr lang="en-IN" sz="2400" dirty="0"/>
              <a:t>    </a:t>
            </a:r>
            <a:r>
              <a:rPr lang="en-IN" sz="2400" dirty="0" err="1"/>
              <a:t>background-color:lightgreen</a:t>
            </a:r>
            <a:r>
              <a:rPr lang="en-IN" sz="2400" dirty="0"/>
              <a:t>;</a:t>
            </a:r>
          </a:p>
          <a:p>
            <a:r>
              <a:rPr lang="en-IN" sz="2400" dirty="0"/>
              <a:t>}</a:t>
            </a:r>
          </a:p>
          <a:p>
            <a:r>
              <a:rPr lang="en-IN" sz="2400" dirty="0"/>
              <a:t>&lt;/style&gt;</a:t>
            </a:r>
          </a:p>
          <a:p>
            <a:r>
              <a:rPr lang="en-IN" sz="2400" dirty="0"/>
              <a:t>&lt;body ng-app=""&gt;</a:t>
            </a:r>
          </a:p>
          <a:p>
            <a:r>
              <a:rPr lang="en-IN" sz="2400" dirty="0"/>
              <a:t>&lt;form name="frm1"&gt;</a:t>
            </a:r>
          </a:p>
          <a:p>
            <a:r>
              <a:rPr lang="en-IN" sz="2400" dirty="0"/>
              <a:t>&lt;input name= " </a:t>
            </a:r>
            <a:r>
              <a:rPr lang="en-IN" sz="2400" dirty="0" err="1"/>
              <a:t>uname</a:t>
            </a:r>
            <a:r>
              <a:rPr lang="en-IN" sz="2400" dirty="0"/>
              <a:t>" ng-model="</a:t>
            </a:r>
            <a:r>
              <a:rPr lang="en-IN" sz="2400" dirty="0" err="1"/>
              <a:t>myName</a:t>
            </a:r>
            <a:r>
              <a:rPr lang="en-IN" sz="2400" dirty="0"/>
              <a:t>" required&gt;</a:t>
            </a:r>
          </a:p>
          <a:p>
            <a:r>
              <a:rPr lang="en-IN" sz="2400" dirty="0"/>
              <a:t>&lt;/form&gt;</a:t>
            </a:r>
          </a:p>
          <a:p>
            <a:r>
              <a:rPr lang="en-IN" sz="2400" dirty="0"/>
              <a:t>&lt;/body&gt;</a:t>
            </a:r>
          </a:p>
          <a:p>
            <a:r>
              <a:rPr lang="en-IN" sz="2400" dirty="0"/>
              <a:t>&lt;/html&gt;</a:t>
            </a:r>
          </a:p>
        </p:txBody>
      </p:sp>
    </p:spTree>
    <p:extLst>
      <p:ext uri="{BB962C8B-B14F-4D97-AF65-F5344CB8AC3E}">
        <p14:creationId xmlns:p14="http://schemas.microsoft.com/office/powerpoint/2010/main" val="836831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E70A3-F536-8FDF-7E52-8E70C9843F66}"/>
              </a:ext>
            </a:extLst>
          </p:cNvPr>
          <p:cNvSpPr txBox="1"/>
          <p:nvPr/>
        </p:nvSpPr>
        <p:spPr>
          <a:xfrm>
            <a:off x="291280" y="387044"/>
            <a:ext cx="11654913" cy="4124206"/>
          </a:xfrm>
          <a:prstGeom prst="rect">
            <a:avLst/>
          </a:prstGeom>
          <a:noFill/>
        </p:spPr>
        <p:txBody>
          <a:bodyPr wrap="square">
            <a:spAutoFit/>
          </a:bodyPr>
          <a:lstStyle/>
          <a:p>
            <a:r>
              <a:rPr lang="en-US" sz="2400" dirty="0"/>
              <a:t>Input fields have the following states:</a:t>
            </a:r>
          </a:p>
          <a:p>
            <a:endParaRPr lang="en-US" sz="2400" dirty="0"/>
          </a:p>
          <a:p>
            <a:pPr marL="342900" indent="-342900">
              <a:buFont typeface="Arial" panose="020B0604020202020204" pitchFamily="34" charset="0"/>
              <a:buChar char="•"/>
            </a:pPr>
            <a:r>
              <a:rPr lang="en-US" sz="2400" dirty="0"/>
              <a:t>$untouched The field has not been touched yet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2400" dirty="0"/>
              <a:t>$touched The field has been touched</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2400" dirty="0"/>
              <a:t>$pristine The field has not been modified yet</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2400" dirty="0"/>
              <a:t>$dirty The field has been modified</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2400" dirty="0"/>
              <a:t>$invalid The field content is not valid</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r>
              <a:rPr lang="en-US" sz="2400" dirty="0"/>
              <a:t>$valid The field content is valid</a:t>
            </a:r>
            <a:endParaRPr lang="en-IN" sz="2400" dirty="0"/>
          </a:p>
        </p:txBody>
      </p:sp>
    </p:spTree>
    <p:extLst>
      <p:ext uri="{BB962C8B-B14F-4D97-AF65-F5344CB8AC3E}">
        <p14:creationId xmlns:p14="http://schemas.microsoft.com/office/powerpoint/2010/main" val="4221714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7E956-4F1E-E352-4D85-06B7DF338F68}"/>
              </a:ext>
            </a:extLst>
          </p:cNvPr>
          <p:cNvSpPr txBox="1"/>
          <p:nvPr/>
        </p:nvSpPr>
        <p:spPr>
          <a:xfrm>
            <a:off x="2403987" y="368710"/>
            <a:ext cx="7315200" cy="461665"/>
          </a:xfrm>
          <a:prstGeom prst="rect">
            <a:avLst/>
          </a:prstGeom>
          <a:noFill/>
        </p:spPr>
        <p:txBody>
          <a:bodyPr wrap="square" rtlCol="0">
            <a:spAutoFit/>
          </a:bodyPr>
          <a:lstStyle/>
          <a:p>
            <a:pPr algn="ctr"/>
            <a:r>
              <a:rPr lang="en-US" sz="2400" b="1" dirty="0"/>
              <a:t>HTML Geolocation API</a:t>
            </a:r>
            <a:endParaRPr lang="en-IN" sz="2400" b="1" dirty="0"/>
          </a:p>
        </p:txBody>
      </p:sp>
      <p:sp>
        <p:nvSpPr>
          <p:cNvPr id="4" name="TextBox 3">
            <a:extLst>
              <a:ext uri="{FF2B5EF4-FFF2-40B4-BE49-F238E27FC236}">
                <a16:creationId xmlns:a16="http://schemas.microsoft.com/office/drawing/2014/main" id="{8B4A934E-A326-C042-395A-57DE88594F62}"/>
              </a:ext>
            </a:extLst>
          </p:cNvPr>
          <p:cNvSpPr txBox="1"/>
          <p:nvPr/>
        </p:nvSpPr>
        <p:spPr>
          <a:xfrm>
            <a:off x="409267" y="1213008"/>
            <a:ext cx="11448435" cy="4524315"/>
          </a:xfrm>
          <a:prstGeom prst="rect">
            <a:avLst/>
          </a:prstGeom>
          <a:noFill/>
        </p:spPr>
        <p:txBody>
          <a:bodyPr wrap="square">
            <a:sp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HTML5 geolocation is a browser API (application programming interface) that is utilized for obtaining the device geographic position (latitude and longitude coordinates).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This can help detect the geo location of the visitor or user on a website or app.</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HTML5 geolocation detects latitude and longitude coordinates by using the device's GPS (if available on the device) or the device's mobile/WIFI signal.</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HTML5 geolocation is strictly permission based i.e. the user will be prompted with a browser popup asking to share their device's location with the website or app being accessed. Only if the user agrees to provide permission, the latitude and longitude coordinates will become available.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1716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FCDD1-E309-1DF9-5DBF-1F35700DE3BE}"/>
              </a:ext>
            </a:extLst>
          </p:cNvPr>
          <p:cNvSpPr txBox="1"/>
          <p:nvPr/>
        </p:nvSpPr>
        <p:spPr>
          <a:xfrm>
            <a:off x="350274" y="215992"/>
            <a:ext cx="11389442" cy="4893647"/>
          </a:xfrm>
          <a:prstGeom prst="rect">
            <a:avLst/>
          </a:prstGeom>
          <a:noFill/>
        </p:spPr>
        <p:txBody>
          <a:bodyPr wrap="square">
            <a:spAutoFit/>
          </a:bodyPr>
          <a:lstStyle/>
          <a:p>
            <a:r>
              <a:rPr lang="en-IN" sz="2400" dirty="0"/>
              <a:t>&lt;html&gt;</a:t>
            </a:r>
          </a:p>
          <a:p>
            <a:r>
              <a:rPr lang="en-IN" sz="2400" dirty="0"/>
              <a:t>&lt;body&gt;</a:t>
            </a:r>
          </a:p>
          <a:p>
            <a:r>
              <a:rPr lang="en-IN" sz="2400" dirty="0"/>
              <a:t>&lt;h1&gt;HTML Geolocation&lt;/h1&gt;</a:t>
            </a:r>
          </a:p>
          <a:p>
            <a:r>
              <a:rPr lang="en-IN" sz="2400" dirty="0"/>
              <a:t>&lt;p&gt;Click the button to get your coordinates.&lt;/p&gt;</a:t>
            </a:r>
          </a:p>
          <a:p>
            <a:endParaRPr lang="en-IN" sz="2400" dirty="0"/>
          </a:p>
          <a:p>
            <a:r>
              <a:rPr lang="en-IN" sz="2400" dirty="0"/>
              <a:t>&lt;button onclick="</a:t>
            </a:r>
            <a:r>
              <a:rPr lang="en-IN" sz="2400" dirty="0" err="1"/>
              <a:t>getLocation</a:t>
            </a:r>
            <a:r>
              <a:rPr lang="en-IN" sz="2400" dirty="0"/>
              <a:t>()"&gt;Show My Coordinates&lt;/button&gt;</a:t>
            </a:r>
          </a:p>
          <a:p>
            <a:endParaRPr lang="en-IN" sz="2400" dirty="0"/>
          </a:p>
          <a:p>
            <a:r>
              <a:rPr lang="en-IN" sz="2400" dirty="0"/>
              <a:t>&lt;p id="demo"&gt;&lt;/p&gt;</a:t>
            </a:r>
          </a:p>
          <a:p>
            <a:endParaRPr lang="en-IN" sz="2400" dirty="0"/>
          </a:p>
          <a:p>
            <a:r>
              <a:rPr lang="en-IN" sz="2400" dirty="0"/>
              <a:t>&lt;script&gt;</a:t>
            </a:r>
          </a:p>
          <a:p>
            <a:r>
              <a:rPr lang="en-IN" sz="2400" dirty="0" err="1"/>
              <a:t>const</a:t>
            </a:r>
            <a:r>
              <a:rPr lang="en-IN" sz="2400" dirty="0"/>
              <a:t> x = </a:t>
            </a:r>
            <a:r>
              <a:rPr lang="en-IN" sz="2400" dirty="0" err="1"/>
              <a:t>document.getElementById</a:t>
            </a:r>
            <a:r>
              <a:rPr lang="en-IN" sz="2400" dirty="0"/>
              <a:t>("demo");</a:t>
            </a:r>
          </a:p>
          <a:p>
            <a:endParaRPr lang="en-IN" sz="2400" dirty="0"/>
          </a:p>
          <a:p>
            <a:endParaRPr lang="en-IN" sz="2400" dirty="0"/>
          </a:p>
        </p:txBody>
      </p:sp>
    </p:spTree>
    <p:extLst>
      <p:ext uri="{BB962C8B-B14F-4D97-AF65-F5344CB8AC3E}">
        <p14:creationId xmlns:p14="http://schemas.microsoft.com/office/powerpoint/2010/main" val="3270059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09EA4-1C32-33DD-A317-DC2C8BF29AA3}"/>
              </a:ext>
            </a:extLst>
          </p:cNvPr>
          <p:cNvSpPr txBox="1"/>
          <p:nvPr/>
        </p:nvSpPr>
        <p:spPr>
          <a:xfrm>
            <a:off x="409267" y="388398"/>
            <a:ext cx="11286204" cy="6001643"/>
          </a:xfrm>
          <a:prstGeom prst="rect">
            <a:avLst/>
          </a:prstGeom>
          <a:noFill/>
        </p:spPr>
        <p:txBody>
          <a:bodyPr wrap="square">
            <a:spAutoFit/>
          </a:bodyPr>
          <a:lstStyle/>
          <a:p>
            <a:r>
              <a:rPr lang="en-IN" sz="2400" dirty="0"/>
              <a:t>function </a:t>
            </a:r>
            <a:r>
              <a:rPr lang="en-IN" sz="2400" dirty="0" err="1"/>
              <a:t>getLocation</a:t>
            </a:r>
            <a:r>
              <a:rPr lang="en-IN" sz="2400" dirty="0"/>
              <a:t>() {</a:t>
            </a:r>
          </a:p>
          <a:p>
            <a:r>
              <a:rPr lang="en-IN" sz="2400" dirty="0"/>
              <a:t>  if (</a:t>
            </a:r>
            <a:r>
              <a:rPr lang="en-IN" sz="2400" dirty="0" err="1"/>
              <a:t>navigator.geolocation</a:t>
            </a:r>
            <a:r>
              <a:rPr lang="en-IN" sz="2400" dirty="0"/>
              <a:t>) {</a:t>
            </a:r>
          </a:p>
          <a:p>
            <a:r>
              <a:rPr lang="en-IN" sz="2400" dirty="0"/>
              <a:t>    </a:t>
            </a:r>
            <a:r>
              <a:rPr lang="en-IN" sz="2400" dirty="0" err="1"/>
              <a:t>navigator.geolocation.getCurrentPosition</a:t>
            </a:r>
            <a:r>
              <a:rPr lang="en-IN" sz="2400" dirty="0"/>
              <a:t>(</a:t>
            </a:r>
            <a:r>
              <a:rPr lang="en-IN" sz="2400" dirty="0" err="1"/>
              <a:t>showPosition</a:t>
            </a:r>
            <a:r>
              <a:rPr lang="en-IN" sz="2400" dirty="0"/>
              <a:t>);</a:t>
            </a:r>
          </a:p>
          <a:p>
            <a:r>
              <a:rPr lang="en-IN" sz="2400" dirty="0"/>
              <a:t>  } else { </a:t>
            </a:r>
          </a:p>
          <a:p>
            <a:r>
              <a:rPr lang="en-IN" sz="2400" dirty="0"/>
              <a:t>    </a:t>
            </a:r>
            <a:r>
              <a:rPr lang="en-IN" sz="2400" dirty="0" err="1"/>
              <a:t>x.innerHTML</a:t>
            </a:r>
            <a:r>
              <a:rPr lang="en-IN" sz="2400" dirty="0"/>
              <a:t> = "Geolocation is not supported by this browser.";</a:t>
            </a:r>
          </a:p>
          <a:p>
            <a:r>
              <a:rPr lang="en-IN" sz="2400" dirty="0"/>
              <a:t>  }</a:t>
            </a:r>
          </a:p>
          <a:p>
            <a:r>
              <a:rPr lang="en-IN" sz="2400" dirty="0"/>
              <a:t>}</a:t>
            </a:r>
          </a:p>
          <a:p>
            <a:endParaRPr lang="en-IN" sz="2400" dirty="0"/>
          </a:p>
          <a:p>
            <a:r>
              <a:rPr lang="en-IN" sz="2400" dirty="0"/>
              <a:t>function </a:t>
            </a:r>
            <a:r>
              <a:rPr lang="en-IN" sz="2400" dirty="0" err="1"/>
              <a:t>showPosition</a:t>
            </a:r>
            <a:r>
              <a:rPr lang="en-IN" sz="2400" dirty="0"/>
              <a:t>(position) {</a:t>
            </a:r>
          </a:p>
          <a:p>
            <a:r>
              <a:rPr lang="en-IN" sz="2400" dirty="0"/>
              <a:t>  </a:t>
            </a:r>
            <a:r>
              <a:rPr lang="en-IN" sz="2400" dirty="0" err="1"/>
              <a:t>x.innerHTML</a:t>
            </a:r>
            <a:r>
              <a:rPr lang="en-IN" sz="2400" dirty="0"/>
              <a:t> = "Latitude: " + </a:t>
            </a:r>
            <a:r>
              <a:rPr lang="en-IN" sz="2400" dirty="0" err="1"/>
              <a:t>position.coords.latitude</a:t>
            </a:r>
            <a:r>
              <a:rPr lang="en-IN" sz="2400" dirty="0"/>
              <a:t> + </a:t>
            </a:r>
          </a:p>
          <a:p>
            <a:r>
              <a:rPr lang="en-IN" sz="2400" dirty="0"/>
              <a:t>  "&lt;</a:t>
            </a:r>
            <a:r>
              <a:rPr lang="en-IN" sz="2400" dirty="0" err="1"/>
              <a:t>br</a:t>
            </a:r>
            <a:r>
              <a:rPr lang="en-IN" sz="2400" dirty="0"/>
              <a:t>&gt;Longitude: " + </a:t>
            </a:r>
            <a:r>
              <a:rPr lang="en-IN" sz="2400" dirty="0" err="1"/>
              <a:t>position.coords.longitude</a:t>
            </a:r>
            <a:r>
              <a:rPr lang="en-IN" sz="2400" dirty="0"/>
              <a:t> + </a:t>
            </a:r>
          </a:p>
          <a:p>
            <a:r>
              <a:rPr lang="en-IN" sz="2400" dirty="0"/>
              <a:t>  "&lt;</a:t>
            </a:r>
            <a:r>
              <a:rPr lang="en-IN" sz="2400" dirty="0" err="1"/>
              <a:t>br</a:t>
            </a:r>
            <a:r>
              <a:rPr lang="en-IN" sz="2400" dirty="0"/>
              <a:t>&gt; Accuracy: "+</a:t>
            </a:r>
            <a:r>
              <a:rPr lang="en-IN" sz="2400" dirty="0" err="1"/>
              <a:t>position.coords.accuracy</a:t>
            </a:r>
            <a:r>
              <a:rPr lang="en-IN" sz="2400" dirty="0"/>
              <a:t>;</a:t>
            </a:r>
          </a:p>
          <a:p>
            <a:r>
              <a:rPr lang="en-IN" sz="2400" dirty="0"/>
              <a:t>}</a:t>
            </a:r>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22500729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D89CCC-64B1-A6DF-ECD8-12CF5B33BDEA}"/>
              </a:ext>
            </a:extLst>
          </p:cNvPr>
          <p:cNvSpPr txBox="1"/>
          <p:nvPr/>
        </p:nvSpPr>
        <p:spPr>
          <a:xfrm>
            <a:off x="379770" y="1206514"/>
            <a:ext cx="11507429" cy="1200329"/>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HTML Drag and Drop API enables interaction with elements to move them around within a web page. It involves setting draggable elements and defining drop targets where these elements can be dropped.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FCAAEEE-AB96-3DDF-DF5A-F1FEB0014FA0}"/>
              </a:ext>
            </a:extLst>
          </p:cNvPr>
          <p:cNvSpPr txBox="1"/>
          <p:nvPr/>
        </p:nvSpPr>
        <p:spPr>
          <a:xfrm>
            <a:off x="379770" y="501134"/>
            <a:ext cx="6098458" cy="461665"/>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HTML Drag and Drop API </a:t>
            </a:r>
            <a:endParaRPr lang="en-IN" sz="2400" b="1" dirty="0"/>
          </a:p>
        </p:txBody>
      </p:sp>
      <p:sp>
        <p:nvSpPr>
          <p:cNvPr id="7" name="TextBox 6">
            <a:extLst>
              <a:ext uri="{FF2B5EF4-FFF2-40B4-BE49-F238E27FC236}">
                <a16:creationId xmlns:a16="http://schemas.microsoft.com/office/drawing/2014/main" id="{C6C9C0D6-F842-B5E2-8EB9-689E77C8B55E}"/>
              </a:ext>
            </a:extLst>
          </p:cNvPr>
          <p:cNvSpPr txBox="1"/>
          <p:nvPr/>
        </p:nvSpPr>
        <p:spPr>
          <a:xfrm>
            <a:off x="586247" y="3012257"/>
            <a:ext cx="11300951" cy="2677656"/>
          </a:xfrm>
          <a:prstGeom prst="rect">
            <a:avLst/>
          </a:prstGeom>
          <a:noFill/>
        </p:spPr>
        <p:txBody>
          <a:bodyPr wrap="square">
            <a:spAutoFit/>
          </a:bodyPr>
          <a:lstStyle/>
          <a:p>
            <a:r>
              <a:rPr lang="en-US" sz="2400" dirty="0"/>
              <a:t>To make an element draggable, you set the draggable attribute to true on that element:</a:t>
            </a:r>
          </a:p>
          <a:p>
            <a:endParaRPr lang="en-US" sz="2400" dirty="0"/>
          </a:p>
          <a:p>
            <a:r>
              <a:rPr lang="en-US" sz="2400" dirty="0"/>
              <a:t>html</a:t>
            </a:r>
          </a:p>
          <a:p>
            <a:r>
              <a:rPr lang="en-US" sz="2400" dirty="0"/>
              <a:t>&lt;div id="drag1" draggable="true"&gt;</a:t>
            </a:r>
          </a:p>
          <a:p>
            <a:r>
              <a:rPr lang="en-US" sz="2400" dirty="0"/>
              <a:t>Example</a:t>
            </a:r>
          </a:p>
          <a:p>
            <a:r>
              <a:rPr lang="en-US" sz="2400" dirty="0"/>
              <a:t>&lt;/div&gt;</a:t>
            </a:r>
            <a:endParaRPr lang="en-IN" sz="2400" dirty="0"/>
          </a:p>
        </p:txBody>
      </p:sp>
    </p:spTree>
    <p:extLst>
      <p:ext uri="{BB962C8B-B14F-4D97-AF65-F5344CB8AC3E}">
        <p14:creationId xmlns:p14="http://schemas.microsoft.com/office/powerpoint/2010/main" val="5423351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B2A247-5AD3-0097-19B4-C35E1F202409}"/>
              </a:ext>
            </a:extLst>
          </p:cNvPr>
          <p:cNvSpPr txBox="1"/>
          <p:nvPr/>
        </p:nvSpPr>
        <p:spPr>
          <a:xfrm>
            <a:off x="320777" y="566678"/>
            <a:ext cx="11522177" cy="4154984"/>
          </a:xfrm>
          <a:prstGeom prst="rect">
            <a:avLst/>
          </a:prstGeom>
          <a:noFill/>
        </p:spPr>
        <p:txBody>
          <a:bodyPr wrap="square">
            <a:spAutoFit/>
          </a:bodyPr>
          <a:lstStyle/>
          <a:p>
            <a:r>
              <a:rPr lang="en-US" sz="2400" dirty="0"/>
              <a:t>When you drag an element, several events can be triggered. The most common ones are:</a:t>
            </a:r>
          </a:p>
          <a:p>
            <a:endParaRPr lang="en-US" sz="2400" dirty="0"/>
          </a:p>
          <a:p>
            <a:r>
              <a:rPr lang="en-US" sz="2400" dirty="0" err="1"/>
              <a:t>dragstart</a:t>
            </a:r>
            <a:r>
              <a:rPr lang="en-US" sz="2400" dirty="0"/>
              <a:t>: Triggered when you start dragging the element. You often set the data to be transferred here.</a:t>
            </a:r>
          </a:p>
          <a:p>
            <a:endParaRPr lang="en-US" sz="2400" dirty="0"/>
          </a:p>
          <a:p>
            <a:r>
              <a:rPr lang="en-US" sz="2400" dirty="0" err="1"/>
              <a:t>dragover</a:t>
            </a:r>
            <a:r>
              <a:rPr lang="en-US" sz="2400" dirty="0"/>
              <a:t>: Triggered when the dragged element is over a drop target. You must prevent the default handling to make the drop possible.</a:t>
            </a:r>
          </a:p>
          <a:p>
            <a:endParaRPr lang="en-US" sz="2400" dirty="0"/>
          </a:p>
          <a:p>
            <a:r>
              <a:rPr lang="en-US" sz="2400" dirty="0"/>
              <a:t>drop: Triggered when the element is dropped over a drop target. Here, you handle the data transferred.</a:t>
            </a:r>
            <a:endParaRPr lang="en-IN" sz="2400" dirty="0"/>
          </a:p>
        </p:txBody>
      </p:sp>
    </p:spTree>
    <p:extLst>
      <p:ext uri="{BB962C8B-B14F-4D97-AF65-F5344CB8AC3E}">
        <p14:creationId xmlns:p14="http://schemas.microsoft.com/office/powerpoint/2010/main" val="18779352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193966-F3BD-878F-7789-8800303436B3}"/>
              </a:ext>
            </a:extLst>
          </p:cNvPr>
          <p:cNvSpPr txBox="1"/>
          <p:nvPr/>
        </p:nvSpPr>
        <p:spPr>
          <a:xfrm>
            <a:off x="158544" y="394692"/>
            <a:ext cx="11212462" cy="6370975"/>
          </a:xfrm>
          <a:prstGeom prst="rect">
            <a:avLst/>
          </a:prstGeom>
          <a:noFill/>
        </p:spPr>
        <p:txBody>
          <a:bodyPr wrap="square">
            <a:spAutoFit/>
          </a:bodyPr>
          <a:lstStyle/>
          <a:p>
            <a:r>
              <a:rPr lang="en-IN" sz="2400" dirty="0"/>
              <a:t>&lt;html&gt;</a:t>
            </a:r>
          </a:p>
          <a:p>
            <a:r>
              <a:rPr lang="en-IN" sz="2400" dirty="0"/>
              <a:t>&lt;head&gt;</a:t>
            </a:r>
          </a:p>
          <a:p>
            <a:r>
              <a:rPr lang="en-IN" sz="2400" dirty="0"/>
              <a:t>&lt;style&gt;</a:t>
            </a:r>
          </a:p>
          <a:p>
            <a:r>
              <a:rPr lang="en-IN" sz="2400" dirty="0"/>
              <a:t>#div1 {</a:t>
            </a:r>
          </a:p>
          <a:p>
            <a:r>
              <a:rPr lang="en-IN" sz="2400" dirty="0"/>
              <a:t>  width: 350px;</a:t>
            </a:r>
          </a:p>
          <a:p>
            <a:r>
              <a:rPr lang="en-IN" sz="2400" dirty="0"/>
              <a:t>  height: 70px;</a:t>
            </a:r>
          </a:p>
          <a:p>
            <a:r>
              <a:rPr lang="en-IN" sz="2400" dirty="0"/>
              <a:t>  padding: 10px;</a:t>
            </a:r>
          </a:p>
          <a:p>
            <a:r>
              <a:rPr lang="en-IN" sz="2400" dirty="0"/>
              <a:t>  border: 1px solid #aaaaaa;</a:t>
            </a:r>
          </a:p>
          <a:p>
            <a:r>
              <a:rPr lang="en-IN" sz="2400" dirty="0"/>
              <a:t>}</a:t>
            </a:r>
          </a:p>
          <a:p>
            <a:r>
              <a:rPr lang="en-IN" sz="2400" dirty="0"/>
              <a:t>&lt;/style&gt;</a:t>
            </a:r>
          </a:p>
          <a:p>
            <a:r>
              <a:rPr lang="en-IN" sz="2400" dirty="0"/>
              <a:t>&lt;script&gt;</a:t>
            </a:r>
          </a:p>
          <a:p>
            <a:r>
              <a:rPr lang="en-IN" sz="2400" dirty="0"/>
              <a:t>function </a:t>
            </a:r>
            <a:r>
              <a:rPr lang="en-IN" sz="2400" dirty="0" err="1"/>
              <a:t>allowDrop</a:t>
            </a:r>
            <a:r>
              <a:rPr lang="en-IN" sz="2400" dirty="0"/>
              <a:t>(</a:t>
            </a:r>
            <a:r>
              <a:rPr lang="en-IN" sz="2400" dirty="0" err="1"/>
              <a:t>ev</a:t>
            </a:r>
            <a:r>
              <a:rPr lang="en-IN" sz="2400" dirty="0"/>
              <a:t>) {</a:t>
            </a:r>
          </a:p>
          <a:p>
            <a:r>
              <a:rPr lang="en-IN" sz="2400" dirty="0"/>
              <a:t>  </a:t>
            </a:r>
            <a:r>
              <a:rPr lang="en-IN" sz="2400" dirty="0" err="1"/>
              <a:t>ev.preventDefault</a:t>
            </a:r>
            <a:r>
              <a:rPr lang="en-IN" sz="2400" dirty="0"/>
              <a:t>();</a:t>
            </a:r>
          </a:p>
          <a:p>
            <a:r>
              <a:rPr lang="en-IN" sz="2400" dirty="0"/>
              <a:t>}</a:t>
            </a:r>
          </a:p>
          <a:p>
            <a:r>
              <a:rPr lang="en-IN" sz="2000" dirty="0"/>
              <a:t>//</a:t>
            </a:r>
            <a:r>
              <a:rPr lang="en-US" sz="2000" dirty="0"/>
              <a:t>The </a:t>
            </a:r>
            <a:r>
              <a:rPr lang="en-US" sz="2000" dirty="0" err="1"/>
              <a:t>ondragover</a:t>
            </a:r>
            <a:r>
              <a:rPr lang="en-US" sz="2000" dirty="0"/>
              <a:t> event specifies where the dragged data can be </a:t>
            </a:r>
            <a:r>
              <a:rPr lang="en-US" sz="2000" dirty="0" err="1"/>
              <a:t>dropped.By</a:t>
            </a:r>
            <a:r>
              <a:rPr lang="en-US" sz="2000" dirty="0"/>
              <a:t> default, data/elements cannot be dropped in other elements. To allow a drop, we must prevent the default handling of the element.</a:t>
            </a:r>
            <a:endParaRPr lang="en-IN" sz="2000" dirty="0"/>
          </a:p>
        </p:txBody>
      </p:sp>
    </p:spTree>
    <p:extLst>
      <p:ext uri="{BB962C8B-B14F-4D97-AF65-F5344CB8AC3E}">
        <p14:creationId xmlns:p14="http://schemas.microsoft.com/office/powerpoint/2010/main" val="28852983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96E3BE-196F-90DB-E910-A1880A660429}"/>
              </a:ext>
            </a:extLst>
          </p:cNvPr>
          <p:cNvSpPr txBox="1"/>
          <p:nvPr/>
        </p:nvSpPr>
        <p:spPr>
          <a:xfrm>
            <a:off x="506363" y="438938"/>
            <a:ext cx="11218605" cy="5755422"/>
          </a:xfrm>
          <a:prstGeom prst="rect">
            <a:avLst/>
          </a:prstGeom>
          <a:noFill/>
        </p:spPr>
        <p:txBody>
          <a:bodyPr wrap="square">
            <a:spAutoFit/>
          </a:bodyPr>
          <a:lstStyle/>
          <a:p>
            <a:r>
              <a:rPr lang="en-IN" sz="2400" dirty="0"/>
              <a:t>function drag(</a:t>
            </a:r>
            <a:r>
              <a:rPr lang="en-IN" sz="2400" dirty="0" err="1"/>
              <a:t>ev</a:t>
            </a:r>
            <a:r>
              <a:rPr lang="en-IN" sz="2400" dirty="0"/>
              <a:t>) {</a:t>
            </a:r>
          </a:p>
          <a:p>
            <a:r>
              <a:rPr lang="en-IN" sz="2400" dirty="0"/>
              <a:t>  </a:t>
            </a:r>
            <a:r>
              <a:rPr lang="en-IN" sz="2400" dirty="0" err="1"/>
              <a:t>ev.dataTransfer.setData</a:t>
            </a:r>
            <a:r>
              <a:rPr lang="en-IN" sz="2400" dirty="0"/>
              <a:t>("text", ev.target.id);</a:t>
            </a:r>
          </a:p>
          <a:p>
            <a:r>
              <a:rPr lang="en-IN" sz="2400" dirty="0"/>
              <a:t>}</a:t>
            </a:r>
          </a:p>
          <a:p>
            <a:endParaRPr lang="en-IN" sz="2400" dirty="0"/>
          </a:p>
          <a:p>
            <a:r>
              <a:rPr lang="en-IN" sz="2000" dirty="0"/>
              <a:t>//The </a:t>
            </a:r>
            <a:r>
              <a:rPr lang="en-US" sz="2000" dirty="0"/>
              <a:t>function, drag(event) specifies what data to be dragged. The </a:t>
            </a:r>
            <a:r>
              <a:rPr lang="en-US" sz="2000" dirty="0" err="1"/>
              <a:t>dataTransfer.setData</a:t>
            </a:r>
            <a:r>
              <a:rPr lang="en-US" sz="2000" dirty="0"/>
              <a:t>() method sets the data type and the value of the dragged data. function takes a data type argument (commonly "text" or "URL") because it's designed to be flexible and support various types of data that might be transferred during a drag and drop operation. </a:t>
            </a:r>
            <a:endParaRPr lang="en-IN" sz="2000" dirty="0"/>
          </a:p>
          <a:p>
            <a:endParaRPr lang="en-IN" sz="2400" dirty="0"/>
          </a:p>
          <a:p>
            <a:r>
              <a:rPr lang="en-IN" sz="2400" dirty="0"/>
              <a:t>function drop(</a:t>
            </a:r>
            <a:r>
              <a:rPr lang="en-IN" sz="2400" dirty="0" err="1"/>
              <a:t>ev</a:t>
            </a:r>
            <a:r>
              <a:rPr lang="en-IN" sz="2400" dirty="0"/>
              <a:t>) {</a:t>
            </a:r>
          </a:p>
          <a:p>
            <a:r>
              <a:rPr lang="en-IN" sz="2400" dirty="0"/>
              <a:t>  </a:t>
            </a:r>
            <a:r>
              <a:rPr lang="en-IN" sz="2400" dirty="0" err="1"/>
              <a:t>ev.preventDefault</a:t>
            </a:r>
            <a:r>
              <a:rPr lang="en-IN" sz="2400" dirty="0"/>
              <a:t>();</a:t>
            </a:r>
          </a:p>
          <a:p>
            <a:r>
              <a:rPr lang="en-IN" sz="2400" dirty="0"/>
              <a:t>  var data = </a:t>
            </a:r>
            <a:r>
              <a:rPr lang="en-IN" sz="2400" dirty="0" err="1"/>
              <a:t>ev.dataTransfer.getData</a:t>
            </a:r>
            <a:r>
              <a:rPr lang="en-IN" sz="2400" dirty="0"/>
              <a:t>("text");</a:t>
            </a:r>
          </a:p>
          <a:p>
            <a:r>
              <a:rPr lang="en-IN" sz="2400" dirty="0"/>
              <a:t>  </a:t>
            </a:r>
            <a:r>
              <a:rPr lang="en-IN" sz="2400" dirty="0" err="1"/>
              <a:t>ev.target.appendChild</a:t>
            </a:r>
            <a:r>
              <a:rPr lang="en-IN" sz="2400" dirty="0"/>
              <a:t>(</a:t>
            </a:r>
            <a:r>
              <a:rPr lang="en-IN" sz="2400" dirty="0" err="1"/>
              <a:t>document.getElementById</a:t>
            </a:r>
            <a:r>
              <a:rPr lang="en-IN" sz="2400" dirty="0"/>
              <a:t>(data));</a:t>
            </a:r>
          </a:p>
          <a:p>
            <a:r>
              <a:rPr lang="en-IN" sz="2400" dirty="0"/>
              <a:t>}</a:t>
            </a:r>
          </a:p>
          <a:p>
            <a:r>
              <a:rPr lang="en-IN" sz="2400" dirty="0"/>
              <a:t>&lt;/script&gt;</a:t>
            </a:r>
          </a:p>
          <a:p>
            <a:r>
              <a:rPr lang="en-IN" sz="2400" dirty="0"/>
              <a:t>&lt;/head&gt;</a:t>
            </a:r>
          </a:p>
        </p:txBody>
      </p:sp>
    </p:spTree>
    <p:extLst>
      <p:ext uri="{BB962C8B-B14F-4D97-AF65-F5344CB8AC3E}">
        <p14:creationId xmlns:p14="http://schemas.microsoft.com/office/powerpoint/2010/main" val="32139237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F6BB8-822B-E8E6-35A1-9201CEA49252}"/>
              </a:ext>
            </a:extLst>
          </p:cNvPr>
          <p:cNvSpPr txBox="1"/>
          <p:nvPr/>
        </p:nvSpPr>
        <p:spPr>
          <a:xfrm>
            <a:off x="261783" y="452479"/>
            <a:ext cx="11359945" cy="3785652"/>
          </a:xfrm>
          <a:prstGeom prst="rect">
            <a:avLst/>
          </a:prstGeom>
          <a:noFill/>
        </p:spPr>
        <p:txBody>
          <a:bodyPr wrap="square">
            <a:spAutoFit/>
          </a:bodyPr>
          <a:lstStyle/>
          <a:p>
            <a:r>
              <a:rPr lang="en-IN" sz="2400" dirty="0"/>
              <a:t>&lt;body&gt;</a:t>
            </a:r>
          </a:p>
          <a:p>
            <a:endParaRPr lang="en-IN" sz="2400" dirty="0"/>
          </a:p>
          <a:p>
            <a:endParaRPr lang="en-IN" sz="2400" dirty="0"/>
          </a:p>
          <a:p>
            <a:r>
              <a:rPr lang="en-IN" sz="2400" dirty="0"/>
              <a:t>&lt;div id="div1" </a:t>
            </a:r>
            <a:r>
              <a:rPr lang="en-IN" sz="2400" dirty="0" err="1"/>
              <a:t>ondrop</a:t>
            </a:r>
            <a:r>
              <a:rPr lang="en-IN" sz="2400" dirty="0"/>
              <a:t>="drop(event)" </a:t>
            </a:r>
            <a:r>
              <a:rPr lang="en-IN" sz="2400" dirty="0" err="1"/>
              <a:t>ondragover</a:t>
            </a:r>
            <a:r>
              <a:rPr lang="en-IN" sz="2400" dirty="0"/>
              <a:t>="</a:t>
            </a:r>
            <a:r>
              <a:rPr lang="en-IN" sz="2400" dirty="0" err="1"/>
              <a:t>allowDrop</a:t>
            </a:r>
            <a:r>
              <a:rPr lang="en-IN" sz="2400" dirty="0"/>
              <a:t>(event)"&gt;&lt;/div&gt;</a:t>
            </a:r>
          </a:p>
          <a:p>
            <a:r>
              <a:rPr lang="en-IN" sz="2400" dirty="0"/>
              <a:t>&lt;</a:t>
            </a:r>
            <a:r>
              <a:rPr lang="en-IN" sz="2400" dirty="0" err="1"/>
              <a:t>br</a:t>
            </a:r>
            <a:r>
              <a:rPr lang="en-IN" sz="2400" dirty="0"/>
              <a:t>&gt;</a:t>
            </a:r>
          </a:p>
          <a:p>
            <a:r>
              <a:rPr lang="en-IN" sz="2400" dirty="0"/>
              <a:t>&lt;</a:t>
            </a:r>
            <a:r>
              <a:rPr lang="en-IN" sz="2400" dirty="0" err="1"/>
              <a:t>img</a:t>
            </a:r>
            <a:r>
              <a:rPr lang="en-IN" sz="2400" dirty="0"/>
              <a:t> id="d1" </a:t>
            </a:r>
            <a:r>
              <a:rPr lang="en-IN" sz="2400" dirty="0" err="1"/>
              <a:t>src</a:t>
            </a:r>
            <a:r>
              <a:rPr lang="en-IN" sz="2400" dirty="0"/>
              <a:t>=“img3.png" draggable="true" </a:t>
            </a:r>
            <a:r>
              <a:rPr lang="en-IN" sz="2400" dirty="0" err="1"/>
              <a:t>ondragstart</a:t>
            </a:r>
            <a:r>
              <a:rPr lang="en-IN" sz="2400" dirty="0"/>
              <a:t>="drag(event)" width="336" height="69"&gt;</a:t>
            </a:r>
          </a:p>
          <a:p>
            <a:endParaRPr lang="en-IN" sz="2400" dirty="0"/>
          </a:p>
          <a:p>
            <a:r>
              <a:rPr lang="en-IN" sz="2400" dirty="0"/>
              <a:t>&lt;/body&gt;</a:t>
            </a:r>
          </a:p>
          <a:p>
            <a:r>
              <a:rPr lang="en-IN" sz="2400" dirty="0"/>
              <a:t>&lt;/html&gt;</a:t>
            </a:r>
          </a:p>
        </p:txBody>
      </p:sp>
    </p:spTree>
    <p:extLst>
      <p:ext uri="{BB962C8B-B14F-4D97-AF65-F5344CB8AC3E}">
        <p14:creationId xmlns:p14="http://schemas.microsoft.com/office/powerpoint/2010/main" val="4012299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A8F5D-B3FD-A38A-1291-CC2A5CF870E7}"/>
              </a:ext>
            </a:extLst>
          </p:cNvPr>
          <p:cNvSpPr txBox="1"/>
          <p:nvPr/>
        </p:nvSpPr>
        <p:spPr>
          <a:xfrm>
            <a:off x="615746" y="435187"/>
            <a:ext cx="11050228" cy="4216539"/>
          </a:xfrm>
          <a:prstGeom prst="rect">
            <a:avLst/>
          </a:prstGeom>
          <a:noFill/>
        </p:spPr>
        <p:txBody>
          <a:bodyPr wrap="square">
            <a:spAutoFit/>
          </a:bodyPr>
          <a:lstStyle/>
          <a:p>
            <a:r>
              <a:rPr lang="en-US" sz="2800" b="1" dirty="0"/>
              <a:t>Single Page Application:-</a:t>
            </a:r>
          </a:p>
          <a:p>
            <a:endParaRPr lang="en-US" sz="2400" dirty="0"/>
          </a:p>
          <a:p>
            <a:r>
              <a:rPr lang="en-US" sz="2400" dirty="0"/>
              <a:t>AngularJS is a powerful java script framework, used for developing </a:t>
            </a:r>
            <a:r>
              <a:rPr lang="en-US" sz="2400" dirty="0" err="1"/>
              <a:t>SinglePageApplication</a:t>
            </a:r>
            <a:r>
              <a:rPr lang="en-US" sz="2400" dirty="0"/>
              <a:t>(SPA) projects in very clean and maintainable way.</a:t>
            </a:r>
          </a:p>
          <a:p>
            <a:endParaRPr lang="en-US" sz="2400" dirty="0"/>
          </a:p>
          <a:p>
            <a:r>
              <a:rPr lang="en-US" sz="2400" dirty="0"/>
              <a:t>(Single Page Application is a web application or website that interacts with the user by dynamically rewriting the current page rather than loading entire new pages from a server).</a:t>
            </a:r>
          </a:p>
          <a:p>
            <a:endParaRPr lang="en-US" sz="2400" dirty="0"/>
          </a:p>
          <a:p>
            <a:r>
              <a:rPr lang="en-US" sz="2400" dirty="0"/>
              <a:t>AngularJS is a powerful java script framework, used for developing </a:t>
            </a:r>
            <a:r>
              <a:rPr lang="en-US" sz="2400" dirty="0" err="1"/>
              <a:t>SinglePageApplication</a:t>
            </a:r>
            <a:r>
              <a:rPr lang="en-US" sz="2400" dirty="0"/>
              <a:t>(SPA) projects in very clean and maintainable way.</a:t>
            </a:r>
            <a:endParaRPr lang="en-IN" sz="2400" dirty="0"/>
          </a:p>
        </p:txBody>
      </p:sp>
    </p:spTree>
    <p:extLst>
      <p:ext uri="{BB962C8B-B14F-4D97-AF65-F5344CB8AC3E}">
        <p14:creationId xmlns:p14="http://schemas.microsoft.com/office/powerpoint/2010/main" val="240509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D50679-8D39-244C-EC6C-8FBE702497F3}"/>
              </a:ext>
            </a:extLst>
          </p:cNvPr>
          <p:cNvSpPr txBox="1"/>
          <p:nvPr/>
        </p:nvSpPr>
        <p:spPr>
          <a:xfrm>
            <a:off x="365022" y="425526"/>
            <a:ext cx="11536926" cy="3785652"/>
          </a:xfrm>
          <a:prstGeom prst="rect">
            <a:avLst/>
          </a:prstGeom>
          <a:noFill/>
        </p:spPr>
        <p:txBody>
          <a:bodyPr wrap="square">
            <a:spAutoFit/>
          </a:bodyPr>
          <a:lstStyle/>
          <a:p>
            <a:r>
              <a:rPr lang="en-US" sz="2400" b="1" dirty="0"/>
              <a:t>Advantages of Single Page Applications</a:t>
            </a:r>
          </a:p>
          <a:p>
            <a:endParaRPr lang="en-US" sz="2400" b="1" dirty="0"/>
          </a:p>
          <a:p>
            <a:pPr marL="342900" indent="-342900">
              <a:buFont typeface="Arial" panose="020B0604020202020204" pitchFamily="34" charset="0"/>
              <a:buChar char="•"/>
            </a:pPr>
            <a:r>
              <a:rPr lang="en-US" sz="2400" dirty="0"/>
              <a:t>Improved user experience.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Web pages refresh faster as less bandwidth is being used.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deployment of the application – index.html, CSS bundle, and </a:t>
            </a:r>
            <a:r>
              <a:rPr lang="en-US" sz="2400" dirty="0" err="1"/>
              <a:t>javascript</a:t>
            </a:r>
            <a:r>
              <a:rPr lang="en-US" sz="2400" dirty="0"/>
              <a:t> bundle –</a:t>
            </a:r>
          </a:p>
          <a:p>
            <a:r>
              <a:rPr lang="en-US" sz="2400" dirty="0"/>
              <a:t>      in production becomes easier.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Code splitting can be done to split the bundles into multiple parts.</a:t>
            </a:r>
            <a:endParaRPr lang="en-IN" sz="2400" dirty="0"/>
          </a:p>
        </p:txBody>
      </p:sp>
    </p:spTree>
    <p:extLst>
      <p:ext uri="{BB962C8B-B14F-4D97-AF65-F5344CB8AC3E}">
        <p14:creationId xmlns:p14="http://schemas.microsoft.com/office/powerpoint/2010/main" val="206010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8907</TotalTime>
  <Words>7181</Words>
  <Application>Microsoft Office PowerPoint</Application>
  <PresentationFormat>Widescreen</PresentationFormat>
  <Paragraphs>935</Paragraphs>
  <Slides>79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Aptos</vt:lpstr>
      <vt:lpstr>Aptos Display</vt:lpstr>
      <vt:lpstr>Arial</vt:lpstr>
      <vt:lpstr>Calibri</vt:lpstr>
      <vt:lpstr>Office Theme</vt:lpstr>
      <vt:lpstr>Unit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Varun Sapra</dc:creator>
  <cp:lastModifiedBy>Varun Sapra</cp:lastModifiedBy>
  <cp:revision>87</cp:revision>
  <dcterms:created xsi:type="dcterms:W3CDTF">2024-03-01T03:56:51Z</dcterms:created>
  <dcterms:modified xsi:type="dcterms:W3CDTF">2024-04-09T03:17:52Z</dcterms:modified>
</cp:coreProperties>
</file>