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3F68-3588-FAF0-2121-F2FAFE229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DEB518-BEF6-EC0E-5987-FECF3914D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DAAA8E-5010-1198-EA78-4E423875D3A3}"/>
              </a:ext>
            </a:extLst>
          </p:cNvPr>
          <p:cNvSpPr>
            <a:spLocks noGrp="1"/>
          </p:cNvSpPr>
          <p:nvPr>
            <p:ph type="dt" sz="half" idx="10"/>
          </p:nvPr>
        </p:nvSpPr>
        <p:spPr/>
        <p:txBody>
          <a:bodyPr/>
          <a:lstStyle/>
          <a:p>
            <a:fld id="{1346F33E-D5FC-4227-9A46-0D44C5219172}" type="datetimeFigureOut">
              <a:rPr lang="en-IN" smtClean="0"/>
              <a:t>26-04-2024</a:t>
            </a:fld>
            <a:endParaRPr lang="en-IN"/>
          </a:p>
        </p:txBody>
      </p:sp>
      <p:sp>
        <p:nvSpPr>
          <p:cNvPr id="5" name="Footer Placeholder 4">
            <a:extLst>
              <a:ext uri="{FF2B5EF4-FFF2-40B4-BE49-F238E27FC236}">
                <a16:creationId xmlns:a16="http://schemas.microsoft.com/office/drawing/2014/main" id="{11893008-C4E6-C938-19C2-9A173C1B0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34A2AE-168A-D129-6951-630BC3AC896B}"/>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312479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BE9A-4F9A-1E08-3C29-3601BC3E4E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6A972D-D15D-6155-C5FF-027B6702E6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F6858-0CF6-98EF-D820-9EA0454126CF}"/>
              </a:ext>
            </a:extLst>
          </p:cNvPr>
          <p:cNvSpPr>
            <a:spLocks noGrp="1"/>
          </p:cNvSpPr>
          <p:nvPr>
            <p:ph type="dt" sz="half" idx="10"/>
          </p:nvPr>
        </p:nvSpPr>
        <p:spPr/>
        <p:txBody>
          <a:bodyPr/>
          <a:lstStyle/>
          <a:p>
            <a:fld id="{1346F33E-D5FC-4227-9A46-0D44C5219172}" type="datetimeFigureOut">
              <a:rPr lang="en-IN" smtClean="0"/>
              <a:t>26-04-2024</a:t>
            </a:fld>
            <a:endParaRPr lang="en-IN"/>
          </a:p>
        </p:txBody>
      </p:sp>
      <p:sp>
        <p:nvSpPr>
          <p:cNvPr id="5" name="Footer Placeholder 4">
            <a:extLst>
              <a:ext uri="{FF2B5EF4-FFF2-40B4-BE49-F238E27FC236}">
                <a16:creationId xmlns:a16="http://schemas.microsoft.com/office/drawing/2014/main" id="{BA8A3E3E-1F3B-3D32-F11A-FB6E71273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921C15-1F6A-D66B-F4A7-AFA4D7F0D3E2}"/>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1360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E88B3-DB45-6410-2B0F-4BE2360B0A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FCE557-57C5-2A52-A791-1505E02A2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D5556-563A-14EF-17C5-B9A6A4984424}"/>
              </a:ext>
            </a:extLst>
          </p:cNvPr>
          <p:cNvSpPr>
            <a:spLocks noGrp="1"/>
          </p:cNvSpPr>
          <p:nvPr>
            <p:ph type="dt" sz="half" idx="10"/>
          </p:nvPr>
        </p:nvSpPr>
        <p:spPr/>
        <p:txBody>
          <a:bodyPr/>
          <a:lstStyle/>
          <a:p>
            <a:fld id="{1346F33E-D5FC-4227-9A46-0D44C5219172}" type="datetimeFigureOut">
              <a:rPr lang="en-IN" smtClean="0"/>
              <a:t>26-04-2024</a:t>
            </a:fld>
            <a:endParaRPr lang="en-IN"/>
          </a:p>
        </p:txBody>
      </p:sp>
      <p:sp>
        <p:nvSpPr>
          <p:cNvPr id="5" name="Footer Placeholder 4">
            <a:extLst>
              <a:ext uri="{FF2B5EF4-FFF2-40B4-BE49-F238E27FC236}">
                <a16:creationId xmlns:a16="http://schemas.microsoft.com/office/drawing/2014/main" id="{C6ACD88E-B75F-9E22-DC92-E8805707EE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D63B59-ABFC-8B5B-EBB2-87B1E9D68FFA}"/>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21883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41EB3-E0F5-9A3A-F096-87E20617E8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F5E00E-ABD9-DA80-0544-16E18D5C32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D88B5-FCBE-2B6C-7F89-E47D6037D52F}"/>
              </a:ext>
            </a:extLst>
          </p:cNvPr>
          <p:cNvSpPr>
            <a:spLocks noGrp="1"/>
          </p:cNvSpPr>
          <p:nvPr>
            <p:ph type="dt" sz="half" idx="10"/>
          </p:nvPr>
        </p:nvSpPr>
        <p:spPr/>
        <p:txBody>
          <a:bodyPr/>
          <a:lstStyle/>
          <a:p>
            <a:fld id="{1346F33E-D5FC-4227-9A46-0D44C5219172}" type="datetimeFigureOut">
              <a:rPr lang="en-IN" smtClean="0"/>
              <a:t>26-04-2024</a:t>
            </a:fld>
            <a:endParaRPr lang="en-IN"/>
          </a:p>
        </p:txBody>
      </p:sp>
      <p:sp>
        <p:nvSpPr>
          <p:cNvPr id="5" name="Footer Placeholder 4">
            <a:extLst>
              <a:ext uri="{FF2B5EF4-FFF2-40B4-BE49-F238E27FC236}">
                <a16:creationId xmlns:a16="http://schemas.microsoft.com/office/drawing/2014/main" id="{B4845D36-F6DA-43BD-31E3-374BD64BD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9CF16-E8A9-6109-FA66-FC393AB8134A}"/>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61329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7B1E-30F8-D5FF-1E9F-A3029EE77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921637-60F6-EA69-C54A-6EA7AB2E97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38D4A-C6ED-90AC-9E9B-A2AF1940119E}"/>
              </a:ext>
            </a:extLst>
          </p:cNvPr>
          <p:cNvSpPr>
            <a:spLocks noGrp="1"/>
          </p:cNvSpPr>
          <p:nvPr>
            <p:ph type="dt" sz="half" idx="10"/>
          </p:nvPr>
        </p:nvSpPr>
        <p:spPr/>
        <p:txBody>
          <a:bodyPr/>
          <a:lstStyle/>
          <a:p>
            <a:fld id="{1346F33E-D5FC-4227-9A46-0D44C5219172}" type="datetimeFigureOut">
              <a:rPr lang="en-IN" smtClean="0"/>
              <a:t>26-04-2024</a:t>
            </a:fld>
            <a:endParaRPr lang="en-IN"/>
          </a:p>
        </p:txBody>
      </p:sp>
      <p:sp>
        <p:nvSpPr>
          <p:cNvPr id="5" name="Footer Placeholder 4">
            <a:extLst>
              <a:ext uri="{FF2B5EF4-FFF2-40B4-BE49-F238E27FC236}">
                <a16:creationId xmlns:a16="http://schemas.microsoft.com/office/drawing/2014/main" id="{5E24223D-EDCF-7EFF-5C70-6E1C8A130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67CE2-9B33-95E1-E5E5-5EA924456523}"/>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361060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6FC3-C537-09A9-3966-DB7C422B3A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EE02DA-73E8-925B-4D1E-B81ACD67F4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A2B0E9-57DF-81C7-2361-901F612894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A55D64-760C-3FA4-FDCC-7D3A8DB2021C}"/>
              </a:ext>
            </a:extLst>
          </p:cNvPr>
          <p:cNvSpPr>
            <a:spLocks noGrp="1"/>
          </p:cNvSpPr>
          <p:nvPr>
            <p:ph type="dt" sz="half" idx="10"/>
          </p:nvPr>
        </p:nvSpPr>
        <p:spPr/>
        <p:txBody>
          <a:bodyPr/>
          <a:lstStyle/>
          <a:p>
            <a:fld id="{1346F33E-D5FC-4227-9A46-0D44C5219172}" type="datetimeFigureOut">
              <a:rPr lang="en-IN" smtClean="0"/>
              <a:t>26-04-2024</a:t>
            </a:fld>
            <a:endParaRPr lang="en-IN"/>
          </a:p>
        </p:txBody>
      </p:sp>
      <p:sp>
        <p:nvSpPr>
          <p:cNvPr id="6" name="Footer Placeholder 5">
            <a:extLst>
              <a:ext uri="{FF2B5EF4-FFF2-40B4-BE49-F238E27FC236}">
                <a16:creationId xmlns:a16="http://schemas.microsoft.com/office/drawing/2014/main" id="{1D64AA1D-1F18-1EC9-84AA-0919E2F9AA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1B3F1D-DAF0-DA5E-697C-A9EC444D6058}"/>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240782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1A8C-6483-C178-4371-2F8F2C8D29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9EC707-F6E5-9AB0-392B-73F10EB3F2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79435-2A70-9FB6-5749-FFD30FE2C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F6664D-F41F-32C7-C77F-74CE5E422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7342A-3FE5-F353-F343-15D207D003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1DF636-63CC-5E8A-AC66-ECAEDD3CFAF7}"/>
              </a:ext>
            </a:extLst>
          </p:cNvPr>
          <p:cNvSpPr>
            <a:spLocks noGrp="1"/>
          </p:cNvSpPr>
          <p:nvPr>
            <p:ph type="dt" sz="half" idx="10"/>
          </p:nvPr>
        </p:nvSpPr>
        <p:spPr/>
        <p:txBody>
          <a:bodyPr/>
          <a:lstStyle/>
          <a:p>
            <a:fld id="{1346F33E-D5FC-4227-9A46-0D44C5219172}" type="datetimeFigureOut">
              <a:rPr lang="en-IN" smtClean="0"/>
              <a:t>26-04-2024</a:t>
            </a:fld>
            <a:endParaRPr lang="en-IN"/>
          </a:p>
        </p:txBody>
      </p:sp>
      <p:sp>
        <p:nvSpPr>
          <p:cNvPr id="8" name="Footer Placeholder 7">
            <a:extLst>
              <a:ext uri="{FF2B5EF4-FFF2-40B4-BE49-F238E27FC236}">
                <a16:creationId xmlns:a16="http://schemas.microsoft.com/office/drawing/2014/main" id="{C3583AC8-B48E-8B4F-5CB6-7C6A98498C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54CDEB-3ABA-D12A-091F-6EEC6D52050D}"/>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58682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2178-24D5-2ADE-8ABD-54AC6C1BCB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47D54D-EF56-D19F-ED37-58331D4F27FC}"/>
              </a:ext>
            </a:extLst>
          </p:cNvPr>
          <p:cNvSpPr>
            <a:spLocks noGrp="1"/>
          </p:cNvSpPr>
          <p:nvPr>
            <p:ph type="dt" sz="half" idx="10"/>
          </p:nvPr>
        </p:nvSpPr>
        <p:spPr/>
        <p:txBody>
          <a:bodyPr/>
          <a:lstStyle/>
          <a:p>
            <a:fld id="{1346F33E-D5FC-4227-9A46-0D44C5219172}" type="datetimeFigureOut">
              <a:rPr lang="en-IN" smtClean="0"/>
              <a:t>26-04-2024</a:t>
            </a:fld>
            <a:endParaRPr lang="en-IN"/>
          </a:p>
        </p:txBody>
      </p:sp>
      <p:sp>
        <p:nvSpPr>
          <p:cNvPr id="4" name="Footer Placeholder 3">
            <a:extLst>
              <a:ext uri="{FF2B5EF4-FFF2-40B4-BE49-F238E27FC236}">
                <a16:creationId xmlns:a16="http://schemas.microsoft.com/office/drawing/2014/main" id="{C0FEA0DC-1798-8EC4-F4E4-1548E3FA7A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BCD2AA-CF6E-9ED9-D699-DF7666663B56}"/>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129270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B88D45-429D-4DEE-0E05-42DA6DF7E012}"/>
              </a:ext>
            </a:extLst>
          </p:cNvPr>
          <p:cNvSpPr>
            <a:spLocks noGrp="1"/>
          </p:cNvSpPr>
          <p:nvPr>
            <p:ph type="dt" sz="half" idx="10"/>
          </p:nvPr>
        </p:nvSpPr>
        <p:spPr/>
        <p:txBody>
          <a:bodyPr/>
          <a:lstStyle/>
          <a:p>
            <a:fld id="{1346F33E-D5FC-4227-9A46-0D44C5219172}" type="datetimeFigureOut">
              <a:rPr lang="en-IN" smtClean="0"/>
              <a:t>26-04-2024</a:t>
            </a:fld>
            <a:endParaRPr lang="en-IN"/>
          </a:p>
        </p:txBody>
      </p:sp>
      <p:sp>
        <p:nvSpPr>
          <p:cNvPr id="3" name="Footer Placeholder 2">
            <a:extLst>
              <a:ext uri="{FF2B5EF4-FFF2-40B4-BE49-F238E27FC236}">
                <a16:creationId xmlns:a16="http://schemas.microsoft.com/office/drawing/2014/main" id="{9F2934FB-A3AB-ED4A-EB76-9EFD5EFA9C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A1B833-F422-2032-9596-254A05FE0C0D}"/>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187810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FDC7-88B3-5A85-06BB-539E9A133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09186F-CFD1-8766-B5B7-3CF827693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1F71A2-E00E-D976-2EA4-F5EB37209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304E6-23AF-41BD-C495-24FBEAB27A37}"/>
              </a:ext>
            </a:extLst>
          </p:cNvPr>
          <p:cNvSpPr>
            <a:spLocks noGrp="1"/>
          </p:cNvSpPr>
          <p:nvPr>
            <p:ph type="dt" sz="half" idx="10"/>
          </p:nvPr>
        </p:nvSpPr>
        <p:spPr/>
        <p:txBody>
          <a:bodyPr/>
          <a:lstStyle/>
          <a:p>
            <a:fld id="{1346F33E-D5FC-4227-9A46-0D44C5219172}" type="datetimeFigureOut">
              <a:rPr lang="en-IN" smtClean="0"/>
              <a:t>26-04-2024</a:t>
            </a:fld>
            <a:endParaRPr lang="en-IN"/>
          </a:p>
        </p:txBody>
      </p:sp>
      <p:sp>
        <p:nvSpPr>
          <p:cNvPr id="6" name="Footer Placeholder 5">
            <a:extLst>
              <a:ext uri="{FF2B5EF4-FFF2-40B4-BE49-F238E27FC236}">
                <a16:creationId xmlns:a16="http://schemas.microsoft.com/office/drawing/2014/main" id="{FB2F7616-7B6D-ED10-3992-8EC18A91A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07452F-4339-580D-1843-94375B19CE25}"/>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257853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8376-C180-6A1D-24F2-2E90F6545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D1F2BF-DA2D-886D-A8D4-0655493013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76ADDD-D8B6-BD01-F522-A7CDD3241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95B8F-0DCB-453F-E23A-865D28E39233}"/>
              </a:ext>
            </a:extLst>
          </p:cNvPr>
          <p:cNvSpPr>
            <a:spLocks noGrp="1"/>
          </p:cNvSpPr>
          <p:nvPr>
            <p:ph type="dt" sz="half" idx="10"/>
          </p:nvPr>
        </p:nvSpPr>
        <p:spPr/>
        <p:txBody>
          <a:bodyPr/>
          <a:lstStyle/>
          <a:p>
            <a:fld id="{1346F33E-D5FC-4227-9A46-0D44C5219172}" type="datetimeFigureOut">
              <a:rPr lang="en-IN" smtClean="0"/>
              <a:t>26-04-2024</a:t>
            </a:fld>
            <a:endParaRPr lang="en-IN"/>
          </a:p>
        </p:txBody>
      </p:sp>
      <p:sp>
        <p:nvSpPr>
          <p:cNvPr id="6" name="Footer Placeholder 5">
            <a:extLst>
              <a:ext uri="{FF2B5EF4-FFF2-40B4-BE49-F238E27FC236}">
                <a16:creationId xmlns:a16="http://schemas.microsoft.com/office/drawing/2014/main" id="{E19D5FF4-D573-FD26-1566-BF48EE89D6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553A3-89A8-2478-4E02-9BCD0597F42B}"/>
              </a:ext>
            </a:extLst>
          </p:cNvPr>
          <p:cNvSpPr>
            <a:spLocks noGrp="1"/>
          </p:cNvSpPr>
          <p:nvPr>
            <p:ph type="sldNum" sz="quarter" idx="12"/>
          </p:nvPr>
        </p:nvSpPr>
        <p:spPr/>
        <p:txBody>
          <a:bodyPr/>
          <a:lstStyle/>
          <a:p>
            <a:fld id="{270B8526-6188-4555-9464-64B3577FA271}" type="slidenum">
              <a:rPr lang="en-IN" smtClean="0"/>
              <a:t>‹#›</a:t>
            </a:fld>
            <a:endParaRPr lang="en-IN"/>
          </a:p>
        </p:txBody>
      </p:sp>
    </p:spTree>
    <p:extLst>
      <p:ext uri="{BB962C8B-B14F-4D97-AF65-F5344CB8AC3E}">
        <p14:creationId xmlns:p14="http://schemas.microsoft.com/office/powerpoint/2010/main" val="411724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A684-B327-7A86-EBF6-6CE623327A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DC712E-0C27-A6E6-9791-228FD9552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D5FFC-352E-F0E6-8F75-BFD09C5B1F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46F33E-D5FC-4227-9A46-0D44C5219172}" type="datetimeFigureOut">
              <a:rPr lang="en-IN" smtClean="0"/>
              <a:t>26-04-2024</a:t>
            </a:fld>
            <a:endParaRPr lang="en-IN"/>
          </a:p>
        </p:txBody>
      </p:sp>
      <p:sp>
        <p:nvSpPr>
          <p:cNvPr id="5" name="Footer Placeholder 4">
            <a:extLst>
              <a:ext uri="{FF2B5EF4-FFF2-40B4-BE49-F238E27FC236}">
                <a16:creationId xmlns:a16="http://schemas.microsoft.com/office/drawing/2014/main" id="{F0997C59-276A-6F4D-2B52-303A4C2FC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B89C7DE-7E3D-3A9D-9864-E603FC2DA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0B8526-6188-4555-9464-64B3577FA271}" type="slidenum">
              <a:rPr lang="en-IN" smtClean="0"/>
              <a:t>‹#›</a:t>
            </a:fld>
            <a:endParaRPr lang="en-IN"/>
          </a:p>
        </p:txBody>
      </p:sp>
    </p:spTree>
    <p:extLst>
      <p:ext uri="{BB962C8B-B14F-4D97-AF65-F5344CB8AC3E}">
        <p14:creationId xmlns:p14="http://schemas.microsoft.com/office/powerpoint/2010/main" val="2235055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A213-22EF-E68E-E806-EF578ADC0D37}"/>
              </a:ext>
            </a:extLst>
          </p:cNvPr>
          <p:cNvSpPr>
            <a:spLocks noGrp="1"/>
          </p:cNvSpPr>
          <p:nvPr>
            <p:ph type="ctrTitle"/>
          </p:nvPr>
        </p:nvSpPr>
        <p:spPr/>
        <p:txBody>
          <a:bodyPr/>
          <a:lstStyle/>
          <a:p>
            <a:r>
              <a:rPr lang="en-US" dirty="0"/>
              <a:t>Unit -5</a:t>
            </a:r>
            <a:endParaRPr lang="en-IN" dirty="0"/>
          </a:p>
        </p:txBody>
      </p:sp>
      <p:sp>
        <p:nvSpPr>
          <p:cNvPr id="3" name="Subtitle 2">
            <a:extLst>
              <a:ext uri="{FF2B5EF4-FFF2-40B4-BE49-F238E27FC236}">
                <a16:creationId xmlns:a16="http://schemas.microsoft.com/office/drawing/2014/main" id="{2580A812-F2A2-6C41-389C-67B5E3CCEA90}"/>
              </a:ext>
            </a:extLst>
          </p:cNvPr>
          <p:cNvSpPr>
            <a:spLocks noGrp="1"/>
          </p:cNvSpPr>
          <p:nvPr>
            <p:ph type="subTitle" idx="1"/>
          </p:nvPr>
        </p:nvSpPr>
        <p:spPr/>
        <p:txBody>
          <a:bodyPr/>
          <a:lstStyle/>
          <a:p>
            <a:r>
              <a:rPr lang="en-US" sz="1800" b="1" kern="0" dirty="0">
                <a:effectLst/>
                <a:latin typeface="Times New Roman" panose="02020603050405020304" pitchFamily="18" charset="0"/>
                <a:ea typeface="Times New Roman" panose="02020603050405020304" pitchFamily="18" charset="0"/>
              </a:rPr>
              <a:t>Working with Data </a:t>
            </a:r>
            <a:endParaRPr lang="en-IN" dirty="0"/>
          </a:p>
        </p:txBody>
      </p:sp>
    </p:spTree>
    <p:extLst>
      <p:ext uri="{BB962C8B-B14F-4D97-AF65-F5344CB8AC3E}">
        <p14:creationId xmlns:p14="http://schemas.microsoft.com/office/powerpoint/2010/main" val="2331541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550CB4-6214-63B0-2665-231A169F65C4}"/>
              </a:ext>
            </a:extLst>
          </p:cNvPr>
          <p:cNvSpPr txBox="1"/>
          <p:nvPr/>
        </p:nvSpPr>
        <p:spPr>
          <a:xfrm>
            <a:off x="240424" y="350259"/>
            <a:ext cx="11504886" cy="5632311"/>
          </a:xfrm>
          <a:prstGeom prst="rect">
            <a:avLst/>
          </a:prstGeom>
          <a:noFill/>
        </p:spPr>
        <p:txBody>
          <a:bodyPr wrap="square">
            <a:spAutoFit/>
          </a:bodyPr>
          <a:lstStyle/>
          <a:p>
            <a:r>
              <a:rPr lang="en-US" sz="2400" dirty="0"/>
              <a:t> Once connected, you can specify which database to use by calling </a:t>
            </a:r>
            <a:r>
              <a:rPr lang="en-US" sz="2400" dirty="0" err="1"/>
              <a:t>db.db</a:t>
            </a:r>
            <a:r>
              <a:rPr lang="en-US" sz="2400" dirty="0"/>
              <a:t>("</a:t>
            </a:r>
            <a:r>
              <a:rPr lang="en-US" sz="2400" dirty="0" err="1"/>
              <a:t>mydb</a:t>
            </a:r>
            <a:r>
              <a:rPr lang="en-US" sz="2400" dirty="0"/>
              <a:t>"). This does not create a new database; it simply prepares to interact with the specified database.</a:t>
            </a:r>
          </a:p>
          <a:p>
            <a:endParaRPr lang="en-US" sz="2400" dirty="0"/>
          </a:p>
          <a:p>
            <a:r>
              <a:rPr lang="en-IN" sz="2400" b="1" dirty="0"/>
              <a:t>var </a:t>
            </a:r>
            <a:r>
              <a:rPr lang="en-IN" sz="2400" b="1" dirty="0" err="1"/>
              <a:t>dbo</a:t>
            </a:r>
            <a:r>
              <a:rPr lang="en-IN" sz="2400" b="1" dirty="0"/>
              <a:t> = </a:t>
            </a:r>
            <a:r>
              <a:rPr lang="en-IN" sz="2400" b="1" dirty="0" err="1"/>
              <a:t>db.db</a:t>
            </a:r>
            <a:r>
              <a:rPr lang="en-IN" sz="2400" b="1" dirty="0"/>
              <a:t>("</a:t>
            </a:r>
            <a:r>
              <a:rPr lang="en-IN" sz="2400" b="1" dirty="0" err="1"/>
              <a:t>mydb</a:t>
            </a:r>
            <a:r>
              <a:rPr lang="en-IN" sz="2400" b="1" dirty="0"/>
              <a:t>");</a:t>
            </a:r>
          </a:p>
          <a:p>
            <a:endParaRPr lang="en-IN" sz="2400" b="1" dirty="0"/>
          </a:p>
          <a:p>
            <a:pPr algn="just"/>
            <a:r>
              <a:rPr lang="en-US" sz="2400" dirty="0"/>
              <a:t>The </a:t>
            </a:r>
            <a:r>
              <a:rPr lang="en-US" sz="2400" dirty="0" err="1"/>
              <a:t>createCollection</a:t>
            </a:r>
            <a:r>
              <a:rPr lang="en-US" sz="2400" dirty="0"/>
              <a:t> method is used to create a new collection named "customers" in the database. If the collection creation is successful, it logs "Collection created!" to the console.</a:t>
            </a:r>
          </a:p>
          <a:p>
            <a:pPr algn="just"/>
            <a:endParaRPr lang="en-US" sz="2400" dirty="0"/>
          </a:p>
          <a:p>
            <a:pPr algn="just"/>
            <a:r>
              <a:rPr lang="en-US" sz="2400" b="1" dirty="0" err="1"/>
              <a:t>dbo.createCollection</a:t>
            </a:r>
            <a:r>
              <a:rPr lang="en-US" sz="2400" b="1" dirty="0"/>
              <a:t>("customers", function(err, res) {</a:t>
            </a:r>
          </a:p>
          <a:p>
            <a:pPr algn="just"/>
            <a:r>
              <a:rPr lang="en-US" sz="2400" b="1" dirty="0"/>
              <a:t>    if (err) throw err;</a:t>
            </a:r>
          </a:p>
          <a:p>
            <a:pPr algn="just"/>
            <a:r>
              <a:rPr lang="en-US" sz="2400" b="1" dirty="0"/>
              <a:t>    console.log("Collection created!");</a:t>
            </a:r>
          </a:p>
          <a:p>
            <a:pPr algn="just"/>
            <a:r>
              <a:rPr lang="en-US" sz="2400" b="1" dirty="0"/>
              <a:t>    </a:t>
            </a:r>
            <a:r>
              <a:rPr lang="en-US" sz="2400" b="1" dirty="0" err="1"/>
              <a:t>db.close</a:t>
            </a:r>
            <a:r>
              <a:rPr lang="en-US" sz="2400" b="1" dirty="0"/>
              <a:t>();</a:t>
            </a:r>
          </a:p>
          <a:p>
            <a:pPr algn="just"/>
            <a:r>
              <a:rPr lang="en-US" sz="2400" b="1" dirty="0"/>
              <a:t>});</a:t>
            </a:r>
            <a:endParaRPr lang="en-IN" sz="2400" b="1" dirty="0"/>
          </a:p>
        </p:txBody>
      </p:sp>
    </p:spTree>
    <p:extLst>
      <p:ext uri="{BB962C8B-B14F-4D97-AF65-F5344CB8AC3E}">
        <p14:creationId xmlns:p14="http://schemas.microsoft.com/office/powerpoint/2010/main" val="242655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18D0CF-C4BB-8B7C-1010-FD27925E18EB}"/>
              </a:ext>
            </a:extLst>
          </p:cNvPr>
          <p:cNvSpPr txBox="1"/>
          <p:nvPr/>
        </p:nvSpPr>
        <p:spPr>
          <a:xfrm>
            <a:off x="362607" y="1166842"/>
            <a:ext cx="9963806" cy="4524315"/>
          </a:xfrm>
          <a:prstGeom prst="rect">
            <a:avLst/>
          </a:prstGeom>
          <a:noFill/>
        </p:spPr>
        <p:txBody>
          <a:bodyPr wrap="square">
            <a:spAutoFit/>
          </a:bodyPr>
          <a:lstStyle/>
          <a:p>
            <a:r>
              <a:rPr lang="en-IN" sz="2400" dirty="0"/>
              <a:t>var </a:t>
            </a:r>
            <a:r>
              <a:rPr lang="en-IN" sz="2400" dirty="0" err="1"/>
              <a:t>MongoClient</a:t>
            </a:r>
            <a:r>
              <a:rPr lang="en-IN" sz="2400" dirty="0"/>
              <a:t>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://localhost:27017/";</a:t>
            </a:r>
          </a:p>
          <a:p>
            <a:endParaRPr lang="en-IN" sz="2400" dirty="0"/>
          </a:p>
          <a:p>
            <a:r>
              <a:rPr lang="en-IN" sz="2400" dirty="0" err="1"/>
              <a:t>MongoClient.connect</a:t>
            </a:r>
            <a:r>
              <a:rPr lang="en-IN" sz="2400" dirty="0"/>
              <a:t>(</a:t>
            </a:r>
            <a:r>
              <a:rPr lang="en-IN" sz="2400" dirty="0" err="1"/>
              <a:t>url</a:t>
            </a:r>
            <a:r>
              <a:rPr lang="en-IN" sz="2400" dirty="0"/>
              <a:t>, function(err, </a:t>
            </a:r>
            <a:r>
              <a:rPr lang="en-IN" sz="2400" dirty="0" err="1"/>
              <a:t>db</a:t>
            </a:r>
            <a:r>
              <a:rPr lang="en-IN" sz="2400" dirty="0"/>
              <a:t>) {</a:t>
            </a:r>
          </a:p>
          <a:p>
            <a:r>
              <a:rPr lang="en-IN" sz="2400" dirty="0"/>
              <a:t>  if (err) throw err;</a:t>
            </a:r>
          </a:p>
          <a:p>
            <a:r>
              <a:rPr lang="en-IN" sz="2400" dirty="0"/>
              <a:t>  var </a:t>
            </a:r>
            <a:r>
              <a:rPr lang="en-IN" sz="2400" dirty="0" err="1"/>
              <a:t>dbo</a:t>
            </a:r>
            <a:r>
              <a:rPr lang="en-IN" sz="2400" dirty="0"/>
              <a:t> = </a:t>
            </a:r>
            <a:r>
              <a:rPr lang="en-IN" sz="2400" dirty="0" err="1"/>
              <a:t>db.db</a:t>
            </a:r>
            <a:r>
              <a:rPr lang="en-IN" sz="2400" dirty="0"/>
              <a:t>("</a:t>
            </a:r>
            <a:r>
              <a:rPr lang="en-IN" sz="2400" dirty="0" err="1"/>
              <a:t>mydb</a:t>
            </a:r>
            <a:r>
              <a:rPr lang="en-IN" sz="2400" dirty="0"/>
              <a:t>");</a:t>
            </a:r>
          </a:p>
          <a:p>
            <a:r>
              <a:rPr lang="en-IN" sz="2400" dirty="0"/>
              <a:t>  </a:t>
            </a:r>
            <a:r>
              <a:rPr lang="en-IN" sz="2400" dirty="0" err="1"/>
              <a:t>dbo.createCollection</a:t>
            </a:r>
            <a:r>
              <a:rPr lang="en-IN" sz="2400" dirty="0"/>
              <a:t>("customers", function(err, res) {</a:t>
            </a:r>
          </a:p>
          <a:p>
            <a:r>
              <a:rPr lang="en-IN" sz="2400" dirty="0"/>
              <a:t>    if (err) throw err;</a:t>
            </a:r>
          </a:p>
          <a:p>
            <a:r>
              <a:rPr lang="en-IN" sz="2400" dirty="0"/>
              <a:t>    console.log("Collection created!");</a:t>
            </a:r>
          </a:p>
          <a:p>
            <a:r>
              <a:rPr lang="en-IN" sz="2400" dirty="0"/>
              <a:t>    </a:t>
            </a:r>
            <a:r>
              <a:rPr lang="en-IN" sz="2400" dirty="0" err="1"/>
              <a:t>db.close</a:t>
            </a:r>
            <a:r>
              <a:rPr lang="en-IN" sz="2400" dirty="0"/>
              <a:t>();</a:t>
            </a:r>
          </a:p>
          <a:p>
            <a:r>
              <a:rPr lang="en-IN" sz="2400" dirty="0"/>
              <a:t>  });</a:t>
            </a:r>
          </a:p>
          <a:p>
            <a:r>
              <a:rPr lang="en-IN" sz="2400" dirty="0"/>
              <a:t>});</a:t>
            </a:r>
          </a:p>
        </p:txBody>
      </p:sp>
      <p:sp>
        <p:nvSpPr>
          <p:cNvPr id="5" name="TextBox 4">
            <a:extLst>
              <a:ext uri="{FF2B5EF4-FFF2-40B4-BE49-F238E27FC236}">
                <a16:creationId xmlns:a16="http://schemas.microsoft.com/office/drawing/2014/main" id="{268903F0-237C-9934-D7AE-40CFEB1B40DF}"/>
              </a:ext>
            </a:extLst>
          </p:cNvPr>
          <p:cNvSpPr txBox="1"/>
          <p:nvPr/>
        </p:nvSpPr>
        <p:spPr>
          <a:xfrm>
            <a:off x="520262" y="538538"/>
            <a:ext cx="6093372" cy="461665"/>
          </a:xfrm>
          <a:prstGeom prst="rect">
            <a:avLst/>
          </a:prstGeom>
          <a:noFill/>
        </p:spPr>
        <p:txBody>
          <a:bodyPr wrap="square">
            <a:spAutoFit/>
          </a:bodyPr>
          <a:lstStyle/>
          <a:p>
            <a:r>
              <a:rPr lang="en-IN" sz="2400" b="1" dirty="0"/>
              <a:t>Creating a Collection</a:t>
            </a:r>
          </a:p>
        </p:txBody>
      </p:sp>
    </p:spTree>
    <p:extLst>
      <p:ext uri="{BB962C8B-B14F-4D97-AF65-F5344CB8AC3E}">
        <p14:creationId xmlns:p14="http://schemas.microsoft.com/office/powerpoint/2010/main" val="311798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AE28C3-BA8E-63F2-596A-9175F64D4156}"/>
              </a:ext>
            </a:extLst>
          </p:cNvPr>
          <p:cNvSpPr txBox="1"/>
          <p:nvPr/>
        </p:nvSpPr>
        <p:spPr>
          <a:xfrm>
            <a:off x="492672" y="406541"/>
            <a:ext cx="6093372" cy="461665"/>
          </a:xfrm>
          <a:prstGeom prst="rect">
            <a:avLst/>
          </a:prstGeom>
          <a:noFill/>
        </p:spPr>
        <p:txBody>
          <a:bodyPr wrap="square">
            <a:spAutoFit/>
          </a:bodyPr>
          <a:lstStyle/>
          <a:p>
            <a:r>
              <a:rPr lang="en-IN" sz="2400" b="1" dirty="0"/>
              <a:t>Insert Into Collection</a:t>
            </a:r>
          </a:p>
        </p:txBody>
      </p:sp>
      <p:sp>
        <p:nvSpPr>
          <p:cNvPr id="5" name="TextBox 4">
            <a:extLst>
              <a:ext uri="{FF2B5EF4-FFF2-40B4-BE49-F238E27FC236}">
                <a16:creationId xmlns:a16="http://schemas.microsoft.com/office/drawing/2014/main" id="{EE214223-D6D3-9D83-87D4-D6B5D8323F34}"/>
              </a:ext>
            </a:extLst>
          </p:cNvPr>
          <p:cNvSpPr txBox="1"/>
          <p:nvPr/>
        </p:nvSpPr>
        <p:spPr>
          <a:xfrm>
            <a:off x="492671" y="1163452"/>
            <a:ext cx="10511659" cy="4893647"/>
          </a:xfrm>
          <a:prstGeom prst="rect">
            <a:avLst/>
          </a:prstGeom>
          <a:noFill/>
        </p:spPr>
        <p:txBody>
          <a:bodyPr wrap="square">
            <a:spAutoFit/>
          </a:bodyPr>
          <a:lstStyle/>
          <a:p>
            <a:r>
              <a:rPr lang="en-IN" sz="2400" dirty="0"/>
              <a:t>var </a:t>
            </a:r>
            <a:r>
              <a:rPr lang="en-IN" sz="2400" dirty="0" err="1"/>
              <a:t>MongoClient</a:t>
            </a:r>
            <a:r>
              <a:rPr lang="en-IN" sz="2400" dirty="0"/>
              <a:t>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://localhost:27017/";</a:t>
            </a:r>
          </a:p>
          <a:p>
            <a:endParaRPr lang="en-IN" sz="2400" dirty="0"/>
          </a:p>
          <a:p>
            <a:r>
              <a:rPr lang="en-IN" sz="2400" dirty="0" err="1"/>
              <a:t>MongoClient.connect</a:t>
            </a:r>
            <a:r>
              <a:rPr lang="en-IN" sz="2400" dirty="0"/>
              <a:t>(</a:t>
            </a:r>
            <a:r>
              <a:rPr lang="en-IN" sz="2400" dirty="0" err="1"/>
              <a:t>url</a:t>
            </a:r>
            <a:r>
              <a:rPr lang="en-IN" sz="2400" dirty="0"/>
              <a:t>, function(err, </a:t>
            </a:r>
            <a:r>
              <a:rPr lang="en-IN" sz="2400" dirty="0" err="1"/>
              <a:t>db</a:t>
            </a:r>
            <a:r>
              <a:rPr lang="en-IN" sz="2400" dirty="0"/>
              <a:t>) {</a:t>
            </a:r>
          </a:p>
          <a:p>
            <a:r>
              <a:rPr lang="en-IN" sz="2400" dirty="0"/>
              <a:t>  if (err) throw err;</a:t>
            </a:r>
          </a:p>
          <a:p>
            <a:r>
              <a:rPr lang="en-IN" sz="2400" dirty="0"/>
              <a:t>  var </a:t>
            </a:r>
            <a:r>
              <a:rPr lang="en-IN" sz="2400" dirty="0" err="1"/>
              <a:t>dbo</a:t>
            </a:r>
            <a:r>
              <a:rPr lang="en-IN" sz="2400" dirty="0"/>
              <a:t> = </a:t>
            </a:r>
            <a:r>
              <a:rPr lang="en-IN" sz="2400" dirty="0" err="1"/>
              <a:t>db.db</a:t>
            </a:r>
            <a:r>
              <a:rPr lang="en-IN" sz="2400" dirty="0"/>
              <a:t>("</a:t>
            </a:r>
            <a:r>
              <a:rPr lang="en-IN" sz="2400" dirty="0" err="1"/>
              <a:t>mydb</a:t>
            </a:r>
            <a:r>
              <a:rPr lang="en-IN" sz="2400" dirty="0"/>
              <a:t>");</a:t>
            </a:r>
          </a:p>
          <a:p>
            <a:r>
              <a:rPr lang="en-IN" sz="2400" dirty="0"/>
              <a:t>  var </a:t>
            </a:r>
            <a:r>
              <a:rPr lang="en-IN" sz="2400" dirty="0" err="1"/>
              <a:t>myobj</a:t>
            </a:r>
            <a:r>
              <a:rPr lang="en-IN" sz="2400" dirty="0"/>
              <a:t> = { name: "Amit", class: "</a:t>
            </a:r>
            <a:r>
              <a:rPr lang="en-IN" sz="2400" dirty="0" err="1"/>
              <a:t>Btech</a:t>
            </a:r>
            <a:r>
              <a:rPr lang="en-IN" sz="2400" dirty="0"/>
              <a:t>" };</a:t>
            </a:r>
          </a:p>
          <a:p>
            <a:r>
              <a:rPr lang="en-IN" sz="2400" dirty="0"/>
              <a:t>  </a:t>
            </a:r>
            <a:r>
              <a:rPr lang="en-IN" sz="2400" dirty="0" err="1"/>
              <a:t>dbo.collection</a:t>
            </a:r>
            <a:r>
              <a:rPr lang="en-IN" sz="2400" dirty="0"/>
              <a:t>("students").</a:t>
            </a:r>
            <a:r>
              <a:rPr lang="en-IN" sz="2400" dirty="0" err="1"/>
              <a:t>insertOne</a:t>
            </a:r>
            <a:r>
              <a:rPr lang="en-IN" sz="2400" dirty="0"/>
              <a:t>(</a:t>
            </a:r>
            <a:r>
              <a:rPr lang="en-IN" sz="2400" dirty="0" err="1"/>
              <a:t>myobj</a:t>
            </a:r>
            <a:r>
              <a:rPr lang="en-IN" sz="2400" dirty="0"/>
              <a:t>, function(err, res) {</a:t>
            </a:r>
          </a:p>
          <a:p>
            <a:r>
              <a:rPr lang="en-IN" sz="2400" dirty="0"/>
              <a:t>    if (err) throw err;</a:t>
            </a:r>
          </a:p>
          <a:p>
            <a:r>
              <a:rPr lang="en-IN" sz="2400" dirty="0"/>
              <a:t>    console.log("1 document inserted");</a:t>
            </a:r>
          </a:p>
          <a:p>
            <a:r>
              <a:rPr lang="en-IN" sz="2400" dirty="0"/>
              <a:t>    </a:t>
            </a:r>
            <a:r>
              <a:rPr lang="en-IN" sz="2400" dirty="0" err="1"/>
              <a:t>db.close</a:t>
            </a:r>
            <a:r>
              <a:rPr lang="en-IN" sz="2400" dirty="0"/>
              <a:t>();</a:t>
            </a:r>
          </a:p>
          <a:p>
            <a:r>
              <a:rPr lang="en-IN" sz="2400" dirty="0"/>
              <a:t>  });</a:t>
            </a:r>
          </a:p>
          <a:p>
            <a:r>
              <a:rPr lang="en-IN" sz="2400" dirty="0"/>
              <a:t>});</a:t>
            </a:r>
          </a:p>
        </p:txBody>
      </p:sp>
    </p:spTree>
    <p:extLst>
      <p:ext uri="{BB962C8B-B14F-4D97-AF65-F5344CB8AC3E}">
        <p14:creationId xmlns:p14="http://schemas.microsoft.com/office/powerpoint/2010/main" val="1281267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C5D6CF-9971-59FE-D275-13394E2F5538}"/>
              </a:ext>
            </a:extLst>
          </p:cNvPr>
          <p:cNvSpPr txBox="1"/>
          <p:nvPr/>
        </p:nvSpPr>
        <p:spPr>
          <a:xfrm>
            <a:off x="500556" y="2181430"/>
            <a:ext cx="10763906" cy="4524315"/>
          </a:xfrm>
          <a:prstGeom prst="rect">
            <a:avLst/>
          </a:prstGeom>
          <a:noFill/>
        </p:spPr>
        <p:txBody>
          <a:bodyPr wrap="square">
            <a:spAutoFit/>
          </a:bodyPr>
          <a:lstStyle/>
          <a:p>
            <a:r>
              <a:rPr lang="en-IN" sz="2400" dirty="0"/>
              <a:t>var </a:t>
            </a:r>
            <a:r>
              <a:rPr lang="en-IN" sz="2400" dirty="0" err="1"/>
              <a:t>MongoClient</a:t>
            </a:r>
            <a:r>
              <a:rPr lang="en-IN" sz="2400" dirty="0"/>
              <a:t>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://localhost:27017/";</a:t>
            </a:r>
          </a:p>
          <a:p>
            <a:endParaRPr lang="en-IN" sz="2400" dirty="0"/>
          </a:p>
          <a:p>
            <a:r>
              <a:rPr lang="en-IN" sz="2400" dirty="0" err="1"/>
              <a:t>MongoClient.connect</a:t>
            </a:r>
            <a:r>
              <a:rPr lang="en-IN" sz="2400" dirty="0"/>
              <a:t>(</a:t>
            </a:r>
            <a:r>
              <a:rPr lang="en-IN" sz="2400" dirty="0" err="1"/>
              <a:t>url</a:t>
            </a:r>
            <a:r>
              <a:rPr lang="en-IN" sz="2400" dirty="0"/>
              <a:t>, function(err, </a:t>
            </a:r>
            <a:r>
              <a:rPr lang="en-IN" sz="2400" dirty="0" err="1"/>
              <a:t>db</a:t>
            </a:r>
            <a:r>
              <a:rPr lang="en-IN" sz="2400" dirty="0"/>
              <a:t>) {</a:t>
            </a:r>
          </a:p>
          <a:p>
            <a:r>
              <a:rPr lang="en-IN" sz="2400" dirty="0"/>
              <a:t>  if (err) throw err;</a:t>
            </a:r>
          </a:p>
          <a:p>
            <a:r>
              <a:rPr lang="en-IN" sz="2400" dirty="0"/>
              <a:t>  var </a:t>
            </a:r>
            <a:r>
              <a:rPr lang="en-IN" sz="2400" dirty="0" err="1"/>
              <a:t>dbo</a:t>
            </a:r>
            <a:r>
              <a:rPr lang="en-IN" sz="2400" dirty="0"/>
              <a:t> = </a:t>
            </a:r>
            <a:r>
              <a:rPr lang="en-IN" sz="2400" dirty="0" err="1"/>
              <a:t>db.db</a:t>
            </a:r>
            <a:r>
              <a:rPr lang="en-IN" sz="2400" dirty="0"/>
              <a:t>("</a:t>
            </a:r>
            <a:r>
              <a:rPr lang="en-IN" sz="2400" dirty="0" err="1"/>
              <a:t>mydb</a:t>
            </a:r>
            <a:r>
              <a:rPr lang="en-IN" sz="2400" dirty="0"/>
              <a:t>");</a:t>
            </a:r>
          </a:p>
          <a:p>
            <a:r>
              <a:rPr lang="en-IN" sz="2400" dirty="0"/>
              <a:t>  </a:t>
            </a:r>
            <a:r>
              <a:rPr lang="en-IN" sz="2400" dirty="0" err="1"/>
              <a:t>dbo.collection</a:t>
            </a:r>
            <a:r>
              <a:rPr lang="en-IN" sz="2400" dirty="0"/>
              <a:t>("students").</a:t>
            </a:r>
            <a:r>
              <a:rPr lang="en-IN" sz="2400" dirty="0" err="1"/>
              <a:t>findOne</a:t>
            </a:r>
            <a:r>
              <a:rPr lang="en-IN" sz="2400" dirty="0"/>
              <a:t>({}, function(err, result) {</a:t>
            </a:r>
          </a:p>
          <a:p>
            <a:r>
              <a:rPr lang="en-IN" sz="2400" dirty="0"/>
              <a:t>    if (err) throw err;</a:t>
            </a:r>
          </a:p>
          <a:p>
            <a:r>
              <a:rPr lang="en-IN" sz="2400" dirty="0"/>
              <a:t>    console.log(result.name);</a:t>
            </a:r>
          </a:p>
          <a:p>
            <a:r>
              <a:rPr lang="en-IN" sz="2400" dirty="0"/>
              <a:t>    </a:t>
            </a:r>
            <a:r>
              <a:rPr lang="en-IN" sz="2400" dirty="0" err="1"/>
              <a:t>db.close</a:t>
            </a:r>
            <a:r>
              <a:rPr lang="en-IN" sz="2400" dirty="0"/>
              <a:t>();</a:t>
            </a:r>
          </a:p>
          <a:p>
            <a:r>
              <a:rPr lang="en-IN" sz="2400" dirty="0"/>
              <a:t>  });</a:t>
            </a:r>
          </a:p>
          <a:p>
            <a:r>
              <a:rPr lang="en-IN" sz="2400" dirty="0"/>
              <a:t>});</a:t>
            </a:r>
          </a:p>
        </p:txBody>
      </p:sp>
      <p:sp>
        <p:nvSpPr>
          <p:cNvPr id="5" name="TextBox 4">
            <a:extLst>
              <a:ext uri="{FF2B5EF4-FFF2-40B4-BE49-F238E27FC236}">
                <a16:creationId xmlns:a16="http://schemas.microsoft.com/office/drawing/2014/main" id="{D54F50D3-1263-5EEA-25EE-B28FAD96DF4B}"/>
              </a:ext>
            </a:extLst>
          </p:cNvPr>
          <p:cNvSpPr txBox="1"/>
          <p:nvPr/>
        </p:nvSpPr>
        <p:spPr>
          <a:xfrm>
            <a:off x="524203" y="284085"/>
            <a:ext cx="11473355" cy="1446550"/>
          </a:xfrm>
          <a:prstGeom prst="rect">
            <a:avLst/>
          </a:prstGeom>
          <a:noFill/>
        </p:spPr>
        <p:txBody>
          <a:bodyPr wrap="square">
            <a:spAutoFit/>
          </a:bodyPr>
          <a:lstStyle/>
          <a:p>
            <a:r>
              <a:rPr lang="en-US" sz="2400" b="1" dirty="0"/>
              <a:t>Find One</a:t>
            </a:r>
          </a:p>
          <a:p>
            <a:r>
              <a:rPr lang="en-US" sz="2400" dirty="0"/>
              <a:t>To select data from a collection in MongoDB, we can use the </a:t>
            </a:r>
            <a:r>
              <a:rPr lang="en-US" sz="2400" dirty="0" err="1"/>
              <a:t>findOne</a:t>
            </a:r>
            <a:r>
              <a:rPr lang="en-US" sz="2400" dirty="0"/>
              <a:t>() method.</a:t>
            </a:r>
          </a:p>
          <a:p>
            <a:endParaRPr lang="en-US" sz="1400" dirty="0"/>
          </a:p>
          <a:p>
            <a:r>
              <a:rPr lang="en-US" sz="2400" dirty="0"/>
              <a:t>The </a:t>
            </a:r>
            <a:r>
              <a:rPr lang="en-US" sz="2400" dirty="0" err="1"/>
              <a:t>findOne</a:t>
            </a:r>
            <a:r>
              <a:rPr lang="en-US" sz="2400" dirty="0"/>
              <a:t>() method returns the first occurrence in the selection.</a:t>
            </a:r>
            <a:endParaRPr lang="en-IN" sz="2400" dirty="0"/>
          </a:p>
        </p:txBody>
      </p:sp>
    </p:spTree>
    <p:extLst>
      <p:ext uri="{BB962C8B-B14F-4D97-AF65-F5344CB8AC3E}">
        <p14:creationId xmlns:p14="http://schemas.microsoft.com/office/powerpoint/2010/main" val="106540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0CA8D-EE43-FC68-F5EE-6DC412A25E74}"/>
              </a:ext>
            </a:extLst>
          </p:cNvPr>
          <p:cNvSpPr txBox="1"/>
          <p:nvPr/>
        </p:nvSpPr>
        <p:spPr>
          <a:xfrm>
            <a:off x="327791" y="1116156"/>
            <a:ext cx="11536417" cy="4893647"/>
          </a:xfrm>
          <a:prstGeom prst="rect">
            <a:avLst/>
          </a:prstGeom>
          <a:noFill/>
        </p:spPr>
        <p:txBody>
          <a:bodyPr wrap="square">
            <a:spAutoFit/>
          </a:bodyPr>
          <a:lstStyle/>
          <a:p>
            <a:r>
              <a:rPr lang="en-IN" sz="2400" dirty="0"/>
              <a:t>var </a:t>
            </a:r>
            <a:r>
              <a:rPr lang="en-IN" sz="2400" dirty="0" err="1"/>
              <a:t>MongoClient</a:t>
            </a:r>
            <a:r>
              <a:rPr lang="en-IN" sz="2400" dirty="0"/>
              <a:t>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://localhost:27017/";</a:t>
            </a:r>
          </a:p>
          <a:p>
            <a:endParaRPr lang="en-IN" sz="2400" dirty="0"/>
          </a:p>
          <a:p>
            <a:r>
              <a:rPr lang="en-IN" sz="2400" dirty="0" err="1"/>
              <a:t>MongoClient.connect</a:t>
            </a:r>
            <a:r>
              <a:rPr lang="en-IN" sz="2400" dirty="0"/>
              <a:t>(</a:t>
            </a:r>
            <a:r>
              <a:rPr lang="en-IN" sz="2400" dirty="0" err="1"/>
              <a:t>url</a:t>
            </a:r>
            <a:r>
              <a:rPr lang="en-IN" sz="2400" dirty="0"/>
              <a:t>, function(err, </a:t>
            </a:r>
            <a:r>
              <a:rPr lang="en-IN" sz="2400" dirty="0" err="1"/>
              <a:t>db</a:t>
            </a:r>
            <a:r>
              <a:rPr lang="en-IN" sz="2400" dirty="0"/>
              <a:t>) {</a:t>
            </a:r>
          </a:p>
          <a:p>
            <a:r>
              <a:rPr lang="en-IN" sz="2400" dirty="0"/>
              <a:t>  if (err) throw err;</a:t>
            </a:r>
          </a:p>
          <a:p>
            <a:r>
              <a:rPr lang="en-IN" sz="2400" dirty="0"/>
              <a:t>  var </a:t>
            </a:r>
            <a:r>
              <a:rPr lang="en-IN" sz="2400" dirty="0" err="1"/>
              <a:t>dbo</a:t>
            </a:r>
            <a:r>
              <a:rPr lang="en-IN" sz="2400" dirty="0"/>
              <a:t> = </a:t>
            </a:r>
            <a:r>
              <a:rPr lang="en-IN" sz="2400" dirty="0" err="1"/>
              <a:t>db.db</a:t>
            </a:r>
            <a:r>
              <a:rPr lang="en-IN" sz="2400" dirty="0"/>
              <a:t>("</a:t>
            </a:r>
            <a:r>
              <a:rPr lang="en-IN" sz="2400" dirty="0" err="1"/>
              <a:t>mydb</a:t>
            </a:r>
            <a:r>
              <a:rPr lang="en-IN" sz="2400" dirty="0"/>
              <a:t>");</a:t>
            </a:r>
          </a:p>
          <a:p>
            <a:r>
              <a:rPr lang="en-IN" sz="2400" dirty="0"/>
              <a:t>  var query = { name: "Amit" };</a:t>
            </a:r>
          </a:p>
          <a:p>
            <a:r>
              <a:rPr lang="en-IN" sz="2400" dirty="0"/>
              <a:t>  </a:t>
            </a:r>
            <a:r>
              <a:rPr lang="en-IN" sz="2400" dirty="0" err="1"/>
              <a:t>dbo.collection</a:t>
            </a:r>
            <a:r>
              <a:rPr lang="en-IN" sz="2400" dirty="0"/>
              <a:t>("students").find(query).</a:t>
            </a:r>
            <a:r>
              <a:rPr lang="en-IN" sz="2400" dirty="0" err="1"/>
              <a:t>toArray</a:t>
            </a:r>
            <a:r>
              <a:rPr lang="en-IN" sz="2400" dirty="0"/>
              <a:t>(function(err, result) {</a:t>
            </a:r>
          </a:p>
          <a:p>
            <a:r>
              <a:rPr lang="en-IN" sz="2400" dirty="0"/>
              <a:t>    if (err) throw err;</a:t>
            </a:r>
          </a:p>
          <a:p>
            <a:r>
              <a:rPr lang="en-IN" sz="2400" dirty="0"/>
              <a:t>    console.log(result);</a:t>
            </a:r>
          </a:p>
          <a:p>
            <a:r>
              <a:rPr lang="en-IN" sz="2400" dirty="0"/>
              <a:t>    </a:t>
            </a:r>
            <a:r>
              <a:rPr lang="en-IN" sz="2400" dirty="0" err="1"/>
              <a:t>db.close</a:t>
            </a:r>
            <a:r>
              <a:rPr lang="en-IN" sz="2400" dirty="0"/>
              <a:t>();</a:t>
            </a:r>
          </a:p>
          <a:p>
            <a:r>
              <a:rPr lang="en-IN" sz="2400" dirty="0"/>
              <a:t>  });</a:t>
            </a:r>
          </a:p>
          <a:p>
            <a:r>
              <a:rPr lang="en-IN" sz="2400" dirty="0"/>
              <a:t>});</a:t>
            </a:r>
          </a:p>
        </p:txBody>
      </p:sp>
      <p:sp>
        <p:nvSpPr>
          <p:cNvPr id="4" name="TextBox 3">
            <a:extLst>
              <a:ext uri="{FF2B5EF4-FFF2-40B4-BE49-F238E27FC236}">
                <a16:creationId xmlns:a16="http://schemas.microsoft.com/office/drawing/2014/main" id="{F1A99BAB-0BCF-8BAD-3BA3-FE7098CC57C8}"/>
              </a:ext>
            </a:extLst>
          </p:cNvPr>
          <p:cNvSpPr txBox="1"/>
          <p:nvPr/>
        </p:nvSpPr>
        <p:spPr>
          <a:xfrm>
            <a:off x="520262" y="425669"/>
            <a:ext cx="10909738" cy="461665"/>
          </a:xfrm>
          <a:prstGeom prst="rect">
            <a:avLst/>
          </a:prstGeom>
          <a:noFill/>
        </p:spPr>
        <p:txBody>
          <a:bodyPr wrap="square" rtlCol="0">
            <a:spAutoFit/>
          </a:bodyPr>
          <a:lstStyle/>
          <a:p>
            <a:r>
              <a:rPr lang="en-US" sz="2400" b="1" dirty="0"/>
              <a:t>Selecting a data</a:t>
            </a:r>
            <a:endParaRPr lang="en-IN" sz="2400" b="1" dirty="0"/>
          </a:p>
        </p:txBody>
      </p:sp>
    </p:spTree>
    <p:extLst>
      <p:ext uri="{BB962C8B-B14F-4D97-AF65-F5344CB8AC3E}">
        <p14:creationId xmlns:p14="http://schemas.microsoft.com/office/powerpoint/2010/main" val="118259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290CC-9BD5-F9BB-ED0D-624313ED27D3}"/>
              </a:ext>
            </a:extLst>
          </p:cNvPr>
          <p:cNvSpPr txBox="1"/>
          <p:nvPr/>
        </p:nvSpPr>
        <p:spPr>
          <a:xfrm>
            <a:off x="303486" y="1223124"/>
            <a:ext cx="11583714" cy="4893647"/>
          </a:xfrm>
          <a:prstGeom prst="rect">
            <a:avLst/>
          </a:prstGeom>
          <a:noFill/>
        </p:spPr>
        <p:txBody>
          <a:bodyPr wrap="square">
            <a:spAutoFit/>
          </a:bodyPr>
          <a:lstStyle/>
          <a:p>
            <a:r>
              <a:rPr lang="en-IN" sz="2400" dirty="0"/>
              <a:t>var </a:t>
            </a:r>
            <a:r>
              <a:rPr lang="en-IN" sz="2400" dirty="0" err="1"/>
              <a:t>MongoClient</a:t>
            </a:r>
            <a:r>
              <a:rPr lang="en-IN" sz="2400" dirty="0"/>
              <a:t>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://localhost:27017/";</a:t>
            </a:r>
          </a:p>
          <a:p>
            <a:endParaRPr lang="en-IN" sz="2400" dirty="0"/>
          </a:p>
          <a:p>
            <a:r>
              <a:rPr lang="en-IN" sz="2400" dirty="0" err="1"/>
              <a:t>MongoClient.connect</a:t>
            </a:r>
            <a:r>
              <a:rPr lang="en-IN" sz="2400" dirty="0"/>
              <a:t>(</a:t>
            </a:r>
            <a:r>
              <a:rPr lang="en-IN" sz="2400" dirty="0" err="1"/>
              <a:t>url</a:t>
            </a:r>
            <a:r>
              <a:rPr lang="en-IN" sz="2400" dirty="0"/>
              <a:t>, function(err, </a:t>
            </a:r>
            <a:r>
              <a:rPr lang="en-IN" sz="2400" dirty="0" err="1"/>
              <a:t>db</a:t>
            </a:r>
            <a:r>
              <a:rPr lang="en-IN" sz="2400" dirty="0"/>
              <a:t>) {</a:t>
            </a:r>
          </a:p>
          <a:p>
            <a:r>
              <a:rPr lang="en-IN" sz="2400" dirty="0"/>
              <a:t>  if (err) throw err;</a:t>
            </a:r>
          </a:p>
          <a:p>
            <a:r>
              <a:rPr lang="en-IN" sz="2400" dirty="0"/>
              <a:t>  var </a:t>
            </a:r>
            <a:r>
              <a:rPr lang="en-IN" sz="2400" dirty="0" err="1"/>
              <a:t>dbo</a:t>
            </a:r>
            <a:r>
              <a:rPr lang="en-IN" sz="2400" dirty="0"/>
              <a:t> = </a:t>
            </a:r>
            <a:r>
              <a:rPr lang="en-IN" sz="2400" dirty="0" err="1"/>
              <a:t>db.db</a:t>
            </a:r>
            <a:r>
              <a:rPr lang="en-IN" sz="2400" dirty="0"/>
              <a:t>("</a:t>
            </a:r>
            <a:r>
              <a:rPr lang="en-IN" sz="2400" dirty="0" err="1"/>
              <a:t>mydb</a:t>
            </a:r>
            <a:r>
              <a:rPr lang="en-IN" sz="2400" dirty="0"/>
              <a:t>");</a:t>
            </a:r>
          </a:p>
          <a:p>
            <a:r>
              <a:rPr lang="en-IN" sz="2400" dirty="0"/>
              <a:t>  var </a:t>
            </a:r>
            <a:r>
              <a:rPr lang="en-IN" sz="2400" dirty="0" err="1"/>
              <a:t>myquery</a:t>
            </a:r>
            <a:r>
              <a:rPr lang="en-IN" sz="2400" dirty="0"/>
              <a:t> = { name: ' Amit' };</a:t>
            </a:r>
          </a:p>
          <a:p>
            <a:r>
              <a:rPr lang="en-IN" sz="2400" dirty="0"/>
              <a:t>  </a:t>
            </a:r>
            <a:r>
              <a:rPr lang="en-IN" sz="2400" dirty="0" err="1"/>
              <a:t>dbo.collection</a:t>
            </a:r>
            <a:r>
              <a:rPr lang="en-IN" sz="2400" dirty="0"/>
              <a:t>("students").</a:t>
            </a:r>
            <a:r>
              <a:rPr lang="en-IN" sz="2400" dirty="0" err="1"/>
              <a:t>deleteOne</a:t>
            </a:r>
            <a:r>
              <a:rPr lang="en-IN" sz="2400" dirty="0"/>
              <a:t>(</a:t>
            </a:r>
            <a:r>
              <a:rPr lang="en-IN" sz="2400" dirty="0" err="1"/>
              <a:t>myquery</a:t>
            </a:r>
            <a:r>
              <a:rPr lang="en-IN" sz="2400" dirty="0"/>
              <a:t>, function(err, </a:t>
            </a:r>
            <a:r>
              <a:rPr lang="en-IN" sz="2400" dirty="0" err="1"/>
              <a:t>obj</a:t>
            </a:r>
            <a:r>
              <a:rPr lang="en-IN" sz="2400" dirty="0"/>
              <a:t>) {</a:t>
            </a:r>
          </a:p>
          <a:p>
            <a:r>
              <a:rPr lang="en-IN" sz="2400" dirty="0"/>
              <a:t>    if (err) throw err;</a:t>
            </a:r>
          </a:p>
          <a:p>
            <a:r>
              <a:rPr lang="en-IN" sz="2400" dirty="0"/>
              <a:t>    console.log("1 document deleted");</a:t>
            </a:r>
          </a:p>
          <a:p>
            <a:r>
              <a:rPr lang="en-IN" sz="2400" dirty="0"/>
              <a:t>    </a:t>
            </a:r>
            <a:r>
              <a:rPr lang="en-IN" sz="2400" dirty="0" err="1"/>
              <a:t>db.close</a:t>
            </a:r>
            <a:r>
              <a:rPr lang="en-IN" sz="2400" dirty="0"/>
              <a:t>();</a:t>
            </a:r>
          </a:p>
          <a:p>
            <a:r>
              <a:rPr lang="en-IN" sz="2400" dirty="0"/>
              <a:t>  });</a:t>
            </a:r>
          </a:p>
          <a:p>
            <a:r>
              <a:rPr lang="en-IN" sz="2400" dirty="0"/>
              <a:t>});</a:t>
            </a:r>
          </a:p>
        </p:txBody>
      </p:sp>
      <p:sp>
        <p:nvSpPr>
          <p:cNvPr id="4" name="TextBox 3">
            <a:extLst>
              <a:ext uri="{FF2B5EF4-FFF2-40B4-BE49-F238E27FC236}">
                <a16:creationId xmlns:a16="http://schemas.microsoft.com/office/drawing/2014/main" id="{26A97DF4-D451-1EC9-FD32-31A82A10D797}"/>
              </a:ext>
            </a:extLst>
          </p:cNvPr>
          <p:cNvSpPr txBox="1"/>
          <p:nvPr/>
        </p:nvSpPr>
        <p:spPr>
          <a:xfrm>
            <a:off x="346841" y="488731"/>
            <a:ext cx="6984125" cy="461665"/>
          </a:xfrm>
          <a:prstGeom prst="rect">
            <a:avLst/>
          </a:prstGeom>
          <a:noFill/>
        </p:spPr>
        <p:txBody>
          <a:bodyPr wrap="square" rtlCol="0">
            <a:spAutoFit/>
          </a:bodyPr>
          <a:lstStyle/>
          <a:p>
            <a:r>
              <a:rPr lang="en-US" sz="2400" b="1" dirty="0"/>
              <a:t>Deleting a record</a:t>
            </a:r>
            <a:endParaRPr lang="en-IN" sz="2400" b="1" dirty="0"/>
          </a:p>
        </p:txBody>
      </p:sp>
    </p:spTree>
    <p:extLst>
      <p:ext uri="{BB962C8B-B14F-4D97-AF65-F5344CB8AC3E}">
        <p14:creationId xmlns:p14="http://schemas.microsoft.com/office/powerpoint/2010/main" val="113893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94874B-75B6-DD16-B81A-EC392872F611}"/>
              </a:ext>
            </a:extLst>
          </p:cNvPr>
          <p:cNvSpPr txBox="1"/>
          <p:nvPr/>
        </p:nvSpPr>
        <p:spPr>
          <a:xfrm>
            <a:off x="430924" y="1122250"/>
            <a:ext cx="11205342" cy="5262979"/>
          </a:xfrm>
          <a:prstGeom prst="rect">
            <a:avLst/>
          </a:prstGeom>
          <a:noFill/>
        </p:spPr>
        <p:txBody>
          <a:bodyPr wrap="square">
            <a:spAutoFit/>
          </a:bodyPr>
          <a:lstStyle/>
          <a:p>
            <a:r>
              <a:rPr lang="en-IN" sz="2400" dirty="0"/>
              <a:t>var </a:t>
            </a:r>
            <a:r>
              <a:rPr lang="en-IN" sz="2400" dirty="0" err="1"/>
              <a:t>MongoClient</a:t>
            </a:r>
            <a:r>
              <a:rPr lang="en-IN" sz="2400" dirty="0"/>
              <a:t>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://127.0.0.1:27017/";</a:t>
            </a:r>
          </a:p>
          <a:p>
            <a:endParaRPr lang="en-IN" sz="2400" dirty="0"/>
          </a:p>
          <a:p>
            <a:r>
              <a:rPr lang="en-IN" sz="2400" dirty="0" err="1"/>
              <a:t>MongoClient.connect</a:t>
            </a:r>
            <a:r>
              <a:rPr lang="en-IN" sz="2400" dirty="0"/>
              <a:t>(</a:t>
            </a:r>
            <a:r>
              <a:rPr lang="en-IN" sz="2400" dirty="0" err="1"/>
              <a:t>url</a:t>
            </a:r>
            <a:r>
              <a:rPr lang="en-IN" sz="2400" dirty="0"/>
              <a:t>, function(err, </a:t>
            </a:r>
            <a:r>
              <a:rPr lang="en-IN" sz="2400" dirty="0" err="1"/>
              <a:t>db</a:t>
            </a:r>
            <a:r>
              <a:rPr lang="en-IN" sz="2400" dirty="0"/>
              <a:t>) {</a:t>
            </a:r>
          </a:p>
          <a:p>
            <a:r>
              <a:rPr lang="en-IN" sz="2400" dirty="0"/>
              <a:t>  if (err) throw err;</a:t>
            </a:r>
          </a:p>
          <a:p>
            <a:r>
              <a:rPr lang="en-IN" sz="2400" dirty="0"/>
              <a:t>  var </a:t>
            </a:r>
            <a:r>
              <a:rPr lang="en-IN" sz="2400" dirty="0" err="1"/>
              <a:t>dbo</a:t>
            </a:r>
            <a:r>
              <a:rPr lang="en-IN" sz="2400" dirty="0"/>
              <a:t> = </a:t>
            </a:r>
            <a:r>
              <a:rPr lang="en-IN" sz="2400" dirty="0" err="1"/>
              <a:t>db.db</a:t>
            </a:r>
            <a:r>
              <a:rPr lang="en-IN" sz="2400" dirty="0"/>
              <a:t>("</a:t>
            </a:r>
            <a:r>
              <a:rPr lang="en-IN" sz="2400" dirty="0" err="1"/>
              <a:t>mydb</a:t>
            </a:r>
            <a:r>
              <a:rPr lang="en-IN" sz="2400" dirty="0"/>
              <a:t>");</a:t>
            </a:r>
          </a:p>
          <a:p>
            <a:r>
              <a:rPr lang="en-IN" sz="2400" dirty="0"/>
              <a:t>  var </a:t>
            </a:r>
            <a:r>
              <a:rPr lang="en-IN" sz="2400" dirty="0" err="1"/>
              <a:t>myquery</a:t>
            </a:r>
            <a:r>
              <a:rPr lang="en-IN" sz="2400" dirty="0"/>
              <a:t> = { class: "</a:t>
            </a:r>
            <a:r>
              <a:rPr lang="en-IN" sz="2400" dirty="0" err="1"/>
              <a:t>M.Tech</a:t>
            </a:r>
            <a:r>
              <a:rPr lang="en-IN" sz="2400" dirty="0"/>
              <a:t>" };</a:t>
            </a:r>
          </a:p>
          <a:p>
            <a:r>
              <a:rPr lang="en-IN" sz="2400" dirty="0"/>
              <a:t>  var </a:t>
            </a:r>
            <a:r>
              <a:rPr lang="en-IN" sz="2400" dirty="0" err="1"/>
              <a:t>newvalues</a:t>
            </a:r>
            <a:r>
              <a:rPr lang="en-IN" sz="2400" dirty="0"/>
              <a:t> = { $set: {name: "Mohit", class: "C" } };</a:t>
            </a:r>
          </a:p>
          <a:p>
            <a:r>
              <a:rPr lang="en-IN" sz="2400" dirty="0"/>
              <a:t>  </a:t>
            </a:r>
            <a:r>
              <a:rPr lang="en-IN" sz="2400" dirty="0" err="1"/>
              <a:t>dbo.collection</a:t>
            </a:r>
            <a:r>
              <a:rPr lang="en-IN" sz="2400" dirty="0"/>
              <a:t>("customers").</a:t>
            </a:r>
            <a:r>
              <a:rPr lang="en-IN" sz="2400" dirty="0" err="1"/>
              <a:t>updateOne</a:t>
            </a:r>
            <a:r>
              <a:rPr lang="en-IN" sz="2400" dirty="0"/>
              <a:t>(</a:t>
            </a:r>
            <a:r>
              <a:rPr lang="en-IN" sz="2400" dirty="0" err="1"/>
              <a:t>myquery</a:t>
            </a:r>
            <a:r>
              <a:rPr lang="en-IN" sz="2400" dirty="0"/>
              <a:t>, </a:t>
            </a:r>
            <a:r>
              <a:rPr lang="en-IN" sz="2400" dirty="0" err="1"/>
              <a:t>newvalues</a:t>
            </a:r>
            <a:r>
              <a:rPr lang="en-IN" sz="2400" dirty="0"/>
              <a:t>, function(err, res) {</a:t>
            </a:r>
          </a:p>
          <a:p>
            <a:r>
              <a:rPr lang="en-IN" sz="2400" dirty="0"/>
              <a:t>    if (err) throw err;</a:t>
            </a:r>
          </a:p>
          <a:p>
            <a:r>
              <a:rPr lang="en-IN" sz="2400" dirty="0"/>
              <a:t>    console.log("1 document updated");</a:t>
            </a:r>
          </a:p>
          <a:p>
            <a:r>
              <a:rPr lang="en-IN" sz="2400" dirty="0"/>
              <a:t>    </a:t>
            </a:r>
            <a:r>
              <a:rPr lang="en-IN" sz="2400" dirty="0" err="1"/>
              <a:t>db.close</a:t>
            </a:r>
            <a:r>
              <a:rPr lang="en-IN" sz="2400" dirty="0"/>
              <a:t>();</a:t>
            </a:r>
          </a:p>
          <a:p>
            <a:r>
              <a:rPr lang="en-IN" sz="2400" dirty="0"/>
              <a:t>  });</a:t>
            </a:r>
          </a:p>
          <a:p>
            <a:r>
              <a:rPr lang="en-IN" sz="2400" dirty="0"/>
              <a:t>});</a:t>
            </a:r>
          </a:p>
        </p:txBody>
      </p:sp>
      <p:sp>
        <p:nvSpPr>
          <p:cNvPr id="4" name="TextBox 3">
            <a:extLst>
              <a:ext uri="{FF2B5EF4-FFF2-40B4-BE49-F238E27FC236}">
                <a16:creationId xmlns:a16="http://schemas.microsoft.com/office/drawing/2014/main" id="{81F30F74-F000-4396-81EB-8F19D7DEA3E4}"/>
              </a:ext>
            </a:extLst>
          </p:cNvPr>
          <p:cNvSpPr txBox="1"/>
          <p:nvPr/>
        </p:nvSpPr>
        <p:spPr>
          <a:xfrm>
            <a:off x="536028" y="520262"/>
            <a:ext cx="8781393" cy="461665"/>
          </a:xfrm>
          <a:prstGeom prst="rect">
            <a:avLst/>
          </a:prstGeom>
          <a:noFill/>
        </p:spPr>
        <p:txBody>
          <a:bodyPr wrap="square" rtlCol="0">
            <a:spAutoFit/>
          </a:bodyPr>
          <a:lstStyle/>
          <a:p>
            <a:r>
              <a:rPr lang="en-US" sz="2400" b="1" dirty="0"/>
              <a:t>Updating a Collection</a:t>
            </a:r>
            <a:endParaRPr lang="en-IN" sz="2400" b="1" dirty="0"/>
          </a:p>
        </p:txBody>
      </p:sp>
    </p:spTree>
    <p:extLst>
      <p:ext uri="{BB962C8B-B14F-4D97-AF65-F5344CB8AC3E}">
        <p14:creationId xmlns:p14="http://schemas.microsoft.com/office/powerpoint/2010/main" val="151644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0F555E-D7F1-7A56-6578-79C96736DBEC}"/>
              </a:ext>
            </a:extLst>
          </p:cNvPr>
          <p:cNvSpPr txBox="1"/>
          <p:nvPr/>
        </p:nvSpPr>
        <p:spPr>
          <a:xfrm>
            <a:off x="1198179" y="409903"/>
            <a:ext cx="9553904" cy="584775"/>
          </a:xfrm>
          <a:prstGeom prst="rect">
            <a:avLst/>
          </a:prstGeom>
          <a:noFill/>
        </p:spPr>
        <p:txBody>
          <a:bodyPr wrap="square" rtlCol="0">
            <a:spAutoFit/>
          </a:bodyPr>
          <a:lstStyle/>
          <a:p>
            <a:pPr algn="ctr"/>
            <a:r>
              <a:rPr lang="en-US" sz="3200" b="1" dirty="0"/>
              <a:t>Why MongoDB?</a:t>
            </a:r>
            <a:endParaRPr lang="en-IN" sz="3200" b="1" dirty="0"/>
          </a:p>
        </p:txBody>
      </p:sp>
      <p:sp>
        <p:nvSpPr>
          <p:cNvPr id="3" name="TextBox 2">
            <a:extLst>
              <a:ext uri="{FF2B5EF4-FFF2-40B4-BE49-F238E27FC236}">
                <a16:creationId xmlns:a16="http://schemas.microsoft.com/office/drawing/2014/main" id="{48BAEC83-4CB8-E1AC-1F26-506781B78878}"/>
              </a:ext>
            </a:extLst>
          </p:cNvPr>
          <p:cNvSpPr txBox="1"/>
          <p:nvPr/>
        </p:nvSpPr>
        <p:spPr>
          <a:xfrm>
            <a:off x="551793" y="1608083"/>
            <a:ext cx="11035862" cy="4154984"/>
          </a:xfrm>
          <a:prstGeom prst="rect">
            <a:avLst/>
          </a:prstGeom>
          <a:noFill/>
        </p:spPr>
        <p:txBody>
          <a:bodyPr wrap="square" rtlCol="0">
            <a:spAutoFit/>
          </a:bodyPr>
          <a:lstStyle/>
          <a:p>
            <a:r>
              <a:rPr lang="en-US" sz="2400" dirty="0"/>
              <a:t>Some of the Issues with RDBMS were:</a:t>
            </a:r>
          </a:p>
          <a:p>
            <a:endParaRPr lang="en-US" sz="2400" dirty="0"/>
          </a:p>
          <a:p>
            <a:pPr marL="342900" indent="-342900">
              <a:buAutoNum type="arabicPeriod"/>
            </a:pPr>
            <a:r>
              <a:rPr lang="en-US" sz="2400" dirty="0"/>
              <a:t>Scalability:</a:t>
            </a:r>
          </a:p>
          <a:p>
            <a:r>
              <a:rPr lang="en-US" sz="2400" dirty="0"/>
              <a:t>	 Difficult to scale millions of millions of data.</a:t>
            </a:r>
          </a:p>
          <a:p>
            <a:r>
              <a:rPr lang="en-US" sz="2400" dirty="0"/>
              <a:t>	Data stored in multiple tables is difficult to scale.</a:t>
            </a:r>
          </a:p>
          <a:p>
            <a:endParaRPr lang="en-US" sz="2400" dirty="0"/>
          </a:p>
          <a:p>
            <a:r>
              <a:rPr lang="en-US" sz="2400" dirty="0"/>
              <a:t>2. Flexibility:</a:t>
            </a:r>
          </a:p>
          <a:p>
            <a:r>
              <a:rPr lang="en-US" sz="2400" dirty="0"/>
              <a:t>	Fixed Data Structure are difficult to modify.</a:t>
            </a:r>
          </a:p>
          <a:p>
            <a:r>
              <a:rPr lang="en-US" sz="2400" dirty="0"/>
              <a:t>	Spending hours on designing database before development.</a:t>
            </a:r>
          </a:p>
          <a:p>
            <a:r>
              <a:rPr lang="en-US" sz="2400" dirty="0"/>
              <a:t>	Requires constant restructuring. </a:t>
            </a:r>
          </a:p>
          <a:p>
            <a:pPr marL="342900" indent="-342900">
              <a:buAutoNum type="arabicPeriod"/>
            </a:pPr>
            <a:endParaRPr lang="en-IN" sz="2400" dirty="0"/>
          </a:p>
        </p:txBody>
      </p:sp>
    </p:spTree>
    <p:extLst>
      <p:ext uri="{BB962C8B-B14F-4D97-AF65-F5344CB8AC3E}">
        <p14:creationId xmlns:p14="http://schemas.microsoft.com/office/powerpoint/2010/main" val="36701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1A4C1-D347-6421-EA5D-076A24BECA63}"/>
              </a:ext>
            </a:extLst>
          </p:cNvPr>
          <p:cNvSpPr txBox="1"/>
          <p:nvPr/>
        </p:nvSpPr>
        <p:spPr>
          <a:xfrm>
            <a:off x="520262" y="268014"/>
            <a:ext cx="10862441" cy="1200329"/>
          </a:xfrm>
          <a:prstGeom prst="rect">
            <a:avLst/>
          </a:prstGeom>
          <a:noFill/>
        </p:spPr>
        <p:txBody>
          <a:bodyPr wrap="square" rtlCol="0">
            <a:spAutoFit/>
          </a:bodyPr>
          <a:lstStyle/>
          <a:p>
            <a:r>
              <a:rPr lang="en-US" sz="2400" dirty="0"/>
              <a:t>3. Performance</a:t>
            </a:r>
          </a:p>
          <a:p>
            <a:r>
              <a:rPr lang="en-US" sz="2400" dirty="0"/>
              <a:t>	Data is generally stored across multiple tables. Joins have huge performance impact.</a:t>
            </a:r>
            <a:endParaRPr lang="en-IN" sz="2400" dirty="0"/>
          </a:p>
        </p:txBody>
      </p:sp>
      <p:pic>
        <p:nvPicPr>
          <p:cNvPr id="4" name="Picture 3">
            <a:extLst>
              <a:ext uri="{FF2B5EF4-FFF2-40B4-BE49-F238E27FC236}">
                <a16:creationId xmlns:a16="http://schemas.microsoft.com/office/drawing/2014/main" id="{A866D897-6FD5-766C-E9E8-2C362B1A86FF}"/>
              </a:ext>
            </a:extLst>
          </p:cNvPr>
          <p:cNvPicPr>
            <a:picLocks noChangeAspect="1"/>
          </p:cNvPicPr>
          <p:nvPr/>
        </p:nvPicPr>
        <p:blipFill>
          <a:blip r:embed="rId2"/>
          <a:stretch>
            <a:fillRect/>
          </a:stretch>
        </p:blipFill>
        <p:spPr>
          <a:xfrm>
            <a:off x="1248104" y="2357937"/>
            <a:ext cx="9695792" cy="4500063"/>
          </a:xfrm>
          <a:prstGeom prst="rect">
            <a:avLst/>
          </a:prstGeom>
        </p:spPr>
      </p:pic>
      <p:sp>
        <p:nvSpPr>
          <p:cNvPr id="5" name="TextBox 4">
            <a:extLst>
              <a:ext uri="{FF2B5EF4-FFF2-40B4-BE49-F238E27FC236}">
                <a16:creationId xmlns:a16="http://schemas.microsoft.com/office/drawing/2014/main" id="{4A8D9B73-78A8-29DF-D215-4A1756ACB1D4}"/>
              </a:ext>
            </a:extLst>
          </p:cNvPr>
          <p:cNvSpPr txBox="1"/>
          <p:nvPr/>
        </p:nvSpPr>
        <p:spPr>
          <a:xfrm>
            <a:off x="3610303" y="2065283"/>
            <a:ext cx="4934607" cy="461665"/>
          </a:xfrm>
          <a:prstGeom prst="rect">
            <a:avLst/>
          </a:prstGeom>
          <a:noFill/>
        </p:spPr>
        <p:txBody>
          <a:bodyPr wrap="square" rtlCol="0">
            <a:spAutoFit/>
          </a:bodyPr>
          <a:lstStyle/>
          <a:p>
            <a:pPr algn="ctr"/>
            <a:r>
              <a:rPr lang="en-US" sz="2400" b="1" dirty="0"/>
              <a:t>Performance Comparison</a:t>
            </a:r>
            <a:endParaRPr lang="en-IN" sz="2400" b="1" dirty="0"/>
          </a:p>
        </p:txBody>
      </p:sp>
    </p:spTree>
    <p:extLst>
      <p:ext uri="{BB962C8B-B14F-4D97-AF65-F5344CB8AC3E}">
        <p14:creationId xmlns:p14="http://schemas.microsoft.com/office/powerpoint/2010/main" val="21979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ADC9FD-B389-1385-AEBE-08DA86B91826}"/>
              </a:ext>
            </a:extLst>
          </p:cNvPr>
          <p:cNvSpPr txBox="1"/>
          <p:nvPr/>
        </p:nvSpPr>
        <p:spPr>
          <a:xfrm>
            <a:off x="350782" y="1243299"/>
            <a:ext cx="11473355" cy="2308324"/>
          </a:xfrm>
          <a:prstGeom prst="rect">
            <a:avLst/>
          </a:prstGeom>
          <a:noFill/>
        </p:spPr>
        <p:txBody>
          <a:bodyPr wrap="square">
            <a:spAutoFit/>
          </a:bodyPr>
          <a:lstStyle/>
          <a:p>
            <a:pPr algn="just"/>
            <a:r>
              <a:rPr lang="en-US" sz="2400" dirty="0"/>
              <a:t>MongoDB is a popular open-source NoSQL database known for its high performance, high availability, and easy scalability. </a:t>
            </a:r>
          </a:p>
          <a:p>
            <a:pPr algn="just"/>
            <a:endParaRPr lang="en-US" sz="2400" dirty="0"/>
          </a:p>
          <a:p>
            <a:pPr algn="just"/>
            <a:r>
              <a:rPr lang="en-US" sz="2400" dirty="0"/>
              <a:t>It uses a document-oriented data model, and stores data in flexible, JSON-like documents, meaning fields can vary from document to document and data structure can be changed over time. </a:t>
            </a:r>
            <a:endParaRPr lang="en-IN" sz="2400" dirty="0"/>
          </a:p>
        </p:txBody>
      </p:sp>
      <p:sp>
        <p:nvSpPr>
          <p:cNvPr id="4" name="TextBox 3">
            <a:extLst>
              <a:ext uri="{FF2B5EF4-FFF2-40B4-BE49-F238E27FC236}">
                <a16:creationId xmlns:a16="http://schemas.microsoft.com/office/drawing/2014/main" id="{D994FF1D-5BAA-EB12-A9EB-7697E1B74CA3}"/>
              </a:ext>
            </a:extLst>
          </p:cNvPr>
          <p:cNvSpPr txBox="1"/>
          <p:nvPr/>
        </p:nvSpPr>
        <p:spPr>
          <a:xfrm>
            <a:off x="504497" y="488731"/>
            <a:ext cx="6842234" cy="523220"/>
          </a:xfrm>
          <a:prstGeom prst="rect">
            <a:avLst/>
          </a:prstGeom>
          <a:noFill/>
        </p:spPr>
        <p:txBody>
          <a:bodyPr wrap="square" rtlCol="0">
            <a:spAutoFit/>
          </a:bodyPr>
          <a:lstStyle/>
          <a:p>
            <a:r>
              <a:rPr lang="en-US" sz="2800" b="1" dirty="0"/>
              <a:t>MongoDB</a:t>
            </a:r>
            <a:endParaRPr lang="en-IN" sz="2800" b="1" dirty="0"/>
          </a:p>
        </p:txBody>
      </p:sp>
    </p:spTree>
    <p:extLst>
      <p:ext uri="{BB962C8B-B14F-4D97-AF65-F5344CB8AC3E}">
        <p14:creationId xmlns:p14="http://schemas.microsoft.com/office/powerpoint/2010/main" val="3004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1BD824-E915-B9B1-6E3B-474EE3B74916}"/>
              </a:ext>
            </a:extLst>
          </p:cNvPr>
          <p:cNvSpPr txBox="1"/>
          <p:nvPr/>
        </p:nvSpPr>
        <p:spPr>
          <a:xfrm>
            <a:off x="429610" y="373990"/>
            <a:ext cx="11189576" cy="5693866"/>
          </a:xfrm>
          <a:prstGeom prst="rect">
            <a:avLst/>
          </a:prstGeom>
          <a:noFill/>
        </p:spPr>
        <p:txBody>
          <a:bodyPr wrap="square">
            <a:spAutoFit/>
          </a:bodyPr>
          <a:lstStyle/>
          <a:p>
            <a:pPr algn="just"/>
            <a:r>
              <a:rPr lang="en-US" sz="2800" b="1" dirty="0"/>
              <a:t>Key Features of MongoDB:</a:t>
            </a:r>
          </a:p>
          <a:p>
            <a:pPr algn="just"/>
            <a:endParaRPr lang="en-US" sz="2400" dirty="0"/>
          </a:p>
          <a:p>
            <a:pPr marL="457200" indent="-457200" algn="just">
              <a:buAutoNum type="arabicPeriod"/>
            </a:pPr>
            <a:r>
              <a:rPr lang="en-US" sz="2400" b="1" dirty="0"/>
              <a:t>Document-Oriented Storage (Flexible Schema)</a:t>
            </a:r>
            <a:r>
              <a:rPr lang="en-US" sz="2400" dirty="0"/>
              <a:t>: Unlike relational databases, MongoDB allows you to have a flexible schema. This means that the structure of documents can change over time, and similar data can be stored in different ways.</a:t>
            </a:r>
          </a:p>
          <a:p>
            <a:pPr marL="457200" indent="-457200" algn="just">
              <a:buAutoNum type="arabicPeriod"/>
            </a:pPr>
            <a:endParaRPr lang="en-US" sz="2400" dirty="0"/>
          </a:p>
          <a:p>
            <a:pPr marL="457200" indent="-457200" algn="just">
              <a:buAutoNum type="arabicPeriod"/>
            </a:pPr>
            <a:r>
              <a:rPr lang="en-US" sz="2400" b="1" dirty="0"/>
              <a:t>Data Format:</a:t>
            </a:r>
            <a:r>
              <a:rPr lang="en-US" sz="2400" dirty="0"/>
              <a:t> MongoDB stores data in BSON format (Binary JSON) which extends the JSON model to provide additional data types, ordered fields, and efficiency in encoding and decoding within different languages.</a:t>
            </a:r>
          </a:p>
          <a:p>
            <a:pPr marL="457200" indent="-457200" algn="just">
              <a:buAutoNum type="arabicPeriod"/>
            </a:pPr>
            <a:endParaRPr lang="en-US" sz="2400" dirty="0"/>
          </a:p>
          <a:p>
            <a:pPr marL="457200" indent="-457200" algn="just">
              <a:buAutoNum type="arabicPeriod"/>
            </a:pPr>
            <a:r>
              <a:rPr lang="en-US" sz="2400" b="1" dirty="0"/>
              <a:t>Horizontal Scalability</a:t>
            </a:r>
            <a:r>
              <a:rPr lang="en-US" sz="2400" dirty="0"/>
              <a:t>: MongoDB can handle large volumes of data by distributing data across multiple machines through a process known as sharding.</a:t>
            </a:r>
          </a:p>
          <a:p>
            <a:pPr marL="457200" indent="-457200" algn="just">
              <a:buAutoNum type="arabicPeriod"/>
            </a:pPr>
            <a:endParaRPr lang="en-US" sz="2400" dirty="0"/>
          </a:p>
        </p:txBody>
      </p:sp>
    </p:spTree>
    <p:extLst>
      <p:ext uri="{BB962C8B-B14F-4D97-AF65-F5344CB8AC3E}">
        <p14:creationId xmlns:p14="http://schemas.microsoft.com/office/powerpoint/2010/main" val="410805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1C1190-CC4B-8592-A48F-5769C4A27E51}"/>
              </a:ext>
            </a:extLst>
          </p:cNvPr>
          <p:cNvSpPr txBox="1"/>
          <p:nvPr/>
        </p:nvSpPr>
        <p:spPr>
          <a:xfrm>
            <a:off x="382314" y="448243"/>
            <a:ext cx="11441824" cy="4154984"/>
          </a:xfrm>
          <a:prstGeom prst="rect">
            <a:avLst/>
          </a:prstGeom>
          <a:noFill/>
        </p:spPr>
        <p:txBody>
          <a:bodyPr wrap="square">
            <a:spAutoFit/>
          </a:bodyPr>
          <a:lstStyle/>
          <a:p>
            <a:r>
              <a:rPr lang="en-US" sz="2400" b="1" dirty="0"/>
              <a:t>4. Replication:</a:t>
            </a:r>
            <a:r>
              <a:rPr lang="en-US" sz="2400" dirty="0"/>
              <a:t> MongoDB provides high availability with replica sets, that maintain the same data set. Replica sets provide redundancy and increase data availability.</a:t>
            </a:r>
          </a:p>
          <a:p>
            <a:endParaRPr lang="en-US" sz="2400" dirty="0"/>
          </a:p>
          <a:p>
            <a:r>
              <a:rPr lang="en-US" sz="2400" b="1" dirty="0"/>
              <a:t>5. Rich Query Language:</a:t>
            </a:r>
            <a:r>
              <a:rPr lang="en-US" sz="2400" dirty="0"/>
              <a:t> MongoDB supports a rich query language that allows you to filter and sort by fields within documents, supporting both simple queries and complex aggregations.</a:t>
            </a:r>
          </a:p>
          <a:p>
            <a:endParaRPr lang="en-US" sz="2400" dirty="0"/>
          </a:p>
          <a:p>
            <a:r>
              <a:rPr lang="en-US" sz="2400" b="1" dirty="0"/>
              <a:t>6. Aggregation Framework:</a:t>
            </a:r>
            <a:r>
              <a:rPr lang="en-US" sz="2400" dirty="0"/>
              <a:t> MongoDB provides an aggregation framework that allows you to perform complex data analysis and transformation directly in the database. This can be particularly useful for operations like data summarization, transaction grouping, or calculating averages.</a:t>
            </a:r>
          </a:p>
        </p:txBody>
      </p:sp>
    </p:spTree>
    <p:extLst>
      <p:ext uri="{BB962C8B-B14F-4D97-AF65-F5344CB8AC3E}">
        <p14:creationId xmlns:p14="http://schemas.microsoft.com/office/powerpoint/2010/main" val="181665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7DE0CD-7CFB-6DD7-371F-18B603550F2D}"/>
              </a:ext>
            </a:extLst>
          </p:cNvPr>
          <p:cNvSpPr txBox="1"/>
          <p:nvPr/>
        </p:nvSpPr>
        <p:spPr>
          <a:xfrm>
            <a:off x="965637" y="252277"/>
            <a:ext cx="9912570" cy="461665"/>
          </a:xfrm>
          <a:prstGeom prst="rect">
            <a:avLst/>
          </a:prstGeom>
          <a:noFill/>
        </p:spPr>
        <p:txBody>
          <a:bodyPr wrap="square">
            <a:spAutoFit/>
          </a:bodyPr>
          <a:lstStyle/>
          <a:p>
            <a:r>
              <a:rPr lang="en-US" sz="2400" b="1" dirty="0"/>
              <a:t>Managing Database Connections, and Performing basic operations </a:t>
            </a:r>
            <a:endParaRPr lang="en-IN" sz="2400" b="1" dirty="0"/>
          </a:p>
        </p:txBody>
      </p:sp>
      <p:sp>
        <p:nvSpPr>
          <p:cNvPr id="5" name="TextBox 4">
            <a:extLst>
              <a:ext uri="{FF2B5EF4-FFF2-40B4-BE49-F238E27FC236}">
                <a16:creationId xmlns:a16="http://schemas.microsoft.com/office/drawing/2014/main" id="{B7A037CA-DDC2-8CB1-F1E1-9061483E2A84}"/>
              </a:ext>
            </a:extLst>
          </p:cNvPr>
          <p:cNvSpPr txBox="1"/>
          <p:nvPr/>
        </p:nvSpPr>
        <p:spPr>
          <a:xfrm>
            <a:off x="335016" y="1034957"/>
            <a:ext cx="11347231" cy="1938992"/>
          </a:xfrm>
          <a:prstGeom prst="rect">
            <a:avLst/>
          </a:prstGeom>
          <a:noFill/>
        </p:spPr>
        <p:txBody>
          <a:bodyPr wrap="square">
            <a:spAutoFit/>
          </a:bodyPr>
          <a:lstStyle/>
          <a:p>
            <a:r>
              <a:rPr lang="en-US" sz="2400" dirty="0"/>
              <a:t>Managing database connections and performing basic operations in Node.js with MongoDB is typically handled using the official MongoDB Node.js driver. </a:t>
            </a:r>
          </a:p>
          <a:p>
            <a:endParaRPr lang="en-US" sz="2400" dirty="0"/>
          </a:p>
          <a:p>
            <a:r>
              <a:rPr lang="en-US" sz="2400" dirty="0"/>
              <a:t>This setup allows you to interact with your MongoDB database using JavaScript, which is a natural fit for Node.js applications.</a:t>
            </a:r>
            <a:endParaRPr lang="en-IN" sz="2400" dirty="0"/>
          </a:p>
        </p:txBody>
      </p:sp>
      <p:sp>
        <p:nvSpPr>
          <p:cNvPr id="7" name="TextBox 6">
            <a:extLst>
              <a:ext uri="{FF2B5EF4-FFF2-40B4-BE49-F238E27FC236}">
                <a16:creationId xmlns:a16="http://schemas.microsoft.com/office/drawing/2014/main" id="{3C85EA2D-5CC7-87A1-0474-0EE5864F2C21}"/>
              </a:ext>
            </a:extLst>
          </p:cNvPr>
          <p:cNvSpPr txBox="1"/>
          <p:nvPr/>
        </p:nvSpPr>
        <p:spPr>
          <a:xfrm>
            <a:off x="335016" y="3422387"/>
            <a:ext cx="11347230" cy="1938992"/>
          </a:xfrm>
          <a:prstGeom prst="rect">
            <a:avLst/>
          </a:prstGeom>
          <a:noFill/>
        </p:spPr>
        <p:txBody>
          <a:bodyPr wrap="square">
            <a:spAutoFit/>
          </a:bodyPr>
          <a:lstStyle/>
          <a:p>
            <a:r>
              <a:rPr lang="en-US" sz="2400" b="1" dirty="0"/>
              <a:t>Setting Up the Environment</a:t>
            </a:r>
          </a:p>
          <a:p>
            <a:r>
              <a:rPr lang="en-US" sz="2400" b="1" dirty="0"/>
              <a:t>Install Node.js</a:t>
            </a:r>
            <a:r>
              <a:rPr lang="en-US" sz="2400" dirty="0"/>
              <a:t>: You can download and install it from Node.js official website.</a:t>
            </a:r>
          </a:p>
          <a:p>
            <a:endParaRPr lang="en-US" sz="2400" dirty="0"/>
          </a:p>
          <a:p>
            <a:r>
              <a:rPr lang="en-US" sz="2400" b="1" dirty="0"/>
              <a:t>Install MongoDB</a:t>
            </a:r>
            <a:r>
              <a:rPr lang="en-US" sz="2400" dirty="0"/>
              <a:t>: Install MongoDB from official website to set up MongoDB on your local machine. Alternatively, you can use MongoDB Atlas for a cloud-based solution.</a:t>
            </a:r>
            <a:endParaRPr lang="en-IN" sz="2400" dirty="0"/>
          </a:p>
        </p:txBody>
      </p:sp>
    </p:spTree>
    <p:extLst>
      <p:ext uri="{BB962C8B-B14F-4D97-AF65-F5344CB8AC3E}">
        <p14:creationId xmlns:p14="http://schemas.microsoft.com/office/powerpoint/2010/main" val="300512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80C130-602C-D896-CE83-88A97ABAE506}"/>
              </a:ext>
            </a:extLst>
          </p:cNvPr>
          <p:cNvSpPr txBox="1"/>
          <p:nvPr/>
        </p:nvSpPr>
        <p:spPr>
          <a:xfrm>
            <a:off x="350783" y="262447"/>
            <a:ext cx="11362996" cy="1384995"/>
          </a:xfrm>
          <a:prstGeom prst="rect">
            <a:avLst/>
          </a:prstGeom>
          <a:noFill/>
        </p:spPr>
        <p:txBody>
          <a:bodyPr wrap="square">
            <a:spAutoFit/>
          </a:bodyPr>
          <a:lstStyle/>
          <a:p>
            <a:r>
              <a:rPr lang="en-US" sz="2400" b="1" dirty="0"/>
              <a:t>Install MongoDB Driver</a:t>
            </a:r>
          </a:p>
          <a:p>
            <a:endParaRPr lang="en-US" sz="1200" dirty="0"/>
          </a:p>
          <a:p>
            <a:r>
              <a:rPr lang="en-US" sz="2400" dirty="0"/>
              <a:t>Download and install the official MongoDB driver, open the Command Terminal and execute </a:t>
            </a:r>
            <a:r>
              <a:rPr lang="en-US" sz="2400" b="1" dirty="0" err="1"/>
              <a:t>npm</a:t>
            </a:r>
            <a:r>
              <a:rPr lang="en-US" sz="2400" b="1" dirty="0"/>
              <a:t> install </a:t>
            </a:r>
            <a:r>
              <a:rPr lang="en-US" sz="2400" b="1" dirty="0" err="1"/>
              <a:t>mongodb</a:t>
            </a:r>
            <a:r>
              <a:rPr lang="en-US" sz="2400" b="1" dirty="0"/>
              <a:t>.</a:t>
            </a:r>
            <a:endParaRPr lang="en-IN" sz="2400" b="1" dirty="0"/>
          </a:p>
        </p:txBody>
      </p:sp>
      <p:sp>
        <p:nvSpPr>
          <p:cNvPr id="5" name="TextBox 4">
            <a:extLst>
              <a:ext uri="{FF2B5EF4-FFF2-40B4-BE49-F238E27FC236}">
                <a16:creationId xmlns:a16="http://schemas.microsoft.com/office/drawing/2014/main" id="{75DF7879-8FED-D77E-6990-80B082CF8C00}"/>
              </a:ext>
            </a:extLst>
          </p:cNvPr>
          <p:cNvSpPr txBox="1"/>
          <p:nvPr/>
        </p:nvSpPr>
        <p:spPr>
          <a:xfrm>
            <a:off x="350783" y="1859340"/>
            <a:ext cx="11489120" cy="1569660"/>
          </a:xfrm>
          <a:prstGeom prst="rect">
            <a:avLst/>
          </a:prstGeom>
          <a:noFill/>
        </p:spPr>
        <p:txBody>
          <a:bodyPr wrap="square">
            <a:spAutoFit/>
          </a:bodyPr>
          <a:lstStyle/>
          <a:p>
            <a:r>
              <a:rPr lang="en-US" sz="2400" b="1" dirty="0"/>
              <a:t>Creating a Database</a:t>
            </a:r>
          </a:p>
          <a:p>
            <a:r>
              <a:rPr lang="en-US" sz="2400" dirty="0"/>
              <a:t>To create a database in MongoDB, start by creating a </a:t>
            </a:r>
            <a:r>
              <a:rPr lang="en-US" sz="2400" dirty="0" err="1"/>
              <a:t>MongoClient</a:t>
            </a:r>
            <a:r>
              <a:rPr lang="en-US" sz="2400" dirty="0"/>
              <a:t> object, then specify a connection URL with the correct </a:t>
            </a:r>
            <a:r>
              <a:rPr lang="en-US" sz="2400" dirty="0" err="1"/>
              <a:t>ip</a:t>
            </a:r>
            <a:r>
              <a:rPr lang="en-US" sz="2400" dirty="0"/>
              <a:t> address and the name of the database you want to create.</a:t>
            </a:r>
            <a:endParaRPr lang="en-IN" sz="2400" dirty="0"/>
          </a:p>
        </p:txBody>
      </p:sp>
      <p:sp>
        <p:nvSpPr>
          <p:cNvPr id="7" name="TextBox 6">
            <a:extLst>
              <a:ext uri="{FF2B5EF4-FFF2-40B4-BE49-F238E27FC236}">
                <a16:creationId xmlns:a16="http://schemas.microsoft.com/office/drawing/2014/main" id="{91364448-6118-F6FF-8506-DB3897D8497E}"/>
              </a:ext>
            </a:extLst>
          </p:cNvPr>
          <p:cNvSpPr txBox="1"/>
          <p:nvPr/>
        </p:nvSpPr>
        <p:spPr>
          <a:xfrm>
            <a:off x="555734" y="3548565"/>
            <a:ext cx="10149051" cy="3046988"/>
          </a:xfrm>
          <a:prstGeom prst="rect">
            <a:avLst/>
          </a:prstGeom>
          <a:noFill/>
        </p:spPr>
        <p:txBody>
          <a:bodyPr wrap="square">
            <a:spAutoFit/>
          </a:bodyPr>
          <a:lstStyle/>
          <a:p>
            <a:r>
              <a:rPr lang="en-IN" sz="2400" dirty="0"/>
              <a:t>var MC = require('</a:t>
            </a:r>
            <a:r>
              <a:rPr lang="en-IN" sz="2400" dirty="0" err="1"/>
              <a:t>mongodb</a:t>
            </a:r>
            <a:r>
              <a:rPr lang="en-IN" sz="2400" dirty="0"/>
              <a:t>').</a:t>
            </a:r>
            <a:r>
              <a:rPr lang="en-IN" sz="2400" dirty="0" err="1"/>
              <a:t>MongoClient</a:t>
            </a:r>
            <a:r>
              <a:rPr lang="en-IN" sz="2400" dirty="0"/>
              <a:t>;</a:t>
            </a:r>
          </a:p>
          <a:p>
            <a:r>
              <a:rPr lang="en-IN" sz="2400" dirty="0"/>
              <a:t>var </a:t>
            </a:r>
            <a:r>
              <a:rPr lang="en-IN" sz="2400" dirty="0" err="1"/>
              <a:t>url</a:t>
            </a:r>
            <a:r>
              <a:rPr lang="en-IN" sz="2400" dirty="0"/>
              <a:t> = "</a:t>
            </a:r>
            <a:r>
              <a:rPr lang="en-IN" sz="2400" dirty="0" err="1"/>
              <a:t>mongodb</a:t>
            </a:r>
            <a:r>
              <a:rPr lang="en-IN" sz="2400" dirty="0"/>
              <a:t>://localhost:27017/db1";</a:t>
            </a:r>
          </a:p>
          <a:p>
            <a:endParaRPr lang="en-IN" sz="2400" dirty="0"/>
          </a:p>
          <a:p>
            <a:r>
              <a:rPr lang="en-IN" sz="2400" dirty="0" err="1"/>
              <a:t>MC.connect</a:t>
            </a:r>
            <a:r>
              <a:rPr lang="en-IN" sz="2400" dirty="0"/>
              <a:t>(</a:t>
            </a:r>
            <a:r>
              <a:rPr lang="en-IN" sz="2400" dirty="0" err="1"/>
              <a:t>url</a:t>
            </a:r>
            <a:r>
              <a:rPr lang="en-IN" sz="2400" dirty="0"/>
              <a:t>, function(err, db1) {</a:t>
            </a:r>
          </a:p>
          <a:p>
            <a:r>
              <a:rPr lang="en-IN" sz="2400" dirty="0"/>
              <a:t>  if (err) throw err;</a:t>
            </a:r>
          </a:p>
          <a:p>
            <a:r>
              <a:rPr lang="en-IN" sz="2400" dirty="0"/>
              <a:t>  console.log("Database created!");</a:t>
            </a:r>
          </a:p>
          <a:p>
            <a:r>
              <a:rPr lang="en-IN" sz="2400" dirty="0"/>
              <a:t>  </a:t>
            </a:r>
            <a:r>
              <a:rPr lang="en-IN" sz="2400" dirty="0" err="1"/>
              <a:t>db.close</a:t>
            </a:r>
            <a:r>
              <a:rPr lang="en-IN" sz="2400" dirty="0"/>
              <a:t>();</a:t>
            </a:r>
          </a:p>
          <a:p>
            <a:r>
              <a:rPr lang="en-IN" sz="2400" dirty="0"/>
              <a:t>});</a:t>
            </a:r>
          </a:p>
        </p:txBody>
      </p:sp>
    </p:spTree>
    <p:extLst>
      <p:ext uri="{BB962C8B-B14F-4D97-AF65-F5344CB8AC3E}">
        <p14:creationId xmlns:p14="http://schemas.microsoft.com/office/powerpoint/2010/main" val="245557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9242E9-E9DC-C796-04E0-CB43DA0D8C21}"/>
              </a:ext>
            </a:extLst>
          </p:cNvPr>
          <p:cNvSpPr txBox="1"/>
          <p:nvPr/>
        </p:nvSpPr>
        <p:spPr>
          <a:xfrm>
            <a:off x="319251" y="507914"/>
            <a:ext cx="11410294" cy="6370975"/>
          </a:xfrm>
          <a:prstGeom prst="rect">
            <a:avLst/>
          </a:prstGeom>
          <a:noFill/>
        </p:spPr>
        <p:txBody>
          <a:bodyPr wrap="square">
            <a:spAutoFit/>
          </a:bodyPr>
          <a:lstStyle/>
          <a:p>
            <a:r>
              <a:rPr lang="en-US" sz="2400" dirty="0"/>
              <a:t>The </a:t>
            </a:r>
            <a:r>
              <a:rPr lang="en-US" sz="2400" dirty="0" err="1"/>
              <a:t>MongoClient</a:t>
            </a:r>
            <a:r>
              <a:rPr lang="en-US" sz="2400" dirty="0"/>
              <a:t> object is part of the MongoDB native driver for Node.js. It is used to manage connections to the MongoDB server.</a:t>
            </a:r>
          </a:p>
          <a:p>
            <a:endParaRPr lang="en-US" sz="2400" dirty="0"/>
          </a:p>
          <a:p>
            <a:r>
              <a:rPr lang="en-US" sz="2400" b="1" dirty="0"/>
              <a:t>var </a:t>
            </a:r>
            <a:r>
              <a:rPr lang="en-US" sz="2400" b="1" dirty="0" err="1"/>
              <a:t>MongoClient</a:t>
            </a:r>
            <a:r>
              <a:rPr lang="en-US" sz="2400" b="1" dirty="0"/>
              <a:t> = require('</a:t>
            </a:r>
            <a:r>
              <a:rPr lang="en-US" sz="2400" b="1" dirty="0" err="1"/>
              <a:t>mongodb</a:t>
            </a:r>
            <a:r>
              <a:rPr lang="en-US" sz="2400" b="1" dirty="0"/>
              <a:t>').</a:t>
            </a:r>
            <a:r>
              <a:rPr lang="en-US" sz="2400" b="1" dirty="0" err="1"/>
              <a:t>MongoClient</a:t>
            </a:r>
            <a:r>
              <a:rPr lang="en-US" sz="2400" b="1" dirty="0"/>
              <a:t>;</a:t>
            </a:r>
          </a:p>
          <a:p>
            <a:endParaRPr lang="en-US" sz="2400" dirty="0"/>
          </a:p>
          <a:p>
            <a:r>
              <a:rPr lang="en-US" sz="2400" dirty="0"/>
              <a:t>The URL points to your MongoDB server. In this case, it's running locally on the default MongoDB port (27017).</a:t>
            </a:r>
          </a:p>
          <a:p>
            <a:endParaRPr lang="en-US" sz="2400" dirty="0"/>
          </a:p>
          <a:p>
            <a:r>
              <a:rPr lang="pt-BR" sz="2400" b="1" dirty="0"/>
              <a:t>var url = "mongodb://localhost:27017/";</a:t>
            </a:r>
          </a:p>
          <a:p>
            <a:endParaRPr lang="pt-BR" sz="2400" dirty="0"/>
          </a:p>
          <a:p>
            <a:r>
              <a:rPr lang="en-US" sz="2400" dirty="0" err="1"/>
              <a:t>MongoClient.connect</a:t>
            </a:r>
            <a:r>
              <a:rPr lang="en-US" sz="2400" dirty="0"/>
              <a:t> opens a connection to the MongoDB server. The callback function is executed once the connection is established or if an error occurs.</a:t>
            </a:r>
          </a:p>
          <a:p>
            <a:endParaRPr lang="en-US" sz="1600" dirty="0"/>
          </a:p>
          <a:p>
            <a:r>
              <a:rPr lang="en-US" sz="2400" b="1" dirty="0" err="1"/>
              <a:t>MongoClient.connect</a:t>
            </a:r>
            <a:r>
              <a:rPr lang="en-US" sz="2400" b="1" dirty="0"/>
              <a:t>(</a:t>
            </a:r>
            <a:r>
              <a:rPr lang="en-US" sz="2400" b="1" dirty="0" err="1"/>
              <a:t>url</a:t>
            </a:r>
            <a:r>
              <a:rPr lang="en-US" sz="2400" b="1" dirty="0"/>
              <a:t>, function(err, </a:t>
            </a:r>
            <a:r>
              <a:rPr lang="en-US" sz="2400" b="1" dirty="0" err="1"/>
              <a:t>db</a:t>
            </a:r>
            <a:r>
              <a:rPr lang="en-US" sz="2400" b="1" dirty="0"/>
              <a:t>) {</a:t>
            </a:r>
          </a:p>
          <a:p>
            <a:r>
              <a:rPr lang="en-US" sz="2400" b="1" dirty="0"/>
              <a:t>    if (err) throw err;</a:t>
            </a:r>
          </a:p>
          <a:p>
            <a:r>
              <a:rPr lang="en-US" sz="2400" b="1" dirty="0"/>
              <a:t>    ...</a:t>
            </a:r>
          </a:p>
          <a:p>
            <a:r>
              <a:rPr lang="en-US" sz="2400" b="1" dirty="0"/>
              <a:t>});</a:t>
            </a:r>
            <a:endParaRPr lang="en-IN" sz="2400" b="1" dirty="0"/>
          </a:p>
        </p:txBody>
      </p:sp>
    </p:spTree>
    <p:extLst>
      <p:ext uri="{BB962C8B-B14F-4D97-AF65-F5344CB8AC3E}">
        <p14:creationId xmlns:p14="http://schemas.microsoft.com/office/powerpoint/2010/main" val="1405557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733</TotalTime>
  <Words>1478</Words>
  <Application>Microsoft Office PowerPoint</Application>
  <PresentationFormat>Widescreen</PresentationFormat>
  <Paragraphs>164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Times New Roman</vt:lpstr>
      <vt:lpstr>Office Theme</vt:lpstr>
      <vt:lpstr>Unit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Varun Sapra</dc:creator>
  <cp:lastModifiedBy>Varun Sapra</cp:lastModifiedBy>
  <cp:revision>15</cp:revision>
  <dcterms:created xsi:type="dcterms:W3CDTF">2024-04-26T14:55:18Z</dcterms:created>
  <dcterms:modified xsi:type="dcterms:W3CDTF">2024-04-27T03:08:26Z</dcterms:modified>
</cp:coreProperties>
</file>