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WELCOME TO</a:t>
            </a:r>
            <a:endParaRPr sz="40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8BC34A"/>
                </a:solidFill>
                <a:latin typeface="Roboto Slab"/>
                <a:ea typeface="Roboto Slab"/>
                <a:cs typeface="Roboto Slab"/>
                <a:sym typeface="Roboto Slab"/>
              </a:rPr>
              <a:t>Front-end developer base course</a:t>
            </a:r>
            <a:r>
              <a:rPr lang="en-GB" sz="2400">
                <a:solidFill>
                  <a:srgbClr val="8BC34A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endParaRPr sz="2400">
              <a:solidFill>
                <a:srgbClr val="8BC34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8BC34A"/>
                </a:solidFill>
                <a:latin typeface="Roboto Slab"/>
                <a:ea typeface="Roboto Slab"/>
                <a:cs typeface="Roboto Slab"/>
                <a:sym typeface="Roboto Slab"/>
              </a:rPr>
              <a:t>Lesson 7</a:t>
            </a:r>
            <a:endParaRPr sz="2400">
              <a:solidFill>
                <a:srgbClr val="8BC34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jQuery продвинутая работа с DOM</a:t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87900" y="1464800"/>
            <a:ext cx="8368200" cy="31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Функция closest() - найти предка в любом поколении, вплоть до body: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388" y="1544050"/>
            <a:ext cx="741997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400" y="3192425"/>
            <a:ext cx="718185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Функции вставки контента в документ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87900" y="1464800"/>
            <a:ext cx="8368200" cy="3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6B26B"/>
                </a:solidFill>
              </a:rPr>
              <a:t>.append(content)</a:t>
            </a:r>
            <a:r>
              <a:rPr lang="en-GB"/>
              <a:t> - добавляет контент в конец элемента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6B26B"/>
                </a:solidFill>
              </a:rPr>
              <a:t>.prepend(</a:t>
            </a:r>
            <a:r>
              <a:rPr lang="en-GB">
                <a:solidFill>
                  <a:srgbClr val="F6B26B"/>
                </a:solidFill>
              </a:rPr>
              <a:t>content</a:t>
            </a:r>
            <a:r>
              <a:rPr lang="en-GB">
                <a:solidFill>
                  <a:srgbClr val="F6B26B"/>
                </a:solidFill>
              </a:rPr>
              <a:t>) </a:t>
            </a:r>
            <a:r>
              <a:rPr lang="en-GB"/>
              <a:t>- </a:t>
            </a:r>
            <a:r>
              <a:rPr lang="en-GB"/>
              <a:t>добавляет контент в начало элемента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6B26B"/>
                </a:solidFill>
              </a:rPr>
              <a:t>.before(</a:t>
            </a:r>
            <a:r>
              <a:rPr lang="en-GB">
                <a:solidFill>
                  <a:srgbClr val="F6B26B"/>
                </a:solidFill>
              </a:rPr>
              <a:t>content</a:t>
            </a:r>
            <a:r>
              <a:rPr lang="en-GB">
                <a:solidFill>
                  <a:srgbClr val="F6B26B"/>
                </a:solidFill>
              </a:rPr>
              <a:t>) </a:t>
            </a:r>
            <a:r>
              <a:rPr lang="en-GB"/>
              <a:t>- </a:t>
            </a:r>
            <a:r>
              <a:rPr lang="en-GB"/>
              <a:t>добавляет контент перед элементом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6B26B"/>
                </a:solidFill>
              </a:rPr>
              <a:t>.after(</a:t>
            </a:r>
            <a:r>
              <a:rPr lang="en-GB">
                <a:solidFill>
                  <a:srgbClr val="F6B26B"/>
                </a:solidFill>
              </a:rPr>
              <a:t>content</a:t>
            </a:r>
            <a:r>
              <a:rPr lang="en-GB">
                <a:solidFill>
                  <a:srgbClr val="F6B26B"/>
                </a:solidFill>
              </a:rPr>
              <a:t>)</a:t>
            </a:r>
            <a:r>
              <a:rPr lang="en-GB"/>
              <a:t> - </a:t>
            </a:r>
            <a:r>
              <a:rPr lang="en-GB"/>
              <a:t>добавляет контент после элемента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6B26B"/>
                </a:solidFill>
              </a:rPr>
              <a:t>.text(</a:t>
            </a:r>
            <a:r>
              <a:rPr lang="en-GB">
                <a:solidFill>
                  <a:srgbClr val="F6B26B"/>
                </a:solidFill>
              </a:rPr>
              <a:t>content</a:t>
            </a:r>
            <a:r>
              <a:rPr lang="en-GB">
                <a:solidFill>
                  <a:srgbClr val="F6B26B"/>
                </a:solidFill>
              </a:rPr>
              <a:t>)</a:t>
            </a:r>
            <a:r>
              <a:rPr lang="en-GB"/>
              <a:t> - задаёт текст внутри элемента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6B26B"/>
                </a:solidFill>
              </a:rPr>
              <a:t>.html(</a:t>
            </a:r>
            <a:r>
              <a:rPr lang="en-GB">
                <a:solidFill>
                  <a:srgbClr val="F6B26B"/>
                </a:solidFill>
              </a:rPr>
              <a:t>content</a:t>
            </a:r>
            <a:r>
              <a:rPr lang="en-GB">
                <a:solidFill>
                  <a:srgbClr val="F6B26B"/>
                </a:solidFill>
              </a:rPr>
              <a:t>)</a:t>
            </a:r>
            <a:r>
              <a:rPr lang="en-GB"/>
              <a:t> - </a:t>
            </a:r>
            <a:r>
              <a:rPr lang="en-GB"/>
              <a:t>задаёт html разметку внутри элемента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6B26B"/>
                </a:solidFill>
              </a:rPr>
              <a:t>.remove() </a:t>
            </a:r>
            <a:r>
              <a:rPr lang="en-GB"/>
              <a:t>- удаляет указанный элемент из DOM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Таймеры в Javascript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87900" y="1464800"/>
            <a:ext cx="8368200" cy="3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6B26B"/>
                </a:solidFill>
              </a:rPr>
              <a:t>setTimeout( function() {</a:t>
            </a:r>
            <a:endParaRPr>
              <a:solidFill>
                <a:srgbClr val="F6B26B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	console.log(“Worked”);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6B26B"/>
                </a:solidFill>
              </a:rPr>
              <a:t>}, 1000);</a:t>
            </a:r>
            <a:endParaRPr>
              <a:solidFill>
                <a:srgbClr val="F6B26B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var i = 1;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6B26B"/>
                </a:solidFill>
              </a:rPr>
              <a:t>setInterval( function() {</a:t>
            </a:r>
            <a:endParaRPr>
              <a:solidFill>
                <a:srgbClr val="F6B26B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	console.log("Worked " + i);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	i++;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6B26B"/>
                </a:solidFill>
              </a:rPr>
              <a:t>}, 1000);</a:t>
            </a:r>
            <a:endParaRPr>
              <a:solidFill>
                <a:srgbClr val="F6B26B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Таймеры в Javascript</a:t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87900" y="1464800"/>
            <a:ext cx="8368200" cy="3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6B26B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var i = 1;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var myInterval = </a:t>
            </a:r>
            <a:r>
              <a:rPr lang="en-GB">
                <a:solidFill>
                  <a:srgbClr val="F6B26B"/>
                </a:solidFill>
              </a:rPr>
              <a:t>setInterval( function() {</a:t>
            </a:r>
            <a:endParaRPr>
              <a:solidFill>
                <a:srgbClr val="F6B26B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	console.log("Worked " + i);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	i++;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	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	if(i === 6) {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		clearInterval(</a:t>
            </a:r>
            <a:r>
              <a:rPr lang="en-GB">
                <a:solidFill>
                  <a:srgbClr val="FFFFFF"/>
                </a:solidFill>
              </a:rPr>
              <a:t>myInterval </a:t>
            </a:r>
            <a:r>
              <a:rPr lang="en-GB">
                <a:solidFill>
                  <a:srgbClr val="FFFFFF"/>
                </a:solidFill>
              </a:rPr>
              <a:t>);</a:t>
            </a:r>
            <a:endParaRPr>
              <a:solidFill>
                <a:srgbClr val="FFFFFF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6B26B"/>
                </a:solidFill>
              </a:rPr>
              <a:t>}, 1000);</a:t>
            </a:r>
            <a:endParaRPr>
              <a:solidFill>
                <a:srgbClr val="F6B26B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jQuery.noConflict( )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87900" y="1464800"/>
            <a:ext cx="8368200" cy="310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Предотвращает конфликты функции $ библиотеки jQuery, с другими библиотеками использующими $.</a:t>
            </a:r>
            <a:endParaRPr/>
          </a:p>
          <a:p>
            <a:pPr indent="0" lvl="0" marL="76200" marR="76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8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&lt;script </a:t>
            </a:r>
            <a:r>
              <a:rPr lang="en-GB" sz="1150">
                <a:solidFill>
                  <a:srgbClr val="00808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-GB" sz="1150">
                <a:solidFill>
                  <a:srgbClr val="00008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GB" sz="1150">
                <a:solidFill>
                  <a:srgbClr val="DD1144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"other_lib.js"</a:t>
            </a:r>
            <a:r>
              <a:rPr lang="en-GB" sz="1150">
                <a:solidFill>
                  <a:srgbClr val="00008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&gt;&lt;/script&gt;</a:t>
            </a:r>
            <a:endParaRPr sz="1150">
              <a:solidFill>
                <a:srgbClr val="00008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76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8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&lt;script </a:t>
            </a:r>
            <a:r>
              <a:rPr lang="en-GB" sz="1150">
                <a:solidFill>
                  <a:srgbClr val="00808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-GB" sz="1150">
                <a:solidFill>
                  <a:srgbClr val="00008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GB" sz="1150">
                <a:solidFill>
                  <a:srgbClr val="DD1144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"jquery.js"</a:t>
            </a:r>
            <a:r>
              <a:rPr lang="en-GB" sz="1150">
                <a:solidFill>
                  <a:srgbClr val="00008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&gt;&lt;/script&gt;</a:t>
            </a:r>
            <a:endParaRPr sz="1150">
              <a:solidFill>
                <a:srgbClr val="00008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76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8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1150">
              <a:solidFill>
                <a:srgbClr val="00008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76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$.noConflict();</a:t>
            </a:r>
            <a:endParaRPr sz="1150">
              <a:solidFill>
                <a:srgbClr val="333333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76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jQuery( document ).ready(</a:t>
            </a:r>
            <a:r>
              <a:rPr b="1" lang="en-GB" sz="11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GB" sz="11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 $ ) {</a:t>
            </a:r>
            <a:endParaRPr sz="1150">
              <a:solidFill>
                <a:srgbClr val="333333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76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GB" sz="1150">
                <a:solidFill>
                  <a:srgbClr val="999988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// Code that uses jQuery's $ can follow here.</a:t>
            </a:r>
            <a:endParaRPr i="1" sz="1150">
              <a:solidFill>
                <a:srgbClr val="999988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76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});</a:t>
            </a:r>
            <a:endParaRPr sz="1150">
              <a:solidFill>
                <a:srgbClr val="333333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7620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50">
                <a:solidFill>
                  <a:srgbClr val="999988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// Code that uses other library's $ can follow here.</a:t>
            </a:r>
            <a:endParaRPr i="1" sz="1150">
              <a:solidFill>
                <a:srgbClr val="999988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76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8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1150">
              <a:solidFill>
                <a:srgbClr val="00008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jQuery.noConflict( )</a:t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87900" y="1464800"/>
            <a:ext cx="8368200" cy="31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Предотвращает конфликты функции $ библиотеки jQuery, с другими библиотеками использующими $.</a:t>
            </a:r>
            <a:endParaRPr/>
          </a:p>
          <a:p>
            <a:pPr indent="0" lvl="0" marL="76200" marR="76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8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&lt;script </a:t>
            </a:r>
            <a:r>
              <a:rPr lang="en-GB" sz="1150">
                <a:solidFill>
                  <a:srgbClr val="00808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-GB" sz="1150">
                <a:solidFill>
                  <a:srgbClr val="00008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GB" sz="1150">
                <a:solidFill>
                  <a:srgbClr val="DD1144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"other_lib.js"</a:t>
            </a:r>
            <a:r>
              <a:rPr lang="en-GB" sz="1150">
                <a:solidFill>
                  <a:srgbClr val="00008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&gt;&lt;/script&gt;</a:t>
            </a:r>
            <a:endParaRPr sz="1150">
              <a:solidFill>
                <a:srgbClr val="00008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76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8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&lt;script </a:t>
            </a:r>
            <a:r>
              <a:rPr lang="en-GB" sz="1150">
                <a:solidFill>
                  <a:srgbClr val="00808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-GB" sz="1150">
                <a:solidFill>
                  <a:srgbClr val="00008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GB" sz="1150">
                <a:solidFill>
                  <a:srgbClr val="DD1144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"jquery.js"</a:t>
            </a:r>
            <a:r>
              <a:rPr lang="en-GB" sz="1150">
                <a:solidFill>
                  <a:srgbClr val="00008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&gt;&lt;/script&gt;</a:t>
            </a:r>
            <a:endParaRPr sz="1150">
              <a:solidFill>
                <a:srgbClr val="00008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76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8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1150">
              <a:solidFill>
                <a:srgbClr val="00008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76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jQuery.noConflict();</a:t>
            </a:r>
            <a:endParaRPr sz="1150">
              <a:solidFill>
                <a:srgbClr val="333333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76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GB" sz="11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GB" sz="11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 $ ) {</a:t>
            </a:r>
            <a:endParaRPr sz="1150">
              <a:solidFill>
                <a:srgbClr val="333333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76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$(</a:t>
            </a:r>
            <a:r>
              <a:rPr b="1" lang="en-GB" sz="11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GB" sz="11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() {</a:t>
            </a:r>
            <a:endParaRPr sz="1150">
              <a:solidFill>
                <a:srgbClr val="333333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76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1" lang="en-GB" sz="1150">
                <a:solidFill>
                  <a:srgbClr val="999988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// More code using $ as alias to jQuery</a:t>
            </a:r>
            <a:endParaRPr i="1" sz="1150">
              <a:solidFill>
                <a:srgbClr val="999988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76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});</a:t>
            </a:r>
            <a:endParaRPr sz="1150">
              <a:solidFill>
                <a:srgbClr val="333333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76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})(jQuery);</a:t>
            </a:r>
            <a:endParaRPr sz="1150">
              <a:solidFill>
                <a:srgbClr val="333333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76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8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1150">
              <a:solidFill>
                <a:srgbClr val="00008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87900" y="5249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Домашнее задание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Создать HTML документ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Подключить jQuery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Научиться работать с DOM при помощи библиотеки jQuery.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Требования: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Скрипт должен отрабатывать при загрузке документа.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Код должен находиться в отдельном js файле.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В скрипте должны участвовать все функции, пройденные на занятии.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Занятие 7</a:t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/>
              <a:t>Библиотека jQuery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Работа с селекторами в jQuery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Работа с DOM в jQuery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Работа с таймерами в JavaScript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Библиотека jQuery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64800"/>
            <a:ext cx="8368200" cy="3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jQuery — библиотека JavaScript, фокусирующаяся на взаимодействии JavaScript и HTML. Библиотека jQuery помогает легко получать доступ к любому элементу DOM, обращаться к атрибутам и содержимому элементов DOM, манипулировать ими.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+"/>
            </a:pPr>
            <a:r>
              <a:rPr lang="en-GB"/>
              <a:t>Лёгкая и удобная работа с DOM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GB"/>
              <a:t>Удобная и гибкая работа с событиями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GB"/>
              <a:t>Упрощённая работа с JavaScript анимацией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GB"/>
              <a:t>Лёгкая и удобная работа с AJAX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GB"/>
              <a:t>Кроссбраузерность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GB"/>
              <a:t>Расширяемость и обилие плагинов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Размер библиотеки, и необходимость её подключения.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Библиотека jQuery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464800"/>
            <a:ext cx="8368200" cy="31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Функция jQuery() - наше всё ( </a:t>
            </a:r>
            <a:r>
              <a:rPr lang="en-GB"/>
              <a:t>jQuery</a:t>
            </a:r>
            <a:r>
              <a:rPr lang="en-GB"/>
              <a:t>(selector[, context]) )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Возвращает объект jQuery, с которым мы производим все дальнейшие действия в рамках библиотеки.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Функция $() - альтернатива функции </a:t>
            </a:r>
            <a:r>
              <a:rPr lang="en-GB"/>
              <a:t>jQuery</a:t>
            </a:r>
            <a:r>
              <a:rPr lang="en-GB"/>
              <a:t>()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Что лучше использовать: $ или jQuery?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Библиотека jQuery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87900" y="1464800"/>
            <a:ext cx="8368200" cy="35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Функция ready() - выполняет событие DOMContentLoaded </a:t>
            </a:r>
            <a:endParaRPr/>
          </a:p>
          <a:p>
            <a:pPr indent="0" lvl="0" marL="76200" marR="76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$( document ).ready(</a:t>
            </a:r>
            <a:r>
              <a:rPr b="1" lang="en-GB" sz="11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GB" sz="11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() {</a:t>
            </a:r>
            <a:endParaRPr sz="1150">
              <a:solidFill>
                <a:srgbClr val="333333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76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GB" sz="1150">
                <a:solidFill>
                  <a:srgbClr val="999988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// Handler for .ready() called.</a:t>
            </a:r>
            <a:endParaRPr i="1" sz="1150">
              <a:solidFill>
                <a:srgbClr val="999988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76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});</a:t>
            </a:r>
            <a:endParaRPr sz="1150">
              <a:solidFill>
                <a:srgbClr val="333333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Краткая запись</a:t>
            </a:r>
            <a:endParaRPr/>
          </a:p>
          <a:p>
            <a:pPr indent="0" lvl="0" marL="76200" marR="76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$(</a:t>
            </a:r>
            <a:r>
              <a:rPr b="1" lang="en-GB" sz="11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GB" sz="11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() {</a:t>
            </a:r>
            <a:endParaRPr sz="1150">
              <a:solidFill>
                <a:srgbClr val="333333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76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GB" sz="1150">
                <a:solidFill>
                  <a:srgbClr val="999988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// Handler for .ready() called.</a:t>
            </a:r>
            <a:endParaRPr i="1" sz="1150">
              <a:solidFill>
                <a:srgbClr val="999988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76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});</a:t>
            </a:r>
            <a:endParaRPr sz="1150">
              <a:solidFill>
                <a:srgbClr val="333333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ВАЖНО!!! : DOMContentLoaded !== Window.onload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Селекторы в</a:t>
            </a:r>
            <a:r>
              <a:rPr lang="en-GB"/>
              <a:t> jQuery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87900" y="1464800"/>
            <a:ext cx="8368200" cy="31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6B26B"/>
                </a:solidFill>
              </a:rPr>
              <a:t>$(cssSelector)</a:t>
            </a:r>
            <a:r>
              <a:rPr lang="en-GB"/>
              <a:t>.someJQueryFunction() - общая форма записи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Примеры: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$(“.my-class”), </a:t>
            </a:r>
            <a:r>
              <a:rPr lang="en-GB"/>
              <a:t>$(“#my-id”), $(“[attribute=’my-attribute’]”)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$(“.my-class .child-class + div:first-child”)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$(“table &gt; tr &gt; td:last-of-type”)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$(this) - контекст this, обёрнутый в объект jQuery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jQuery продвинутая работа с DOM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87900" y="1464800"/>
            <a:ext cx="8368200" cy="31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6B26B"/>
                </a:solidFill>
              </a:rPr>
              <a:t>$(selector1).find(selector2)</a:t>
            </a:r>
            <a:r>
              <a:rPr lang="en-GB"/>
              <a:t> - найти элемент с selector2 внутри элемента selector1.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6B26B"/>
                </a:solidFill>
              </a:rPr>
              <a:t>$(selector1).next()</a:t>
            </a:r>
            <a:r>
              <a:rPr lang="en-GB"/>
              <a:t> - найти следующий элемент, после элемента </a:t>
            </a:r>
            <a:r>
              <a:rPr lang="en-GB"/>
              <a:t>selector1.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6B26B"/>
                </a:solidFill>
              </a:rPr>
              <a:t>$(selector1).next(selector2) </a:t>
            </a:r>
            <a:r>
              <a:rPr lang="en-GB"/>
              <a:t>- выбрать следующий элемент, если он имеет селектор selector2.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6B26B"/>
                </a:solidFill>
              </a:rPr>
              <a:t>$(selector1).prev()</a:t>
            </a:r>
            <a:r>
              <a:rPr lang="en-GB"/>
              <a:t> или </a:t>
            </a:r>
            <a:r>
              <a:rPr lang="en-GB">
                <a:solidFill>
                  <a:srgbClr val="F6B26B"/>
                </a:solidFill>
              </a:rPr>
              <a:t>$(selector1).prev(selector2)</a:t>
            </a:r>
            <a:r>
              <a:rPr lang="en-GB"/>
              <a:t> - то же самое, но с предыдущими элементами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6B26B"/>
                </a:solidFill>
              </a:rPr>
              <a:t>Альтернатива next() - селекторы + и ~</a:t>
            </a:r>
            <a:endParaRPr>
              <a:solidFill>
                <a:srgbClr val="F6B26B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jQuery продвинутая работа с DOM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87900" y="1464800"/>
            <a:ext cx="8368200" cy="31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6B26B"/>
                </a:solidFill>
              </a:rPr>
              <a:t>$(selector1)</a:t>
            </a:r>
            <a:r>
              <a:rPr lang="en-GB">
                <a:solidFill>
                  <a:srgbClr val="F6B26B"/>
                </a:solidFill>
              </a:rPr>
              <a:t>.parent() (.parents( [selector ] ))</a:t>
            </a:r>
            <a:r>
              <a:rPr lang="en-GB"/>
              <a:t> - обратиться к родителю selector1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6B26B"/>
                </a:solidFill>
              </a:rPr>
              <a:t>$(selector1).parent(‘selector2’) </a:t>
            </a:r>
            <a:r>
              <a:rPr lang="en-GB"/>
              <a:t>- обратиться к родителю элемента selector1, у которого есть selector2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6B26B"/>
                </a:solidFill>
              </a:rPr>
              <a:t>$(selector1).children() </a:t>
            </a:r>
            <a:r>
              <a:rPr lang="en-GB">
                <a:solidFill>
                  <a:srgbClr val="FFFFFF"/>
                </a:solidFill>
              </a:rPr>
              <a:t>или </a:t>
            </a:r>
            <a:r>
              <a:rPr lang="en-GB">
                <a:solidFill>
                  <a:srgbClr val="F6B26B"/>
                </a:solidFill>
              </a:rPr>
              <a:t>$(selector1).children(selector2)</a:t>
            </a:r>
            <a:r>
              <a:rPr lang="en-GB">
                <a:solidFill>
                  <a:srgbClr val="FFFFFF"/>
                </a:solidFill>
              </a:rPr>
              <a:t> - обратиться к потомкам selector1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Отличие children от find: </a:t>
            </a:r>
            <a:r>
              <a:rPr lang="en-GB">
                <a:solidFill>
                  <a:srgbClr val="F6B26B"/>
                </a:solidFill>
              </a:rPr>
              <a:t>children</a:t>
            </a:r>
            <a:r>
              <a:rPr lang="en-GB">
                <a:solidFill>
                  <a:srgbClr val="FFFFFF"/>
                </a:solidFill>
              </a:rPr>
              <a:t> ограничивается одним уровнем вложенности.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jQuery продвинутая работа с DOM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87900" y="1464800"/>
            <a:ext cx="8368200" cy="31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211850"/>
            <a:ext cx="4972050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