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70" r:id="rId4"/>
    <p:sldId id="266" r:id="rId5"/>
    <p:sldId id="267" r:id="rId6"/>
    <p:sldId id="268" r:id="rId7"/>
    <p:sldId id="269" r:id="rId8"/>
    <p:sldId id="271" r:id="rId9"/>
    <p:sldId id="259" r:id="rId10"/>
    <p:sldId id="260" r:id="rId11"/>
    <p:sldId id="262" r:id="rId12"/>
    <p:sldId id="261"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1" d="100"/>
          <a:sy n="111" d="100"/>
        </p:scale>
        <p:origin x="-157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47BE03-7459-C448-8D68-F649F7ECEFE1}" type="datetimeFigureOut">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52798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BE03-7459-C448-8D68-F649F7ECEFE1}" type="datetimeFigureOut">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140723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BE03-7459-C448-8D68-F649F7ECEFE1}" type="datetimeFigureOut">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59782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47BE03-7459-C448-8D68-F649F7ECEFE1}" type="datetimeFigureOut">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211473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7BE03-7459-C448-8D68-F649F7ECEFE1}" type="datetimeFigureOut">
              <a:t>6/17/15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326192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47BE03-7459-C448-8D68-F649F7ECEFE1}" type="datetimeFigureOut">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4261386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47BE03-7459-C448-8D68-F649F7ECEFE1}" type="datetimeFigureOut">
              <a:t>6/17/15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3831637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47BE03-7459-C448-8D68-F649F7ECEFE1}" type="datetimeFigureOut">
              <a:t>6/17/15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144712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7BE03-7459-C448-8D68-F649F7ECEFE1}" type="datetimeFigureOut">
              <a:t>6/17/15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313633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7BE03-7459-C448-8D68-F649F7ECEFE1}" type="datetimeFigureOut">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181056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7BE03-7459-C448-8D68-F649F7ECEFE1}" type="datetimeFigureOut">
              <a:t>6/17/15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1AFC-AA16-C94F-A490-A95802BFE994}" type="slidenum">
              <a:t>‹#›</a:t>
            </a:fld>
            <a:endParaRPr lang="en-US"/>
          </a:p>
        </p:txBody>
      </p:sp>
    </p:spTree>
    <p:extLst>
      <p:ext uri="{BB962C8B-B14F-4D97-AF65-F5344CB8AC3E}">
        <p14:creationId xmlns:p14="http://schemas.microsoft.com/office/powerpoint/2010/main" val="2930763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7BE03-7459-C448-8D68-F649F7ECEFE1}" type="datetimeFigureOut">
              <a:t>6/17/15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21AFC-AA16-C94F-A490-A95802BFE994}" type="slidenum">
              <a:t>‹#›</a:t>
            </a:fld>
            <a:endParaRPr lang="en-US"/>
          </a:p>
        </p:txBody>
      </p:sp>
    </p:spTree>
    <p:extLst>
      <p:ext uri="{BB962C8B-B14F-4D97-AF65-F5344CB8AC3E}">
        <p14:creationId xmlns:p14="http://schemas.microsoft.com/office/powerpoint/2010/main" val="262137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KBase clustering services</a:t>
            </a:r>
          </a:p>
        </p:txBody>
      </p:sp>
      <p:sp>
        <p:nvSpPr>
          <p:cNvPr id="3" name="Subtitle 2"/>
          <p:cNvSpPr>
            <a:spLocks noGrp="1"/>
          </p:cNvSpPr>
          <p:nvPr>
            <p:ph type="subTitle" idx="1"/>
          </p:nvPr>
        </p:nvSpPr>
        <p:spPr/>
        <p:txBody>
          <a:bodyPr/>
          <a:lstStyle/>
          <a:p>
            <a:r>
              <a:rPr lang="en-US"/>
              <a:t>6/15/15</a:t>
            </a:r>
          </a:p>
        </p:txBody>
      </p:sp>
    </p:spTree>
    <p:extLst>
      <p:ext uri="{BB962C8B-B14F-4D97-AF65-F5344CB8AC3E}">
        <p14:creationId xmlns:p14="http://schemas.microsoft.com/office/powerpoint/2010/main" val="27653018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Mathematical clustering service prototype</a:t>
            </a:r>
          </a:p>
        </p:txBody>
      </p:sp>
      <p:sp>
        <p:nvSpPr>
          <p:cNvPr id="3" name="Content Placeholder 2"/>
          <p:cNvSpPr>
            <a:spLocks noGrp="1"/>
          </p:cNvSpPr>
          <p:nvPr>
            <p:ph idx="1"/>
          </p:nvPr>
        </p:nvSpPr>
        <p:spPr/>
        <p:txBody>
          <a:bodyPr>
            <a:normAutofit lnSpcReduction="10000"/>
          </a:bodyPr>
          <a:lstStyle/>
          <a:p>
            <a:r>
              <a:rPr lang="en-US"/>
              <a:t>Prepare data matrix from data object</a:t>
            </a:r>
          </a:p>
          <a:p>
            <a:r>
              <a:rPr lang="en-US"/>
              <a:t>Detect math type</a:t>
            </a:r>
          </a:p>
          <a:p>
            <a:r>
              <a:rPr lang="en-US"/>
              <a:t>Treat missing values</a:t>
            </a:r>
          </a:p>
          <a:p>
            <a:r>
              <a:rPr lang="en-US"/>
              <a:t>Pick clustering method</a:t>
            </a:r>
          </a:p>
          <a:p>
            <a:r>
              <a:rPr lang="en-US"/>
              <a:t>Pick distance measure</a:t>
            </a:r>
          </a:p>
          <a:p>
            <a:r>
              <a:rPr lang="en-US"/>
              <a:t>If K-means, need to identify K</a:t>
            </a:r>
          </a:p>
          <a:p>
            <a:r>
              <a:rPr lang="en-US"/>
              <a:t>Run clustering</a:t>
            </a:r>
          </a:p>
          <a:p>
            <a:r>
              <a:rPr lang="en-US"/>
              <a:t>Extract clusters and test significance</a:t>
            </a:r>
          </a:p>
          <a:p>
            <a:endParaRPr lang="en-US"/>
          </a:p>
        </p:txBody>
      </p:sp>
    </p:spTree>
    <p:extLst>
      <p:ext uri="{BB962C8B-B14F-4D97-AF65-F5344CB8AC3E}">
        <p14:creationId xmlns:p14="http://schemas.microsoft.com/office/powerpoint/2010/main" val="28771427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Prototype for basic median-centered log-ratio clustering service</a:t>
            </a:r>
          </a:p>
        </p:txBody>
      </p:sp>
      <p:sp>
        <p:nvSpPr>
          <p:cNvPr id="3" name="Content Placeholder 2"/>
          <p:cNvSpPr>
            <a:spLocks noGrp="1"/>
          </p:cNvSpPr>
          <p:nvPr>
            <p:ph idx="1"/>
          </p:nvPr>
        </p:nvSpPr>
        <p:spPr/>
        <p:txBody>
          <a:bodyPr>
            <a:normAutofit fontScale="77500" lnSpcReduction="20000"/>
          </a:bodyPr>
          <a:lstStyle/>
          <a:p>
            <a:r>
              <a:rPr lang="en-US"/>
              <a:t>Generate input data (from reference WS or user upload)</a:t>
            </a:r>
          </a:p>
          <a:p>
            <a:r>
              <a:rPr lang="en-US"/>
              <a:t>Confirm that input data is an acceptable type</a:t>
            </a:r>
          </a:p>
          <a:p>
            <a:r>
              <a:rPr lang="en-US"/>
              <a:t>Impute missing values</a:t>
            </a:r>
          </a:p>
          <a:p>
            <a:r>
              <a:rPr lang="en-US"/>
              <a:t>Pick distance measure and clustering algorithm (assuming median-centered log-ratios)</a:t>
            </a:r>
          </a:p>
          <a:p>
            <a:r>
              <a:rPr lang="en-US"/>
              <a:t>Execute clustering (for certain methods this may be multiple steps e.g. determine K for K-means)</a:t>
            </a:r>
          </a:p>
          <a:p>
            <a:r>
              <a:rPr lang="en-US"/>
              <a:t>Extract clusters (for certain methods may require additional algorithms, e.g. cutting hierarchical trees)</a:t>
            </a:r>
          </a:p>
          <a:p>
            <a:r>
              <a:rPr lang="en-US"/>
              <a:t>Test significance of clusters (e.g. resampling, independent quality measure (e.g. MSE))</a:t>
            </a:r>
          </a:p>
          <a:p>
            <a:r>
              <a:rPr lang="en-US"/>
              <a:t>Post-analysis</a:t>
            </a:r>
          </a:p>
        </p:txBody>
      </p:sp>
    </p:spTree>
    <p:extLst>
      <p:ext uri="{BB962C8B-B14F-4D97-AF65-F5344CB8AC3E}">
        <p14:creationId xmlns:p14="http://schemas.microsoft.com/office/powerpoint/2010/main" val="10657345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Biological clustering	</a:t>
            </a:r>
          </a:p>
        </p:txBody>
      </p:sp>
      <p:sp>
        <p:nvSpPr>
          <p:cNvPr id="3" name="Content Placeholder 2"/>
          <p:cNvSpPr>
            <a:spLocks noGrp="1"/>
          </p:cNvSpPr>
          <p:nvPr>
            <p:ph idx="1"/>
          </p:nvPr>
        </p:nvSpPr>
        <p:spPr/>
        <p:txBody>
          <a:bodyPr>
            <a:normAutofit lnSpcReduction="10000"/>
          </a:bodyPr>
          <a:lstStyle/>
          <a:p>
            <a:r>
              <a:rPr lang="en-US"/>
              <a:t>This seems to be superceded by post-processing the results. E.g. enrichment within gene sets corresponding to clusters.</a:t>
            </a:r>
          </a:p>
          <a:p>
            <a:r>
              <a:rPr lang="en-US"/>
              <a:t>You could do fancy things (with say gene location or shared functional terms) but usually that will be at the level of the distance matrix. This involves multiple data types, is of unclear value (relative to post-analysis), and not for Aug/Sep.</a:t>
            </a:r>
          </a:p>
        </p:txBody>
      </p:sp>
    </p:spTree>
    <p:extLst>
      <p:ext uri="{BB962C8B-B14F-4D97-AF65-F5344CB8AC3E}">
        <p14:creationId xmlns:p14="http://schemas.microsoft.com/office/powerpoint/2010/main" val="33794654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Comparing and combining datasets much more onerous</a:t>
            </a:r>
          </a:p>
        </p:txBody>
      </p:sp>
      <p:sp>
        <p:nvSpPr>
          <p:cNvPr id="3" name="Content Placeholder 2"/>
          <p:cNvSpPr>
            <a:spLocks noGrp="1"/>
          </p:cNvSpPr>
          <p:nvPr>
            <p:ph idx="1"/>
          </p:nvPr>
        </p:nvSpPr>
        <p:spPr/>
        <p:txBody>
          <a:bodyPr>
            <a:normAutofit fontScale="77500" lnSpcReduction="20000"/>
          </a:bodyPr>
          <a:lstStyle/>
          <a:p>
            <a:r>
              <a:rPr lang="en-US"/>
              <a:t>Need to detect more details for each dataset.</a:t>
            </a:r>
          </a:p>
          <a:p>
            <a:r>
              <a:rPr lang="en-US"/>
              <a:t>Need an exact ‘join’ to combine the common axis, e.g. gene ids. This is hard because without underlying sequence version and strain info always an inexact match.</a:t>
            </a:r>
          </a:p>
          <a:p>
            <a:r>
              <a:rPr lang="en-US"/>
              <a:t>Decide whether combination will be intersection or union for common axis. Comparison always intersection.</a:t>
            </a:r>
          </a:p>
          <a:p>
            <a:r>
              <a:rPr lang="en-US"/>
              <a:t>To compare or combine need to transform datasets such that their states match (e.g. log10 -&gt; log2, z-score -&gt; median-centered).</a:t>
            </a:r>
          </a:p>
          <a:p>
            <a:r>
              <a:rPr lang="en-US"/>
              <a:t>Helpful for data labels to match conventions, e.g. date_condition_replicate.</a:t>
            </a:r>
          </a:p>
          <a:p>
            <a:r>
              <a:rPr lang="en-US"/>
              <a:t>For comparisons have size biases, batch effects.</a:t>
            </a:r>
          </a:p>
        </p:txBody>
      </p:sp>
    </p:spTree>
    <p:extLst>
      <p:ext uri="{BB962C8B-B14F-4D97-AF65-F5344CB8AC3E}">
        <p14:creationId xmlns:p14="http://schemas.microsoft.com/office/powerpoint/2010/main" val="17190499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vel_cluster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400"/>
            <a:ext cx="9144000" cy="4756107"/>
          </a:xfrm>
          <a:prstGeom prst="rect">
            <a:avLst/>
          </a:prstGeom>
        </p:spPr>
      </p:pic>
    </p:spTree>
    <p:extLst>
      <p:ext uri="{BB962C8B-B14F-4D97-AF65-F5344CB8AC3E}">
        <p14:creationId xmlns:p14="http://schemas.microsoft.com/office/powerpoint/2010/main" val="160487185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754"/>
            <a:ext cx="8229600" cy="1143000"/>
          </a:xfrm>
        </p:spPr>
        <p:txBody>
          <a:bodyPr>
            <a:normAutofit fontScale="90000"/>
          </a:bodyPr>
          <a:lstStyle/>
          <a:p>
            <a:r>
              <a:rPr lang="en-US"/>
              <a:t>Working backwards: a minimal clustering endpoint</a:t>
            </a:r>
          </a:p>
        </p:txBody>
      </p:sp>
      <p:pic>
        <p:nvPicPr>
          <p:cNvPr id="6" name="Picture 5"/>
          <p:cNvPicPr>
            <a:picLocks noChangeAspect="1"/>
          </p:cNvPicPr>
          <p:nvPr/>
        </p:nvPicPr>
        <p:blipFill>
          <a:blip r:embed="rId2"/>
          <a:stretch>
            <a:fillRect/>
          </a:stretch>
        </p:blipFill>
        <p:spPr>
          <a:xfrm>
            <a:off x="846194" y="1903861"/>
            <a:ext cx="7562749" cy="4891330"/>
          </a:xfrm>
          <a:prstGeom prst="rect">
            <a:avLst/>
          </a:prstGeom>
        </p:spPr>
      </p:pic>
    </p:spTree>
    <p:extLst>
      <p:ext uri="{BB962C8B-B14F-4D97-AF65-F5344CB8AC3E}">
        <p14:creationId xmlns:p14="http://schemas.microsoft.com/office/powerpoint/2010/main" val="13806886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394" y="160219"/>
            <a:ext cx="6487321" cy="1143000"/>
          </a:xfrm>
        </p:spPr>
        <p:txBody>
          <a:bodyPr/>
          <a:lstStyle/>
          <a:p>
            <a:r>
              <a:rPr lang="en-US"/>
              <a:t>Overview</a:t>
            </a:r>
          </a:p>
        </p:txBody>
      </p:sp>
      <p:pic>
        <p:nvPicPr>
          <p:cNvPr id="7" name="Picture 6"/>
          <p:cNvPicPr>
            <a:picLocks noChangeAspect="1"/>
          </p:cNvPicPr>
          <p:nvPr/>
        </p:nvPicPr>
        <p:blipFill>
          <a:blip r:embed="rId2"/>
          <a:stretch>
            <a:fillRect/>
          </a:stretch>
        </p:blipFill>
        <p:spPr>
          <a:xfrm>
            <a:off x="0" y="635000"/>
            <a:ext cx="9144000" cy="5564275"/>
          </a:xfrm>
          <a:prstGeom prst="rect">
            <a:avLst/>
          </a:prstGeom>
        </p:spPr>
      </p:pic>
    </p:spTree>
    <p:extLst>
      <p:ext uri="{BB962C8B-B14F-4D97-AF65-F5344CB8AC3E}">
        <p14:creationId xmlns:p14="http://schemas.microsoft.com/office/powerpoint/2010/main" val="33875167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One step back: service calls for UI</a:t>
            </a:r>
          </a:p>
        </p:txBody>
      </p:sp>
      <p:sp>
        <p:nvSpPr>
          <p:cNvPr id="3" name="Content Placeholder 2"/>
          <p:cNvSpPr>
            <a:spLocks noGrp="1"/>
          </p:cNvSpPr>
          <p:nvPr>
            <p:ph idx="1"/>
          </p:nvPr>
        </p:nvSpPr>
        <p:spPr/>
        <p:txBody>
          <a:bodyPr>
            <a:normAutofit fontScale="92500" lnSpcReduction="10000"/>
          </a:bodyPr>
          <a:lstStyle/>
          <a:p>
            <a:pPr>
              <a:buFontTx/>
              <a:buChar char="-"/>
            </a:pPr>
            <a:r>
              <a:rPr lang="en-US"/>
              <a:t>Retrieve cluster X from clustering Y (line plot, info table).</a:t>
            </a:r>
          </a:p>
          <a:p>
            <a:pPr>
              <a:buFontTx/>
              <a:buChar char="-"/>
            </a:pPr>
            <a:r>
              <a:rPr lang="en-US"/>
              <a:t>Retrieve data for objects in cluster X (line plot).</a:t>
            </a:r>
          </a:p>
          <a:p>
            <a:pPr>
              <a:buFontTx/>
              <a:buChar char="-"/>
            </a:pPr>
            <a:r>
              <a:rPr lang="en-US"/>
              <a:t>Retrieve annotations for genes (info table).</a:t>
            </a:r>
          </a:p>
          <a:p>
            <a:pPr marL="0" indent="0">
              <a:buNone/>
            </a:pPr>
            <a:endParaRPr lang="en-US"/>
          </a:p>
          <a:p>
            <a:pPr marL="0" indent="0">
              <a:buNone/>
            </a:pPr>
            <a:r>
              <a:rPr lang="en-US"/>
              <a:t>Requires:</a:t>
            </a:r>
          </a:p>
          <a:p>
            <a:pPr>
              <a:buFontTx/>
              <a:buChar char="-"/>
            </a:pPr>
            <a:r>
              <a:rPr lang="en-US"/>
              <a:t>clustering object</a:t>
            </a:r>
          </a:p>
          <a:p>
            <a:pPr>
              <a:buFontTx/>
              <a:buChar char="-"/>
            </a:pPr>
            <a:r>
              <a:rPr lang="en-US"/>
              <a:t>data table object (FloatDataTable)</a:t>
            </a:r>
          </a:p>
          <a:p>
            <a:pPr>
              <a:buFontTx/>
              <a:buChar char="-"/>
            </a:pPr>
            <a:r>
              <a:rPr lang="en-US"/>
              <a:t>object id -&gt; KBase gene id mapping.</a:t>
            </a:r>
          </a:p>
        </p:txBody>
      </p:sp>
    </p:spTree>
    <p:extLst>
      <p:ext uri="{BB962C8B-B14F-4D97-AF65-F5344CB8AC3E}">
        <p14:creationId xmlns:p14="http://schemas.microsoft.com/office/powerpoint/2010/main" val="10065648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t>2 steps back: results object creation</a:t>
            </a:r>
          </a:p>
        </p:txBody>
      </p:sp>
      <p:sp>
        <p:nvSpPr>
          <p:cNvPr id="3" name="Content Placeholder 2"/>
          <p:cNvSpPr>
            <a:spLocks noGrp="1"/>
          </p:cNvSpPr>
          <p:nvPr>
            <p:ph idx="1"/>
          </p:nvPr>
        </p:nvSpPr>
        <p:spPr>
          <a:xfrm>
            <a:off x="457200" y="2183742"/>
            <a:ext cx="8229600" cy="4525963"/>
          </a:xfrm>
        </p:spPr>
        <p:txBody>
          <a:bodyPr/>
          <a:lstStyle/>
          <a:p>
            <a:r>
              <a:rPr lang="en-US"/>
              <a:t>Clustering result &lt;- matrix clustering service(FloatDataTable, distance type)</a:t>
            </a:r>
          </a:p>
          <a:p>
            <a:pPr lvl="1"/>
            <a:r>
              <a:rPr lang="en-US"/>
              <a:t>A series of R calls: determine K, run K-means.</a:t>
            </a:r>
          </a:p>
          <a:p>
            <a:pPr lvl="1"/>
            <a:r>
              <a:rPr lang="en-US"/>
              <a:t>May take a few hours.</a:t>
            </a:r>
          </a:p>
          <a:p>
            <a:pPr lvl="1"/>
            <a:r>
              <a:rPr lang="en-US"/>
              <a:t>Produces a text file which needs reformatting and upload to WS.</a:t>
            </a:r>
          </a:p>
          <a:p>
            <a:r>
              <a:rPr lang="en-US"/>
              <a:t>Cluster data &lt;- data service(indices, FloatDataTable)</a:t>
            </a:r>
          </a:p>
          <a:p>
            <a:endParaRPr lang="en-US"/>
          </a:p>
        </p:txBody>
      </p:sp>
    </p:spTree>
    <p:extLst>
      <p:ext uri="{BB962C8B-B14F-4D97-AF65-F5344CB8AC3E}">
        <p14:creationId xmlns:p14="http://schemas.microsoft.com/office/powerpoint/2010/main" val="21755053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steps back: will it cluster?</a:t>
            </a:r>
          </a:p>
        </p:txBody>
      </p:sp>
      <p:sp>
        <p:nvSpPr>
          <p:cNvPr id="3" name="Content Placeholder 2"/>
          <p:cNvSpPr>
            <a:spLocks noGrp="1"/>
          </p:cNvSpPr>
          <p:nvPr>
            <p:ph idx="1"/>
          </p:nvPr>
        </p:nvSpPr>
        <p:spPr/>
        <p:txBody>
          <a:bodyPr>
            <a:normAutofit fontScale="92500" lnSpcReduction="10000"/>
          </a:bodyPr>
          <a:lstStyle/>
          <a:p>
            <a:r>
              <a:rPr lang="en-US"/>
              <a:t>Test FloatDataTable:</a:t>
            </a:r>
          </a:p>
          <a:p>
            <a:pPr lvl="1"/>
            <a:r>
              <a:rPr lang="en-US"/>
              <a:t>Is it log-ratio?</a:t>
            </a:r>
          </a:p>
          <a:p>
            <a:pPr lvl="1"/>
            <a:r>
              <a:rPr lang="en-US"/>
              <a:t>Are columns mean/median/mode-centered?</a:t>
            </a:r>
          </a:p>
          <a:p>
            <a:pPr lvl="1"/>
            <a:r>
              <a:rPr lang="en-US"/>
              <a:t>Dimensions &gt; 10 ?</a:t>
            </a:r>
          </a:p>
          <a:p>
            <a:pPr lvl="1"/>
            <a:r>
              <a:rPr lang="en-US"/>
              <a:t>Ignore rows or columns with all missing data</a:t>
            </a:r>
          </a:p>
          <a:p>
            <a:pPr lvl="1"/>
            <a:r>
              <a:rPr lang="en-US"/>
              <a:t>Ignore rows or columns with zero variance</a:t>
            </a:r>
          </a:p>
          <a:p>
            <a:pPr lvl="1"/>
            <a:r>
              <a:rPr lang="en-US"/>
              <a:t>Strip row and column label offending chars</a:t>
            </a:r>
          </a:p>
          <a:p>
            <a:r>
              <a:rPr lang="en-US"/>
              <a:t>Interventions:</a:t>
            </a:r>
          </a:p>
          <a:p>
            <a:pPr lvl="1"/>
            <a:r>
              <a:rPr lang="en-US"/>
              <a:t>Impute missing values</a:t>
            </a:r>
          </a:p>
          <a:p>
            <a:pPr lvl="1"/>
            <a:r>
              <a:rPr lang="en-US"/>
              <a:t>Center columns</a:t>
            </a:r>
          </a:p>
        </p:txBody>
      </p:sp>
    </p:spTree>
    <p:extLst>
      <p:ext uri="{BB962C8B-B14F-4D97-AF65-F5344CB8AC3E}">
        <p14:creationId xmlns:p14="http://schemas.microsoft.com/office/powerpoint/2010/main" val="35783062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a:t>4 steps back: create expected data object</a:t>
            </a:r>
          </a:p>
        </p:txBody>
      </p:sp>
      <p:sp>
        <p:nvSpPr>
          <p:cNvPr id="3" name="Content Placeholder 2"/>
          <p:cNvSpPr>
            <a:spLocks noGrp="1"/>
          </p:cNvSpPr>
          <p:nvPr>
            <p:ph idx="1"/>
          </p:nvPr>
        </p:nvSpPr>
        <p:spPr>
          <a:xfrm>
            <a:off x="457200" y="2229510"/>
            <a:ext cx="8229600" cy="4525963"/>
          </a:xfrm>
        </p:spPr>
        <p:txBody>
          <a:bodyPr/>
          <a:lstStyle/>
          <a:p>
            <a:r>
              <a:rPr lang="en-US"/>
              <a:t>Create log-ratio FloatDataTable from:</a:t>
            </a:r>
          </a:p>
          <a:p>
            <a:pPr lvl="1"/>
            <a:r>
              <a:rPr lang="en-US"/>
              <a:t>Expression data service?</a:t>
            </a:r>
          </a:p>
          <a:p>
            <a:pPr lvl="1"/>
            <a:r>
              <a:rPr lang="en-US"/>
              <a:t>Phenotype data service?</a:t>
            </a:r>
          </a:p>
          <a:p>
            <a:pPr lvl="1"/>
            <a:r>
              <a:rPr lang="en-US"/>
              <a:t>Other services …</a:t>
            </a:r>
          </a:p>
          <a:p>
            <a:pPr lvl="1"/>
            <a:r>
              <a:rPr lang="en-US"/>
              <a:t>User uploaded data?</a:t>
            </a:r>
          </a:p>
          <a:p>
            <a:pPr lvl="1"/>
            <a:r>
              <a:rPr lang="en-US"/>
              <a:t>Reference KBase objects and their subsets?</a:t>
            </a:r>
          </a:p>
          <a:p>
            <a:pPr lvl="1"/>
            <a:endParaRPr lang="en-US"/>
          </a:p>
          <a:p>
            <a:endParaRPr lang="en-US"/>
          </a:p>
        </p:txBody>
      </p:sp>
    </p:spTree>
    <p:extLst>
      <p:ext uri="{BB962C8B-B14F-4D97-AF65-F5344CB8AC3E}">
        <p14:creationId xmlns:p14="http://schemas.microsoft.com/office/powerpoint/2010/main" val="9768883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218"/>
            <a:ext cx="8229600" cy="1143000"/>
          </a:xfrm>
        </p:spPr>
        <p:txBody>
          <a:bodyPr/>
          <a:lstStyle/>
          <a:p>
            <a:r>
              <a:rPr lang="en-US"/>
              <a:t>R clustering pipeline</a:t>
            </a:r>
          </a:p>
        </p:txBody>
      </p:sp>
      <p:pic>
        <p:nvPicPr>
          <p:cNvPr id="7" name="Picture 6"/>
          <p:cNvPicPr>
            <a:picLocks noChangeAspect="1"/>
          </p:cNvPicPr>
          <p:nvPr/>
        </p:nvPicPr>
        <p:blipFill>
          <a:blip r:embed="rId2"/>
          <a:stretch>
            <a:fillRect/>
          </a:stretch>
        </p:blipFill>
        <p:spPr>
          <a:xfrm>
            <a:off x="640680" y="1624104"/>
            <a:ext cx="7888079" cy="4873776"/>
          </a:xfrm>
          <a:prstGeom prst="rect">
            <a:avLst/>
          </a:prstGeom>
        </p:spPr>
      </p:pic>
    </p:spTree>
    <p:extLst>
      <p:ext uri="{BB962C8B-B14F-4D97-AF65-F5344CB8AC3E}">
        <p14:creationId xmlns:p14="http://schemas.microsoft.com/office/powerpoint/2010/main" val="36972507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Mathematical data types for biology</a:t>
            </a:r>
          </a:p>
        </p:txBody>
      </p:sp>
      <p:sp>
        <p:nvSpPr>
          <p:cNvPr id="3" name="Content Placeholder 2"/>
          <p:cNvSpPr>
            <a:spLocks noGrp="1"/>
          </p:cNvSpPr>
          <p:nvPr>
            <p:ph idx="1"/>
          </p:nvPr>
        </p:nvSpPr>
        <p:spPr/>
        <p:txBody>
          <a:bodyPr>
            <a:normAutofit lnSpcReduction="10000"/>
          </a:bodyPr>
          <a:lstStyle/>
          <a:p>
            <a:r>
              <a:rPr lang="en-US"/>
              <a:t>Is it interactions?</a:t>
            </a:r>
          </a:p>
          <a:p>
            <a:r>
              <a:rPr lang="en-US"/>
              <a:t>Is it levels?</a:t>
            </a:r>
          </a:p>
          <a:p>
            <a:r>
              <a:rPr lang="en-US"/>
              <a:t>Is it ratios?</a:t>
            </a:r>
          </a:p>
          <a:p>
            <a:r>
              <a:rPr lang="en-US"/>
              <a:t>What is the scale?</a:t>
            </a:r>
          </a:p>
          <a:p>
            <a:endParaRPr lang="en-US"/>
          </a:p>
          <a:p>
            <a:endParaRPr lang="en-US"/>
          </a:p>
          <a:p>
            <a:pPr marL="0" indent="0">
              <a:buNone/>
            </a:pPr>
            <a:r>
              <a:rPr lang="en-US"/>
              <a:t>This is nontrivial and some aspects are indeterminate unless specified by user/source.</a:t>
            </a:r>
          </a:p>
          <a:p>
            <a:endParaRPr lang="en-US"/>
          </a:p>
          <a:p>
            <a:endParaRPr lang="en-US"/>
          </a:p>
        </p:txBody>
      </p:sp>
    </p:spTree>
    <p:extLst>
      <p:ext uri="{BB962C8B-B14F-4D97-AF65-F5344CB8AC3E}">
        <p14:creationId xmlns:p14="http://schemas.microsoft.com/office/powerpoint/2010/main" val="42298986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3004</TotalTime>
  <Words>616</Words>
  <Application>Microsoft Macintosh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KBase clustering services</vt:lpstr>
      <vt:lpstr>Working backwards: a minimal clustering endpoint</vt:lpstr>
      <vt:lpstr>Overview</vt:lpstr>
      <vt:lpstr>One step back: service calls for UI</vt:lpstr>
      <vt:lpstr>2 steps back: results object creation</vt:lpstr>
      <vt:lpstr>3 steps back: will it cluster?</vt:lpstr>
      <vt:lpstr>4 steps back: create expected data object</vt:lpstr>
      <vt:lpstr>R clustering pipeline</vt:lpstr>
      <vt:lpstr>Mathematical data types for biology</vt:lpstr>
      <vt:lpstr>Mathematical clustering service prototype</vt:lpstr>
      <vt:lpstr>Prototype for basic median-centered log-ratio clustering service</vt:lpstr>
      <vt:lpstr>Biological clustering </vt:lpstr>
      <vt:lpstr>Comparing and combining datasets much more onerous</vt:lpstr>
      <vt:lpstr>PowerPoint Presentation</vt:lpstr>
    </vt:vector>
  </TitlesOfParts>
  <Company>lbl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KBase clustering services</dc:title>
  <dc:creator>marcin joachimiak</dc:creator>
  <cp:lastModifiedBy>marcin joachimiak</cp:lastModifiedBy>
  <cp:revision>22</cp:revision>
  <dcterms:created xsi:type="dcterms:W3CDTF">2015-06-15T23:58:03Z</dcterms:created>
  <dcterms:modified xsi:type="dcterms:W3CDTF">2015-06-18T06:30:49Z</dcterms:modified>
</cp:coreProperties>
</file>