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752" r:id="rId2"/>
    <p:sldId id="766" r:id="rId3"/>
    <p:sldId id="772" r:id="rId4"/>
    <p:sldId id="771" r:id="rId5"/>
    <p:sldId id="770" r:id="rId6"/>
    <p:sldId id="769" r:id="rId7"/>
    <p:sldId id="768" r:id="rId8"/>
    <p:sldId id="767" r:id="rId9"/>
    <p:sldId id="757" r:id="rId10"/>
    <p:sldId id="775" r:id="rId11"/>
    <p:sldId id="774" r:id="rId12"/>
    <p:sldId id="773" r:id="rId13"/>
    <p:sldId id="776" r:id="rId14"/>
    <p:sldId id="782" r:id="rId15"/>
    <p:sldId id="781" r:id="rId16"/>
    <p:sldId id="780" r:id="rId17"/>
    <p:sldId id="779" r:id="rId18"/>
    <p:sldId id="778" r:id="rId19"/>
    <p:sldId id="777" r:id="rId20"/>
    <p:sldId id="761" r:id="rId21"/>
    <p:sldId id="786" r:id="rId22"/>
    <p:sldId id="785" r:id="rId23"/>
    <p:sldId id="784" r:id="rId24"/>
    <p:sldId id="783" r:id="rId25"/>
    <p:sldId id="762" r:id="rId26"/>
    <p:sldId id="792" r:id="rId27"/>
    <p:sldId id="791" r:id="rId28"/>
    <p:sldId id="790" r:id="rId29"/>
    <p:sldId id="789" r:id="rId30"/>
    <p:sldId id="788" r:id="rId31"/>
    <p:sldId id="787" r:id="rId32"/>
    <p:sldId id="763" r:id="rId33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60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7B0B06F-39AD-5055-EFBB-999812D79FCC}" name="Aldeia Machado, Luiz Carlos" initials="LA" userId="S::lca5209@psu.edu::12747613-8458-429d-9687-5a83db32eea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CCECFF"/>
    <a:srgbClr val="BDD7EE"/>
    <a:srgbClr val="4F4FFF"/>
    <a:srgbClr val="FBFBFB"/>
    <a:srgbClr val="000000"/>
    <a:srgbClr val="0D2241"/>
    <a:srgbClr val="0077D4"/>
    <a:srgbClr val="A7A8A6"/>
    <a:srgbClr val="105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102"/>
      </p:cViewPr>
      <p:guideLst>
        <p:guide orient="horz" pos="2184"/>
        <p:guide pos="6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DC9B2AF-FF93-9443-8132-C0BAE0160594}" type="datetimeFigureOut">
              <a:rPr lang="en-US"/>
              <a:pPr>
                <a:defRPr/>
              </a:pPr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D5BBCF3-B909-0E47-AFC1-794F620114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9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6D589F-5847-1648-9C0C-18AD595551BD}" type="datetimeFigureOut">
              <a:rPr lang="en-US"/>
              <a:pPr>
                <a:defRPr/>
              </a:pPr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DB5684E-388A-574C-9362-1C84C7B37B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95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4C927-B11B-A70A-6527-63C165928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964283-8726-B0F0-80DD-281DCACCB0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4FE4C4-08F4-9487-C895-3883A31912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70633-824B-80A9-58AC-1A72B7532C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B5684E-388A-574C-9362-1C84C7B37B8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14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237977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D2241"/>
              </a:gs>
              <a:gs pos="100000">
                <a:srgbClr val="002D73"/>
              </a:gs>
            </a:gsLst>
            <a:lin ang="140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" y="6283105"/>
            <a:ext cx="8863724" cy="574896"/>
          </a:xfrm>
          <a:prstGeom prst="rect">
            <a:avLst/>
          </a:prstGeom>
          <a:solidFill>
            <a:srgbClr val="0077D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/>
              <a:cs typeface="Cambria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62743" y="819342"/>
            <a:ext cx="9405308" cy="194144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lnSpc>
                <a:spcPts val="6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62744" y="2860987"/>
            <a:ext cx="9404349" cy="758825"/>
          </a:xfrm>
        </p:spPr>
        <p:txBody>
          <a:bodyPr>
            <a:normAutofit/>
          </a:bodyPr>
          <a:lstStyle>
            <a:lvl1pPr marL="0" indent="0">
              <a:buNone/>
              <a:defRPr sz="2600" i="1">
                <a:solidFill>
                  <a:srgbClr val="BCD9E2"/>
                </a:solidFill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ight Triangle 6"/>
          <p:cNvSpPr/>
          <p:nvPr userDrawn="1"/>
        </p:nvSpPr>
        <p:spPr>
          <a:xfrm flipH="1">
            <a:off x="5903790" y="4949984"/>
            <a:ext cx="6288207" cy="1908018"/>
          </a:xfrm>
          <a:prstGeom prst="rtTriangle">
            <a:avLst/>
          </a:prstGeom>
          <a:solidFill>
            <a:srgbClr val="0077D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 userDrawn="1"/>
        </p:nvSpPr>
        <p:spPr>
          <a:xfrm flipH="1">
            <a:off x="5903785" y="5214497"/>
            <a:ext cx="6288211" cy="1643513"/>
          </a:xfrm>
          <a:prstGeom prst="rtTriangle">
            <a:avLst/>
          </a:prstGeom>
          <a:solidFill>
            <a:srgbClr val="E2E4E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PSU_ENG_RGB_287_284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139" y="5891934"/>
            <a:ext cx="3739476" cy="1000399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81757" y="6367517"/>
            <a:ext cx="6539767" cy="45544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r>
              <a:rPr lang="en-US" sz="1400" b="0" i="1">
                <a:solidFill>
                  <a:schemeClr val="bg1"/>
                </a:solidFill>
                <a:latin typeface="Cambria"/>
                <a:cs typeface="Cambria"/>
              </a:rPr>
              <a:t>Ken and Mary Alice Lindquist </a:t>
            </a:r>
          </a:p>
          <a:p>
            <a:r>
              <a:rPr lang="en-US" sz="1400" b="0" i="1">
                <a:solidFill>
                  <a:schemeClr val="bg1"/>
                </a:solidFill>
                <a:latin typeface="Cambria"/>
                <a:cs typeface="Cambria"/>
              </a:rPr>
              <a:t>Department of Nuclear Engineering</a:t>
            </a:r>
          </a:p>
        </p:txBody>
      </p:sp>
    </p:spTree>
    <p:extLst>
      <p:ext uri="{BB962C8B-B14F-4D97-AF65-F5344CB8AC3E}">
        <p14:creationId xmlns:p14="http://schemas.microsoft.com/office/powerpoint/2010/main" val="2913754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Tex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064240" cy="635388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419225"/>
            <a:ext cx="11064240" cy="36876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B373D37-BFFA-8258-594D-EF3EA9BC9E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B2D39-3515-48F5-9980-35C78B3C69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50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39" y="0"/>
            <a:ext cx="12187767" cy="6858000"/>
          </a:xfrm>
          <a:prstGeom prst="rect">
            <a:avLst/>
          </a:prstGeom>
          <a:gradFill flip="none" rotWithShape="1">
            <a:gsLst>
              <a:gs pos="0">
                <a:srgbClr val="002D73"/>
              </a:gs>
              <a:gs pos="100000">
                <a:srgbClr val="0D2241"/>
              </a:gs>
            </a:gsLst>
            <a:lin ang="31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577724"/>
            <a:ext cx="9751264" cy="280276"/>
          </a:xfrm>
          <a:prstGeom prst="rect">
            <a:avLst/>
          </a:prstGeom>
          <a:solidFill>
            <a:srgbClr val="0077D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/>
              <a:cs typeface="Cambria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1757" y="6586777"/>
            <a:ext cx="8485601" cy="254000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r>
              <a:rPr lang="en-US" sz="1200" b="0" i="1">
                <a:solidFill>
                  <a:schemeClr val="bg1"/>
                </a:solidFill>
                <a:latin typeface="Cambria"/>
                <a:cs typeface="Cambria"/>
              </a:rPr>
              <a:t>Ken and Mary Alice Lindquist Department</a:t>
            </a:r>
            <a:r>
              <a:rPr lang="en-US" sz="1200" b="0" i="1" baseline="0">
                <a:solidFill>
                  <a:schemeClr val="bg1"/>
                </a:solidFill>
                <a:latin typeface="Cambria"/>
                <a:cs typeface="Cambria"/>
              </a:rPr>
              <a:t> of Nuclear Engineering</a:t>
            </a:r>
            <a:endParaRPr lang="en-US" sz="1200" b="0" i="1">
              <a:solidFill>
                <a:schemeClr val="bg1"/>
              </a:solidFill>
              <a:latin typeface="Cambria"/>
              <a:cs typeface="Cambr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1974"/>
            <a:ext cx="7198040" cy="267245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 descr="PSU_ENG_RGB_287_284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109" y="6315684"/>
            <a:ext cx="2155504" cy="57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239" y="0"/>
            <a:ext cx="12187767" cy="6858000"/>
          </a:xfrm>
          <a:prstGeom prst="rect">
            <a:avLst/>
          </a:prstGeom>
          <a:gradFill flip="none" rotWithShape="1">
            <a:gsLst>
              <a:gs pos="0">
                <a:srgbClr val="105091"/>
              </a:gs>
              <a:gs pos="100000">
                <a:srgbClr val="0077D4"/>
              </a:gs>
            </a:gsLst>
            <a:lin ang="126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77724"/>
            <a:ext cx="9751264" cy="280276"/>
          </a:xfrm>
          <a:prstGeom prst="rect">
            <a:avLst/>
          </a:prstGeom>
          <a:solidFill>
            <a:srgbClr val="002D7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/>
              <a:cs typeface="Cambria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1757" y="6586777"/>
            <a:ext cx="8485601" cy="254000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r>
              <a:rPr lang="en-US" sz="1200" b="0" i="1">
                <a:solidFill>
                  <a:schemeClr val="bg1"/>
                </a:solidFill>
                <a:latin typeface="Cambria"/>
                <a:cs typeface="Cambria"/>
              </a:rPr>
              <a:t>Ken and Mary Alice Lindquist Department</a:t>
            </a:r>
            <a:r>
              <a:rPr lang="en-US" sz="1200" b="0" i="1" baseline="0">
                <a:solidFill>
                  <a:schemeClr val="bg1"/>
                </a:solidFill>
                <a:latin typeface="Cambria"/>
                <a:cs typeface="Cambria"/>
              </a:rPr>
              <a:t> of Nuclear Engineering</a:t>
            </a:r>
            <a:endParaRPr lang="en-US" sz="1200" b="0" i="1">
              <a:solidFill>
                <a:schemeClr val="bg1"/>
              </a:solidFill>
              <a:latin typeface="Cambria"/>
              <a:cs typeface="Cambria"/>
            </a:endParaRPr>
          </a:p>
        </p:txBody>
      </p:sp>
      <p:sp>
        <p:nvSpPr>
          <p:cNvPr id="4" name="Right Triangle 3"/>
          <p:cNvSpPr/>
          <p:nvPr userDrawn="1"/>
        </p:nvSpPr>
        <p:spPr>
          <a:xfrm flipH="1">
            <a:off x="8567351" y="5758193"/>
            <a:ext cx="3624640" cy="1099817"/>
          </a:xfrm>
          <a:prstGeom prst="rtTriangle">
            <a:avLst/>
          </a:prstGeom>
          <a:solidFill>
            <a:srgbClr val="0077D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 userDrawn="1"/>
        </p:nvSpPr>
        <p:spPr>
          <a:xfrm flipH="1">
            <a:off x="8567353" y="5910649"/>
            <a:ext cx="3624643" cy="947352"/>
          </a:xfrm>
          <a:prstGeom prst="rtTriangle">
            <a:avLst/>
          </a:prstGeom>
          <a:solidFill>
            <a:srgbClr val="E2E4E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SU_ENG_RGB_287_284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109" y="6315684"/>
            <a:ext cx="2155504" cy="5766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756389"/>
            <a:ext cx="7161428" cy="22115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14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n-bullet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577724"/>
            <a:ext cx="9751264" cy="280276"/>
          </a:xfrm>
          <a:prstGeom prst="rect">
            <a:avLst/>
          </a:prstGeom>
          <a:solidFill>
            <a:srgbClr val="002D7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/>
              <a:cs typeface="Cambri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757" y="6586777"/>
            <a:ext cx="8485601" cy="254000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r>
              <a:rPr lang="en-US" sz="1200" b="0" i="1">
                <a:solidFill>
                  <a:schemeClr val="bg1"/>
                </a:solidFill>
                <a:latin typeface="Cambria"/>
                <a:cs typeface="Cambria"/>
              </a:rPr>
              <a:t>Ken and Mary Alice Lindquist Department</a:t>
            </a:r>
            <a:r>
              <a:rPr lang="en-US" sz="1200" b="0" i="1" baseline="0">
                <a:solidFill>
                  <a:schemeClr val="bg1"/>
                </a:solidFill>
                <a:latin typeface="Cambria"/>
                <a:cs typeface="Cambria"/>
              </a:rPr>
              <a:t> of Nuclear Engineering</a:t>
            </a:r>
            <a:endParaRPr lang="en-US" sz="1200" b="0" i="1">
              <a:solidFill>
                <a:schemeClr val="bg1"/>
              </a:solidFill>
              <a:latin typeface="Cambria"/>
              <a:cs typeface="Cambr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1703"/>
            <a:ext cx="10972800" cy="10285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488933"/>
            <a:ext cx="10972800" cy="44448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ight Triangle 4"/>
          <p:cNvSpPr/>
          <p:nvPr userDrawn="1"/>
        </p:nvSpPr>
        <p:spPr>
          <a:xfrm flipH="1">
            <a:off x="8567351" y="5758193"/>
            <a:ext cx="3624640" cy="1099817"/>
          </a:xfrm>
          <a:prstGeom prst="rtTriangle">
            <a:avLst/>
          </a:prstGeom>
          <a:solidFill>
            <a:srgbClr val="0077D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 userDrawn="1"/>
        </p:nvSpPr>
        <p:spPr>
          <a:xfrm flipH="1">
            <a:off x="8567353" y="5910649"/>
            <a:ext cx="3624643" cy="947352"/>
          </a:xfrm>
          <a:prstGeom prst="rtTriangle">
            <a:avLst/>
          </a:prstGeom>
          <a:solidFill>
            <a:srgbClr val="E2E4E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PSU_ENG_RGB_287_284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109" y="6315684"/>
            <a:ext cx="2155504" cy="57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n-bullet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577724"/>
            <a:ext cx="9751264" cy="280276"/>
          </a:xfrm>
          <a:prstGeom prst="rect">
            <a:avLst/>
          </a:prstGeom>
          <a:solidFill>
            <a:srgbClr val="002D7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/>
              <a:cs typeface="Cambri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757" y="6586777"/>
            <a:ext cx="8485601" cy="254000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r>
              <a:rPr lang="en-US" sz="1200" b="0" i="1">
                <a:solidFill>
                  <a:schemeClr val="bg1"/>
                </a:solidFill>
                <a:latin typeface="Cambria"/>
                <a:cs typeface="Cambria"/>
              </a:rPr>
              <a:t>Ken and Mary Alice Lindquist Department</a:t>
            </a:r>
            <a:r>
              <a:rPr lang="en-US" sz="1200" b="0" i="1" baseline="0">
                <a:solidFill>
                  <a:schemeClr val="bg1"/>
                </a:solidFill>
                <a:latin typeface="Cambria"/>
                <a:cs typeface="Cambria"/>
              </a:rPr>
              <a:t> of Nuclear Engineering</a:t>
            </a:r>
            <a:endParaRPr lang="en-US" sz="1200" b="0" i="1">
              <a:solidFill>
                <a:schemeClr val="bg1"/>
              </a:solidFill>
              <a:latin typeface="Cambria"/>
              <a:cs typeface="Cambr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1703"/>
            <a:ext cx="10972800" cy="10285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488933"/>
            <a:ext cx="10972800" cy="44448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ight Triangle 4"/>
          <p:cNvSpPr/>
          <p:nvPr userDrawn="1"/>
        </p:nvSpPr>
        <p:spPr>
          <a:xfrm flipH="1">
            <a:off x="8567351" y="5758193"/>
            <a:ext cx="3624640" cy="1099817"/>
          </a:xfrm>
          <a:prstGeom prst="rtTriangle">
            <a:avLst/>
          </a:prstGeom>
          <a:solidFill>
            <a:srgbClr val="0077D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 userDrawn="1"/>
        </p:nvSpPr>
        <p:spPr>
          <a:xfrm flipH="1">
            <a:off x="8567353" y="5910649"/>
            <a:ext cx="3624643" cy="947352"/>
          </a:xfrm>
          <a:prstGeom prst="rtTriangle">
            <a:avLst/>
          </a:prstGeom>
          <a:solidFill>
            <a:srgbClr val="E2E4E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PSU_ENG_RGB_287_284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109" y="6315684"/>
            <a:ext cx="2155504" cy="57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0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n-bullet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" y="0"/>
            <a:ext cx="12192000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577724"/>
            <a:ext cx="9751264" cy="280276"/>
          </a:xfrm>
          <a:prstGeom prst="rect">
            <a:avLst/>
          </a:prstGeom>
          <a:solidFill>
            <a:srgbClr val="002D7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/>
              <a:cs typeface="Cambri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757" y="6586777"/>
            <a:ext cx="8485601" cy="254000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r>
              <a:rPr lang="en-US" sz="1200" b="0" i="1">
                <a:solidFill>
                  <a:schemeClr val="bg1"/>
                </a:solidFill>
                <a:latin typeface="Cambria"/>
                <a:cs typeface="Cambria"/>
              </a:rPr>
              <a:t>Ken and Mary Alice Lindquist Department</a:t>
            </a:r>
            <a:r>
              <a:rPr lang="en-US" sz="1200" b="0" i="1" baseline="0">
                <a:solidFill>
                  <a:schemeClr val="bg1"/>
                </a:solidFill>
                <a:latin typeface="Cambria"/>
                <a:cs typeface="Cambria"/>
              </a:rPr>
              <a:t> of Nuclear Engineering</a:t>
            </a:r>
            <a:endParaRPr lang="en-US" sz="1200" b="0" i="1">
              <a:solidFill>
                <a:schemeClr val="bg1"/>
              </a:solidFill>
              <a:latin typeface="Cambria"/>
              <a:cs typeface="Cambr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1703"/>
            <a:ext cx="10972800" cy="10285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488933"/>
            <a:ext cx="10972800" cy="44448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ight Triangle 4"/>
          <p:cNvSpPr/>
          <p:nvPr userDrawn="1"/>
        </p:nvSpPr>
        <p:spPr>
          <a:xfrm flipH="1">
            <a:off x="8567351" y="5758193"/>
            <a:ext cx="3624640" cy="1099817"/>
          </a:xfrm>
          <a:prstGeom prst="rtTriangle">
            <a:avLst/>
          </a:prstGeom>
          <a:solidFill>
            <a:srgbClr val="0077D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 userDrawn="1"/>
        </p:nvSpPr>
        <p:spPr>
          <a:xfrm flipH="1">
            <a:off x="8567353" y="5910649"/>
            <a:ext cx="3624643" cy="947352"/>
          </a:xfrm>
          <a:prstGeom prst="rtTriangle">
            <a:avLst/>
          </a:prstGeom>
          <a:solidFill>
            <a:srgbClr val="E2E4E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PSU_ENG_RGB_287_284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109" y="6315684"/>
            <a:ext cx="2155504" cy="57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4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751317"/>
            <a:ext cx="7315200" cy="397625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462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2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49512"/>
            <a:ext cx="12192000" cy="308488"/>
          </a:xfrm>
          <a:prstGeom prst="rect">
            <a:avLst/>
          </a:prstGeom>
          <a:solidFill>
            <a:srgbClr val="002D7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/>
              <a:cs typeface="Cambria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65113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484318"/>
            <a:ext cx="1097280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7351" y="6551454"/>
            <a:ext cx="4978400" cy="30654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sz="1400" b="0" i="1">
                <a:solidFill>
                  <a:schemeClr val="bg1"/>
                </a:solidFill>
                <a:latin typeface="Cambria"/>
                <a:cs typeface="Cambria"/>
              </a:rPr>
              <a:t>Ken and Mary Alice Lindquist Department</a:t>
            </a:r>
            <a:r>
              <a:rPr lang="en-US" sz="1400" b="0" i="1" baseline="0">
                <a:solidFill>
                  <a:schemeClr val="bg1"/>
                </a:solidFill>
                <a:latin typeface="Cambria"/>
                <a:cs typeface="Cambria"/>
              </a:rPr>
              <a:t> of Nuclear Engineering</a:t>
            </a:r>
            <a:endParaRPr lang="en-US" sz="1400" b="0" i="1">
              <a:solidFill>
                <a:schemeClr val="bg1"/>
              </a:solidFill>
              <a:latin typeface="Cambria"/>
              <a:cs typeface="Cambria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710DD-72E8-02EE-C30F-B655E0CBC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53100" y="6551454"/>
            <a:ext cx="685800" cy="308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A0CB2D39-3515-48F5-9980-35C78B3C69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Penn State Department of Nuclear Engineering">
            <a:extLst>
              <a:ext uri="{FF2B5EF4-FFF2-40B4-BE49-F238E27FC236}">
                <a16:creationId xmlns:a16="http://schemas.microsoft.com/office/drawing/2014/main" id="{2B57410F-5CF4-9999-DE54-18FAFC04B3D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51" b="59463"/>
          <a:stretch/>
        </p:blipFill>
        <p:spPr bwMode="auto">
          <a:xfrm>
            <a:off x="10544972" y="6551455"/>
            <a:ext cx="1259681" cy="30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1" r:id="rId2"/>
    <p:sldLayoutId id="2147483689" r:id="rId3"/>
    <p:sldLayoutId id="2147483683" r:id="rId4"/>
    <p:sldLayoutId id="2147483682" r:id="rId5"/>
    <p:sldLayoutId id="2147483690" r:id="rId6"/>
    <p:sldLayoutId id="2147483691" r:id="rId7"/>
    <p:sldLayoutId id="2147483684" r:id="rId8"/>
    <p:sldLayoutId id="2147483685" r:id="rId9"/>
  </p:sldLayoutIdLst>
  <p:hf hdr="0" ftr="0" dt="0"/>
  <p:txStyles>
    <p:titleStyle>
      <a:lvl1pPr algn="l" defTabSz="457178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101576"/>
          </a:solidFill>
          <a:latin typeface="Cambria"/>
          <a:ea typeface="ＭＳ Ｐゴシック" charset="0"/>
          <a:cs typeface="Cambria"/>
        </a:defRPr>
      </a:lvl1pPr>
      <a:lvl2pPr algn="l" defTabSz="457178" rtl="0" eaLnBrk="1" fontAlgn="base" hangingPunct="1">
        <a:spcBef>
          <a:spcPct val="0"/>
        </a:spcBef>
        <a:spcAft>
          <a:spcPct val="0"/>
        </a:spcAft>
        <a:defRPr sz="4400">
          <a:solidFill>
            <a:srgbClr val="101576"/>
          </a:solidFill>
          <a:latin typeface="Calibri" charset="0"/>
          <a:ea typeface="ＭＳ Ｐゴシック" charset="0"/>
        </a:defRPr>
      </a:lvl2pPr>
      <a:lvl3pPr algn="l" defTabSz="457178" rtl="0" eaLnBrk="1" fontAlgn="base" hangingPunct="1">
        <a:spcBef>
          <a:spcPct val="0"/>
        </a:spcBef>
        <a:spcAft>
          <a:spcPct val="0"/>
        </a:spcAft>
        <a:defRPr sz="4400">
          <a:solidFill>
            <a:srgbClr val="101576"/>
          </a:solidFill>
          <a:latin typeface="Calibri" charset="0"/>
          <a:ea typeface="ＭＳ Ｐゴシック" charset="0"/>
        </a:defRPr>
      </a:lvl3pPr>
      <a:lvl4pPr algn="l" defTabSz="457178" rtl="0" eaLnBrk="1" fontAlgn="base" hangingPunct="1">
        <a:spcBef>
          <a:spcPct val="0"/>
        </a:spcBef>
        <a:spcAft>
          <a:spcPct val="0"/>
        </a:spcAft>
        <a:defRPr sz="4400">
          <a:solidFill>
            <a:srgbClr val="101576"/>
          </a:solidFill>
          <a:latin typeface="Calibri" charset="0"/>
          <a:ea typeface="ＭＳ Ｐゴシック" charset="0"/>
        </a:defRPr>
      </a:lvl4pPr>
      <a:lvl5pPr algn="l" defTabSz="457178" rtl="0" eaLnBrk="1" fontAlgn="base" hangingPunct="1">
        <a:spcBef>
          <a:spcPct val="0"/>
        </a:spcBef>
        <a:spcAft>
          <a:spcPct val="0"/>
        </a:spcAft>
        <a:defRPr sz="4400">
          <a:solidFill>
            <a:srgbClr val="101576"/>
          </a:solidFill>
          <a:latin typeface="Calibri" charset="0"/>
          <a:ea typeface="ＭＳ Ｐゴシック" charset="0"/>
        </a:defRPr>
      </a:lvl5pPr>
      <a:lvl6pPr marL="457178" algn="l" defTabSz="457178" rtl="0" eaLnBrk="1" fontAlgn="base" hangingPunct="1">
        <a:spcBef>
          <a:spcPct val="0"/>
        </a:spcBef>
        <a:spcAft>
          <a:spcPct val="0"/>
        </a:spcAft>
        <a:defRPr sz="4400">
          <a:solidFill>
            <a:srgbClr val="101576"/>
          </a:solidFill>
          <a:latin typeface="Calibri" charset="0"/>
          <a:ea typeface="ＭＳ Ｐゴシック" charset="0"/>
        </a:defRPr>
      </a:lvl6pPr>
      <a:lvl7pPr marL="914354" algn="l" defTabSz="457178" rtl="0" eaLnBrk="1" fontAlgn="base" hangingPunct="1">
        <a:spcBef>
          <a:spcPct val="0"/>
        </a:spcBef>
        <a:spcAft>
          <a:spcPct val="0"/>
        </a:spcAft>
        <a:defRPr sz="4400">
          <a:solidFill>
            <a:srgbClr val="101576"/>
          </a:solidFill>
          <a:latin typeface="Calibri" charset="0"/>
          <a:ea typeface="ＭＳ Ｐゴシック" charset="0"/>
        </a:defRPr>
      </a:lvl7pPr>
      <a:lvl8pPr marL="1371532" algn="l" defTabSz="457178" rtl="0" eaLnBrk="1" fontAlgn="base" hangingPunct="1">
        <a:spcBef>
          <a:spcPct val="0"/>
        </a:spcBef>
        <a:spcAft>
          <a:spcPct val="0"/>
        </a:spcAft>
        <a:defRPr sz="4400">
          <a:solidFill>
            <a:srgbClr val="101576"/>
          </a:solidFill>
          <a:latin typeface="Calibri" charset="0"/>
          <a:ea typeface="ＭＳ Ｐゴシック" charset="0"/>
        </a:defRPr>
      </a:lvl8pPr>
      <a:lvl9pPr marL="1828709" algn="l" defTabSz="457178" rtl="0" eaLnBrk="1" fontAlgn="base" hangingPunct="1">
        <a:spcBef>
          <a:spcPct val="0"/>
        </a:spcBef>
        <a:spcAft>
          <a:spcPct val="0"/>
        </a:spcAft>
        <a:defRPr sz="4400">
          <a:solidFill>
            <a:srgbClr val="101576"/>
          </a:solidFill>
          <a:latin typeface="Calibri" charset="0"/>
          <a:ea typeface="ＭＳ Ｐゴシック" charset="0"/>
        </a:defRPr>
      </a:lvl9pPr>
    </p:titleStyle>
    <p:bodyStyle>
      <a:lvl1pPr marL="342882" indent="-342882" algn="l" defTabSz="45717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j-lt"/>
          <a:ea typeface="ＭＳ Ｐゴシック" charset="0"/>
          <a:cs typeface="Arial Rounded MT Bold"/>
        </a:defRPr>
      </a:lvl1pPr>
      <a:lvl2pPr marL="742913" indent="-285737" algn="l" defTabSz="45717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j-lt"/>
          <a:ea typeface="ＭＳ Ｐゴシック" charset="0"/>
          <a:cs typeface="Arial Rounded MT Bold"/>
        </a:defRPr>
      </a:lvl2pPr>
      <a:lvl3pPr marL="1142942" indent="-228589" algn="l" defTabSz="45717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j-lt"/>
          <a:ea typeface="ＭＳ Ｐゴシック" charset="0"/>
          <a:cs typeface="Arial Rounded MT Bold"/>
        </a:defRPr>
      </a:lvl3pPr>
      <a:lvl4pPr marL="1600120" indent="-228589" algn="l" defTabSz="45717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lt"/>
          <a:ea typeface="ＭＳ Ｐゴシック" charset="0"/>
          <a:cs typeface="Arial Rounded MT Bold"/>
        </a:defRPr>
      </a:lvl4pPr>
      <a:lvl5pPr marL="2057298" indent="-228589" algn="l" defTabSz="457178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j-lt"/>
          <a:ea typeface="ＭＳ Ｐゴシック" charset="0"/>
          <a:cs typeface="Arial Rounded MT Bold"/>
        </a:defRPr>
      </a:lvl5pPr>
      <a:lvl6pPr marL="2514474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A905C-D6D3-0D24-2438-81C8E60FC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338DB04-0DF3-F2C9-EFFE-3B4C8824D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922" y="1764063"/>
            <a:ext cx="9860164" cy="2033095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OpenMC : the People’s Monte Carlo</a:t>
            </a:r>
          </a:p>
        </p:txBody>
      </p:sp>
    </p:spTree>
    <p:extLst>
      <p:ext uri="{BB962C8B-B14F-4D97-AF65-F5344CB8AC3E}">
        <p14:creationId xmlns:p14="http://schemas.microsoft.com/office/powerpoint/2010/main" val="3009804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DE8F4-8321-18A6-3DC5-C0FCAE878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E6E8-B468-0DDB-A9AB-BF666ED36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D83F-582A-2370-EE81-0F6EF9832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3880" y="1419229"/>
            <a:ext cx="11064240" cy="5132225"/>
          </a:xfrm>
        </p:spPr>
        <p:txBody>
          <a:bodyPr/>
          <a:lstStyle/>
          <a:p>
            <a:pPr marL="400037" indent="-342891" algn="just"/>
            <a:r>
              <a:rPr lang="en-US" b="1" dirty="0"/>
              <a:t>OpenMC Materials require 2-3 things</a:t>
            </a:r>
          </a:p>
          <a:p>
            <a:pPr marL="800068" lvl="1" indent="-342891" algn="just"/>
            <a:r>
              <a:rPr lang="en-US" b="1" dirty="0"/>
              <a:t>Atomic content</a:t>
            </a:r>
          </a:p>
          <a:p>
            <a:pPr marL="914365" lvl="1" indent="-457189" algn="just">
              <a:buFont typeface="+mj-lt"/>
              <a:buAutoNum type="arabicPeriod"/>
            </a:pPr>
            <a:endParaRPr lang="en-US" b="1" dirty="0"/>
          </a:p>
          <a:p>
            <a:pPr marL="914365" lvl="1" indent="-457189" algn="just">
              <a:buFont typeface="+mj-lt"/>
              <a:buAutoNum type="arabicPeriod"/>
            </a:pPr>
            <a:endParaRPr lang="en-US" b="1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3C857-5C38-25E8-99FD-1286375B04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B2D39-3515-48F5-9980-35C78B3C694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F32DB9-A77D-2BDC-914F-89AFD036C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29" y="3307253"/>
            <a:ext cx="3905251" cy="8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93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ACFD4-D67D-DC4F-EE32-EE4BE4319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87D18-67A0-411A-324D-C28FE3137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DD1FE-321D-C96C-B8DD-E48934A4D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3880" y="1419229"/>
            <a:ext cx="11064240" cy="5132225"/>
          </a:xfrm>
        </p:spPr>
        <p:txBody>
          <a:bodyPr/>
          <a:lstStyle/>
          <a:p>
            <a:pPr marL="400037" indent="-342891" algn="just"/>
            <a:r>
              <a:rPr lang="en-US" b="1" dirty="0"/>
              <a:t>OpenMC Materials require 2-3 things</a:t>
            </a:r>
          </a:p>
          <a:p>
            <a:pPr marL="800068" lvl="1" indent="-342891" algn="just"/>
            <a:r>
              <a:rPr lang="en-US" b="1" dirty="0"/>
              <a:t>Atomic content</a:t>
            </a:r>
          </a:p>
          <a:p>
            <a:pPr marL="800068" lvl="1" indent="-342891" algn="just"/>
            <a:r>
              <a:rPr lang="en-US" b="1" dirty="0"/>
              <a:t>Density</a:t>
            </a:r>
          </a:p>
          <a:p>
            <a:pPr marL="914365" lvl="1" indent="-457189" algn="just">
              <a:buFont typeface="+mj-lt"/>
              <a:buAutoNum type="arabicPeriod"/>
            </a:pPr>
            <a:endParaRPr lang="en-US" b="1" dirty="0"/>
          </a:p>
          <a:p>
            <a:pPr marL="914365" lvl="1" indent="-457189" algn="just">
              <a:buFont typeface="+mj-lt"/>
              <a:buAutoNum type="arabicPeriod"/>
            </a:pPr>
            <a:endParaRPr lang="en-US" b="1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DA8CD-98C8-FF82-EB12-E9EE6AF6C5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B2D39-3515-48F5-9980-35C78B3C694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0A0303-7694-D5E7-972F-595F072D8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29" y="3307253"/>
            <a:ext cx="3905251" cy="8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26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EFFB4-F0D3-D10D-DD4F-411715E4B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0E864-4840-5AE9-DC5F-6BB91B80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2D75C-F63B-92DD-52AD-EECBA166C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3880" y="1419229"/>
            <a:ext cx="11064240" cy="5132225"/>
          </a:xfrm>
        </p:spPr>
        <p:txBody>
          <a:bodyPr/>
          <a:lstStyle/>
          <a:p>
            <a:pPr marL="400037" indent="-342891" algn="just"/>
            <a:r>
              <a:rPr lang="en-US" b="1" dirty="0"/>
              <a:t>OpenMC Materials require 2-3 things</a:t>
            </a:r>
          </a:p>
          <a:p>
            <a:pPr marL="800068" lvl="1" indent="-342891" algn="just"/>
            <a:r>
              <a:rPr lang="en-US" b="1" dirty="0"/>
              <a:t>Atomic content</a:t>
            </a:r>
          </a:p>
          <a:p>
            <a:pPr marL="800068" lvl="1" indent="-342891" algn="just"/>
            <a:r>
              <a:rPr lang="en-US" b="1" dirty="0"/>
              <a:t>Density</a:t>
            </a:r>
          </a:p>
          <a:p>
            <a:pPr marL="800068" lvl="1" indent="-342891" algn="just"/>
            <a:r>
              <a:rPr lang="en-US" b="1" dirty="0"/>
              <a:t>Thermal Scattering Data (if necessary)</a:t>
            </a:r>
          </a:p>
          <a:p>
            <a:pPr marL="914365" lvl="1" indent="-457189" algn="just">
              <a:buFont typeface="+mj-lt"/>
              <a:buAutoNum type="arabicPeriod"/>
            </a:pPr>
            <a:endParaRPr lang="en-US" b="1" dirty="0"/>
          </a:p>
          <a:p>
            <a:pPr marL="914365" lvl="1" indent="-457189" algn="just">
              <a:buFont typeface="+mj-lt"/>
              <a:buAutoNum type="arabicPeriod"/>
            </a:pPr>
            <a:endParaRPr lang="en-US" b="1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00EDC-04D2-688F-7C3E-B1C0E36F8B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B2D39-3515-48F5-9980-35C78B3C694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ADEF87-1B6E-4813-8D92-D431D3B38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29" y="3307253"/>
            <a:ext cx="3905251" cy="8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64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0A26E-395D-C414-59D6-C31152227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36C93-CD0E-B3CC-6173-83B527504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D1512-D9B5-660A-555E-658F7989B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3880" y="1419229"/>
            <a:ext cx="11064240" cy="5132225"/>
          </a:xfrm>
        </p:spPr>
        <p:txBody>
          <a:bodyPr/>
          <a:lstStyle/>
          <a:p>
            <a:pPr marL="800068" lvl="1" indent="-342891" algn="just"/>
            <a:endParaRPr lang="en-US" b="1" dirty="0"/>
          </a:p>
          <a:p>
            <a:pPr marL="800068" lvl="1" indent="-342891" algn="just"/>
            <a:endParaRPr lang="en-US" b="1" dirty="0"/>
          </a:p>
          <a:p>
            <a:pPr marL="800068" lvl="1" indent="-342891" algn="just"/>
            <a:endParaRPr lang="en-US" b="1" dirty="0"/>
          </a:p>
          <a:p>
            <a:pPr marL="400037" indent="-342891" algn="just"/>
            <a:endParaRPr lang="en-US" b="1" dirty="0"/>
          </a:p>
          <a:p>
            <a:pPr marL="457177" lvl="1" indent="0" algn="just">
              <a:buNone/>
            </a:pPr>
            <a:endParaRPr lang="en-US" b="1" dirty="0"/>
          </a:p>
          <a:p>
            <a:pPr marL="914365" lvl="1" indent="-457189" algn="just">
              <a:buFont typeface="+mj-lt"/>
              <a:buAutoNum type="arabicPeriod"/>
            </a:pPr>
            <a:endParaRPr lang="en-US" b="1" dirty="0"/>
          </a:p>
          <a:p>
            <a:pPr marL="914365" lvl="1" indent="-457189" algn="just">
              <a:buFont typeface="+mj-lt"/>
              <a:buAutoNum type="arabicPeriod"/>
            </a:pPr>
            <a:endParaRPr lang="en-US" b="1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00D26-FADE-EA9A-AF48-430437D869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B2D39-3515-48F5-9980-35C78B3C694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AED660-CEAB-0A99-75E9-0AF55B3A3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95" y="2762159"/>
            <a:ext cx="6591300" cy="97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65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209374-AA21-0934-FF59-97525181D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ADF0-63D8-FBB8-5683-ECE0A362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67CD7-3C86-91B0-836B-EDFF264B5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3880" y="1419229"/>
            <a:ext cx="11064240" cy="5132225"/>
          </a:xfrm>
        </p:spPr>
        <p:txBody>
          <a:bodyPr/>
          <a:lstStyle/>
          <a:p>
            <a:pPr marL="400037" indent="-342891" algn="just"/>
            <a:r>
              <a:rPr lang="en-US" b="1" dirty="0"/>
              <a:t>OpenMC geometry is generated with Constructive Solid Geometry (CSG)</a:t>
            </a:r>
          </a:p>
          <a:p>
            <a:pPr marL="800068" lvl="1" indent="-342891" algn="just"/>
            <a:endParaRPr lang="en-US" b="1" dirty="0"/>
          </a:p>
          <a:p>
            <a:pPr marL="800068" lvl="1" indent="-342891" algn="just"/>
            <a:endParaRPr lang="en-US" b="1" dirty="0"/>
          </a:p>
          <a:p>
            <a:pPr marL="800068" lvl="1" indent="-342891" algn="just"/>
            <a:endParaRPr lang="en-US" b="1" dirty="0"/>
          </a:p>
          <a:p>
            <a:pPr marL="400037" indent="-342891" algn="just"/>
            <a:endParaRPr lang="en-US" b="1" dirty="0"/>
          </a:p>
          <a:p>
            <a:pPr marL="457177" lvl="1" indent="0" algn="just">
              <a:buNone/>
            </a:pPr>
            <a:endParaRPr lang="en-US" b="1" dirty="0"/>
          </a:p>
          <a:p>
            <a:pPr marL="914365" lvl="1" indent="-457189" algn="just">
              <a:buFont typeface="+mj-lt"/>
              <a:buAutoNum type="arabicPeriod"/>
            </a:pPr>
            <a:endParaRPr lang="en-US" b="1" dirty="0"/>
          </a:p>
          <a:p>
            <a:pPr marL="914365" lvl="1" indent="-457189" algn="just">
              <a:buFont typeface="+mj-lt"/>
              <a:buAutoNum type="arabicPeriod"/>
            </a:pPr>
            <a:endParaRPr lang="en-US" b="1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4B579-5EB2-5D61-C33A-2B28E7AAB5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B2D39-3515-48F5-9980-35C78B3C694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1A5772-BEF5-8BD4-B5AB-A559AC203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95" y="2762159"/>
            <a:ext cx="6591300" cy="97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02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40CCE-DBEE-7583-8D1D-A64FE4F9D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E44A-7E64-9856-F038-BD00C51E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3BF37-292E-8F65-DA6F-5DD999647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3880" y="1419229"/>
            <a:ext cx="11064240" cy="5132225"/>
          </a:xfrm>
        </p:spPr>
        <p:txBody>
          <a:bodyPr/>
          <a:lstStyle/>
          <a:p>
            <a:pPr marL="400037" indent="-342891" algn="just"/>
            <a:r>
              <a:rPr lang="en-US" b="1" dirty="0"/>
              <a:t>OpenMC geometry is generated with Constructive Solid Geometry (CSG)</a:t>
            </a:r>
          </a:p>
          <a:p>
            <a:pPr marL="800068" lvl="1" indent="-342891" algn="just"/>
            <a:r>
              <a:rPr lang="en-US" b="1" dirty="0"/>
              <a:t>Built from basic shapes and surfaces</a:t>
            </a:r>
          </a:p>
          <a:p>
            <a:pPr marL="800068" lvl="1" indent="-342891" algn="just"/>
            <a:endParaRPr lang="en-US" b="1" dirty="0"/>
          </a:p>
          <a:p>
            <a:pPr marL="800068" lvl="1" indent="-342891" algn="just"/>
            <a:endParaRPr lang="en-US" b="1" dirty="0"/>
          </a:p>
          <a:p>
            <a:pPr marL="800068" lvl="1" indent="-342891" algn="just"/>
            <a:endParaRPr lang="en-US" b="1" dirty="0"/>
          </a:p>
          <a:p>
            <a:pPr marL="400037" indent="-342891" algn="just"/>
            <a:endParaRPr lang="en-US" b="1" dirty="0"/>
          </a:p>
          <a:p>
            <a:pPr marL="457177" lvl="1" indent="0" algn="just">
              <a:buNone/>
            </a:pPr>
            <a:endParaRPr lang="en-US" b="1" dirty="0"/>
          </a:p>
          <a:p>
            <a:pPr marL="914365" lvl="1" indent="-457189" algn="just">
              <a:buFont typeface="+mj-lt"/>
              <a:buAutoNum type="arabicPeriod"/>
            </a:pPr>
            <a:endParaRPr lang="en-US" b="1" dirty="0"/>
          </a:p>
          <a:p>
            <a:pPr marL="914365" lvl="1" indent="-457189" algn="just">
              <a:buFont typeface="+mj-lt"/>
              <a:buAutoNum type="arabicPeriod"/>
            </a:pPr>
            <a:endParaRPr lang="en-US" b="1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B366E-8C18-3892-CB80-80A68D8F06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B2D39-3515-48F5-9980-35C78B3C694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424E64-1849-64BC-C75D-872935497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95" y="2762159"/>
            <a:ext cx="6591300" cy="97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10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84DDA-1AC0-8DA8-6FFD-8746B068F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DE57-0CC3-3278-3BE2-BED2DDF55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1E7C0-D2EB-7470-BCDD-A44BBD99D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3880" y="1419229"/>
            <a:ext cx="11064240" cy="5132225"/>
          </a:xfrm>
        </p:spPr>
        <p:txBody>
          <a:bodyPr/>
          <a:lstStyle/>
          <a:p>
            <a:pPr marL="400037" indent="-342891" algn="just"/>
            <a:r>
              <a:rPr lang="en-US" b="1" dirty="0"/>
              <a:t>OpenMC geometry is generated with Constructive Solid Geometry (CSG)</a:t>
            </a:r>
          </a:p>
          <a:p>
            <a:pPr marL="800068" lvl="1" indent="-342891" algn="just"/>
            <a:r>
              <a:rPr lang="en-US" b="1" dirty="0"/>
              <a:t>Built from basic shapes and surfaces</a:t>
            </a:r>
          </a:p>
          <a:p>
            <a:pPr marL="800068" lvl="1" indent="-342891" algn="just"/>
            <a:r>
              <a:rPr lang="en-US" b="1" dirty="0"/>
              <a:t>Regions defined from inside/outside a given surface</a:t>
            </a:r>
          </a:p>
          <a:p>
            <a:pPr marL="800068" lvl="1" indent="-342891" algn="just"/>
            <a:endParaRPr lang="en-US" b="1" dirty="0"/>
          </a:p>
          <a:p>
            <a:pPr marL="800068" lvl="1" indent="-342891" algn="just"/>
            <a:endParaRPr lang="en-US" b="1" dirty="0"/>
          </a:p>
          <a:p>
            <a:pPr marL="800068" lvl="1" indent="-342891" algn="just"/>
            <a:endParaRPr lang="en-US" b="1" dirty="0"/>
          </a:p>
          <a:p>
            <a:pPr marL="400037" indent="-342891" algn="just"/>
            <a:endParaRPr lang="en-US" b="1" dirty="0"/>
          </a:p>
          <a:p>
            <a:pPr marL="457177" lvl="1" indent="0" algn="just">
              <a:buNone/>
            </a:pPr>
            <a:endParaRPr lang="en-US" b="1" dirty="0"/>
          </a:p>
          <a:p>
            <a:pPr marL="914365" lvl="1" indent="-457189" algn="just">
              <a:buFont typeface="+mj-lt"/>
              <a:buAutoNum type="arabicPeriod"/>
            </a:pPr>
            <a:endParaRPr lang="en-US" b="1" dirty="0"/>
          </a:p>
          <a:p>
            <a:pPr marL="914365" lvl="1" indent="-457189" algn="just">
              <a:buFont typeface="+mj-lt"/>
              <a:buAutoNum type="arabicPeriod"/>
            </a:pPr>
            <a:endParaRPr lang="en-US" b="1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A9593-C501-89CF-D804-CD07150260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B2D39-3515-48F5-9980-35C78B3C694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C3606E-D2CB-7246-007E-7B6AD3B3D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95" y="2762159"/>
            <a:ext cx="6591300" cy="97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61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D4724-5D79-72A6-C414-5CA7B991F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8D51-7C48-6039-809E-8C60BCF18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ED2B-3D66-B640-950C-363C5DEEB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3880" y="1419229"/>
            <a:ext cx="11064240" cy="5132225"/>
          </a:xfrm>
        </p:spPr>
        <p:txBody>
          <a:bodyPr/>
          <a:lstStyle/>
          <a:p>
            <a:pPr marL="400037" indent="-342891" algn="just"/>
            <a:r>
              <a:rPr lang="en-US" b="1" dirty="0"/>
              <a:t>OpenMC geometry is generated with Constructive Solid Geometry (CSG)</a:t>
            </a:r>
          </a:p>
          <a:p>
            <a:pPr marL="800068" lvl="1" indent="-342891" algn="just"/>
            <a:r>
              <a:rPr lang="en-US" b="1" dirty="0"/>
              <a:t>Built from basic shapes and surfaces</a:t>
            </a:r>
          </a:p>
          <a:p>
            <a:pPr marL="800068" lvl="1" indent="-342891" algn="just"/>
            <a:r>
              <a:rPr lang="en-US" b="1" dirty="0"/>
              <a:t>Regions defined from inside/outside a given surface</a:t>
            </a:r>
          </a:p>
          <a:p>
            <a:pPr marL="800068" lvl="1" indent="-342891" algn="just"/>
            <a:endParaRPr lang="en-US" b="1" dirty="0"/>
          </a:p>
          <a:p>
            <a:pPr marL="800068" lvl="1" indent="-342891" algn="just"/>
            <a:endParaRPr lang="en-US" b="1" dirty="0"/>
          </a:p>
          <a:p>
            <a:pPr marL="800068" lvl="1" indent="-342891" algn="just"/>
            <a:endParaRPr lang="en-US" b="1" dirty="0"/>
          </a:p>
          <a:p>
            <a:pPr marL="400037" indent="-342891" algn="just"/>
            <a:r>
              <a:rPr lang="en-US" b="1" dirty="0"/>
              <a:t>Cells are built from a material filler and a defining region</a:t>
            </a:r>
          </a:p>
          <a:p>
            <a:pPr marL="400037" indent="-342891" algn="just"/>
            <a:endParaRPr lang="en-US" b="1" dirty="0"/>
          </a:p>
          <a:p>
            <a:pPr marL="457177" lvl="1" indent="0" algn="just">
              <a:buNone/>
            </a:pPr>
            <a:endParaRPr lang="en-US" b="1" dirty="0"/>
          </a:p>
          <a:p>
            <a:pPr marL="914365" lvl="1" indent="-457189" algn="just">
              <a:buFont typeface="+mj-lt"/>
              <a:buAutoNum type="arabicPeriod"/>
            </a:pPr>
            <a:endParaRPr lang="en-US" b="1" dirty="0"/>
          </a:p>
          <a:p>
            <a:pPr marL="914365" lvl="1" indent="-457189" algn="just">
              <a:buFont typeface="+mj-lt"/>
              <a:buAutoNum type="arabicPeriod"/>
            </a:pPr>
            <a:endParaRPr lang="en-US" b="1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7C127-F923-5921-D4E1-E3A76CFE56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B2D39-3515-48F5-9980-35C78B3C6940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DEED4E-AE01-1C02-1A08-FFFAC64F2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95" y="2762159"/>
            <a:ext cx="6591300" cy="97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67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20F07-CEDF-A1DF-D390-14299856A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343C-11B6-1126-0312-57E0D6B6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E866F-03B3-99A2-2D9D-1FDA7135C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3880" y="1419229"/>
            <a:ext cx="11064240" cy="5132225"/>
          </a:xfrm>
        </p:spPr>
        <p:txBody>
          <a:bodyPr/>
          <a:lstStyle/>
          <a:p>
            <a:pPr marL="400037" indent="-342891" algn="just"/>
            <a:r>
              <a:rPr lang="en-US" b="1" dirty="0"/>
              <a:t>OpenMC geometry is generated with Constructive Solid Geometry (CSG)</a:t>
            </a:r>
          </a:p>
          <a:p>
            <a:pPr marL="800068" lvl="1" indent="-342891" algn="just"/>
            <a:r>
              <a:rPr lang="en-US" b="1" dirty="0"/>
              <a:t>Built from basic shapes and surfaces</a:t>
            </a:r>
          </a:p>
          <a:p>
            <a:pPr marL="800068" lvl="1" indent="-342891" algn="just"/>
            <a:r>
              <a:rPr lang="en-US" b="1" dirty="0"/>
              <a:t>Regions defined from inside/outside a given surface</a:t>
            </a:r>
          </a:p>
          <a:p>
            <a:pPr marL="800068" lvl="1" indent="-342891" algn="just"/>
            <a:endParaRPr lang="en-US" b="1" dirty="0"/>
          </a:p>
          <a:p>
            <a:pPr marL="800068" lvl="1" indent="-342891" algn="just"/>
            <a:endParaRPr lang="en-US" b="1" dirty="0"/>
          </a:p>
          <a:p>
            <a:pPr marL="800068" lvl="1" indent="-342891" algn="just"/>
            <a:endParaRPr lang="en-US" b="1" dirty="0"/>
          </a:p>
          <a:p>
            <a:pPr marL="400037" indent="-342891" algn="just"/>
            <a:r>
              <a:rPr lang="en-US" b="1" dirty="0"/>
              <a:t>Cells are built from a material filler and a defining region</a:t>
            </a:r>
          </a:p>
          <a:p>
            <a:pPr marL="400037" indent="-342891" algn="just"/>
            <a:r>
              <a:rPr lang="en-US" b="1" dirty="0"/>
              <a:t>Universes are built from a collection of cells</a:t>
            </a:r>
          </a:p>
          <a:p>
            <a:pPr marL="400037" indent="-342891" algn="just"/>
            <a:endParaRPr lang="en-US" b="1" dirty="0"/>
          </a:p>
          <a:p>
            <a:pPr marL="457177" lvl="1" indent="0" algn="just">
              <a:buNone/>
            </a:pPr>
            <a:endParaRPr lang="en-US" b="1" dirty="0"/>
          </a:p>
          <a:p>
            <a:pPr marL="914365" lvl="1" indent="-457189" algn="just">
              <a:buFont typeface="+mj-lt"/>
              <a:buAutoNum type="arabicPeriod"/>
            </a:pPr>
            <a:endParaRPr lang="en-US" b="1" dirty="0"/>
          </a:p>
          <a:p>
            <a:pPr marL="914365" lvl="1" indent="-457189" algn="just">
              <a:buFont typeface="+mj-lt"/>
              <a:buAutoNum type="arabicPeriod"/>
            </a:pPr>
            <a:endParaRPr lang="en-US" b="1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636E8-5D75-A910-890F-619E847641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B2D39-3515-48F5-9980-35C78B3C6940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7E42A3-659D-7408-99D4-AF90458E4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95" y="2762159"/>
            <a:ext cx="6591300" cy="97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39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72153-333B-D875-5E47-5F4727249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5AB82-BEED-35A0-8300-0B0E59FB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7029A-F9D4-A09D-206A-5880006CF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3880" y="1419229"/>
            <a:ext cx="11064240" cy="5132225"/>
          </a:xfrm>
        </p:spPr>
        <p:txBody>
          <a:bodyPr/>
          <a:lstStyle/>
          <a:p>
            <a:pPr marL="400037" indent="-342891" algn="just"/>
            <a:r>
              <a:rPr lang="en-US" b="1" dirty="0"/>
              <a:t>OpenMC geometry is generated with Constructive Solid Geometry (CSG)</a:t>
            </a:r>
          </a:p>
          <a:p>
            <a:pPr marL="800068" lvl="1" indent="-342891" algn="just"/>
            <a:r>
              <a:rPr lang="en-US" b="1" dirty="0"/>
              <a:t>Built from basic shapes and surfaces</a:t>
            </a:r>
          </a:p>
          <a:p>
            <a:pPr marL="800068" lvl="1" indent="-342891" algn="just"/>
            <a:r>
              <a:rPr lang="en-US" b="1" dirty="0"/>
              <a:t>Regions defined from inside/outside a given surface</a:t>
            </a:r>
          </a:p>
          <a:p>
            <a:pPr marL="800068" lvl="1" indent="-342891" algn="just"/>
            <a:endParaRPr lang="en-US" b="1" dirty="0"/>
          </a:p>
          <a:p>
            <a:pPr marL="800068" lvl="1" indent="-342891" algn="just"/>
            <a:endParaRPr lang="en-US" b="1" dirty="0"/>
          </a:p>
          <a:p>
            <a:pPr marL="800068" lvl="1" indent="-342891" algn="just"/>
            <a:endParaRPr lang="en-US" b="1" dirty="0"/>
          </a:p>
          <a:p>
            <a:pPr marL="400037" indent="-342891" algn="just"/>
            <a:r>
              <a:rPr lang="en-US" b="1" dirty="0"/>
              <a:t>Cells are built from a material filler and a defining region</a:t>
            </a:r>
          </a:p>
          <a:p>
            <a:pPr marL="400037" indent="-342891" algn="just"/>
            <a:r>
              <a:rPr lang="en-US" b="1" dirty="0"/>
              <a:t>Universes are built from a collection of cells</a:t>
            </a:r>
          </a:p>
          <a:p>
            <a:pPr marL="400037" indent="-342891" algn="just"/>
            <a:r>
              <a:rPr lang="en-US" b="1" dirty="0"/>
              <a:t>Lattices are built from a collection of universes</a:t>
            </a:r>
          </a:p>
          <a:p>
            <a:pPr marL="400037" indent="-342891" algn="just"/>
            <a:endParaRPr lang="en-US" b="1" dirty="0"/>
          </a:p>
          <a:p>
            <a:pPr marL="457177" lvl="1" indent="0" algn="just">
              <a:buNone/>
            </a:pPr>
            <a:endParaRPr lang="en-US" b="1" dirty="0"/>
          </a:p>
          <a:p>
            <a:pPr marL="914365" lvl="1" indent="-457189" algn="just">
              <a:buFont typeface="+mj-lt"/>
              <a:buAutoNum type="arabicPeriod"/>
            </a:pPr>
            <a:endParaRPr lang="en-US" b="1" dirty="0"/>
          </a:p>
          <a:p>
            <a:pPr marL="914365" lvl="1" indent="-457189" algn="just">
              <a:buFont typeface="+mj-lt"/>
              <a:buAutoNum type="arabicPeriod"/>
            </a:pPr>
            <a:endParaRPr lang="en-US" b="1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C037C-69C1-7561-ACBC-212611429A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B2D39-3515-48F5-9980-35C78B3C6940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FEAFBB-64A8-1D81-C194-E86C8883B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95" y="2762159"/>
            <a:ext cx="6591300" cy="97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0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6F9D2-3BBD-D12C-DA5F-543A61967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2EEFA-F370-C386-6F20-C33534303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Monte Carlo Particle Simulations Work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AC0A4-30AD-BEB5-D89C-9C62CFD6E5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B2D39-3515-48F5-9980-35C78B3C69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4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4F960-63BD-95FD-B750-43440ACBD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4AC5D-0231-ECE8-E75F-208112AF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Tallies for When It Needs to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118EA-8067-F58B-B9EA-BF7849D43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3880" y="1419229"/>
            <a:ext cx="11064240" cy="5132225"/>
          </a:xfrm>
        </p:spPr>
        <p:txBody>
          <a:bodyPr/>
          <a:lstStyle/>
          <a:p>
            <a:pPr marL="800068" lvl="1" indent="-342891" algn="just"/>
            <a:endParaRPr lang="en-US" b="1" dirty="0"/>
          </a:p>
          <a:p>
            <a:pPr marL="800068" lvl="1" indent="-342891" algn="just"/>
            <a:endParaRPr lang="en-US" b="1" dirty="0"/>
          </a:p>
          <a:p>
            <a:pPr marL="800068" lvl="1" indent="-342891" algn="just"/>
            <a:endParaRPr lang="en-US" b="1" dirty="0"/>
          </a:p>
          <a:p>
            <a:pPr marL="800068" lvl="1" indent="-342891" algn="just"/>
            <a:endParaRPr lang="en-US" b="1" dirty="0"/>
          </a:p>
          <a:p>
            <a:pPr marL="400037" indent="-342891" algn="just"/>
            <a:endParaRPr lang="en-US" b="1" dirty="0"/>
          </a:p>
          <a:p>
            <a:pPr marL="457177" lvl="1" indent="0" algn="just">
              <a:buNone/>
            </a:pPr>
            <a:endParaRPr lang="en-US" b="1" dirty="0"/>
          </a:p>
          <a:p>
            <a:pPr marL="914365" lvl="1" indent="-457189" algn="just">
              <a:buFont typeface="+mj-lt"/>
              <a:buAutoNum type="arabicPeriod"/>
            </a:pPr>
            <a:endParaRPr lang="en-US" b="1" dirty="0"/>
          </a:p>
          <a:p>
            <a:pPr marL="914365" lvl="1" indent="-457189" algn="just">
              <a:buFont typeface="+mj-lt"/>
              <a:buAutoNum type="arabicPeriod"/>
            </a:pPr>
            <a:endParaRPr lang="en-US" b="1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8CACB-A2BE-CFC6-4B64-D427EBD162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B2D39-3515-48F5-9980-35C78B3C6940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6FE1AB-C325-871C-81F1-19F691542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064" y="4743451"/>
            <a:ext cx="42386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40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2DC12-89F8-D0BB-038D-C1D10A1D2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CA38-1F22-78F4-D02A-299AFDD9D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Tallies for When It Needs to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F8D2F-1AA6-E44A-C26A-B461BA31E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3880" y="1419229"/>
            <a:ext cx="11064240" cy="5132225"/>
          </a:xfrm>
        </p:spPr>
        <p:txBody>
          <a:bodyPr/>
          <a:lstStyle/>
          <a:p>
            <a:pPr marL="400037" indent="-342891" algn="just"/>
            <a:r>
              <a:rPr lang="en-US" b="1" dirty="0"/>
              <a:t>Tallies collect data when the simulation is running</a:t>
            </a:r>
          </a:p>
          <a:p>
            <a:pPr marL="800068" lvl="1" indent="-342891" algn="just"/>
            <a:endParaRPr lang="en-US" b="1" dirty="0"/>
          </a:p>
          <a:p>
            <a:pPr marL="800068" lvl="1" indent="-342891" algn="just"/>
            <a:endParaRPr lang="en-US" b="1" dirty="0"/>
          </a:p>
          <a:p>
            <a:pPr marL="800068" lvl="1" indent="-342891" algn="just"/>
            <a:endParaRPr lang="en-US" b="1" dirty="0"/>
          </a:p>
          <a:p>
            <a:pPr marL="800068" lvl="1" indent="-342891" algn="just"/>
            <a:endParaRPr lang="en-US" b="1" dirty="0"/>
          </a:p>
          <a:p>
            <a:pPr marL="400037" indent="-342891" algn="just"/>
            <a:endParaRPr lang="en-US" b="1" dirty="0"/>
          </a:p>
          <a:p>
            <a:pPr marL="457177" lvl="1" indent="0" algn="just">
              <a:buNone/>
            </a:pPr>
            <a:endParaRPr lang="en-US" b="1" dirty="0"/>
          </a:p>
          <a:p>
            <a:pPr marL="914365" lvl="1" indent="-457189" algn="just">
              <a:buFont typeface="+mj-lt"/>
              <a:buAutoNum type="arabicPeriod"/>
            </a:pPr>
            <a:endParaRPr lang="en-US" b="1" dirty="0"/>
          </a:p>
          <a:p>
            <a:pPr marL="914365" lvl="1" indent="-457189" algn="just">
              <a:buFont typeface="+mj-lt"/>
              <a:buAutoNum type="arabicPeriod"/>
            </a:pPr>
            <a:endParaRPr lang="en-US" b="1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19257-DFA9-45E5-DBD5-042A995288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B2D39-3515-48F5-9980-35C78B3C6940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4F11D5-F8DD-8B80-182C-AFFBC4D19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064" y="4743451"/>
            <a:ext cx="42386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94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782A6-E3DA-6C6A-D097-1E8655405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D2B39-FA76-B1C1-D92B-1A3C62850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Tallies for When It Needs to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74B75-5976-C934-C795-5AF165D90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3880" y="1419229"/>
            <a:ext cx="11064240" cy="5132225"/>
          </a:xfrm>
        </p:spPr>
        <p:txBody>
          <a:bodyPr/>
          <a:lstStyle/>
          <a:p>
            <a:pPr marL="400037" indent="-342891" algn="just"/>
            <a:r>
              <a:rPr lang="en-US" b="1" dirty="0"/>
              <a:t>Tallies collect data when the simulation is running</a:t>
            </a:r>
          </a:p>
          <a:p>
            <a:pPr marL="800068" lvl="1" indent="-342891" algn="just"/>
            <a:r>
              <a:rPr lang="en-US" b="1" dirty="0"/>
              <a:t>From the OpenMC website</a:t>
            </a:r>
          </a:p>
          <a:p>
            <a:pPr marL="800068" lvl="1" indent="-342891" algn="just"/>
            <a:endParaRPr lang="en-US" b="1" dirty="0"/>
          </a:p>
          <a:p>
            <a:pPr marL="800068" lvl="1" indent="-342891" algn="just"/>
            <a:endParaRPr lang="en-US" b="1" dirty="0"/>
          </a:p>
          <a:p>
            <a:pPr marL="800068" lvl="1" indent="-342891" algn="just"/>
            <a:endParaRPr lang="en-US" b="1" dirty="0"/>
          </a:p>
          <a:p>
            <a:pPr marL="800068" lvl="1" indent="-342891" algn="just"/>
            <a:endParaRPr lang="en-US" b="1" dirty="0"/>
          </a:p>
          <a:p>
            <a:pPr marL="400037" indent="-342891" algn="just"/>
            <a:endParaRPr lang="en-US" b="1" dirty="0"/>
          </a:p>
          <a:p>
            <a:pPr marL="457177" lvl="1" indent="0" algn="just">
              <a:buNone/>
            </a:pPr>
            <a:endParaRPr lang="en-US" b="1" dirty="0"/>
          </a:p>
          <a:p>
            <a:pPr marL="914365" lvl="1" indent="-457189" algn="just">
              <a:buFont typeface="+mj-lt"/>
              <a:buAutoNum type="arabicPeriod"/>
            </a:pPr>
            <a:endParaRPr lang="en-US" b="1" dirty="0"/>
          </a:p>
          <a:p>
            <a:pPr marL="914365" lvl="1" indent="-457189" algn="just">
              <a:buFont typeface="+mj-lt"/>
              <a:buAutoNum type="arabicPeriod"/>
            </a:pPr>
            <a:endParaRPr lang="en-US" b="1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869F7-DDB9-E92F-E51C-F87553041C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B2D39-3515-48F5-9980-35C78B3C6940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2FCA92-A183-A20D-E73F-A043001A4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348" y="2270016"/>
            <a:ext cx="5114925" cy="1285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212D41-2129-B1F2-F5CE-B73A6A16C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064" y="4743451"/>
            <a:ext cx="42386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15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E170B-0222-AB52-9A6B-C88996EB0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D6D4-B39E-37EB-61CC-EBD8B4AA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Tallies for When It Needs to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42C83-3920-A01F-68A9-2D7F8E2E1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3880" y="1419229"/>
            <a:ext cx="11064240" cy="5132225"/>
          </a:xfrm>
        </p:spPr>
        <p:txBody>
          <a:bodyPr/>
          <a:lstStyle/>
          <a:p>
            <a:pPr marL="400037" indent="-342891" algn="just"/>
            <a:r>
              <a:rPr lang="en-US" b="1" dirty="0"/>
              <a:t>Tallies collect data when the simulation is running</a:t>
            </a:r>
          </a:p>
          <a:p>
            <a:pPr marL="800068" lvl="1" indent="-342891" algn="just"/>
            <a:r>
              <a:rPr lang="en-US" b="1" dirty="0"/>
              <a:t>From the OpenMC website</a:t>
            </a:r>
          </a:p>
          <a:p>
            <a:pPr marL="800068" lvl="1" indent="-342891" algn="just"/>
            <a:endParaRPr lang="en-US" b="1" dirty="0"/>
          </a:p>
          <a:p>
            <a:pPr marL="800068" lvl="1" indent="-342891" algn="just"/>
            <a:endParaRPr lang="en-US" b="1" dirty="0"/>
          </a:p>
          <a:p>
            <a:pPr marL="800068" lvl="1" indent="-342891" algn="just"/>
            <a:endParaRPr lang="en-US" b="1" dirty="0"/>
          </a:p>
          <a:p>
            <a:pPr marL="800068" lvl="1" indent="-342891" algn="just"/>
            <a:endParaRPr lang="en-US" b="1" dirty="0"/>
          </a:p>
          <a:p>
            <a:pPr marL="400037" indent="-342891" algn="just"/>
            <a:r>
              <a:rPr lang="en-US" b="1" dirty="0"/>
              <a:t>Filters govern where the tally is collected (in space, energy, angle, etc.)</a:t>
            </a:r>
          </a:p>
          <a:p>
            <a:pPr marL="400037" indent="-342891" algn="just"/>
            <a:endParaRPr lang="en-US" b="1" dirty="0"/>
          </a:p>
          <a:p>
            <a:pPr marL="457177" lvl="1" indent="0" algn="just">
              <a:buNone/>
            </a:pPr>
            <a:endParaRPr lang="en-US" b="1" dirty="0"/>
          </a:p>
          <a:p>
            <a:pPr marL="914365" lvl="1" indent="-457189" algn="just">
              <a:buFont typeface="+mj-lt"/>
              <a:buAutoNum type="arabicPeriod"/>
            </a:pPr>
            <a:endParaRPr lang="en-US" b="1" dirty="0"/>
          </a:p>
          <a:p>
            <a:pPr marL="914365" lvl="1" indent="-457189" algn="just">
              <a:buFont typeface="+mj-lt"/>
              <a:buAutoNum type="arabicPeriod"/>
            </a:pPr>
            <a:endParaRPr lang="en-US" b="1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7B60D-EFF3-8063-7D86-AB8C79ECEF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B2D39-3515-48F5-9980-35C78B3C6940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55DE66-4AFC-1B98-C90F-C8253B5EA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348" y="2270016"/>
            <a:ext cx="5114925" cy="1285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9EF95A-084A-E14F-9F05-50C9F189F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064" y="4743451"/>
            <a:ext cx="42386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55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76933-7BE0-7AA3-48F4-153D57BB4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BABF6-761C-60F0-BE68-7FE6CC462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Tallies for When It Needs to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5C1F-55B8-9847-18B3-7ECF4F783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3880" y="1419229"/>
            <a:ext cx="11064240" cy="5132225"/>
          </a:xfrm>
        </p:spPr>
        <p:txBody>
          <a:bodyPr/>
          <a:lstStyle/>
          <a:p>
            <a:pPr marL="400037" indent="-342891" algn="just"/>
            <a:r>
              <a:rPr lang="en-US" b="1" dirty="0"/>
              <a:t>Tallies collect data when the simulation is running</a:t>
            </a:r>
          </a:p>
          <a:p>
            <a:pPr marL="800068" lvl="1" indent="-342891" algn="just"/>
            <a:r>
              <a:rPr lang="en-US" b="1" dirty="0"/>
              <a:t>From the OpenMC website</a:t>
            </a:r>
          </a:p>
          <a:p>
            <a:pPr marL="800068" lvl="1" indent="-342891" algn="just"/>
            <a:endParaRPr lang="en-US" b="1" dirty="0"/>
          </a:p>
          <a:p>
            <a:pPr marL="800068" lvl="1" indent="-342891" algn="just"/>
            <a:endParaRPr lang="en-US" b="1" dirty="0"/>
          </a:p>
          <a:p>
            <a:pPr marL="800068" lvl="1" indent="-342891" algn="just"/>
            <a:endParaRPr lang="en-US" b="1" dirty="0"/>
          </a:p>
          <a:p>
            <a:pPr marL="800068" lvl="1" indent="-342891" algn="just"/>
            <a:endParaRPr lang="en-US" b="1" dirty="0"/>
          </a:p>
          <a:p>
            <a:pPr marL="400037" indent="-342891" algn="just"/>
            <a:r>
              <a:rPr lang="en-US" b="1" dirty="0"/>
              <a:t>Filters govern where the tally is collected (in space, energy, angle, etc.)</a:t>
            </a:r>
          </a:p>
          <a:p>
            <a:pPr marL="400037" indent="-342891" algn="just"/>
            <a:r>
              <a:rPr lang="en-US" b="1" dirty="0"/>
              <a:t>Scores govern what is collected (fission rate, flux, decay rate)</a:t>
            </a:r>
          </a:p>
          <a:p>
            <a:pPr marL="400037" indent="-342891" algn="just"/>
            <a:endParaRPr lang="en-US" b="1" dirty="0"/>
          </a:p>
          <a:p>
            <a:pPr marL="457177" lvl="1" indent="0" algn="just">
              <a:buNone/>
            </a:pPr>
            <a:endParaRPr lang="en-US" b="1" dirty="0"/>
          </a:p>
          <a:p>
            <a:pPr marL="914365" lvl="1" indent="-457189" algn="just">
              <a:buFont typeface="+mj-lt"/>
              <a:buAutoNum type="arabicPeriod"/>
            </a:pPr>
            <a:endParaRPr lang="en-US" b="1" dirty="0"/>
          </a:p>
          <a:p>
            <a:pPr marL="914365" lvl="1" indent="-457189" algn="just">
              <a:buFont typeface="+mj-lt"/>
              <a:buAutoNum type="arabicPeriod"/>
            </a:pPr>
            <a:endParaRPr lang="en-US" b="1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2ED00-E464-BCAC-8106-165978619A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B2D39-3515-48F5-9980-35C78B3C6940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C25F88-167B-AB4B-9EBC-92729C3DE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348" y="2270016"/>
            <a:ext cx="5114925" cy="1285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8939A0-E049-A160-5265-7DA935442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064" y="4743451"/>
            <a:ext cx="42386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29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B3F9-3AD5-4E80-F6B5-4151693F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6D834-A4C2-438D-95CD-362AFECF2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4" y="1419228"/>
            <a:ext cx="4992081" cy="4572441"/>
          </a:xfrm>
        </p:spPr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9F504-723A-A11F-4659-B6F3F6F00A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B2D39-3515-48F5-9980-35C78B3C6940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2B1834-ED9B-DABB-F50E-021C10D13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773" y="866335"/>
            <a:ext cx="6272860" cy="418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50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3D790-7DC6-F157-5EAD-C3A2B4A69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E937A-8D3C-36B1-8942-6644377DF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C1FCB-9E0E-5C95-82E7-2038346FE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4" y="1419228"/>
            <a:ext cx="4992081" cy="4572441"/>
          </a:xfrm>
        </p:spPr>
        <p:txBody>
          <a:bodyPr>
            <a:normAutofit/>
          </a:bodyPr>
          <a:lstStyle/>
          <a:p>
            <a:r>
              <a:rPr lang="en-US" b="1" dirty="0"/>
              <a:t>Particles per batch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52184-E137-DF13-C08F-9518D3B5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B2D39-3515-48F5-9980-35C78B3C6940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9206A4-56F8-129B-426F-FD9C77382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773" y="866335"/>
            <a:ext cx="6272860" cy="418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90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8F852-C5CA-6AD1-AAFD-4C66EF27B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366D3-ACCA-01E9-A682-9CD0CCF8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C6964-5634-0407-2591-F6F537E58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4" y="1419228"/>
            <a:ext cx="4992081" cy="4572441"/>
          </a:xfrm>
        </p:spPr>
        <p:txBody>
          <a:bodyPr>
            <a:normAutofit/>
          </a:bodyPr>
          <a:lstStyle/>
          <a:p>
            <a:r>
              <a:rPr lang="en-US" b="1" dirty="0"/>
              <a:t>Particles per batch</a:t>
            </a:r>
          </a:p>
          <a:p>
            <a:r>
              <a:rPr lang="en-US" b="1" dirty="0"/>
              <a:t>Number of total batches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806BB-0DE8-475A-6F38-2C62BDD408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B2D39-3515-48F5-9980-35C78B3C6940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04FF88-1C3B-F830-E01E-DFDE07B9B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773" y="866335"/>
            <a:ext cx="6272860" cy="418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0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1D37A-7D0A-38EE-A508-069DAE298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47099-761B-2727-3520-EF448C20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CE306-9C88-A3E2-E73D-C7F036B12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4" y="1419228"/>
            <a:ext cx="4992081" cy="4572441"/>
          </a:xfrm>
        </p:spPr>
        <p:txBody>
          <a:bodyPr>
            <a:normAutofit/>
          </a:bodyPr>
          <a:lstStyle/>
          <a:p>
            <a:r>
              <a:rPr lang="en-US" b="1" dirty="0"/>
              <a:t>Particles per batch</a:t>
            </a:r>
          </a:p>
          <a:p>
            <a:r>
              <a:rPr lang="en-US" b="1" dirty="0"/>
              <a:t>Number of total batches</a:t>
            </a:r>
          </a:p>
          <a:p>
            <a:r>
              <a:rPr lang="en-US" b="1" dirty="0"/>
              <a:t>Number of inactive batches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97F70-4C2E-8DBA-CFFC-A87CA01662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B2D39-3515-48F5-9980-35C78B3C6940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2D8696-4806-32E4-FF0D-CB60B8632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773" y="866335"/>
            <a:ext cx="6272860" cy="418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55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E0BFE-D84B-D866-EB5F-B4041C74C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77CF-D738-A5F8-F355-38CFABC4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D355-2F6C-7A93-11C7-D693E04AB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4" y="1419228"/>
            <a:ext cx="4992081" cy="4572441"/>
          </a:xfrm>
        </p:spPr>
        <p:txBody>
          <a:bodyPr>
            <a:normAutofit/>
          </a:bodyPr>
          <a:lstStyle/>
          <a:p>
            <a:r>
              <a:rPr lang="en-US" b="1" dirty="0"/>
              <a:t>Particles per batch</a:t>
            </a:r>
          </a:p>
          <a:p>
            <a:r>
              <a:rPr lang="en-US" b="1" dirty="0"/>
              <a:t>Number of total batches</a:t>
            </a:r>
          </a:p>
          <a:p>
            <a:r>
              <a:rPr lang="en-US" b="1" dirty="0"/>
              <a:t>Number of inactive batches</a:t>
            </a:r>
          </a:p>
          <a:p>
            <a:pPr lvl="1"/>
            <a:r>
              <a:rPr lang="en-US" b="1" dirty="0"/>
              <a:t>Converge the fission source before counting tallies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85641-B938-D990-233E-1855E72EEF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B2D39-3515-48F5-9980-35C78B3C6940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E258A6-7228-80CB-80DE-0BF75825C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773" y="866335"/>
            <a:ext cx="6272860" cy="418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6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6A0F3-8D4A-3E40-ADCA-315AA753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AA1BB-97C4-D639-C65D-C91CDD90E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Monte Carlo Particle Simulations Work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05DF5-21EA-448C-FF97-99A438854B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B2D39-3515-48F5-9980-35C78B3C6940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D39AA4-0039-E9A6-CAC8-B33142CDA47E}"/>
                  </a:ext>
                </a:extLst>
              </p:cNvPr>
              <p:cNvSpPr txBox="1"/>
              <p:nvPr/>
            </p:nvSpPr>
            <p:spPr>
              <a:xfrm>
                <a:off x="764627" y="1184028"/>
                <a:ext cx="3476296" cy="953814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b">
                <a:normAutofit/>
              </a:bodyPr>
              <a:lstStyle/>
              <a:p>
                <a:r>
                  <a:rPr lang="en-US" dirty="0"/>
                  <a:t>Spawn a particle with randomly sampled characteristics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D39AA4-0039-E9A6-CAC8-B33142CDA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27" y="1184028"/>
                <a:ext cx="3476296" cy="953814"/>
              </a:xfrm>
              <a:prstGeom prst="rect">
                <a:avLst/>
              </a:prstGeom>
              <a:blipFill>
                <a:blip r:embed="rId2"/>
                <a:stretch>
                  <a:fillRect l="-1401" b="-10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62B07847-B28D-738B-8B12-0590D2C2FC51}"/>
              </a:ext>
            </a:extLst>
          </p:cNvPr>
          <p:cNvSpPr/>
          <p:nvPr/>
        </p:nvSpPr>
        <p:spPr>
          <a:xfrm rot="20831134">
            <a:off x="2167186" y="2628350"/>
            <a:ext cx="118242" cy="1182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8D4B03-58B6-839E-A57A-E823606F77E0}"/>
              </a:ext>
            </a:extLst>
          </p:cNvPr>
          <p:cNvCxnSpPr>
            <a:stCxn id="6" idx="5"/>
          </p:cNvCxnSpPr>
          <p:nvPr/>
        </p:nvCxnSpPr>
        <p:spPr>
          <a:xfrm rot="20831134">
            <a:off x="2339843" y="2644382"/>
            <a:ext cx="600640" cy="6400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833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FBA5A-BD0A-9907-5C49-CC5FB881A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0987-CD2B-6A47-53FE-C09B4AD5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804AC-4FD2-02AD-8A66-159846DDB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4" y="1419228"/>
            <a:ext cx="4992081" cy="4572441"/>
          </a:xfrm>
        </p:spPr>
        <p:txBody>
          <a:bodyPr>
            <a:normAutofit/>
          </a:bodyPr>
          <a:lstStyle/>
          <a:p>
            <a:r>
              <a:rPr lang="en-US" b="1" dirty="0"/>
              <a:t>Particles per batch</a:t>
            </a:r>
          </a:p>
          <a:p>
            <a:r>
              <a:rPr lang="en-US" b="1" dirty="0"/>
              <a:t>Number of total batches</a:t>
            </a:r>
          </a:p>
          <a:p>
            <a:r>
              <a:rPr lang="en-US" b="1" dirty="0"/>
              <a:t>Number of inactive batches</a:t>
            </a:r>
          </a:p>
          <a:p>
            <a:pPr lvl="1"/>
            <a:r>
              <a:rPr lang="en-US" b="1" dirty="0"/>
              <a:t>Converge the fission source before counting tallies</a:t>
            </a:r>
          </a:p>
          <a:p>
            <a:pPr lvl="1"/>
            <a:r>
              <a:rPr lang="en-US" b="1" dirty="0"/>
              <a:t>Shannon Entropy can be used to find ideal inactive batch number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C737C-0298-2514-7ED8-CAAD4EC702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B2D39-3515-48F5-9980-35C78B3C6940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7581AF-5F17-42A1-882A-5687BE93F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773" y="866335"/>
            <a:ext cx="6272860" cy="418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57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A81F7-93FC-1581-7334-E05FA1BCC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32B7-812C-C7AC-4D18-046C86690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Settings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8E507D-3FD1-CD6C-126D-E8062405C24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48644" y="1419228"/>
                <a:ext cx="4992081" cy="4572441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Particles per batch</a:t>
                </a:r>
              </a:p>
              <a:p>
                <a:r>
                  <a:rPr lang="en-US" b="1" dirty="0"/>
                  <a:t>Number of total batches</a:t>
                </a:r>
              </a:p>
              <a:p>
                <a:r>
                  <a:rPr lang="en-US" b="1" dirty="0"/>
                  <a:t>Number of inactive batches</a:t>
                </a:r>
              </a:p>
              <a:p>
                <a:pPr lvl="1"/>
                <a:r>
                  <a:rPr lang="en-US" b="1" dirty="0"/>
                  <a:t>Converge the fission source before counting tallies</a:t>
                </a:r>
              </a:p>
              <a:p>
                <a:pPr lvl="1"/>
                <a:r>
                  <a:rPr lang="en-US" b="1" dirty="0"/>
                  <a:t>Shannon Entropy can be used to find ideal inactive batch number</a:t>
                </a:r>
              </a:p>
              <a:p>
                <a:endParaRPr lang="en-US" b="1" dirty="0"/>
              </a:p>
              <a:p>
                <a:r>
                  <a:rPr lang="en-US" b="1" dirty="0"/>
                  <a:t>Uncertainty decreases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b="1" dirty="0"/>
                  <a:t> for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b="1" dirty="0"/>
                  <a:t> particles!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16D834-A4C2-438D-95CD-362AFECF22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48644" y="1419228"/>
                <a:ext cx="4992081" cy="4572441"/>
              </a:xfrm>
              <a:blipFill>
                <a:blip r:embed="rId2"/>
                <a:stretch>
                  <a:fillRect l="-1343" t="-933" r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E2686-FE21-FFE2-B54F-5BF44F60EE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B2D39-3515-48F5-9980-35C78B3C6940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95CF1C-2899-06FC-E820-0D745E767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773" y="866335"/>
            <a:ext cx="6272860" cy="418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58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4B11F-E2E4-BF3A-0715-FEFE8B5E2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8AF0E-9A7B-112B-6060-3917641F6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OpenMC Documentation 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68642-DD59-DE35-EE7A-5D913DA93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4" y="1419225"/>
            <a:ext cx="4992081" cy="3687683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2AD23-7FF8-D5F9-A9A6-448A9590AB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B2D39-3515-48F5-9980-35C78B3C6940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E17348-B3C7-3BCF-ED69-C459FB715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925" y="1333640"/>
            <a:ext cx="8229599" cy="486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77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D68BC-D7C9-EB58-E0A7-E786F94E1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05F7-F3CF-BFCD-D8F6-E060CF63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Monte Carlo Particle Simulations Work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4D7F6-5325-ED02-ADDE-16A3EF56A5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B2D39-3515-48F5-9980-35C78B3C6940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FACE3A-8500-FAAD-C21F-6E8468D153AB}"/>
                  </a:ext>
                </a:extLst>
              </p:cNvPr>
              <p:cNvSpPr txBox="1"/>
              <p:nvPr/>
            </p:nvSpPr>
            <p:spPr>
              <a:xfrm>
                <a:off x="764627" y="1184028"/>
                <a:ext cx="3476296" cy="953814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b">
                <a:normAutofit/>
              </a:bodyPr>
              <a:lstStyle/>
              <a:p>
                <a:r>
                  <a:rPr lang="en-US" dirty="0"/>
                  <a:t>Spawn a particle with randomly sampled characteristics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FACE3A-8500-FAAD-C21F-6E8468D15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27" y="1184028"/>
                <a:ext cx="3476296" cy="953814"/>
              </a:xfrm>
              <a:prstGeom prst="rect">
                <a:avLst/>
              </a:prstGeom>
              <a:blipFill>
                <a:blip r:embed="rId2"/>
                <a:stretch>
                  <a:fillRect l="-1401" b="-10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44C0B471-4D44-86B3-188A-BC12938DB5F8}"/>
              </a:ext>
            </a:extLst>
          </p:cNvPr>
          <p:cNvSpPr/>
          <p:nvPr/>
        </p:nvSpPr>
        <p:spPr>
          <a:xfrm rot="20831134">
            <a:off x="2167186" y="2628350"/>
            <a:ext cx="118242" cy="1182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70AC7D-135D-71E7-1A23-D3FB5CDFE855}"/>
              </a:ext>
            </a:extLst>
          </p:cNvPr>
          <p:cNvCxnSpPr>
            <a:stCxn id="6" idx="5"/>
          </p:cNvCxnSpPr>
          <p:nvPr/>
        </p:nvCxnSpPr>
        <p:spPr>
          <a:xfrm rot="20831134">
            <a:off x="2339843" y="2644382"/>
            <a:ext cx="600640" cy="6400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9ACB913-9821-6888-9E39-2FBC7BC5051B}"/>
              </a:ext>
            </a:extLst>
          </p:cNvPr>
          <p:cNvSpPr txBox="1"/>
          <p:nvPr/>
        </p:nvSpPr>
        <p:spPr>
          <a:xfrm>
            <a:off x="2188118" y="3731643"/>
            <a:ext cx="2307020" cy="953814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r>
              <a:rPr lang="en-US" dirty="0"/>
              <a:t>Choose a random distance to collision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85110F-AE67-1B29-4489-C3232F1F1175}"/>
              </a:ext>
            </a:extLst>
          </p:cNvPr>
          <p:cNvCxnSpPr>
            <a:cxnSpLocks/>
          </p:cNvCxnSpPr>
          <p:nvPr/>
        </p:nvCxnSpPr>
        <p:spPr>
          <a:xfrm rot="20831134">
            <a:off x="3145537" y="3040995"/>
            <a:ext cx="1362166" cy="1429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032044D-9EAC-B04C-4C3E-66F0B49C2679}"/>
              </a:ext>
            </a:extLst>
          </p:cNvPr>
          <p:cNvGrpSpPr/>
          <p:nvPr/>
        </p:nvGrpSpPr>
        <p:grpSpPr>
          <a:xfrm rot="20831134">
            <a:off x="4674066" y="4140414"/>
            <a:ext cx="501581" cy="549821"/>
            <a:chOff x="4724610" y="2777001"/>
            <a:chExt cx="501581" cy="54982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869E6FB-ADC7-06DB-8145-BDB5FB9EDE5B}"/>
                </a:ext>
              </a:extLst>
            </p:cNvPr>
            <p:cNvSpPr/>
            <p:nvPr/>
          </p:nvSpPr>
          <p:spPr>
            <a:xfrm>
              <a:off x="4913416" y="2777001"/>
              <a:ext cx="118242" cy="1182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DD13D51-468D-E760-630A-A5B286D21E0E}"/>
                </a:ext>
              </a:extLst>
            </p:cNvPr>
            <p:cNvSpPr/>
            <p:nvPr/>
          </p:nvSpPr>
          <p:spPr>
            <a:xfrm>
              <a:off x="5091975" y="3064120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BA91374-94B9-9DD2-C097-D2C56C030745}"/>
                </a:ext>
              </a:extLst>
            </p:cNvPr>
            <p:cNvSpPr/>
            <p:nvPr/>
          </p:nvSpPr>
          <p:spPr>
            <a:xfrm>
              <a:off x="4945117" y="2877207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6A08E5D-9B50-74CA-301A-E2DE3619719F}"/>
                </a:ext>
              </a:extLst>
            </p:cNvPr>
            <p:cNvSpPr/>
            <p:nvPr/>
          </p:nvSpPr>
          <p:spPr>
            <a:xfrm>
              <a:off x="4885996" y="2936327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57E4AFF-318F-F8C1-E75B-076437BEFF23}"/>
                </a:ext>
              </a:extLst>
            </p:cNvPr>
            <p:cNvSpPr/>
            <p:nvPr/>
          </p:nvSpPr>
          <p:spPr>
            <a:xfrm>
              <a:off x="5051298" y="2877207"/>
              <a:ext cx="118242" cy="1182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7A6AACA-A246-65EF-CE81-0C7660B49146}"/>
                </a:ext>
              </a:extLst>
            </p:cNvPr>
            <p:cNvSpPr/>
            <p:nvPr/>
          </p:nvSpPr>
          <p:spPr>
            <a:xfrm>
              <a:off x="4992177" y="2936327"/>
              <a:ext cx="118242" cy="1182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9DFD6BA-7A5F-BE2D-A7C1-A366420933E2}"/>
                </a:ext>
              </a:extLst>
            </p:cNvPr>
            <p:cNvSpPr/>
            <p:nvPr/>
          </p:nvSpPr>
          <p:spPr>
            <a:xfrm>
              <a:off x="4905888" y="2995448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CB5773E-D278-81A6-EBD7-352B17E81094}"/>
                </a:ext>
              </a:extLst>
            </p:cNvPr>
            <p:cNvSpPr/>
            <p:nvPr/>
          </p:nvSpPr>
          <p:spPr>
            <a:xfrm>
              <a:off x="4846767" y="3054568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6431708-383C-C66E-DB1E-77A42483310D}"/>
                </a:ext>
              </a:extLst>
            </p:cNvPr>
            <p:cNvSpPr/>
            <p:nvPr/>
          </p:nvSpPr>
          <p:spPr>
            <a:xfrm>
              <a:off x="5012069" y="2995448"/>
              <a:ext cx="118242" cy="1182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E9E5066-4B5F-411B-045A-6D1525EAC2F7}"/>
                </a:ext>
              </a:extLst>
            </p:cNvPr>
            <p:cNvSpPr/>
            <p:nvPr/>
          </p:nvSpPr>
          <p:spPr>
            <a:xfrm>
              <a:off x="4952948" y="3054568"/>
              <a:ext cx="118242" cy="1182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98BD523-CDB3-BA5F-8DC2-AE690096527C}"/>
                </a:ext>
              </a:extLst>
            </p:cNvPr>
            <p:cNvSpPr/>
            <p:nvPr/>
          </p:nvSpPr>
          <p:spPr>
            <a:xfrm>
              <a:off x="4783731" y="2906767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743043C-515D-759C-5639-2F383538865E}"/>
                </a:ext>
              </a:extLst>
            </p:cNvPr>
            <p:cNvSpPr/>
            <p:nvPr/>
          </p:nvSpPr>
          <p:spPr>
            <a:xfrm>
              <a:off x="4724610" y="2965887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F1C825D-2A56-F113-29AC-2CE3B6C7C827}"/>
                </a:ext>
              </a:extLst>
            </p:cNvPr>
            <p:cNvSpPr/>
            <p:nvPr/>
          </p:nvSpPr>
          <p:spPr>
            <a:xfrm>
              <a:off x="4889912" y="2906767"/>
              <a:ext cx="118242" cy="1182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FA8458F-BA90-DD91-E4EB-9F3135C9CD4B}"/>
                </a:ext>
              </a:extLst>
            </p:cNvPr>
            <p:cNvSpPr/>
            <p:nvPr/>
          </p:nvSpPr>
          <p:spPr>
            <a:xfrm>
              <a:off x="4830791" y="2965887"/>
              <a:ext cx="118242" cy="1182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99798BC-9951-1940-55F4-E44B82942A70}"/>
                </a:ext>
              </a:extLst>
            </p:cNvPr>
            <p:cNvSpPr/>
            <p:nvPr/>
          </p:nvSpPr>
          <p:spPr>
            <a:xfrm>
              <a:off x="4829345" y="2838094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1E41361-29D7-4BDA-8541-D60CDD7361C6}"/>
                </a:ext>
              </a:extLst>
            </p:cNvPr>
            <p:cNvSpPr/>
            <p:nvPr/>
          </p:nvSpPr>
          <p:spPr>
            <a:xfrm>
              <a:off x="4817207" y="3123241"/>
              <a:ext cx="118242" cy="1182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C56A92E-835B-6F4B-0D7A-B661C33FB80A}"/>
                </a:ext>
              </a:extLst>
            </p:cNvPr>
            <p:cNvSpPr/>
            <p:nvPr/>
          </p:nvSpPr>
          <p:spPr>
            <a:xfrm>
              <a:off x="4743845" y="3059110"/>
              <a:ext cx="118242" cy="1182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D9A1ADA-C89C-9019-0FF1-16C9ED3C102A}"/>
                </a:ext>
              </a:extLst>
            </p:cNvPr>
            <p:cNvSpPr/>
            <p:nvPr/>
          </p:nvSpPr>
          <p:spPr>
            <a:xfrm>
              <a:off x="5107949" y="2956335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7FD1B52-0344-8B68-B10A-240475FA9614}"/>
                </a:ext>
              </a:extLst>
            </p:cNvPr>
            <p:cNvSpPr/>
            <p:nvPr/>
          </p:nvSpPr>
          <p:spPr>
            <a:xfrm>
              <a:off x="4910697" y="3113688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E7578CA-2700-D355-C97E-4B87C74D4FB4}"/>
                </a:ext>
              </a:extLst>
            </p:cNvPr>
            <p:cNvSpPr/>
            <p:nvPr/>
          </p:nvSpPr>
          <p:spPr>
            <a:xfrm>
              <a:off x="5012069" y="3118231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BE9DD3A-624B-3A8A-37EC-8C64C3DFEE89}"/>
                </a:ext>
              </a:extLst>
            </p:cNvPr>
            <p:cNvSpPr/>
            <p:nvPr/>
          </p:nvSpPr>
          <p:spPr>
            <a:xfrm>
              <a:off x="5012069" y="2786706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87AA973-3DB7-58B2-C07A-EE18BBC4633B}"/>
                </a:ext>
              </a:extLst>
            </p:cNvPr>
            <p:cNvSpPr/>
            <p:nvPr/>
          </p:nvSpPr>
          <p:spPr>
            <a:xfrm>
              <a:off x="4760805" y="3149461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26B3D48-BB78-DA0F-4035-82ECD8F24128}"/>
                </a:ext>
              </a:extLst>
            </p:cNvPr>
            <p:cNvSpPr/>
            <p:nvPr/>
          </p:nvSpPr>
          <p:spPr>
            <a:xfrm>
              <a:off x="4969818" y="3200400"/>
              <a:ext cx="118242" cy="1182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80195C7-B0E0-BAB6-6B59-C49AC34191D0}"/>
                </a:ext>
              </a:extLst>
            </p:cNvPr>
            <p:cNvSpPr/>
            <p:nvPr/>
          </p:nvSpPr>
          <p:spPr>
            <a:xfrm>
              <a:off x="4896456" y="3208581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BA276C6-3739-8CEF-351D-B4F3C4C56A8B}"/>
                </a:ext>
              </a:extLst>
            </p:cNvPr>
            <p:cNvSpPr/>
            <p:nvPr/>
          </p:nvSpPr>
          <p:spPr>
            <a:xfrm>
              <a:off x="5063308" y="3191912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416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71904-6B40-4C43-4A3D-EDF979184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77F6-01DB-2CCB-1E41-085F437C2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Monte Carlo Particle Simulations Work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6B52F-C568-BEDA-CDDD-1E1F9C5B7F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B2D39-3515-48F5-9980-35C78B3C6940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4298A5-39F6-E25B-9563-4219A4BDE74D}"/>
                  </a:ext>
                </a:extLst>
              </p:cNvPr>
              <p:cNvSpPr txBox="1"/>
              <p:nvPr/>
            </p:nvSpPr>
            <p:spPr>
              <a:xfrm>
                <a:off x="764627" y="1184028"/>
                <a:ext cx="3476296" cy="953814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b">
                <a:normAutofit/>
              </a:bodyPr>
              <a:lstStyle/>
              <a:p>
                <a:r>
                  <a:rPr lang="en-US" dirty="0"/>
                  <a:t>Spawn a particle with randomly sampled characteristics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4298A5-39F6-E25B-9563-4219A4BDE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27" y="1184028"/>
                <a:ext cx="3476296" cy="953814"/>
              </a:xfrm>
              <a:prstGeom prst="rect">
                <a:avLst/>
              </a:prstGeom>
              <a:blipFill>
                <a:blip r:embed="rId2"/>
                <a:stretch>
                  <a:fillRect l="-1401" b="-10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C90FAC8-2805-FC15-1895-0D69D0CF2B8F}"/>
              </a:ext>
            </a:extLst>
          </p:cNvPr>
          <p:cNvSpPr/>
          <p:nvPr/>
        </p:nvSpPr>
        <p:spPr>
          <a:xfrm rot="20831134">
            <a:off x="2167186" y="2628350"/>
            <a:ext cx="118242" cy="1182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480BAF-382E-C5A6-A3D5-97884451E7FF}"/>
              </a:ext>
            </a:extLst>
          </p:cNvPr>
          <p:cNvCxnSpPr>
            <a:stCxn id="6" idx="5"/>
          </p:cNvCxnSpPr>
          <p:nvPr/>
        </p:nvCxnSpPr>
        <p:spPr>
          <a:xfrm rot="20831134">
            <a:off x="2339843" y="2644382"/>
            <a:ext cx="600640" cy="6400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B35A91-4DE8-3D61-046D-2E24DDE2FB0F}"/>
              </a:ext>
            </a:extLst>
          </p:cNvPr>
          <p:cNvSpPr txBox="1"/>
          <p:nvPr/>
        </p:nvSpPr>
        <p:spPr>
          <a:xfrm>
            <a:off x="2188118" y="3731643"/>
            <a:ext cx="2307020" cy="953814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r>
              <a:rPr lang="en-US" dirty="0"/>
              <a:t>Choose a random distance to collision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4CB27A-81CF-76E9-94A7-DFDFFF856026}"/>
              </a:ext>
            </a:extLst>
          </p:cNvPr>
          <p:cNvCxnSpPr>
            <a:cxnSpLocks/>
          </p:cNvCxnSpPr>
          <p:nvPr/>
        </p:nvCxnSpPr>
        <p:spPr>
          <a:xfrm rot="20831134">
            <a:off x="3145537" y="3040995"/>
            <a:ext cx="1362166" cy="1429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CD30455-722F-25F2-51B8-5F379BFA7691}"/>
              </a:ext>
            </a:extLst>
          </p:cNvPr>
          <p:cNvGrpSpPr/>
          <p:nvPr/>
        </p:nvGrpSpPr>
        <p:grpSpPr>
          <a:xfrm rot="20831134">
            <a:off x="4674066" y="4140414"/>
            <a:ext cx="501581" cy="549821"/>
            <a:chOff x="4724610" y="2777001"/>
            <a:chExt cx="501581" cy="54982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030AA58-828F-26EC-4CBA-695D4AD1E164}"/>
                </a:ext>
              </a:extLst>
            </p:cNvPr>
            <p:cNvSpPr/>
            <p:nvPr/>
          </p:nvSpPr>
          <p:spPr>
            <a:xfrm>
              <a:off x="4913416" y="2777001"/>
              <a:ext cx="118242" cy="1182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9EF2BB-10FD-6378-5F98-BA992AD4752E}"/>
                </a:ext>
              </a:extLst>
            </p:cNvPr>
            <p:cNvSpPr/>
            <p:nvPr/>
          </p:nvSpPr>
          <p:spPr>
            <a:xfrm>
              <a:off x="5091975" y="3064120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9A1A05C-89F3-9413-2CCB-84B020B680BE}"/>
                </a:ext>
              </a:extLst>
            </p:cNvPr>
            <p:cNvSpPr/>
            <p:nvPr/>
          </p:nvSpPr>
          <p:spPr>
            <a:xfrm>
              <a:off x="4945117" y="2877207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9653DC-A616-B854-E6C3-286A918EE9C1}"/>
                </a:ext>
              </a:extLst>
            </p:cNvPr>
            <p:cNvSpPr/>
            <p:nvPr/>
          </p:nvSpPr>
          <p:spPr>
            <a:xfrm>
              <a:off x="4885996" y="2936327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E183DE0-1DAF-01F7-312B-B31334643828}"/>
                </a:ext>
              </a:extLst>
            </p:cNvPr>
            <p:cNvSpPr/>
            <p:nvPr/>
          </p:nvSpPr>
          <p:spPr>
            <a:xfrm>
              <a:off x="5051298" y="2877207"/>
              <a:ext cx="118242" cy="1182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A9F8EF2-D1A4-84AA-5BB7-11ECF8C991E1}"/>
                </a:ext>
              </a:extLst>
            </p:cNvPr>
            <p:cNvSpPr/>
            <p:nvPr/>
          </p:nvSpPr>
          <p:spPr>
            <a:xfrm>
              <a:off x="4992177" y="2936327"/>
              <a:ext cx="118242" cy="1182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1267273-7B68-238D-CD75-46EF48998A7A}"/>
                </a:ext>
              </a:extLst>
            </p:cNvPr>
            <p:cNvSpPr/>
            <p:nvPr/>
          </p:nvSpPr>
          <p:spPr>
            <a:xfrm>
              <a:off x="4905888" y="2995448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C199529-4338-440A-36F0-BCB831BDF199}"/>
                </a:ext>
              </a:extLst>
            </p:cNvPr>
            <p:cNvSpPr/>
            <p:nvPr/>
          </p:nvSpPr>
          <p:spPr>
            <a:xfrm>
              <a:off x="4846767" y="3054568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47FCBA0-79F9-57DE-C7DB-DF5C29069B60}"/>
                </a:ext>
              </a:extLst>
            </p:cNvPr>
            <p:cNvSpPr/>
            <p:nvPr/>
          </p:nvSpPr>
          <p:spPr>
            <a:xfrm>
              <a:off x="5012069" y="2995448"/>
              <a:ext cx="118242" cy="1182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2F2DBD1-4E6A-9AB0-2FF3-01F18EDCDA6F}"/>
                </a:ext>
              </a:extLst>
            </p:cNvPr>
            <p:cNvSpPr/>
            <p:nvPr/>
          </p:nvSpPr>
          <p:spPr>
            <a:xfrm>
              <a:off x="4952948" y="3054568"/>
              <a:ext cx="118242" cy="1182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ED09EB5-2348-3E9F-7658-20C34449D8DB}"/>
                </a:ext>
              </a:extLst>
            </p:cNvPr>
            <p:cNvSpPr/>
            <p:nvPr/>
          </p:nvSpPr>
          <p:spPr>
            <a:xfrm>
              <a:off x="4783731" y="2906767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3C8B91E-97D9-1176-1AEB-03058A008503}"/>
                </a:ext>
              </a:extLst>
            </p:cNvPr>
            <p:cNvSpPr/>
            <p:nvPr/>
          </p:nvSpPr>
          <p:spPr>
            <a:xfrm>
              <a:off x="4724610" y="2965887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6233C82-4C3D-DC71-BDEA-7B038040833A}"/>
                </a:ext>
              </a:extLst>
            </p:cNvPr>
            <p:cNvSpPr/>
            <p:nvPr/>
          </p:nvSpPr>
          <p:spPr>
            <a:xfrm>
              <a:off x="4889912" y="2906767"/>
              <a:ext cx="118242" cy="1182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1BC1F2F-8E1E-454E-EBEE-3B10FED1E106}"/>
                </a:ext>
              </a:extLst>
            </p:cNvPr>
            <p:cNvSpPr/>
            <p:nvPr/>
          </p:nvSpPr>
          <p:spPr>
            <a:xfrm>
              <a:off x="4830791" y="2965887"/>
              <a:ext cx="118242" cy="1182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77D4661-FD7C-7A0A-5977-CC46B5E4EBF8}"/>
                </a:ext>
              </a:extLst>
            </p:cNvPr>
            <p:cNvSpPr/>
            <p:nvPr/>
          </p:nvSpPr>
          <p:spPr>
            <a:xfrm>
              <a:off x="4829345" y="2838094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C48172-2F42-7950-0D90-D2FD9EE22D95}"/>
                </a:ext>
              </a:extLst>
            </p:cNvPr>
            <p:cNvSpPr/>
            <p:nvPr/>
          </p:nvSpPr>
          <p:spPr>
            <a:xfrm>
              <a:off x="4817207" y="3123241"/>
              <a:ext cx="118242" cy="1182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6088610-31FA-A646-5750-937297C30BBC}"/>
                </a:ext>
              </a:extLst>
            </p:cNvPr>
            <p:cNvSpPr/>
            <p:nvPr/>
          </p:nvSpPr>
          <p:spPr>
            <a:xfrm>
              <a:off x="4743845" y="3059110"/>
              <a:ext cx="118242" cy="1182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13E2323-3D9C-9650-B9E9-E530E7E2B9ED}"/>
                </a:ext>
              </a:extLst>
            </p:cNvPr>
            <p:cNvSpPr/>
            <p:nvPr/>
          </p:nvSpPr>
          <p:spPr>
            <a:xfrm>
              <a:off x="5107949" y="2956335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D9879DC-BA8A-9FFA-648D-94C27765805F}"/>
                </a:ext>
              </a:extLst>
            </p:cNvPr>
            <p:cNvSpPr/>
            <p:nvPr/>
          </p:nvSpPr>
          <p:spPr>
            <a:xfrm>
              <a:off x="4910697" y="3113688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A1FB880-99B1-DC77-8BC1-0ED21DAD04B6}"/>
                </a:ext>
              </a:extLst>
            </p:cNvPr>
            <p:cNvSpPr/>
            <p:nvPr/>
          </p:nvSpPr>
          <p:spPr>
            <a:xfrm>
              <a:off x="5012069" y="3118231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AC73C5E-32B3-F950-98F1-C9BD8BC905AF}"/>
                </a:ext>
              </a:extLst>
            </p:cNvPr>
            <p:cNvSpPr/>
            <p:nvPr/>
          </p:nvSpPr>
          <p:spPr>
            <a:xfrm>
              <a:off x="5012069" y="2786706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B98A6E4-A82B-5229-CC00-81EFB2B84451}"/>
                </a:ext>
              </a:extLst>
            </p:cNvPr>
            <p:cNvSpPr/>
            <p:nvPr/>
          </p:nvSpPr>
          <p:spPr>
            <a:xfrm>
              <a:off x="4760805" y="3149461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89658F1-A42A-2463-8971-6C903316265B}"/>
                </a:ext>
              </a:extLst>
            </p:cNvPr>
            <p:cNvSpPr/>
            <p:nvPr/>
          </p:nvSpPr>
          <p:spPr>
            <a:xfrm>
              <a:off x="4969818" y="3200400"/>
              <a:ext cx="118242" cy="1182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3BF1422-5E48-581A-7077-8C153BCCE475}"/>
                </a:ext>
              </a:extLst>
            </p:cNvPr>
            <p:cNvSpPr/>
            <p:nvPr/>
          </p:nvSpPr>
          <p:spPr>
            <a:xfrm>
              <a:off x="4896456" y="3208581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18E4163-5FE6-F701-77E4-EFC05D1AECB4}"/>
                </a:ext>
              </a:extLst>
            </p:cNvPr>
            <p:cNvSpPr/>
            <p:nvPr/>
          </p:nvSpPr>
          <p:spPr>
            <a:xfrm>
              <a:off x="5063308" y="3191912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E774BF8-FB32-4381-DE24-E63620FE586D}"/>
              </a:ext>
            </a:extLst>
          </p:cNvPr>
          <p:cNvSpPr txBox="1"/>
          <p:nvPr/>
        </p:nvSpPr>
        <p:spPr>
          <a:xfrm>
            <a:off x="5349202" y="3492859"/>
            <a:ext cx="1743772" cy="953814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r>
              <a:rPr lang="en-US" dirty="0"/>
              <a:t>Sample a random reaction</a:t>
            </a:r>
          </a:p>
        </p:txBody>
      </p:sp>
    </p:spTree>
    <p:extLst>
      <p:ext uri="{BB962C8B-B14F-4D97-AF65-F5344CB8AC3E}">
        <p14:creationId xmlns:p14="http://schemas.microsoft.com/office/powerpoint/2010/main" val="1142346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91FCF-5B08-9A1C-03A5-ED5B8B1F0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CE47-EB43-4659-558E-E81FF2FC9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Monte Carlo Particle Simulations Work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1CAF5-360A-F7E4-3E62-758F42CF3B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B2D39-3515-48F5-9980-35C78B3C6940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AE064B-9650-C4EB-AE32-6EA188607E07}"/>
                  </a:ext>
                </a:extLst>
              </p:cNvPr>
              <p:cNvSpPr txBox="1"/>
              <p:nvPr/>
            </p:nvSpPr>
            <p:spPr>
              <a:xfrm>
                <a:off x="764627" y="1184028"/>
                <a:ext cx="3476296" cy="953814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b">
                <a:normAutofit/>
              </a:bodyPr>
              <a:lstStyle/>
              <a:p>
                <a:r>
                  <a:rPr lang="en-US" dirty="0"/>
                  <a:t>Spawn a particle with randomly sampled characteristics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AE064B-9650-C4EB-AE32-6EA188607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27" y="1184028"/>
                <a:ext cx="3476296" cy="953814"/>
              </a:xfrm>
              <a:prstGeom prst="rect">
                <a:avLst/>
              </a:prstGeom>
              <a:blipFill>
                <a:blip r:embed="rId2"/>
                <a:stretch>
                  <a:fillRect l="-1401" b="-10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E7A0023C-BC0A-D80F-3C0C-1A2DD89E79C8}"/>
              </a:ext>
            </a:extLst>
          </p:cNvPr>
          <p:cNvSpPr/>
          <p:nvPr/>
        </p:nvSpPr>
        <p:spPr>
          <a:xfrm rot="20831134">
            <a:off x="2167186" y="2628350"/>
            <a:ext cx="118242" cy="1182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635224-8842-7505-18AA-DA8C5F4EDB74}"/>
              </a:ext>
            </a:extLst>
          </p:cNvPr>
          <p:cNvCxnSpPr>
            <a:stCxn id="6" idx="5"/>
          </p:cNvCxnSpPr>
          <p:nvPr/>
        </p:nvCxnSpPr>
        <p:spPr>
          <a:xfrm rot="20831134">
            <a:off x="2339843" y="2644382"/>
            <a:ext cx="600640" cy="6400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4E8071-7A2E-EF71-065A-F5EBA2DAB37B}"/>
              </a:ext>
            </a:extLst>
          </p:cNvPr>
          <p:cNvSpPr txBox="1"/>
          <p:nvPr/>
        </p:nvSpPr>
        <p:spPr>
          <a:xfrm>
            <a:off x="2188118" y="3731643"/>
            <a:ext cx="2307020" cy="953814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r>
              <a:rPr lang="en-US" dirty="0"/>
              <a:t>Choose a random distance to collision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7E2A8F-7275-5A12-CA2B-597C8511EEAE}"/>
              </a:ext>
            </a:extLst>
          </p:cNvPr>
          <p:cNvCxnSpPr>
            <a:cxnSpLocks/>
          </p:cNvCxnSpPr>
          <p:nvPr/>
        </p:nvCxnSpPr>
        <p:spPr>
          <a:xfrm rot="20831134">
            <a:off x="3145537" y="3040995"/>
            <a:ext cx="1362166" cy="1429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4E8C812-C202-740C-3432-8D55B370D661}"/>
              </a:ext>
            </a:extLst>
          </p:cNvPr>
          <p:cNvGrpSpPr/>
          <p:nvPr/>
        </p:nvGrpSpPr>
        <p:grpSpPr>
          <a:xfrm rot="20831134">
            <a:off x="4674066" y="4140414"/>
            <a:ext cx="501581" cy="549821"/>
            <a:chOff x="4724610" y="2777001"/>
            <a:chExt cx="501581" cy="54982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325EB83-4A4B-4C33-1B2A-147E8DB9B2C4}"/>
                </a:ext>
              </a:extLst>
            </p:cNvPr>
            <p:cNvSpPr/>
            <p:nvPr/>
          </p:nvSpPr>
          <p:spPr>
            <a:xfrm>
              <a:off x="4913416" y="2777001"/>
              <a:ext cx="118242" cy="1182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A655EBF-881C-E0A8-280C-29277EFDEBDB}"/>
                </a:ext>
              </a:extLst>
            </p:cNvPr>
            <p:cNvSpPr/>
            <p:nvPr/>
          </p:nvSpPr>
          <p:spPr>
            <a:xfrm>
              <a:off x="5091975" y="3064120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378982-A285-CBA9-F90A-85740ACCC821}"/>
                </a:ext>
              </a:extLst>
            </p:cNvPr>
            <p:cNvSpPr/>
            <p:nvPr/>
          </p:nvSpPr>
          <p:spPr>
            <a:xfrm>
              <a:off x="4945117" y="2877207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3BC19D2-9CD0-DC26-E670-F5ADF4882E9A}"/>
                </a:ext>
              </a:extLst>
            </p:cNvPr>
            <p:cNvSpPr/>
            <p:nvPr/>
          </p:nvSpPr>
          <p:spPr>
            <a:xfrm>
              <a:off x="4885996" y="2936327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6C69E9E-4A59-DA59-9B9F-89D1955A3804}"/>
                </a:ext>
              </a:extLst>
            </p:cNvPr>
            <p:cNvSpPr/>
            <p:nvPr/>
          </p:nvSpPr>
          <p:spPr>
            <a:xfrm>
              <a:off x="5051298" y="2877207"/>
              <a:ext cx="118242" cy="1182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E5456ED-5168-8DFA-3C17-A468C23F6E42}"/>
                </a:ext>
              </a:extLst>
            </p:cNvPr>
            <p:cNvSpPr/>
            <p:nvPr/>
          </p:nvSpPr>
          <p:spPr>
            <a:xfrm>
              <a:off x="4992177" y="2936327"/>
              <a:ext cx="118242" cy="1182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B7D91C1-DE0C-F0BE-EEF3-074C617B9763}"/>
                </a:ext>
              </a:extLst>
            </p:cNvPr>
            <p:cNvSpPr/>
            <p:nvPr/>
          </p:nvSpPr>
          <p:spPr>
            <a:xfrm>
              <a:off x="4905888" y="2995448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21225AD-E741-D344-C5CE-C0DFA3C1E66D}"/>
                </a:ext>
              </a:extLst>
            </p:cNvPr>
            <p:cNvSpPr/>
            <p:nvPr/>
          </p:nvSpPr>
          <p:spPr>
            <a:xfrm>
              <a:off x="4846767" y="3054568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0C7CA3E-6018-4936-8B26-5F50B8B98A95}"/>
                </a:ext>
              </a:extLst>
            </p:cNvPr>
            <p:cNvSpPr/>
            <p:nvPr/>
          </p:nvSpPr>
          <p:spPr>
            <a:xfrm>
              <a:off x="5012069" y="2995448"/>
              <a:ext cx="118242" cy="1182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48F87A7-FF83-19BA-1198-95C7D667006D}"/>
                </a:ext>
              </a:extLst>
            </p:cNvPr>
            <p:cNvSpPr/>
            <p:nvPr/>
          </p:nvSpPr>
          <p:spPr>
            <a:xfrm>
              <a:off x="4952948" y="3054568"/>
              <a:ext cx="118242" cy="1182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CEDD2DA-8BDE-EC8D-BEFF-B2FE118E580B}"/>
                </a:ext>
              </a:extLst>
            </p:cNvPr>
            <p:cNvSpPr/>
            <p:nvPr/>
          </p:nvSpPr>
          <p:spPr>
            <a:xfrm>
              <a:off x="4783731" y="2906767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F5312F9-B83F-5607-1BD7-858488BE5DBD}"/>
                </a:ext>
              </a:extLst>
            </p:cNvPr>
            <p:cNvSpPr/>
            <p:nvPr/>
          </p:nvSpPr>
          <p:spPr>
            <a:xfrm>
              <a:off x="4724610" y="2965887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CE7FD6D-B0D0-A9C2-735A-41DDB8B4A2A2}"/>
                </a:ext>
              </a:extLst>
            </p:cNvPr>
            <p:cNvSpPr/>
            <p:nvPr/>
          </p:nvSpPr>
          <p:spPr>
            <a:xfrm>
              <a:off x="4889912" y="2906767"/>
              <a:ext cx="118242" cy="1182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BE0429A-705A-93FE-ADBF-E60DCB80E5E2}"/>
                </a:ext>
              </a:extLst>
            </p:cNvPr>
            <p:cNvSpPr/>
            <p:nvPr/>
          </p:nvSpPr>
          <p:spPr>
            <a:xfrm>
              <a:off x="4830791" y="2965887"/>
              <a:ext cx="118242" cy="1182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CC94A41-D744-C537-C12F-C2A1207D847E}"/>
                </a:ext>
              </a:extLst>
            </p:cNvPr>
            <p:cNvSpPr/>
            <p:nvPr/>
          </p:nvSpPr>
          <p:spPr>
            <a:xfrm>
              <a:off x="4829345" y="2838094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C302A69-198A-F21C-A728-680AB2D17410}"/>
                </a:ext>
              </a:extLst>
            </p:cNvPr>
            <p:cNvSpPr/>
            <p:nvPr/>
          </p:nvSpPr>
          <p:spPr>
            <a:xfrm>
              <a:off x="4817207" y="3123241"/>
              <a:ext cx="118242" cy="1182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D522F8A-38D9-9749-29B6-8D9197F41FCD}"/>
                </a:ext>
              </a:extLst>
            </p:cNvPr>
            <p:cNvSpPr/>
            <p:nvPr/>
          </p:nvSpPr>
          <p:spPr>
            <a:xfrm>
              <a:off x="4743845" y="3059110"/>
              <a:ext cx="118242" cy="1182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094E59A-6F2C-9DFC-D080-9E581E9F95D5}"/>
                </a:ext>
              </a:extLst>
            </p:cNvPr>
            <p:cNvSpPr/>
            <p:nvPr/>
          </p:nvSpPr>
          <p:spPr>
            <a:xfrm>
              <a:off x="5107949" y="2956335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8831978-E5D2-7916-DEA2-2B643A935265}"/>
                </a:ext>
              </a:extLst>
            </p:cNvPr>
            <p:cNvSpPr/>
            <p:nvPr/>
          </p:nvSpPr>
          <p:spPr>
            <a:xfrm>
              <a:off x="4910697" y="3113688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CD404C7-77CA-7DA8-121A-DABDE011809D}"/>
                </a:ext>
              </a:extLst>
            </p:cNvPr>
            <p:cNvSpPr/>
            <p:nvPr/>
          </p:nvSpPr>
          <p:spPr>
            <a:xfrm>
              <a:off x="5012069" y="3118231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DFBACE5-FE78-E888-CF14-16FAE0495B86}"/>
                </a:ext>
              </a:extLst>
            </p:cNvPr>
            <p:cNvSpPr/>
            <p:nvPr/>
          </p:nvSpPr>
          <p:spPr>
            <a:xfrm>
              <a:off x="5012069" y="2786706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F08C25E-9F03-8A34-2BA5-BFCF6764D46A}"/>
                </a:ext>
              </a:extLst>
            </p:cNvPr>
            <p:cNvSpPr/>
            <p:nvPr/>
          </p:nvSpPr>
          <p:spPr>
            <a:xfrm>
              <a:off x="4760805" y="3149461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9D0DDDF-259C-0445-2719-8AA1E6F01D03}"/>
                </a:ext>
              </a:extLst>
            </p:cNvPr>
            <p:cNvSpPr/>
            <p:nvPr/>
          </p:nvSpPr>
          <p:spPr>
            <a:xfrm>
              <a:off x="4969818" y="3200400"/>
              <a:ext cx="118242" cy="1182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6A4E11B-5D38-5336-1569-610843460A0A}"/>
                </a:ext>
              </a:extLst>
            </p:cNvPr>
            <p:cNvSpPr/>
            <p:nvPr/>
          </p:nvSpPr>
          <p:spPr>
            <a:xfrm>
              <a:off x="4896456" y="3208581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C015F01-F29F-DB44-F21D-A3C84EFBFFD9}"/>
                </a:ext>
              </a:extLst>
            </p:cNvPr>
            <p:cNvSpPr/>
            <p:nvPr/>
          </p:nvSpPr>
          <p:spPr>
            <a:xfrm>
              <a:off x="5063308" y="3191912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CA0F4D6-0B67-3BAE-F01E-BDA398F3366C}"/>
              </a:ext>
            </a:extLst>
          </p:cNvPr>
          <p:cNvCxnSpPr>
            <a:cxnSpLocks/>
          </p:cNvCxnSpPr>
          <p:nvPr/>
        </p:nvCxnSpPr>
        <p:spPr>
          <a:xfrm rot="20831134" flipV="1">
            <a:off x="5087570" y="3588346"/>
            <a:ext cx="527083" cy="543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149E22B-A0C4-E5B9-DB60-15A1B7E9D6B4}"/>
              </a:ext>
            </a:extLst>
          </p:cNvPr>
          <p:cNvSpPr txBox="1"/>
          <p:nvPr/>
        </p:nvSpPr>
        <p:spPr>
          <a:xfrm>
            <a:off x="5349202" y="3492859"/>
            <a:ext cx="1743772" cy="953814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r>
              <a:rPr lang="en-US" dirty="0"/>
              <a:t>Sample a random reaction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DA4D94F-B157-60DC-09EC-7C74EFCD1680}"/>
              </a:ext>
            </a:extLst>
          </p:cNvPr>
          <p:cNvGrpSpPr/>
          <p:nvPr/>
        </p:nvGrpSpPr>
        <p:grpSpPr>
          <a:xfrm rot="20831134">
            <a:off x="5582841" y="2894533"/>
            <a:ext cx="501581" cy="549821"/>
            <a:chOff x="4724610" y="2777001"/>
            <a:chExt cx="501581" cy="549821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39DBBFEA-8DB0-A497-F0D0-0993BB211C2E}"/>
                </a:ext>
              </a:extLst>
            </p:cNvPr>
            <p:cNvSpPr/>
            <p:nvPr/>
          </p:nvSpPr>
          <p:spPr>
            <a:xfrm>
              <a:off x="4913416" y="2777001"/>
              <a:ext cx="118242" cy="1182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1892E73-3FC6-25E3-5FED-6737B9A6A456}"/>
                </a:ext>
              </a:extLst>
            </p:cNvPr>
            <p:cNvSpPr/>
            <p:nvPr/>
          </p:nvSpPr>
          <p:spPr>
            <a:xfrm>
              <a:off x="5091975" y="3064120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7800B05-DC1D-597D-1032-56CDD0B285F1}"/>
                </a:ext>
              </a:extLst>
            </p:cNvPr>
            <p:cNvSpPr/>
            <p:nvPr/>
          </p:nvSpPr>
          <p:spPr>
            <a:xfrm>
              <a:off x="4945117" y="2877207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E98D7692-556F-219A-344C-B3F64F4B4367}"/>
                </a:ext>
              </a:extLst>
            </p:cNvPr>
            <p:cNvSpPr/>
            <p:nvPr/>
          </p:nvSpPr>
          <p:spPr>
            <a:xfrm>
              <a:off x="4885996" y="2936327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D689DCF-6B9F-A3B0-3E5D-BBF21629F956}"/>
                </a:ext>
              </a:extLst>
            </p:cNvPr>
            <p:cNvSpPr/>
            <p:nvPr/>
          </p:nvSpPr>
          <p:spPr>
            <a:xfrm>
              <a:off x="5051298" y="2877207"/>
              <a:ext cx="118242" cy="1182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CE53E47D-A2C7-EEC7-A55E-CE0DE80B5F16}"/>
                </a:ext>
              </a:extLst>
            </p:cNvPr>
            <p:cNvSpPr/>
            <p:nvPr/>
          </p:nvSpPr>
          <p:spPr>
            <a:xfrm>
              <a:off x="4992177" y="2936327"/>
              <a:ext cx="118242" cy="1182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9062B1B-433F-8398-9934-B796D93D8F47}"/>
                </a:ext>
              </a:extLst>
            </p:cNvPr>
            <p:cNvSpPr/>
            <p:nvPr/>
          </p:nvSpPr>
          <p:spPr>
            <a:xfrm>
              <a:off x="4905888" y="2995448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B567555-CA42-B5C9-6536-01D158C6D35B}"/>
                </a:ext>
              </a:extLst>
            </p:cNvPr>
            <p:cNvSpPr/>
            <p:nvPr/>
          </p:nvSpPr>
          <p:spPr>
            <a:xfrm>
              <a:off x="4846767" y="3054568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5CE2B83-4B83-A696-D00A-48927F5533A5}"/>
                </a:ext>
              </a:extLst>
            </p:cNvPr>
            <p:cNvSpPr/>
            <p:nvPr/>
          </p:nvSpPr>
          <p:spPr>
            <a:xfrm>
              <a:off x="5012069" y="2995448"/>
              <a:ext cx="118242" cy="1182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F4BC7B3-099D-D6CB-93A9-155C9ABF0E33}"/>
                </a:ext>
              </a:extLst>
            </p:cNvPr>
            <p:cNvSpPr/>
            <p:nvPr/>
          </p:nvSpPr>
          <p:spPr>
            <a:xfrm>
              <a:off x="4952948" y="3054568"/>
              <a:ext cx="118242" cy="1182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2DDEB8C-A441-3A67-D909-9738C9B9C71D}"/>
                </a:ext>
              </a:extLst>
            </p:cNvPr>
            <p:cNvSpPr/>
            <p:nvPr/>
          </p:nvSpPr>
          <p:spPr>
            <a:xfrm>
              <a:off x="4783731" y="2906767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B1CC441-3668-017D-BE1B-87D2E3E0E996}"/>
                </a:ext>
              </a:extLst>
            </p:cNvPr>
            <p:cNvSpPr/>
            <p:nvPr/>
          </p:nvSpPr>
          <p:spPr>
            <a:xfrm>
              <a:off x="4724610" y="2965887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360D23C9-7DBE-546C-7159-55BC6D769456}"/>
                </a:ext>
              </a:extLst>
            </p:cNvPr>
            <p:cNvSpPr/>
            <p:nvPr/>
          </p:nvSpPr>
          <p:spPr>
            <a:xfrm>
              <a:off x="4889912" y="2906767"/>
              <a:ext cx="118242" cy="1182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F8A5FDA-D1C6-9F25-DFC2-83595A2104CD}"/>
                </a:ext>
              </a:extLst>
            </p:cNvPr>
            <p:cNvSpPr/>
            <p:nvPr/>
          </p:nvSpPr>
          <p:spPr>
            <a:xfrm>
              <a:off x="4830791" y="2965887"/>
              <a:ext cx="118242" cy="1182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805F2663-46A7-A047-1A4D-0486B7DC5FB5}"/>
                </a:ext>
              </a:extLst>
            </p:cNvPr>
            <p:cNvSpPr/>
            <p:nvPr/>
          </p:nvSpPr>
          <p:spPr>
            <a:xfrm>
              <a:off x="4829345" y="2838094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2A6E4AEE-7F6F-3E92-FB40-D4D6E60549A9}"/>
                </a:ext>
              </a:extLst>
            </p:cNvPr>
            <p:cNvSpPr/>
            <p:nvPr/>
          </p:nvSpPr>
          <p:spPr>
            <a:xfrm>
              <a:off x="4817207" y="3123241"/>
              <a:ext cx="118242" cy="1182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91FC37CF-52FD-1033-AE7F-005BAB484E97}"/>
                </a:ext>
              </a:extLst>
            </p:cNvPr>
            <p:cNvSpPr/>
            <p:nvPr/>
          </p:nvSpPr>
          <p:spPr>
            <a:xfrm>
              <a:off x="4743845" y="3059110"/>
              <a:ext cx="118242" cy="1182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1E609E3-A14A-D04C-70C3-AD912204B6F5}"/>
                </a:ext>
              </a:extLst>
            </p:cNvPr>
            <p:cNvSpPr/>
            <p:nvPr/>
          </p:nvSpPr>
          <p:spPr>
            <a:xfrm>
              <a:off x="5107949" y="2956335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0B6EE22-FC96-2F86-0D3D-7D1F84029CC9}"/>
                </a:ext>
              </a:extLst>
            </p:cNvPr>
            <p:cNvSpPr/>
            <p:nvPr/>
          </p:nvSpPr>
          <p:spPr>
            <a:xfrm>
              <a:off x="4910697" y="3113688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752D8A1-69A5-6AFD-ABC7-0CFDA3A68EAF}"/>
                </a:ext>
              </a:extLst>
            </p:cNvPr>
            <p:cNvSpPr/>
            <p:nvPr/>
          </p:nvSpPr>
          <p:spPr>
            <a:xfrm>
              <a:off x="5012069" y="3118231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5C5A3C3-B724-2157-C12B-ED68CF757621}"/>
                </a:ext>
              </a:extLst>
            </p:cNvPr>
            <p:cNvSpPr/>
            <p:nvPr/>
          </p:nvSpPr>
          <p:spPr>
            <a:xfrm>
              <a:off x="5012069" y="2786706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3816678-7734-D7B4-5F44-F139B2989871}"/>
                </a:ext>
              </a:extLst>
            </p:cNvPr>
            <p:cNvSpPr/>
            <p:nvPr/>
          </p:nvSpPr>
          <p:spPr>
            <a:xfrm>
              <a:off x="4760805" y="3149461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503B8DF2-276D-D308-8932-7681DC05DEBB}"/>
                </a:ext>
              </a:extLst>
            </p:cNvPr>
            <p:cNvSpPr/>
            <p:nvPr/>
          </p:nvSpPr>
          <p:spPr>
            <a:xfrm>
              <a:off x="4969818" y="3200400"/>
              <a:ext cx="118242" cy="1182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96A6BDDF-8674-5A17-1E36-3BA16BD5C989}"/>
                </a:ext>
              </a:extLst>
            </p:cNvPr>
            <p:cNvSpPr/>
            <p:nvPr/>
          </p:nvSpPr>
          <p:spPr>
            <a:xfrm>
              <a:off x="4896456" y="3208581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1DB57F3B-5A91-987A-F29D-7EF06E5FB0BF}"/>
                </a:ext>
              </a:extLst>
            </p:cNvPr>
            <p:cNvSpPr/>
            <p:nvPr/>
          </p:nvSpPr>
          <p:spPr>
            <a:xfrm>
              <a:off x="5063308" y="3191912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" name="Oval 110">
            <a:extLst>
              <a:ext uri="{FF2B5EF4-FFF2-40B4-BE49-F238E27FC236}">
                <a16:creationId xmlns:a16="http://schemas.microsoft.com/office/drawing/2014/main" id="{20F27037-3C31-2527-4A45-469204F4399D}"/>
              </a:ext>
            </a:extLst>
          </p:cNvPr>
          <p:cNvSpPr/>
          <p:nvPr/>
        </p:nvSpPr>
        <p:spPr>
          <a:xfrm rot="19831264">
            <a:off x="6420094" y="2447319"/>
            <a:ext cx="118242" cy="1182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CC5E8B4-AA7D-C2B0-425A-D19245528952}"/>
              </a:ext>
            </a:extLst>
          </p:cNvPr>
          <p:cNvCxnSpPr>
            <a:cxnSpLocks/>
            <a:stCxn id="86" idx="0"/>
            <a:endCxn id="111" idx="2"/>
          </p:cNvCxnSpPr>
          <p:nvPr/>
        </p:nvCxnSpPr>
        <p:spPr>
          <a:xfrm rot="20831134" flipV="1">
            <a:off x="5737417" y="2613055"/>
            <a:ext cx="722780" cy="211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32AE92D-BAAE-70B4-89D3-3E9624F7B92D}"/>
              </a:ext>
            </a:extLst>
          </p:cNvPr>
          <p:cNvCxnSpPr>
            <a:cxnSpLocks/>
            <a:endCxn id="86" idx="0"/>
          </p:cNvCxnSpPr>
          <p:nvPr/>
        </p:nvCxnSpPr>
        <p:spPr>
          <a:xfrm rot="20831134">
            <a:off x="5039238" y="2350751"/>
            <a:ext cx="668723" cy="633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22291F8-B38E-B6C0-2518-9F7B1B8BC466}"/>
              </a:ext>
            </a:extLst>
          </p:cNvPr>
          <p:cNvCxnSpPr>
            <a:cxnSpLocks/>
            <a:stCxn id="111" idx="6"/>
          </p:cNvCxnSpPr>
          <p:nvPr/>
        </p:nvCxnSpPr>
        <p:spPr>
          <a:xfrm rot="20831134" flipV="1">
            <a:off x="6521425" y="2394910"/>
            <a:ext cx="238993" cy="56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790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A40CA-7E81-30A4-467E-03571BD14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128A-3817-0909-2AE1-C901E69F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Monte Carlo Particle Simulations Work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BB67F-E5E6-6B28-F0A7-EA5FB684C4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B2D39-3515-48F5-9980-35C78B3C6940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919602-2C07-598A-EC32-A306D5457B71}"/>
                  </a:ext>
                </a:extLst>
              </p:cNvPr>
              <p:cNvSpPr txBox="1"/>
              <p:nvPr/>
            </p:nvSpPr>
            <p:spPr>
              <a:xfrm>
                <a:off x="764627" y="1184028"/>
                <a:ext cx="3476296" cy="953814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b">
                <a:normAutofit/>
              </a:bodyPr>
              <a:lstStyle/>
              <a:p>
                <a:r>
                  <a:rPr lang="en-US" dirty="0"/>
                  <a:t>Spawn a particle with randomly sampled characteristics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919602-2C07-598A-EC32-A306D5457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27" y="1184028"/>
                <a:ext cx="3476296" cy="953814"/>
              </a:xfrm>
              <a:prstGeom prst="rect">
                <a:avLst/>
              </a:prstGeom>
              <a:blipFill>
                <a:blip r:embed="rId2"/>
                <a:stretch>
                  <a:fillRect l="-1401" b="-10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4CF8311-F7B6-C876-8ED4-4751754451FC}"/>
              </a:ext>
            </a:extLst>
          </p:cNvPr>
          <p:cNvGrpSpPr/>
          <p:nvPr/>
        </p:nvGrpSpPr>
        <p:grpSpPr>
          <a:xfrm rot="20831134">
            <a:off x="2209799" y="2103068"/>
            <a:ext cx="5097518" cy="4088243"/>
            <a:chOff x="1705303" y="2254469"/>
            <a:chExt cx="5097518" cy="40882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A860003-06AA-3D05-2997-10958FEEC463}"/>
                </a:ext>
              </a:extLst>
            </p:cNvPr>
            <p:cNvSpPr/>
            <p:nvPr/>
          </p:nvSpPr>
          <p:spPr>
            <a:xfrm>
              <a:off x="2049517" y="2254469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05670CF-38D8-4E8F-FBA5-A3FB27A92206}"/>
                </a:ext>
              </a:extLst>
            </p:cNvPr>
            <p:cNvCxnSpPr>
              <a:stCxn id="6" idx="5"/>
            </p:cNvCxnSpPr>
            <p:nvPr/>
          </p:nvCxnSpPr>
          <p:spPr>
            <a:xfrm>
              <a:off x="2150443" y="2355394"/>
              <a:ext cx="600640" cy="6400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17B9E9-7440-5C2D-CC94-B1494A1C3D28}"/>
                </a:ext>
              </a:extLst>
            </p:cNvPr>
            <p:cNvSpPr txBox="1"/>
            <p:nvPr/>
          </p:nvSpPr>
          <p:spPr>
            <a:xfrm rot="768866">
              <a:off x="1705303" y="3567249"/>
              <a:ext cx="2307020" cy="953814"/>
            </a:xfrm>
            <a:prstGeom prst="rect">
              <a:avLst/>
            </a:prstGeom>
          </p:spPr>
          <p:txBody>
            <a:bodyPr vert="horz" wrap="square" lIns="91440" tIns="45720" rIns="91440" bIns="45720" rtlCol="0" anchor="b">
              <a:normAutofit/>
            </a:bodyPr>
            <a:lstStyle/>
            <a:p>
              <a:r>
                <a:rPr lang="en-US" dirty="0"/>
                <a:t>Choose a random distance to collision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24FB713-0A8F-DCAD-63D9-AF34C57A6D25}"/>
                </a:ext>
              </a:extLst>
            </p:cNvPr>
            <p:cNvCxnSpPr>
              <a:cxnSpLocks/>
            </p:cNvCxnSpPr>
            <p:nvPr/>
          </p:nvCxnSpPr>
          <p:spPr>
            <a:xfrm>
              <a:off x="2751083" y="2995448"/>
              <a:ext cx="1362166" cy="14294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8D6FB83-F7D8-FE76-44CE-1E42E65E6F53}"/>
                </a:ext>
              </a:extLst>
            </p:cNvPr>
            <p:cNvGrpSpPr/>
            <p:nvPr/>
          </p:nvGrpSpPr>
          <p:grpSpPr>
            <a:xfrm>
              <a:off x="4105957" y="4322021"/>
              <a:ext cx="501581" cy="549821"/>
              <a:chOff x="4724610" y="2777001"/>
              <a:chExt cx="501581" cy="549821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9B81897-FB36-363B-EFCF-B64B98B4BE48}"/>
                  </a:ext>
                </a:extLst>
              </p:cNvPr>
              <p:cNvSpPr/>
              <p:nvPr/>
            </p:nvSpPr>
            <p:spPr>
              <a:xfrm>
                <a:off x="4913416" y="2777001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848A445-4423-4E17-D940-39AA2891B2DA}"/>
                  </a:ext>
                </a:extLst>
              </p:cNvPr>
              <p:cNvSpPr/>
              <p:nvPr/>
            </p:nvSpPr>
            <p:spPr>
              <a:xfrm>
                <a:off x="5091975" y="3064120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C78DAFE-1E22-0C23-F149-6BB70D3635C7}"/>
                  </a:ext>
                </a:extLst>
              </p:cNvPr>
              <p:cNvSpPr/>
              <p:nvPr/>
            </p:nvSpPr>
            <p:spPr>
              <a:xfrm>
                <a:off x="4945117" y="2877207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57BFEA4-C926-C44A-DC0B-66CD7A89F8C5}"/>
                  </a:ext>
                </a:extLst>
              </p:cNvPr>
              <p:cNvSpPr/>
              <p:nvPr/>
            </p:nvSpPr>
            <p:spPr>
              <a:xfrm>
                <a:off x="4885996" y="2936327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29710D4-8C79-B5C7-056E-DDC589DFA41D}"/>
                  </a:ext>
                </a:extLst>
              </p:cNvPr>
              <p:cNvSpPr/>
              <p:nvPr/>
            </p:nvSpPr>
            <p:spPr>
              <a:xfrm>
                <a:off x="5051298" y="2877207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6F22BB1-9FBE-F215-F14A-DAF1E2C2E06A}"/>
                  </a:ext>
                </a:extLst>
              </p:cNvPr>
              <p:cNvSpPr/>
              <p:nvPr/>
            </p:nvSpPr>
            <p:spPr>
              <a:xfrm>
                <a:off x="4992177" y="2936327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5EF420D-5353-7581-E00D-5827A1D9BADF}"/>
                  </a:ext>
                </a:extLst>
              </p:cNvPr>
              <p:cNvSpPr/>
              <p:nvPr/>
            </p:nvSpPr>
            <p:spPr>
              <a:xfrm>
                <a:off x="4905888" y="2995448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4A33681-2954-B1CD-A3F1-AA75E527FE5C}"/>
                  </a:ext>
                </a:extLst>
              </p:cNvPr>
              <p:cNvSpPr/>
              <p:nvPr/>
            </p:nvSpPr>
            <p:spPr>
              <a:xfrm>
                <a:off x="4846767" y="3054568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30C0157-630E-ADBB-F17B-D1CA5EC150A4}"/>
                  </a:ext>
                </a:extLst>
              </p:cNvPr>
              <p:cNvSpPr/>
              <p:nvPr/>
            </p:nvSpPr>
            <p:spPr>
              <a:xfrm>
                <a:off x="5012069" y="2995448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5C552AE-E122-C9CD-54ED-F41655C49314}"/>
                  </a:ext>
                </a:extLst>
              </p:cNvPr>
              <p:cNvSpPr/>
              <p:nvPr/>
            </p:nvSpPr>
            <p:spPr>
              <a:xfrm>
                <a:off x="4952948" y="3054568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1B77361-2904-BD71-3C51-F65CEDDE8AA5}"/>
                  </a:ext>
                </a:extLst>
              </p:cNvPr>
              <p:cNvSpPr/>
              <p:nvPr/>
            </p:nvSpPr>
            <p:spPr>
              <a:xfrm>
                <a:off x="4783731" y="2906767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9D3A857-8F88-A4A3-8EC2-994E4F5E7084}"/>
                  </a:ext>
                </a:extLst>
              </p:cNvPr>
              <p:cNvSpPr/>
              <p:nvPr/>
            </p:nvSpPr>
            <p:spPr>
              <a:xfrm>
                <a:off x="4724610" y="2965887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E6B063E-D9B5-9E54-4E08-DCE012162085}"/>
                  </a:ext>
                </a:extLst>
              </p:cNvPr>
              <p:cNvSpPr/>
              <p:nvPr/>
            </p:nvSpPr>
            <p:spPr>
              <a:xfrm>
                <a:off x="4889912" y="2906767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84A3A14-8092-2A6F-DD7B-8A8FA9D570BC}"/>
                  </a:ext>
                </a:extLst>
              </p:cNvPr>
              <p:cNvSpPr/>
              <p:nvPr/>
            </p:nvSpPr>
            <p:spPr>
              <a:xfrm>
                <a:off x="4830791" y="2965887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F62A1C1-11B5-4620-DDEC-02E82B21020C}"/>
                  </a:ext>
                </a:extLst>
              </p:cNvPr>
              <p:cNvSpPr/>
              <p:nvPr/>
            </p:nvSpPr>
            <p:spPr>
              <a:xfrm>
                <a:off x="4829345" y="2838094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671A629-EF55-0DC5-D430-AE08EA06E359}"/>
                  </a:ext>
                </a:extLst>
              </p:cNvPr>
              <p:cNvSpPr/>
              <p:nvPr/>
            </p:nvSpPr>
            <p:spPr>
              <a:xfrm>
                <a:off x="4817207" y="3123241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CABDAE8-C15B-FDAB-5158-43663FDDC652}"/>
                  </a:ext>
                </a:extLst>
              </p:cNvPr>
              <p:cNvSpPr/>
              <p:nvPr/>
            </p:nvSpPr>
            <p:spPr>
              <a:xfrm>
                <a:off x="4743845" y="3059110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2E2C1F2-8023-C509-0901-55405A6346DF}"/>
                  </a:ext>
                </a:extLst>
              </p:cNvPr>
              <p:cNvSpPr/>
              <p:nvPr/>
            </p:nvSpPr>
            <p:spPr>
              <a:xfrm>
                <a:off x="5107949" y="2956335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00DA6A3-528D-B19B-7792-2F0A1CF7A40B}"/>
                  </a:ext>
                </a:extLst>
              </p:cNvPr>
              <p:cNvSpPr/>
              <p:nvPr/>
            </p:nvSpPr>
            <p:spPr>
              <a:xfrm>
                <a:off x="4910697" y="3113688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5E7DD39-EF2D-634C-41B5-2FE066156B18}"/>
                  </a:ext>
                </a:extLst>
              </p:cNvPr>
              <p:cNvSpPr/>
              <p:nvPr/>
            </p:nvSpPr>
            <p:spPr>
              <a:xfrm>
                <a:off x="5012069" y="3118231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AA6F5E2-67FE-6DD9-5640-8681D56CFB33}"/>
                  </a:ext>
                </a:extLst>
              </p:cNvPr>
              <p:cNvSpPr/>
              <p:nvPr/>
            </p:nvSpPr>
            <p:spPr>
              <a:xfrm>
                <a:off x="5012069" y="2786706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965C9F9-30E8-99C6-12F1-3A8DECD25730}"/>
                  </a:ext>
                </a:extLst>
              </p:cNvPr>
              <p:cNvSpPr/>
              <p:nvPr/>
            </p:nvSpPr>
            <p:spPr>
              <a:xfrm>
                <a:off x="4760805" y="3149461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416253E-0855-0FAD-FF0C-9941D7F1200D}"/>
                  </a:ext>
                </a:extLst>
              </p:cNvPr>
              <p:cNvSpPr/>
              <p:nvPr/>
            </p:nvSpPr>
            <p:spPr>
              <a:xfrm>
                <a:off x="4969818" y="3200400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2280067-21FA-D655-F6BC-3B5E47320547}"/>
                  </a:ext>
                </a:extLst>
              </p:cNvPr>
              <p:cNvSpPr/>
              <p:nvPr/>
            </p:nvSpPr>
            <p:spPr>
              <a:xfrm>
                <a:off x="4896456" y="3208581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0795EFB-5C7A-06B4-4373-D48582AB9E63}"/>
                  </a:ext>
                </a:extLst>
              </p:cNvPr>
              <p:cNvSpPr/>
              <p:nvPr/>
            </p:nvSpPr>
            <p:spPr>
              <a:xfrm>
                <a:off x="5063308" y="3191912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C456C68-40F8-7593-F59C-3D7F1F8148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1946" y="3878317"/>
              <a:ext cx="527083" cy="5439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B706DEA-4FF7-290F-0D5B-A555000D328B}"/>
                </a:ext>
              </a:extLst>
            </p:cNvPr>
            <p:cNvCxnSpPr>
              <a:cxnSpLocks/>
            </p:cNvCxnSpPr>
            <p:nvPr/>
          </p:nvCxnSpPr>
          <p:spPr>
            <a:xfrm>
              <a:off x="4598675" y="4976648"/>
              <a:ext cx="593624" cy="6279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6977559-5F5F-CAEA-27AF-F6360CF01526}"/>
                </a:ext>
              </a:extLst>
            </p:cNvPr>
            <p:cNvSpPr txBox="1"/>
            <p:nvPr/>
          </p:nvSpPr>
          <p:spPr>
            <a:xfrm rot="768866">
              <a:off x="4847631" y="3973060"/>
              <a:ext cx="1743772" cy="953814"/>
            </a:xfrm>
            <a:prstGeom prst="rect">
              <a:avLst/>
            </a:prstGeom>
          </p:spPr>
          <p:txBody>
            <a:bodyPr vert="horz" wrap="square" lIns="91440" tIns="45720" rIns="91440" bIns="45720" rtlCol="0" anchor="b">
              <a:normAutofit/>
            </a:bodyPr>
            <a:lstStyle/>
            <a:p>
              <a:r>
                <a:rPr lang="en-US" dirty="0"/>
                <a:t>Sample a random reaction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926248D-2C01-100E-B463-215A6BC7AD09}"/>
                </a:ext>
              </a:extLst>
            </p:cNvPr>
            <p:cNvSpPr/>
            <p:nvPr/>
          </p:nvSpPr>
          <p:spPr>
            <a:xfrm>
              <a:off x="5519218" y="5604642"/>
              <a:ext cx="118242" cy="1182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147F3BE-2CE8-7CDA-21EF-2F94D7E0FBAC}"/>
                </a:ext>
              </a:extLst>
            </p:cNvPr>
            <p:cNvSpPr/>
            <p:nvPr/>
          </p:nvSpPr>
          <p:spPr>
            <a:xfrm>
              <a:off x="5550919" y="5704848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DC6CD4A-265E-36D6-E24A-B3D957C2187B}"/>
                </a:ext>
              </a:extLst>
            </p:cNvPr>
            <p:cNvSpPr/>
            <p:nvPr/>
          </p:nvSpPr>
          <p:spPr>
            <a:xfrm>
              <a:off x="5491798" y="5763968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A354E37-DE36-20B6-B127-E50DD1BB134B}"/>
                </a:ext>
              </a:extLst>
            </p:cNvPr>
            <p:cNvSpPr/>
            <p:nvPr/>
          </p:nvSpPr>
          <p:spPr>
            <a:xfrm>
              <a:off x="5511690" y="5823089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870C80A-64E6-4FA7-AEFB-288926647779}"/>
                </a:ext>
              </a:extLst>
            </p:cNvPr>
            <p:cNvSpPr/>
            <p:nvPr/>
          </p:nvSpPr>
          <p:spPr>
            <a:xfrm>
              <a:off x="5452569" y="5882209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34DF202-D3B8-2E8F-61D4-630FE3CA7897}"/>
                </a:ext>
              </a:extLst>
            </p:cNvPr>
            <p:cNvSpPr/>
            <p:nvPr/>
          </p:nvSpPr>
          <p:spPr>
            <a:xfrm>
              <a:off x="5558750" y="5882209"/>
              <a:ext cx="118242" cy="1182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C9CA1CA-1157-C034-B894-3BFEB76F9C4A}"/>
                </a:ext>
              </a:extLst>
            </p:cNvPr>
            <p:cNvSpPr/>
            <p:nvPr/>
          </p:nvSpPr>
          <p:spPr>
            <a:xfrm>
              <a:off x="5389533" y="5734408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69865F8-F379-24D5-9C10-0F1C3F343940}"/>
                </a:ext>
              </a:extLst>
            </p:cNvPr>
            <p:cNvSpPr/>
            <p:nvPr/>
          </p:nvSpPr>
          <p:spPr>
            <a:xfrm>
              <a:off x="5330412" y="5793528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2909A2B-7527-105B-9468-CC2ADEC91215}"/>
                </a:ext>
              </a:extLst>
            </p:cNvPr>
            <p:cNvSpPr/>
            <p:nvPr/>
          </p:nvSpPr>
          <p:spPr>
            <a:xfrm>
              <a:off x="5495714" y="5734408"/>
              <a:ext cx="118242" cy="1182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6714C43-5F9E-855D-22A7-C67C7E438276}"/>
                </a:ext>
              </a:extLst>
            </p:cNvPr>
            <p:cNvSpPr/>
            <p:nvPr/>
          </p:nvSpPr>
          <p:spPr>
            <a:xfrm>
              <a:off x="5436593" y="5793528"/>
              <a:ext cx="118242" cy="1182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E953252-9E8D-D2DD-24EF-A8E8A12B5B1A}"/>
                </a:ext>
              </a:extLst>
            </p:cNvPr>
            <p:cNvSpPr/>
            <p:nvPr/>
          </p:nvSpPr>
          <p:spPr>
            <a:xfrm>
              <a:off x="5435147" y="5665735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939A64D-883E-15C8-E9ED-55359F8B3303}"/>
                </a:ext>
              </a:extLst>
            </p:cNvPr>
            <p:cNvSpPr/>
            <p:nvPr/>
          </p:nvSpPr>
          <p:spPr>
            <a:xfrm>
              <a:off x="5423009" y="5950882"/>
              <a:ext cx="118242" cy="1182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4FEB1C-6224-2C9F-BE88-F1FE067F3317}"/>
                </a:ext>
              </a:extLst>
            </p:cNvPr>
            <p:cNvSpPr/>
            <p:nvPr/>
          </p:nvSpPr>
          <p:spPr>
            <a:xfrm>
              <a:off x="5349647" y="5886751"/>
              <a:ext cx="118242" cy="1182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52F181D-5A04-BCE1-59FE-811DD08F33D4}"/>
                </a:ext>
              </a:extLst>
            </p:cNvPr>
            <p:cNvSpPr/>
            <p:nvPr/>
          </p:nvSpPr>
          <p:spPr>
            <a:xfrm>
              <a:off x="5516499" y="5941329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D980FE2-E684-F9ED-148B-53EA1FAEF7CE}"/>
                </a:ext>
              </a:extLst>
            </p:cNvPr>
            <p:cNvSpPr/>
            <p:nvPr/>
          </p:nvSpPr>
          <p:spPr>
            <a:xfrm>
              <a:off x="5366607" y="5977102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5C7A594-E45D-E643-74D4-4A024A6E6ABA}"/>
                </a:ext>
              </a:extLst>
            </p:cNvPr>
            <p:cNvSpPr/>
            <p:nvPr/>
          </p:nvSpPr>
          <p:spPr>
            <a:xfrm>
              <a:off x="5575620" y="6028041"/>
              <a:ext cx="118242" cy="1182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0322FF4-0C6B-A2AF-DD82-5B0E0C91B1A1}"/>
                </a:ext>
              </a:extLst>
            </p:cNvPr>
            <p:cNvSpPr/>
            <p:nvPr/>
          </p:nvSpPr>
          <p:spPr>
            <a:xfrm>
              <a:off x="5502258" y="6036222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3715FF5-814D-4BBA-B921-1D14933ACBB1}"/>
                </a:ext>
              </a:extLst>
            </p:cNvPr>
            <p:cNvGrpSpPr/>
            <p:nvPr/>
          </p:nvGrpSpPr>
          <p:grpSpPr>
            <a:xfrm>
              <a:off x="5803933" y="5543705"/>
              <a:ext cx="234014" cy="523447"/>
              <a:chOff x="5597979" y="5614347"/>
              <a:chExt cx="234014" cy="52344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B4911D3-28A7-9C92-F5B1-880EE2D8CECE}"/>
                  </a:ext>
                </a:extLst>
              </p:cNvPr>
              <p:cNvSpPr/>
              <p:nvPr/>
            </p:nvSpPr>
            <p:spPr>
              <a:xfrm>
                <a:off x="5697777" y="5891761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27D3F41-CD95-0C05-F302-24A5B5EF79A9}"/>
                  </a:ext>
                </a:extLst>
              </p:cNvPr>
              <p:cNvSpPr/>
              <p:nvPr/>
            </p:nvSpPr>
            <p:spPr>
              <a:xfrm>
                <a:off x="5657100" y="5704848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77CDFFB-E096-1F3D-6124-4A6389A2AE50}"/>
                  </a:ext>
                </a:extLst>
              </p:cNvPr>
              <p:cNvSpPr/>
              <p:nvPr/>
            </p:nvSpPr>
            <p:spPr>
              <a:xfrm>
                <a:off x="5597979" y="5763968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829E0EE2-FF40-8D2C-5F15-AF49DCA7DA86}"/>
                  </a:ext>
                </a:extLst>
              </p:cNvPr>
              <p:cNvSpPr/>
              <p:nvPr/>
            </p:nvSpPr>
            <p:spPr>
              <a:xfrm>
                <a:off x="5617871" y="5823089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D2EB262-0382-2D06-F3A6-91375070EA03}"/>
                  </a:ext>
                </a:extLst>
              </p:cNvPr>
              <p:cNvSpPr/>
              <p:nvPr/>
            </p:nvSpPr>
            <p:spPr>
              <a:xfrm>
                <a:off x="5713751" y="5783976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0C6D4A49-55C3-E8C1-F939-3B8B1FD8ACD6}"/>
                  </a:ext>
                </a:extLst>
              </p:cNvPr>
              <p:cNvSpPr/>
              <p:nvPr/>
            </p:nvSpPr>
            <p:spPr>
              <a:xfrm>
                <a:off x="5617871" y="5945872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45B98259-228E-89FD-E4CE-24B32873F835}"/>
                  </a:ext>
                </a:extLst>
              </p:cNvPr>
              <p:cNvSpPr/>
              <p:nvPr/>
            </p:nvSpPr>
            <p:spPr>
              <a:xfrm>
                <a:off x="5617871" y="5614347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7CCCB59-C06A-363C-AD50-3C0A8C7DD757}"/>
                  </a:ext>
                </a:extLst>
              </p:cNvPr>
              <p:cNvSpPr/>
              <p:nvPr/>
            </p:nvSpPr>
            <p:spPr>
              <a:xfrm>
                <a:off x="5669110" y="6019553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CEDA5D7-726B-A682-EE2C-4164FD002F6F}"/>
                </a:ext>
              </a:extLst>
            </p:cNvPr>
            <p:cNvSpPr/>
            <p:nvPr/>
          </p:nvSpPr>
          <p:spPr>
            <a:xfrm>
              <a:off x="5823825" y="6224471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0B7FC2F-21BD-9DAE-1F84-AE2949400A05}"/>
                </a:ext>
              </a:extLst>
            </p:cNvPr>
            <p:cNvSpPr/>
            <p:nvPr/>
          </p:nvSpPr>
          <p:spPr>
            <a:xfrm>
              <a:off x="5617871" y="5357592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54656D4-7F7C-1A41-A645-D03F8F199B44}"/>
                </a:ext>
              </a:extLst>
            </p:cNvPr>
            <p:cNvSpPr/>
            <p:nvPr/>
          </p:nvSpPr>
          <p:spPr>
            <a:xfrm>
              <a:off x="6177530" y="5693326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DA3A8E1-9778-05A8-2F33-6811427D9075}"/>
                </a:ext>
              </a:extLst>
            </p:cNvPr>
            <p:cNvCxnSpPr>
              <a:cxnSpLocks/>
              <a:stCxn id="73" idx="7"/>
            </p:cNvCxnSpPr>
            <p:nvPr/>
          </p:nvCxnSpPr>
          <p:spPr>
            <a:xfrm flipV="1">
              <a:off x="5718797" y="5206458"/>
              <a:ext cx="144257" cy="168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289D695-907D-D8A5-E638-8105F9EEF674}"/>
                </a:ext>
              </a:extLst>
            </p:cNvPr>
            <p:cNvCxnSpPr>
              <a:cxnSpLocks/>
              <a:stCxn id="74" idx="7"/>
            </p:cNvCxnSpPr>
            <p:nvPr/>
          </p:nvCxnSpPr>
          <p:spPr>
            <a:xfrm flipV="1">
              <a:off x="6278456" y="5484857"/>
              <a:ext cx="421889" cy="22578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F71C57A-6505-E64D-8A50-993764270AE7}"/>
                </a:ext>
              </a:extLst>
            </p:cNvPr>
            <p:cNvCxnSpPr>
              <a:cxnSpLocks/>
              <a:stCxn id="72" idx="6"/>
            </p:cNvCxnSpPr>
            <p:nvPr/>
          </p:nvCxnSpPr>
          <p:spPr>
            <a:xfrm>
              <a:off x="5942067" y="6283592"/>
              <a:ext cx="860754" cy="391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E37E52E-E05B-E197-3DBB-99B6BCB56C24}"/>
                </a:ext>
              </a:extLst>
            </p:cNvPr>
            <p:cNvGrpSpPr/>
            <p:nvPr/>
          </p:nvGrpSpPr>
          <p:grpSpPr>
            <a:xfrm>
              <a:off x="5268427" y="3308731"/>
              <a:ext cx="501581" cy="549821"/>
              <a:chOff x="4724610" y="2777001"/>
              <a:chExt cx="501581" cy="549821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734A8325-680D-C018-6DE4-AF66789C1C39}"/>
                  </a:ext>
                </a:extLst>
              </p:cNvPr>
              <p:cNvSpPr/>
              <p:nvPr/>
            </p:nvSpPr>
            <p:spPr>
              <a:xfrm>
                <a:off x="4913416" y="2777001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38896AB7-303B-2510-F5A5-1DE1F8F8F618}"/>
                  </a:ext>
                </a:extLst>
              </p:cNvPr>
              <p:cNvSpPr/>
              <p:nvPr/>
            </p:nvSpPr>
            <p:spPr>
              <a:xfrm>
                <a:off x="5091975" y="3064120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EACDECC9-5FBE-6FA0-D943-52E68A77C488}"/>
                  </a:ext>
                </a:extLst>
              </p:cNvPr>
              <p:cNvSpPr/>
              <p:nvPr/>
            </p:nvSpPr>
            <p:spPr>
              <a:xfrm>
                <a:off x="4945117" y="2877207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94EB8C1B-11BC-0306-B17C-915315E2B997}"/>
                  </a:ext>
                </a:extLst>
              </p:cNvPr>
              <p:cNvSpPr/>
              <p:nvPr/>
            </p:nvSpPr>
            <p:spPr>
              <a:xfrm>
                <a:off x="4885996" y="2936327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1F7A86BD-A701-59CE-BB12-AFA206D7FE66}"/>
                  </a:ext>
                </a:extLst>
              </p:cNvPr>
              <p:cNvSpPr/>
              <p:nvPr/>
            </p:nvSpPr>
            <p:spPr>
              <a:xfrm>
                <a:off x="5051298" y="2877207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50AAD219-8690-55A8-C774-E42E9C75ED51}"/>
                  </a:ext>
                </a:extLst>
              </p:cNvPr>
              <p:cNvSpPr/>
              <p:nvPr/>
            </p:nvSpPr>
            <p:spPr>
              <a:xfrm>
                <a:off x="4992177" y="2936327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CD12E4EB-4630-0B79-2B80-A28A7458C53E}"/>
                  </a:ext>
                </a:extLst>
              </p:cNvPr>
              <p:cNvSpPr/>
              <p:nvPr/>
            </p:nvSpPr>
            <p:spPr>
              <a:xfrm>
                <a:off x="4905888" y="2995448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828847E1-FE58-1584-2467-E42F2BABBFBF}"/>
                  </a:ext>
                </a:extLst>
              </p:cNvPr>
              <p:cNvSpPr/>
              <p:nvPr/>
            </p:nvSpPr>
            <p:spPr>
              <a:xfrm>
                <a:off x="4846767" y="3054568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7EBA22B3-CFD8-928A-28C0-433C13069F6C}"/>
                  </a:ext>
                </a:extLst>
              </p:cNvPr>
              <p:cNvSpPr/>
              <p:nvPr/>
            </p:nvSpPr>
            <p:spPr>
              <a:xfrm>
                <a:off x="5012069" y="2995448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C5AE8817-2A84-1894-53BA-44AD75C64A3A}"/>
                  </a:ext>
                </a:extLst>
              </p:cNvPr>
              <p:cNvSpPr/>
              <p:nvPr/>
            </p:nvSpPr>
            <p:spPr>
              <a:xfrm>
                <a:off x="4952948" y="3054568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6F838A33-554B-E70F-795A-8A6D780838C4}"/>
                  </a:ext>
                </a:extLst>
              </p:cNvPr>
              <p:cNvSpPr/>
              <p:nvPr/>
            </p:nvSpPr>
            <p:spPr>
              <a:xfrm>
                <a:off x="4783731" y="2906767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C760147D-EF04-C6EA-2B32-51D884F59D76}"/>
                  </a:ext>
                </a:extLst>
              </p:cNvPr>
              <p:cNvSpPr/>
              <p:nvPr/>
            </p:nvSpPr>
            <p:spPr>
              <a:xfrm>
                <a:off x="4724610" y="2965887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3EC21EA5-78A6-AB4E-0834-F756ED916829}"/>
                  </a:ext>
                </a:extLst>
              </p:cNvPr>
              <p:cNvSpPr/>
              <p:nvPr/>
            </p:nvSpPr>
            <p:spPr>
              <a:xfrm>
                <a:off x="4889912" y="2906767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225CBD7-DD12-E5F9-C1FB-180538B5B700}"/>
                  </a:ext>
                </a:extLst>
              </p:cNvPr>
              <p:cNvSpPr/>
              <p:nvPr/>
            </p:nvSpPr>
            <p:spPr>
              <a:xfrm>
                <a:off x="4830791" y="2965887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C3DC1FB2-7FA4-BDD8-436B-2436CD20B631}"/>
                  </a:ext>
                </a:extLst>
              </p:cNvPr>
              <p:cNvSpPr/>
              <p:nvPr/>
            </p:nvSpPr>
            <p:spPr>
              <a:xfrm>
                <a:off x="4829345" y="2838094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A590CE18-51EC-4434-E0EC-D4021FBF6653}"/>
                  </a:ext>
                </a:extLst>
              </p:cNvPr>
              <p:cNvSpPr/>
              <p:nvPr/>
            </p:nvSpPr>
            <p:spPr>
              <a:xfrm>
                <a:off x="4817207" y="3123241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AB9E2072-058B-247D-5D7C-B42BF9C520FD}"/>
                  </a:ext>
                </a:extLst>
              </p:cNvPr>
              <p:cNvSpPr/>
              <p:nvPr/>
            </p:nvSpPr>
            <p:spPr>
              <a:xfrm>
                <a:off x="4743845" y="3059110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2D3CF334-483F-123D-51D4-C0775FE0670B}"/>
                  </a:ext>
                </a:extLst>
              </p:cNvPr>
              <p:cNvSpPr/>
              <p:nvPr/>
            </p:nvSpPr>
            <p:spPr>
              <a:xfrm>
                <a:off x="5107949" y="2956335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A7AD772F-D1ED-7DB8-C936-17C88F70BB2F}"/>
                  </a:ext>
                </a:extLst>
              </p:cNvPr>
              <p:cNvSpPr/>
              <p:nvPr/>
            </p:nvSpPr>
            <p:spPr>
              <a:xfrm>
                <a:off x="4910697" y="3113688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1AF4ECDC-AB90-E533-242A-7B3C1B8BC226}"/>
                  </a:ext>
                </a:extLst>
              </p:cNvPr>
              <p:cNvSpPr/>
              <p:nvPr/>
            </p:nvSpPr>
            <p:spPr>
              <a:xfrm>
                <a:off x="5012069" y="3118231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5CBC9B27-8F7F-CBAC-6889-A5C8A1D20210}"/>
                  </a:ext>
                </a:extLst>
              </p:cNvPr>
              <p:cNvSpPr/>
              <p:nvPr/>
            </p:nvSpPr>
            <p:spPr>
              <a:xfrm>
                <a:off x="5012069" y="2786706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A3C78B5D-3919-04BB-62B6-385026253C12}"/>
                  </a:ext>
                </a:extLst>
              </p:cNvPr>
              <p:cNvSpPr/>
              <p:nvPr/>
            </p:nvSpPr>
            <p:spPr>
              <a:xfrm>
                <a:off x="4760805" y="3149461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686E702A-B0E5-5EEC-78A1-79112736FD22}"/>
                  </a:ext>
                </a:extLst>
              </p:cNvPr>
              <p:cNvSpPr/>
              <p:nvPr/>
            </p:nvSpPr>
            <p:spPr>
              <a:xfrm>
                <a:off x="4969818" y="3200400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F73D4EAA-A018-DD1A-89F4-D5C540E7B70D}"/>
                  </a:ext>
                </a:extLst>
              </p:cNvPr>
              <p:cNvSpPr/>
              <p:nvPr/>
            </p:nvSpPr>
            <p:spPr>
              <a:xfrm>
                <a:off x="4896456" y="3208581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2D7FDCA6-BCC8-EA51-6824-2B64F0637932}"/>
                  </a:ext>
                </a:extLst>
              </p:cNvPr>
              <p:cNvSpPr/>
              <p:nvPr/>
            </p:nvSpPr>
            <p:spPr>
              <a:xfrm>
                <a:off x="5063308" y="3191912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B5FB7CBA-6FA4-3807-D199-8A1E158650E0}"/>
                </a:ext>
              </a:extLst>
            </p:cNvPr>
            <p:cNvSpPr/>
            <p:nvPr/>
          </p:nvSpPr>
          <p:spPr>
            <a:xfrm rot="20600130">
              <a:off x="6236651" y="3021217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CC9DC9D7-E2B8-841D-4584-126724E246AD}"/>
                </a:ext>
              </a:extLst>
            </p:cNvPr>
            <p:cNvCxnSpPr>
              <a:cxnSpLocks/>
              <a:stCxn id="86" idx="0"/>
              <a:endCxn id="111" idx="2"/>
            </p:cNvCxnSpPr>
            <p:nvPr/>
          </p:nvCxnSpPr>
          <p:spPr>
            <a:xfrm flipV="1">
              <a:off x="5516354" y="3097292"/>
              <a:ext cx="722780" cy="2114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5F7A80C5-0497-4D3B-47A6-505C3B5D1445}"/>
                </a:ext>
              </a:extLst>
            </p:cNvPr>
            <p:cNvCxnSpPr>
              <a:cxnSpLocks/>
              <a:endCxn id="86" idx="0"/>
            </p:cNvCxnSpPr>
            <p:nvPr/>
          </p:nvCxnSpPr>
          <p:spPr>
            <a:xfrm>
              <a:off x="4847631" y="2675421"/>
              <a:ext cx="668723" cy="6333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7237CDED-840C-B5AC-DA03-AC08EC86190A}"/>
                </a:ext>
              </a:extLst>
            </p:cNvPr>
            <p:cNvCxnSpPr>
              <a:cxnSpLocks/>
              <a:stCxn id="111" idx="6"/>
            </p:cNvCxnSpPr>
            <p:nvPr/>
          </p:nvCxnSpPr>
          <p:spPr>
            <a:xfrm flipV="1">
              <a:off x="6352410" y="3006746"/>
              <a:ext cx="238993" cy="566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10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71DFF-DB39-2F0F-0960-96EB94FBC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78D4B-06E5-1B32-B48F-B83254DC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Monte Carlo Particle Simulations Work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EC51C-A16F-8E1E-A7D5-F560C18D7D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B2D39-3515-48F5-9980-35C78B3C6940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DA865E-D1DB-861C-CD79-E36973EC9371}"/>
                  </a:ext>
                </a:extLst>
              </p:cNvPr>
              <p:cNvSpPr txBox="1"/>
              <p:nvPr/>
            </p:nvSpPr>
            <p:spPr>
              <a:xfrm>
                <a:off x="764627" y="1184028"/>
                <a:ext cx="3476296" cy="953814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b">
                <a:normAutofit/>
              </a:bodyPr>
              <a:lstStyle/>
              <a:p>
                <a:r>
                  <a:rPr lang="en-US" dirty="0"/>
                  <a:t>Spawn a particle with randomly sampled characteristics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DA865E-D1DB-861C-CD79-E36973EC9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27" y="1184028"/>
                <a:ext cx="3476296" cy="953814"/>
              </a:xfrm>
              <a:prstGeom prst="rect">
                <a:avLst/>
              </a:prstGeom>
              <a:blipFill>
                <a:blip r:embed="rId2"/>
                <a:stretch>
                  <a:fillRect l="-1401" b="-10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CF0F5DC-43AB-B3BD-C817-5E7AA6099135}"/>
              </a:ext>
            </a:extLst>
          </p:cNvPr>
          <p:cNvGrpSpPr/>
          <p:nvPr/>
        </p:nvGrpSpPr>
        <p:grpSpPr>
          <a:xfrm rot="20831134">
            <a:off x="2209799" y="2103068"/>
            <a:ext cx="5097518" cy="4088243"/>
            <a:chOff x="1705303" y="2254469"/>
            <a:chExt cx="5097518" cy="40882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F43E19-289C-3AF3-6D95-AAA288F9FDA6}"/>
                </a:ext>
              </a:extLst>
            </p:cNvPr>
            <p:cNvSpPr/>
            <p:nvPr/>
          </p:nvSpPr>
          <p:spPr>
            <a:xfrm>
              <a:off x="2049517" y="2254469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7313258-93EA-A3DC-5BC5-43B32F92EEC7}"/>
                </a:ext>
              </a:extLst>
            </p:cNvPr>
            <p:cNvCxnSpPr>
              <a:stCxn id="6" idx="5"/>
            </p:cNvCxnSpPr>
            <p:nvPr/>
          </p:nvCxnSpPr>
          <p:spPr>
            <a:xfrm>
              <a:off x="2150443" y="2355394"/>
              <a:ext cx="600640" cy="6400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2AF777-2D30-E602-CF65-2F1D46421BBA}"/>
                </a:ext>
              </a:extLst>
            </p:cNvPr>
            <p:cNvSpPr txBox="1"/>
            <p:nvPr/>
          </p:nvSpPr>
          <p:spPr>
            <a:xfrm rot="768866">
              <a:off x="1705303" y="3567249"/>
              <a:ext cx="2307020" cy="953814"/>
            </a:xfrm>
            <a:prstGeom prst="rect">
              <a:avLst/>
            </a:prstGeom>
          </p:spPr>
          <p:txBody>
            <a:bodyPr vert="horz" wrap="square" lIns="91440" tIns="45720" rIns="91440" bIns="45720" rtlCol="0" anchor="b">
              <a:normAutofit/>
            </a:bodyPr>
            <a:lstStyle/>
            <a:p>
              <a:r>
                <a:rPr lang="en-US" dirty="0"/>
                <a:t>Choose a random distance to collision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724F6FC-1A34-F5C7-F001-8A9AA4EE03BA}"/>
                </a:ext>
              </a:extLst>
            </p:cNvPr>
            <p:cNvCxnSpPr>
              <a:cxnSpLocks/>
            </p:cNvCxnSpPr>
            <p:nvPr/>
          </p:nvCxnSpPr>
          <p:spPr>
            <a:xfrm>
              <a:off x="2751083" y="2995448"/>
              <a:ext cx="1362166" cy="14294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6C31AC9-EB4F-06F0-D358-F7F4C400F766}"/>
                </a:ext>
              </a:extLst>
            </p:cNvPr>
            <p:cNvGrpSpPr/>
            <p:nvPr/>
          </p:nvGrpSpPr>
          <p:grpSpPr>
            <a:xfrm>
              <a:off x="4105957" y="4322021"/>
              <a:ext cx="501581" cy="549821"/>
              <a:chOff x="4724610" y="2777001"/>
              <a:chExt cx="501581" cy="549821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4A1419C-F44B-CF97-DFA0-D1B9961AE704}"/>
                  </a:ext>
                </a:extLst>
              </p:cNvPr>
              <p:cNvSpPr/>
              <p:nvPr/>
            </p:nvSpPr>
            <p:spPr>
              <a:xfrm>
                <a:off x="4913416" y="2777001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4AB0B33-4C81-BB00-4934-C740F9936E4F}"/>
                  </a:ext>
                </a:extLst>
              </p:cNvPr>
              <p:cNvSpPr/>
              <p:nvPr/>
            </p:nvSpPr>
            <p:spPr>
              <a:xfrm>
                <a:off x="5091975" y="3064120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2D39294-1702-F8FE-4C65-B84CAEBB31F0}"/>
                  </a:ext>
                </a:extLst>
              </p:cNvPr>
              <p:cNvSpPr/>
              <p:nvPr/>
            </p:nvSpPr>
            <p:spPr>
              <a:xfrm>
                <a:off x="4945117" y="2877207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A9BB588-9380-7D27-4E55-189E932948D1}"/>
                  </a:ext>
                </a:extLst>
              </p:cNvPr>
              <p:cNvSpPr/>
              <p:nvPr/>
            </p:nvSpPr>
            <p:spPr>
              <a:xfrm>
                <a:off x="4885996" y="2936327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B097B14-97A9-236D-5D58-70CB456DA7A5}"/>
                  </a:ext>
                </a:extLst>
              </p:cNvPr>
              <p:cNvSpPr/>
              <p:nvPr/>
            </p:nvSpPr>
            <p:spPr>
              <a:xfrm>
                <a:off x="5051298" y="2877207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58F3F2A-E923-B5C8-BE2C-05E18BD189A0}"/>
                  </a:ext>
                </a:extLst>
              </p:cNvPr>
              <p:cNvSpPr/>
              <p:nvPr/>
            </p:nvSpPr>
            <p:spPr>
              <a:xfrm>
                <a:off x="4992177" y="2936327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C3DFEA6-E902-55AB-B14E-5555C6A8F84D}"/>
                  </a:ext>
                </a:extLst>
              </p:cNvPr>
              <p:cNvSpPr/>
              <p:nvPr/>
            </p:nvSpPr>
            <p:spPr>
              <a:xfrm>
                <a:off x="4905888" y="2995448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8F26D59-71AD-761B-08D9-AC832F00B354}"/>
                  </a:ext>
                </a:extLst>
              </p:cNvPr>
              <p:cNvSpPr/>
              <p:nvPr/>
            </p:nvSpPr>
            <p:spPr>
              <a:xfrm>
                <a:off x="4846767" y="3054568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C846F09-EA13-F68A-C102-DDC38FD43061}"/>
                  </a:ext>
                </a:extLst>
              </p:cNvPr>
              <p:cNvSpPr/>
              <p:nvPr/>
            </p:nvSpPr>
            <p:spPr>
              <a:xfrm>
                <a:off x="5012069" y="2995448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DCFF882-B6AF-2A3D-AF69-4149501CEA06}"/>
                  </a:ext>
                </a:extLst>
              </p:cNvPr>
              <p:cNvSpPr/>
              <p:nvPr/>
            </p:nvSpPr>
            <p:spPr>
              <a:xfrm>
                <a:off x="4952948" y="3054568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F21CE88-B89D-76B5-1D22-D94BB5766833}"/>
                  </a:ext>
                </a:extLst>
              </p:cNvPr>
              <p:cNvSpPr/>
              <p:nvPr/>
            </p:nvSpPr>
            <p:spPr>
              <a:xfrm>
                <a:off x="4783731" y="2906767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E6E197F-F11D-EFCE-4F16-51209502A6B0}"/>
                  </a:ext>
                </a:extLst>
              </p:cNvPr>
              <p:cNvSpPr/>
              <p:nvPr/>
            </p:nvSpPr>
            <p:spPr>
              <a:xfrm>
                <a:off x="4724610" y="2965887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CD4B9D3-E794-B0CA-38B6-5180FFD9B408}"/>
                  </a:ext>
                </a:extLst>
              </p:cNvPr>
              <p:cNvSpPr/>
              <p:nvPr/>
            </p:nvSpPr>
            <p:spPr>
              <a:xfrm>
                <a:off x="4889912" y="2906767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4EE28FD6-F6D5-7820-1C29-48BD6F6C7B23}"/>
                  </a:ext>
                </a:extLst>
              </p:cNvPr>
              <p:cNvSpPr/>
              <p:nvPr/>
            </p:nvSpPr>
            <p:spPr>
              <a:xfrm>
                <a:off x="4830791" y="2965887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4205C3C-B065-7D1E-10FB-2934D5EBF04E}"/>
                  </a:ext>
                </a:extLst>
              </p:cNvPr>
              <p:cNvSpPr/>
              <p:nvPr/>
            </p:nvSpPr>
            <p:spPr>
              <a:xfrm>
                <a:off x="4829345" y="2838094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3703A40-A4B6-1895-6537-37B7B04143A1}"/>
                  </a:ext>
                </a:extLst>
              </p:cNvPr>
              <p:cNvSpPr/>
              <p:nvPr/>
            </p:nvSpPr>
            <p:spPr>
              <a:xfrm>
                <a:off x="4817207" y="3123241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E356053-719C-FDDB-38C4-4885DB8F536A}"/>
                  </a:ext>
                </a:extLst>
              </p:cNvPr>
              <p:cNvSpPr/>
              <p:nvPr/>
            </p:nvSpPr>
            <p:spPr>
              <a:xfrm>
                <a:off x="4743845" y="3059110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14D0CC4-F870-0FD4-E567-E3291EFE41DC}"/>
                  </a:ext>
                </a:extLst>
              </p:cNvPr>
              <p:cNvSpPr/>
              <p:nvPr/>
            </p:nvSpPr>
            <p:spPr>
              <a:xfrm>
                <a:off x="5107949" y="2956335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D6345AC-675A-D61E-4B91-70C989958DEC}"/>
                  </a:ext>
                </a:extLst>
              </p:cNvPr>
              <p:cNvSpPr/>
              <p:nvPr/>
            </p:nvSpPr>
            <p:spPr>
              <a:xfrm>
                <a:off x="4910697" y="3113688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011152D-9270-E475-88BD-51E1F5834B39}"/>
                  </a:ext>
                </a:extLst>
              </p:cNvPr>
              <p:cNvSpPr/>
              <p:nvPr/>
            </p:nvSpPr>
            <p:spPr>
              <a:xfrm>
                <a:off x="5012069" y="3118231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D5E28F1E-7016-392A-29A5-7FC8737B76CE}"/>
                  </a:ext>
                </a:extLst>
              </p:cNvPr>
              <p:cNvSpPr/>
              <p:nvPr/>
            </p:nvSpPr>
            <p:spPr>
              <a:xfrm>
                <a:off x="5012069" y="2786706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CAF98E4-F321-6E61-7417-8B2199FB1368}"/>
                  </a:ext>
                </a:extLst>
              </p:cNvPr>
              <p:cNvSpPr/>
              <p:nvPr/>
            </p:nvSpPr>
            <p:spPr>
              <a:xfrm>
                <a:off x="4760805" y="3149461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6E5B626-5FE7-8CD5-A933-940D4AC4D6EF}"/>
                  </a:ext>
                </a:extLst>
              </p:cNvPr>
              <p:cNvSpPr/>
              <p:nvPr/>
            </p:nvSpPr>
            <p:spPr>
              <a:xfrm>
                <a:off x="4969818" y="3200400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F3A264F-4E19-4F30-DECF-1968147A5B74}"/>
                  </a:ext>
                </a:extLst>
              </p:cNvPr>
              <p:cNvSpPr/>
              <p:nvPr/>
            </p:nvSpPr>
            <p:spPr>
              <a:xfrm>
                <a:off x="4896456" y="3208581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48D941C-DD74-4994-8425-4270036F38E8}"/>
                  </a:ext>
                </a:extLst>
              </p:cNvPr>
              <p:cNvSpPr/>
              <p:nvPr/>
            </p:nvSpPr>
            <p:spPr>
              <a:xfrm>
                <a:off x="5063308" y="3191912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BB197EE-8901-F7B6-A653-CD636E04F6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1946" y="3878317"/>
              <a:ext cx="527083" cy="5439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181FF15-3158-F528-996F-018605C5D51B}"/>
                </a:ext>
              </a:extLst>
            </p:cNvPr>
            <p:cNvCxnSpPr>
              <a:cxnSpLocks/>
            </p:cNvCxnSpPr>
            <p:nvPr/>
          </p:nvCxnSpPr>
          <p:spPr>
            <a:xfrm>
              <a:off x="4598675" y="4976648"/>
              <a:ext cx="593624" cy="6279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FBABDD3-D2F4-1163-221D-C2FB8ECA8837}"/>
                </a:ext>
              </a:extLst>
            </p:cNvPr>
            <p:cNvSpPr txBox="1"/>
            <p:nvPr/>
          </p:nvSpPr>
          <p:spPr>
            <a:xfrm rot="768866">
              <a:off x="4847631" y="3973060"/>
              <a:ext cx="1743772" cy="953814"/>
            </a:xfrm>
            <a:prstGeom prst="rect">
              <a:avLst/>
            </a:prstGeom>
          </p:spPr>
          <p:txBody>
            <a:bodyPr vert="horz" wrap="square" lIns="91440" tIns="45720" rIns="91440" bIns="45720" rtlCol="0" anchor="b">
              <a:normAutofit/>
            </a:bodyPr>
            <a:lstStyle/>
            <a:p>
              <a:r>
                <a:rPr lang="en-US" dirty="0"/>
                <a:t>Sample a random reaction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78534B0-3E32-E047-49C1-E913A2286574}"/>
                </a:ext>
              </a:extLst>
            </p:cNvPr>
            <p:cNvSpPr/>
            <p:nvPr/>
          </p:nvSpPr>
          <p:spPr>
            <a:xfrm>
              <a:off x="5519218" y="5604642"/>
              <a:ext cx="118242" cy="1182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952095C-3D79-9E6E-D806-406AAC83791B}"/>
                </a:ext>
              </a:extLst>
            </p:cNvPr>
            <p:cNvSpPr/>
            <p:nvPr/>
          </p:nvSpPr>
          <p:spPr>
            <a:xfrm>
              <a:off x="5550919" y="5704848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FDD19F0-34E8-D0D7-C1EA-947AEBAC3ED9}"/>
                </a:ext>
              </a:extLst>
            </p:cNvPr>
            <p:cNvSpPr/>
            <p:nvPr/>
          </p:nvSpPr>
          <p:spPr>
            <a:xfrm>
              <a:off x="5491798" y="5763968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E36A9FB-B0FE-4B85-2903-8A6BD8D9A09E}"/>
                </a:ext>
              </a:extLst>
            </p:cNvPr>
            <p:cNvSpPr/>
            <p:nvPr/>
          </p:nvSpPr>
          <p:spPr>
            <a:xfrm>
              <a:off x="5511690" y="5823089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B68AC01-32A5-9BB1-F17B-5F0695AA6808}"/>
                </a:ext>
              </a:extLst>
            </p:cNvPr>
            <p:cNvSpPr/>
            <p:nvPr/>
          </p:nvSpPr>
          <p:spPr>
            <a:xfrm>
              <a:off x="5452569" y="5882209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13CDD3C-3756-A1DD-3BC3-2AC09F499BF5}"/>
                </a:ext>
              </a:extLst>
            </p:cNvPr>
            <p:cNvSpPr/>
            <p:nvPr/>
          </p:nvSpPr>
          <p:spPr>
            <a:xfrm>
              <a:off x="5558750" y="5882209"/>
              <a:ext cx="118242" cy="1182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B5F71BC-805B-BCF3-6B8C-46B774BAC6F7}"/>
                </a:ext>
              </a:extLst>
            </p:cNvPr>
            <p:cNvSpPr/>
            <p:nvPr/>
          </p:nvSpPr>
          <p:spPr>
            <a:xfrm>
              <a:off x="5389533" y="5734408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E03E6C7-952C-4EBD-4184-0AA1651D91FB}"/>
                </a:ext>
              </a:extLst>
            </p:cNvPr>
            <p:cNvSpPr/>
            <p:nvPr/>
          </p:nvSpPr>
          <p:spPr>
            <a:xfrm>
              <a:off x="5330412" y="5793528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17E32BD-B3A0-463E-BD1F-44B406D45801}"/>
                </a:ext>
              </a:extLst>
            </p:cNvPr>
            <p:cNvSpPr/>
            <p:nvPr/>
          </p:nvSpPr>
          <p:spPr>
            <a:xfrm>
              <a:off x="5495714" y="5734408"/>
              <a:ext cx="118242" cy="1182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66B5CF2-18DE-A090-E074-DA46380BACB7}"/>
                </a:ext>
              </a:extLst>
            </p:cNvPr>
            <p:cNvSpPr/>
            <p:nvPr/>
          </p:nvSpPr>
          <p:spPr>
            <a:xfrm>
              <a:off x="5436593" y="5793528"/>
              <a:ext cx="118242" cy="1182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EF96810-FCA0-D90B-DFCD-366F523730FD}"/>
                </a:ext>
              </a:extLst>
            </p:cNvPr>
            <p:cNvSpPr/>
            <p:nvPr/>
          </p:nvSpPr>
          <p:spPr>
            <a:xfrm>
              <a:off x="5435147" y="5665735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52C2918-324A-8D1F-1B51-233C4B28C0D4}"/>
                </a:ext>
              </a:extLst>
            </p:cNvPr>
            <p:cNvSpPr/>
            <p:nvPr/>
          </p:nvSpPr>
          <p:spPr>
            <a:xfrm>
              <a:off x="5423009" y="5950882"/>
              <a:ext cx="118242" cy="1182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B67757B-8C38-E2CE-A914-3F8DF7C075EB}"/>
                </a:ext>
              </a:extLst>
            </p:cNvPr>
            <p:cNvSpPr/>
            <p:nvPr/>
          </p:nvSpPr>
          <p:spPr>
            <a:xfrm>
              <a:off x="5349647" y="5886751"/>
              <a:ext cx="118242" cy="1182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F4E16C7-4FEA-23C6-0BFE-97E15744CE7B}"/>
                </a:ext>
              </a:extLst>
            </p:cNvPr>
            <p:cNvSpPr/>
            <p:nvPr/>
          </p:nvSpPr>
          <p:spPr>
            <a:xfrm>
              <a:off x="5516499" y="5941329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9D3D27BE-EDDC-9310-0B62-7A9763A028C8}"/>
                </a:ext>
              </a:extLst>
            </p:cNvPr>
            <p:cNvSpPr/>
            <p:nvPr/>
          </p:nvSpPr>
          <p:spPr>
            <a:xfrm>
              <a:off x="5366607" y="5977102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D9C4376-04FC-C90F-035C-EB3CDF44A7D1}"/>
                </a:ext>
              </a:extLst>
            </p:cNvPr>
            <p:cNvSpPr/>
            <p:nvPr/>
          </p:nvSpPr>
          <p:spPr>
            <a:xfrm>
              <a:off x="5575620" y="6028041"/>
              <a:ext cx="118242" cy="1182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67676D7-B1EE-6FD7-83F5-56DC626E3092}"/>
                </a:ext>
              </a:extLst>
            </p:cNvPr>
            <p:cNvSpPr/>
            <p:nvPr/>
          </p:nvSpPr>
          <p:spPr>
            <a:xfrm>
              <a:off x="5502258" y="6036222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645D320-0EC9-E57E-7BCB-4A319D04E339}"/>
                </a:ext>
              </a:extLst>
            </p:cNvPr>
            <p:cNvGrpSpPr/>
            <p:nvPr/>
          </p:nvGrpSpPr>
          <p:grpSpPr>
            <a:xfrm>
              <a:off x="5803933" y="5543705"/>
              <a:ext cx="234014" cy="523447"/>
              <a:chOff x="5597979" y="5614347"/>
              <a:chExt cx="234014" cy="52344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0B5864C-058B-EBAE-D97B-35F8C38D0248}"/>
                  </a:ext>
                </a:extLst>
              </p:cNvPr>
              <p:cNvSpPr/>
              <p:nvPr/>
            </p:nvSpPr>
            <p:spPr>
              <a:xfrm>
                <a:off x="5697777" y="5891761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960CB11-26E5-F82F-7A30-D9214778283B}"/>
                  </a:ext>
                </a:extLst>
              </p:cNvPr>
              <p:cNvSpPr/>
              <p:nvPr/>
            </p:nvSpPr>
            <p:spPr>
              <a:xfrm>
                <a:off x="5657100" y="5704848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50DB263-1810-D88D-F969-D51A8C1C5754}"/>
                  </a:ext>
                </a:extLst>
              </p:cNvPr>
              <p:cNvSpPr/>
              <p:nvPr/>
            </p:nvSpPr>
            <p:spPr>
              <a:xfrm>
                <a:off x="5597979" y="5763968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545461D-C71D-1D6A-C26B-047546D66083}"/>
                  </a:ext>
                </a:extLst>
              </p:cNvPr>
              <p:cNvSpPr/>
              <p:nvPr/>
            </p:nvSpPr>
            <p:spPr>
              <a:xfrm>
                <a:off x="5617871" y="5823089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9858F02-A91F-0870-8C46-9D526037E573}"/>
                  </a:ext>
                </a:extLst>
              </p:cNvPr>
              <p:cNvSpPr/>
              <p:nvPr/>
            </p:nvSpPr>
            <p:spPr>
              <a:xfrm>
                <a:off x="5713751" y="5783976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4997899-D1BA-5DB9-7D4F-7D2EFB57BFB8}"/>
                  </a:ext>
                </a:extLst>
              </p:cNvPr>
              <p:cNvSpPr/>
              <p:nvPr/>
            </p:nvSpPr>
            <p:spPr>
              <a:xfrm>
                <a:off x="5617871" y="5945872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83648A07-5241-D0B0-901C-7F6574BC77C6}"/>
                  </a:ext>
                </a:extLst>
              </p:cNvPr>
              <p:cNvSpPr/>
              <p:nvPr/>
            </p:nvSpPr>
            <p:spPr>
              <a:xfrm>
                <a:off x="5617871" y="5614347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65881F1-6462-DBED-B879-426A83DF5451}"/>
                  </a:ext>
                </a:extLst>
              </p:cNvPr>
              <p:cNvSpPr/>
              <p:nvPr/>
            </p:nvSpPr>
            <p:spPr>
              <a:xfrm>
                <a:off x="5669110" y="6019553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69FEB6D-92B0-E2C9-ED00-B26AC3562505}"/>
                </a:ext>
              </a:extLst>
            </p:cNvPr>
            <p:cNvSpPr/>
            <p:nvPr/>
          </p:nvSpPr>
          <p:spPr>
            <a:xfrm>
              <a:off x="5823825" y="6224471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4BD87D5-A81C-1A6B-3CCE-DD335B6C8B60}"/>
                </a:ext>
              </a:extLst>
            </p:cNvPr>
            <p:cNvSpPr/>
            <p:nvPr/>
          </p:nvSpPr>
          <p:spPr>
            <a:xfrm>
              <a:off x="5617871" y="5357592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8EA340E-AC29-EE72-FAA3-3C09B2CCA4FF}"/>
                </a:ext>
              </a:extLst>
            </p:cNvPr>
            <p:cNvSpPr/>
            <p:nvPr/>
          </p:nvSpPr>
          <p:spPr>
            <a:xfrm>
              <a:off x="6177530" y="5693326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8C9EC17-B644-65FA-7113-5583860470CA}"/>
                </a:ext>
              </a:extLst>
            </p:cNvPr>
            <p:cNvCxnSpPr>
              <a:cxnSpLocks/>
              <a:stCxn id="73" idx="7"/>
            </p:cNvCxnSpPr>
            <p:nvPr/>
          </p:nvCxnSpPr>
          <p:spPr>
            <a:xfrm flipV="1">
              <a:off x="5718797" y="5206458"/>
              <a:ext cx="144257" cy="168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53367EDF-C099-78B2-53FE-58703038B800}"/>
                </a:ext>
              </a:extLst>
            </p:cNvPr>
            <p:cNvCxnSpPr>
              <a:cxnSpLocks/>
              <a:stCxn id="74" idx="7"/>
            </p:cNvCxnSpPr>
            <p:nvPr/>
          </p:nvCxnSpPr>
          <p:spPr>
            <a:xfrm flipV="1">
              <a:off x="6278456" y="5484857"/>
              <a:ext cx="421889" cy="22578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D3AB037B-44CE-ACA3-8231-601A5FAB5C93}"/>
                </a:ext>
              </a:extLst>
            </p:cNvPr>
            <p:cNvCxnSpPr>
              <a:cxnSpLocks/>
              <a:stCxn id="72" idx="6"/>
            </p:cNvCxnSpPr>
            <p:nvPr/>
          </p:nvCxnSpPr>
          <p:spPr>
            <a:xfrm>
              <a:off x="5942067" y="6283592"/>
              <a:ext cx="860754" cy="391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D5DA0B0-7EB2-DA38-9C02-61E8E218F4D2}"/>
                </a:ext>
              </a:extLst>
            </p:cNvPr>
            <p:cNvGrpSpPr/>
            <p:nvPr/>
          </p:nvGrpSpPr>
          <p:grpSpPr>
            <a:xfrm>
              <a:off x="5268427" y="3308731"/>
              <a:ext cx="501581" cy="549821"/>
              <a:chOff x="4724610" y="2777001"/>
              <a:chExt cx="501581" cy="549821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58D2D73F-1DD3-3F41-554E-24E1BC76C541}"/>
                  </a:ext>
                </a:extLst>
              </p:cNvPr>
              <p:cNvSpPr/>
              <p:nvPr/>
            </p:nvSpPr>
            <p:spPr>
              <a:xfrm>
                <a:off x="4913416" y="2777001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613A7587-616F-99BF-9DCA-3DABBB3B1DBA}"/>
                  </a:ext>
                </a:extLst>
              </p:cNvPr>
              <p:cNvSpPr/>
              <p:nvPr/>
            </p:nvSpPr>
            <p:spPr>
              <a:xfrm>
                <a:off x="5091975" y="3064120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7EA3D997-06C6-1FCE-9DBF-AA420AE3B819}"/>
                  </a:ext>
                </a:extLst>
              </p:cNvPr>
              <p:cNvSpPr/>
              <p:nvPr/>
            </p:nvSpPr>
            <p:spPr>
              <a:xfrm>
                <a:off x="4945117" y="2877207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68EEB895-E54F-EC09-10D1-9D3D8F7D5C7F}"/>
                  </a:ext>
                </a:extLst>
              </p:cNvPr>
              <p:cNvSpPr/>
              <p:nvPr/>
            </p:nvSpPr>
            <p:spPr>
              <a:xfrm>
                <a:off x="4885996" y="2936327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BEA2CE44-B192-2341-2FD3-ABCFE7FBB9B8}"/>
                  </a:ext>
                </a:extLst>
              </p:cNvPr>
              <p:cNvSpPr/>
              <p:nvPr/>
            </p:nvSpPr>
            <p:spPr>
              <a:xfrm>
                <a:off x="5051298" y="2877207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0A8793E1-5816-0868-E9D0-175767CA9F94}"/>
                  </a:ext>
                </a:extLst>
              </p:cNvPr>
              <p:cNvSpPr/>
              <p:nvPr/>
            </p:nvSpPr>
            <p:spPr>
              <a:xfrm>
                <a:off x="4992177" y="2936327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87BF6017-1716-F11F-DDC7-477CB83FA164}"/>
                  </a:ext>
                </a:extLst>
              </p:cNvPr>
              <p:cNvSpPr/>
              <p:nvPr/>
            </p:nvSpPr>
            <p:spPr>
              <a:xfrm>
                <a:off x="4905888" y="2995448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823D9A31-8562-A472-DE38-F5CC4C3FA99C}"/>
                  </a:ext>
                </a:extLst>
              </p:cNvPr>
              <p:cNvSpPr/>
              <p:nvPr/>
            </p:nvSpPr>
            <p:spPr>
              <a:xfrm>
                <a:off x="4846767" y="3054568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42FD3139-2EB7-18AC-A060-CF0E2415AB1F}"/>
                  </a:ext>
                </a:extLst>
              </p:cNvPr>
              <p:cNvSpPr/>
              <p:nvPr/>
            </p:nvSpPr>
            <p:spPr>
              <a:xfrm>
                <a:off x="5012069" y="2995448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9F5E9C79-227A-0C6E-1B0C-1E3D6B9B771E}"/>
                  </a:ext>
                </a:extLst>
              </p:cNvPr>
              <p:cNvSpPr/>
              <p:nvPr/>
            </p:nvSpPr>
            <p:spPr>
              <a:xfrm>
                <a:off x="4952948" y="3054568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54191597-3B87-0CA9-7FED-9AFC6F01507C}"/>
                  </a:ext>
                </a:extLst>
              </p:cNvPr>
              <p:cNvSpPr/>
              <p:nvPr/>
            </p:nvSpPr>
            <p:spPr>
              <a:xfrm>
                <a:off x="4783731" y="2906767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6288CE0F-1931-C8B8-0AEB-2700EEF9909F}"/>
                  </a:ext>
                </a:extLst>
              </p:cNvPr>
              <p:cNvSpPr/>
              <p:nvPr/>
            </p:nvSpPr>
            <p:spPr>
              <a:xfrm>
                <a:off x="4724610" y="2965887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3A608F7-6EA4-F860-180D-6C0807E1F59D}"/>
                  </a:ext>
                </a:extLst>
              </p:cNvPr>
              <p:cNvSpPr/>
              <p:nvPr/>
            </p:nvSpPr>
            <p:spPr>
              <a:xfrm>
                <a:off x="4889912" y="2906767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CE992F6C-AB6F-5D64-5261-4A2BB1494AF7}"/>
                  </a:ext>
                </a:extLst>
              </p:cNvPr>
              <p:cNvSpPr/>
              <p:nvPr/>
            </p:nvSpPr>
            <p:spPr>
              <a:xfrm>
                <a:off x="4830791" y="2965887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DAD827D0-846A-31EE-BE96-E0495B3EBC4B}"/>
                  </a:ext>
                </a:extLst>
              </p:cNvPr>
              <p:cNvSpPr/>
              <p:nvPr/>
            </p:nvSpPr>
            <p:spPr>
              <a:xfrm>
                <a:off x="4829345" y="2838094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BF09E06-D7D2-60A9-2E56-978EEA28BCCA}"/>
                  </a:ext>
                </a:extLst>
              </p:cNvPr>
              <p:cNvSpPr/>
              <p:nvPr/>
            </p:nvSpPr>
            <p:spPr>
              <a:xfrm>
                <a:off x="4817207" y="3123241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19DA5A24-4F72-C309-27DB-3A86B896593C}"/>
                  </a:ext>
                </a:extLst>
              </p:cNvPr>
              <p:cNvSpPr/>
              <p:nvPr/>
            </p:nvSpPr>
            <p:spPr>
              <a:xfrm>
                <a:off x="4743845" y="3059110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80994CA8-7A0F-E994-9AF3-E20703CCF446}"/>
                  </a:ext>
                </a:extLst>
              </p:cNvPr>
              <p:cNvSpPr/>
              <p:nvPr/>
            </p:nvSpPr>
            <p:spPr>
              <a:xfrm>
                <a:off x="5107949" y="2956335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3C0C00E6-5082-65C9-1585-FE81CF3777BA}"/>
                  </a:ext>
                </a:extLst>
              </p:cNvPr>
              <p:cNvSpPr/>
              <p:nvPr/>
            </p:nvSpPr>
            <p:spPr>
              <a:xfrm>
                <a:off x="4910697" y="3113688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1D9D9F46-6713-774E-97B8-EC444D744C55}"/>
                  </a:ext>
                </a:extLst>
              </p:cNvPr>
              <p:cNvSpPr/>
              <p:nvPr/>
            </p:nvSpPr>
            <p:spPr>
              <a:xfrm>
                <a:off x="5012069" y="3118231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254FB152-CC1F-2B05-D04D-48CF69D941A4}"/>
                  </a:ext>
                </a:extLst>
              </p:cNvPr>
              <p:cNvSpPr/>
              <p:nvPr/>
            </p:nvSpPr>
            <p:spPr>
              <a:xfrm>
                <a:off x="5012069" y="2786706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7EACCB11-F6D3-5EEC-EA54-1B606F889C78}"/>
                  </a:ext>
                </a:extLst>
              </p:cNvPr>
              <p:cNvSpPr/>
              <p:nvPr/>
            </p:nvSpPr>
            <p:spPr>
              <a:xfrm>
                <a:off x="4760805" y="3149461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3C1D766F-7C40-405B-4004-5BEDC31B7512}"/>
                  </a:ext>
                </a:extLst>
              </p:cNvPr>
              <p:cNvSpPr/>
              <p:nvPr/>
            </p:nvSpPr>
            <p:spPr>
              <a:xfrm>
                <a:off x="4969818" y="3200400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D60E5226-4F7E-535D-3FF7-4D2DF9B0BEE7}"/>
                  </a:ext>
                </a:extLst>
              </p:cNvPr>
              <p:cNvSpPr/>
              <p:nvPr/>
            </p:nvSpPr>
            <p:spPr>
              <a:xfrm>
                <a:off x="4896456" y="3208581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3156AFCC-E0C1-578B-F146-7A84CCBD8F35}"/>
                  </a:ext>
                </a:extLst>
              </p:cNvPr>
              <p:cNvSpPr/>
              <p:nvPr/>
            </p:nvSpPr>
            <p:spPr>
              <a:xfrm>
                <a:off x="5063308" y="3191912"/>
                <a:ext cx="118242" cy="1182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070B7195-D6EE-12A2-8D3B-43F315831A62}"/>
                </a:ext>
              </a:extLst>
            </p:cNvPr>
            <p:cNvSpPr/>
            <p:nvPr/>
          </p:nvSpPr>
          <p:spPr>
            <a:xfrm rot="20600130">
              <a:off x="6236651" y="3021217"/>
              <a:ext cx="118242" cy="1182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144E4DC-2AF5-B21B-881D-3C3212DABC44}"/>
                </a:ext>
              </a:extLst>
            </p:cNvPr>
            <p:cNvCxnSpPr>
              <a:cxnSpLocks/>
              <a:stCxn id="86" idx="0"/>
              <a:endCxn id="111" idx="2"/>
            </p:cNvCxnSpPr>
            <p:nvPr/>
          </p:nvCxnSpPr>
          <p:spPr>
            <a:xfrm flipV="1">
              <a:off x="5516354" y="3097292"/>
              <a:ext cx="722780" cy="2114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A5C2A004-69DB-FD13-1852-B28F4684B7D0}"/>
                </a:ext>
              </a:extLst>
            </p:cNvPr>
            <p:cNvCxnSpPr>
              <a:cxnSpLocks/>
              <a:endCxn id="86" idx="0"/>
            </p:cNvCxnSpPr>
            <p:nvPr/>
          </p:nvCxnSpPr>
          <p:spPr>
            <a:xfrm>
              <a:off x="4847631" y="2675421"/>
              <a:ext cx="668723" cy="6333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43F487E4-D84E-A226-AEC6-8BE77AB468D4}"/>
                </a:ext>
              </a:extLst>
            </p:cNvPr>
            <p:cNvCxnSpPr>
              <a:cxnSpLocks/>
              <a:stCxn id="111" idx="6"/>
            </p:cNvCxnSpPr>
            <p:nvPr/>
          </p:nvCxnSpPr>
          <p:spPr>
            <a:xfrm flipV="1">
              <a:off x="6352410" y="3006746"/>
              <a:ext cx="238993" cy="566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D3F226BC-8234-BECE-DC4F-75454E92F75F}"/>
              </a:ext>
            </a:extLst>
          </p:cNvPr>
          <p:cNvSpPr txBox="1"/>
          <p:nvPr/>
        </p:nvSpPr>
        <p:spPr>
          <a:xfrm>
            <a:off x="8094004" y="2264789"/>
            <a:ext cx="2941857" cy="1505974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r>
              <a:rPr lang="en-US" dirty="0"/>
              <a:t>Run for 1,000’s to 1,000,000,000’s of particles! </a:t>
            </a:r>
          </a:p>
        </p:txBody>
      </p:sp>
    </p:spTree>
    <p:extLst>
      <p:ext uri="{BB962C8B-B14F-4D97-AF65-F5344CB8AC3E}">
        <p14:creationId xmlns:p14="http://schemas.microsoft.com/office/powerpoint/2010/main" val="401200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70399-E69D-68C1-1FE6-92241C431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4F5D0-411C-A299-3027-BE8F77FCE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FB618-5176-45DA-5AFE-3F2A73B03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3880" y="1419229"/>
            <a:ext cx="11064240" cy="5132225"/>
          </a:xfrm>
        </p:spPr>
        <p:txBody>
          <a:bodyPr/>
          <a:lstStyle/>
          <a:p>
            <a:pPr marL="400037" indent="-342891" algn="just"/>
            <a:r>
              <a:rPr lang="en-US" b="1" dirty="0"/>
              <a:t>OpenMC Materials require 2-3 things</a:t>
            </a:r>
          </a:p>
          <a:p>
            <a:pPr marL="914365" lvl="1" indent="-457189" algn="just">
              <a:buFont typeface="+mj-lt"/>
              <a:buAutoNum type="arabicPeriod"/>
            </a:pPr>
            <a:endParaRPr lang="en-US" b="1" dirty="0"/>
          </a:p>
          <a:p>
            <a:pPr marL="914365" lvl="1" indent="-457189" algn="just">
              <a:buFont typeface="+mj-lt"/>
              <a:buAutoNum type="arabicPeriod"/>
            </a:pPr>
            <a:endParaRPr lang="en-US" b="1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30BA8-08A9-4A5F-7C03-ABB5F1B20E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B2D39-3515-48F5-9980-35C78B3C694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291038-59AB-78AC-8A66-1A1650DA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29" y="3307253"/>
            <a:ext cx="3905251" cy="8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96621"/>
      </p:ext>
    </p:extLst>
  </p:cSld>
  <p:clrMapOvr>
    <a:masterClrMapping/>
  </p:clrMapOvr>
</p:sld>
</file>

<file path=ppt/theme/theme1.xml><?xml version="1.0" encoding="utf-8"?>
<a:theme xmlns:a="http://schemas.openxmlformats.org/drawingml/2006/main" name="MNE-201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b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ucE-template  -  Read-Only" id="{F25660AF-C67C-41F3-96E0-7D62EAD7AFF6}" vid="{91161640-DB06-49DC-B978-76B8007AA6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7cf48d45-3ddb-4389-a9c1-c115526eb52e}" enabled="0" method="" siteId="{7cf48d45-3ddb-4389-a9c1-c115526eb52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MNE-2018</Template>
  <TotalTime>14822</TotalTime>
  <Words>714</Words>
  <Application>Microsoft Office PowerPoint</Application>
  <PresentationFormat>Widescreen</PresentationFormat>
  <Paragraphs>240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Cambria</vt:lpstr>
      <vt:lpstr>Cambria Math</vt:lpstr>
      <vt:lpstr>MNE-2018</vt:lpstr>
      <vt:lpstr>OpenMC : the People’s Monte Carlo</vt:lpstr>
      <vt:lpstr>How Monte Carlo Particle Simulations Work </vt:lpstr>
      <vt:lpstr>How Monte Carlo Particle Simulations Work </vt:lpstr>
      <vt:lpstr>How Monte Carlo Particle Simulations Work </vt:lpstr>
      <vt:lpstr>How Monte Carlo Particle Simulations Work </vt:lpstr>
      <vt:lpstr>How Monte Carlo Particle Simulations Work </vt:lpstr>
      <vt:lpstr>How Monte Carlo Particle Simulations Work </vt:lpstr>
      <vt:lpstr>How Monte Carlo Particle Simulations Work </vt:lpstr>
      <vt:lpstr>Material Definitions</vt:lpstr>
      <vt:lpstr>Material Definitions</vt:lpstr>
      <vt:lpstr>Material Definitions</vt:lpstr>
      <vt:lpstr>Material Definitions</vt:lpstr>
      <vt:lpstr>Geometry Definitions</vt:lpstr>
      <vt:lpstr>Geometry Definitions</vt:lpstr>
      <vt:lpstr>Geometry Definitions</vt:lpstr>
      <vt:lpstr>Geometry Definitions</vt:lpstr>
      <vt:lpstr>Geometry Definitions</vt:lpstr>
      <vt:lpstr>Geometry Definitions</vt:lpstr>
      <vt:lpstr>Geometry Definitions</vt:lpstr>
      <vt:lpstr>Tallies for When It Needs to Count</vt:lpstr>
      <vt:lpstr>Tallies for When It Needs to Count</vt:lpstr>
      <vt:lpstr>Tallies for When It Needs to Count</vt:lpstr>
      <vt:lpstr>Tallies for When It Needs to Count</vt:lpstr>
      <vt:lpstr>Tallies for When It Needs to Count</vt:lpstr>
      <vt:lpstr>Simulation Settings</vt:lpstr>
      <vt:lpstr>Simulation Settings</vt:lpstr>
      <vt:lpstr>Simulation Settings</vt:lpstr>
      <vt:lpstr>Simulation Settings</vt:lpstr>
      <vt:lpstr>Simulation Settings</vt:lpstr>
      <vt:lpstr>Simulation Settings</vt:lpstr>
      <vt:lpstr>Simulation Settings</vt:lpstr>
      <vt:lpstr>OpenMC Documentation and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NUCE 430: Design Principles of Reactor Systems</dc:title>
  <dc:creator>Microsoft Office User</dc:creator>
  <cp:lastModifiedBy>Nellis, Alex</cp:lastModifiedBy>
  <cp:revision>10</cp:revision>
  <cp:lastPrinted>2024-12-12T17:51:21Z</cp:lastPrinted>
  <dcterms:created xsi:type="dcterms:W3CDTF">2019-08-26T02:18:07Z</dcterms:created>
  <dcterms:modified xsi:type="dcterms:W3CDTF">2025-02-25T20:50:48Z</dcterms:modified>
</cp:coreProperties>
</file>