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6" name="Justin Augus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4797CFF-1F1D-4B6B-B619-D6E4D5D524D7}">
  <a:tblStyle styleId="{24797CFF-1F1D-4B6B-B619-D6E4D5D524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3-10T17:35:46.046">
    <p:pos x="6000" y="0"/>
    <p:text>"Mac" Are you like Cher now? One name only?</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20-03-10T17:37:07.229">
    <p:pos x="6000" y="0"/>
    <p:text>Did you have a goal besides "best possible performance?" What do models like this for other sports aim to get - 95%? 75%?</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20-03-10T17:37:22.051">
    <p:pos x="6000" y="0"/>
    <p:tex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20-03-10T17:39:38.590">
    <p:pos x="6000" y="0"/>
    <p:text>Why is this important? Expendable cash? Time?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20-03-10T17:42:17.399">
    <p:pos x="6000" y="0"/>
    <p:text>Give Examples of Champions, Skills, Strings in the cells.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20-03-10T17:44:10.477">
    <p:pos x="6000" y="0"/>
    <p:text>explain f1 score verbally here. Many will not know it.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etwallpapers.com/collection/league-of-legends-minimalist-wallpaper"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enturebeat.com/2020/01/02/superdata-games-hit-120-1-billion-in-2019-with-fortnite-topping-1-8-billion/" TargetMode="External"/><Relationship Id="rId3" Type="http://schemas.openxmlformats.org/officeDocument/2006/relationships/hyperlink" Target="https://www.esportsbets.com/news/over-8-billion-wagered-on-esports-2019/"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ista.com/statistics/189582/age-of-us-video-game-players-since-201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ankedkings.com/blog/how-many-people-play-league-of-legends" TargetMode="External"/><Relationship Id="rId3" Type="http://schemas.openxmlformats.org/officeDocument/2006/relationships/hyperlink" Target="https://dotesports.com/league-of-legends/news/league-of-legends-2019-worlds-peak-viewership"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ec98f752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ec98f752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second model, we’ve got Bernoulli Naive Bayes.  Again, we see similar results to our logistic regression model. Except Bernoulli Naive Bayes is performing even worse.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ec98f752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ec98f752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third model is neural networks. Some of the parameters have been provided on the right of the screen if those interest you. Here, we definitely see a huge increase in accuracy. But again, our percentage predictions are crucial!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ec98f752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ec98f752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last and most appealing model of them all is random forest.  This model has brought us a very ideal “percent chance of winning” distribution of data. This model gives us a good idea of where and when we should place a bet for a team. As you can see on the graph, misclassification practically ceases to exist below the .38 and above the .65 mark. Our model’s prediction confidence here is definitely something we can look at and agree with. Percentages between 40% and 60% essentially come down to a coin flip.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ef057b8c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ef057b8c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metric is log loss. Log loss calculates our prediction probabilities and compares it with our results. For example, if we have a predicted probability of .9 and our result was actually that blue team did NOT get the first kill, then this metric would punish our model heavily for that misclassification.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ec98f752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ec98f752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I had accidentally included all game modes into the dataset. This resulted in terrible models that averaged around 52%.  It is crucial to be certain that the game mode used is the ladder/ranked match. Secondly, due to the nature of the data set we’re working with, we’re very limited to what we can do with the data set. For example, you cannot create interaction terms and you wouldn’t really be able to interpret what KNN would be doing to the model.  As for the coefficients, while we do have a logistic regression model, we cannot take them too seriously because of certain categorical features that have an innate relationship with other categorical features.  </a:t>
            </a:r>
            <a:r>
              <a:rPr lang="en"/>
              <a:t>For example, we know that sometimes a character is a lot more effective in a game when paired with another specific character.</a:t>
            </a:r>
            <a:r>
              <a:rPr lang="en"/>
              <a:t> Further Bayesian analysis would be required.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ec98f752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ec98f752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 I’d definitely continue with using Random Forest as my go to model.  It makes sense that the model does not give out results such as, “100% chance for blue team to get the first kill”. Also, it splits our values properly. We visually expect two distributions to be split from one large distribution and have the overlapping or misclassified data points to be near the center. And Random Forest does exactly that. I wouldn’t have to worry about the large outliers that the other models had provided me. </a:t>
            </a:r>
            <a:endParaRPr/>
          </a:p>
          <a:p>
            <a:pPr indent="0" lvl="0" marL="0" rtl="0" algn="l">
              <a:spcBef>
                <a:spcPts val="0"/>
              </a:spcBef>
              <a:spcAft>
                <a:spcPts val="0"/>
              </a:spcAft>
              <a:buNone/>
            </a:pPr>
            <a:r>
              <a:rPr lang="en"/>
              <a:t>Another goal is the creation of a web page application.  This can possibly become a “paid for” app that users can benefit from using machine learning to help elevate their chances of winning bets. </a:t>
            </a:r>
            <a:endParaRPr/>
          </a:p>
          <a:p>
            <a:pPr indent="0" lvl="0" marL="0" rtl="0" algn="l">
              <a:spcBef>
                <a:spcPts val="0"/>
              </a:spcBef>
              <a:spcAft>
                <a:spcPts val="0"/>
              </a:spcAft>
              <a:buNone/>
            </a:pPr>
            <a:r>
              <a:rPr lang="en"/>
              <a:t>Third, requesting for an API key from Riot Games.  Data collection was a giant bottleneck considering I was essentially only able to collect 10 game observations every 2 minutes. This took forever and limited my ability to actually collect my desired data size. </a:t>
            </a:r>
            <a:endParaRPr/>
          </a:p>
          <a:p>
            <a:pPr indent="0" lvl="0" marL="0" rtl="0" algn="l">
              <a:spcBef>
                <a:spcPts val="0"/>
              </a:spcBef>
              <a:spcAft>
                <a:spcPts val="0"/>
              </a:spcAft>
              <a:buNone/>
            </a:pPr>
            <a:r>
              <a:rPr lang="en"/>
              <a:t> Lastly, Bayesian inference would be another layer of statistical analysis that this predictor could benefit from. Currently, we’re just looking at team compositions.  But obviously, when we look at Riot Games’ sanctioned tournaments, we’re looking at professional teams playing each other. Some teams outclass others by a wide margin.  But many of these teams also have a history ranging up to 10 years.  Collecting this data will without a doubt take a good amount of time.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ec98f7523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ec98f7523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http://getwallpapers.com/collection/league-of-legends-minimalist-wallpaper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ec98f752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ec98f752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00a6e309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00a6e309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problem is to determine chances of success to a 5 versus 5 online strategy game. To put simply in a vastly different but comparable example, can we determine the results of a round of rock paper scissors if I have both players’ selected options?  For instance, given the fact that player A has selected paper and player B has selected scissor, we can provide you 100% certainty that player B will win.  But that’s not all there is to it right?  This IS a 5 versus 5 game that has been popular globally in the “esports” scene.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goal is to create a model for which we can refer back to when we decide to place a bet on a betting site. This is essentially gambling. Ideally, with the model that we create, we can use the probabilities to help us decide which team to bet 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e9b9e95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e9b9e95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why do we care about the gaming industry? One of the most important reasons is the industry’s annual revenues.  These are huge numbers that keep growing.  Also, according to esportsbets.com, over 8 billion USD had been wagered on esports match results.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https://venturebeat.com/2020/01/02/superdata-games-hit-120-1-billion-in-2019-with-fortnite-topping-1-8-billion/</a:t>
            </a:r>
            <a:endParaRPr/>
          </a:p>
          <a:p>
            <a:pPr indent="0" lvl="0" marL="0" rtl="0" algn="l">
              <a:spcBef>
                <a:spcPts val="0"/>
              </a:spcBef>
              <a:spcAft>
                <a:spcPts val="0"/>
              </a:spcAft>
              <a:buNone/>
            </a:pPr>
            <a:r>
              <a:rPr lang="en" u="sng">
                <a:solidFill>
                  <a:schemeClr val="hlink"/>
                </a:solidFill>
                <a:hlinkClick r:id="rId3"/>
              </a:rPr>
              <a:t>https://www.esportsbets.com/news/over-8-billion-wagered-on-esports-2019/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00a6e309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00a6e309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https://www.statista.com/statistics/189582/age-of-us-video-game-players-since-2010/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Thanks to Statista, we’re able to take a look at our demographics of video game players.  As you can see here, while our majority of gamers sit between the 18 to 35 age range, approximately a fifth of our gamers are actually 50 and older! They’ve got expendable time and cash to spend on video games!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e9b9e95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e9b9e95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evaluated game’s developer is Riot Games.  Many of those who recognize this company would immediately think of their popular online title, League of Legends.  One key thing to recognize here is their 44 million concurrent viewers during an international tournament.  We’re talking about a LOT of viewers. And potentially a LOT of betters!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https://rankedkings.com/blog/how-many-people-play-league-of-legends</a:t>
            </a:r>
            <a:endParaRPr/>
          </a:p>
          <a:p>
            <a:pPr indent="0" lvl="0" marL="0" rtl="0" algn="l">
              <a:spcBef>
                <a:spcPts val="0"/>
              </a:spcBef>
              <a:spcAft>
                <a:spcPts val="0"/>
              </a:spcAft>
              <a:buNone/>
            </a:pPr>
            <a:r>
              <a:rPr lang="en" u="sng">
                <a:solidFill>
                  <a:schemeClr val="hlink"/>
                </a:solidFill>
                <a:hlinkClick r:id="rId3"/>
              </a:rPr>
              <a:t>https://dotesports.com/league-of-legends/news/league-of-legends-2019-worlds-peak-viewership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e9b9e95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e9b9e95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as a very simple walk-through to understand what kind of game we’re looking at...League of Legends is a multiplayer, real time strategy game.  Our 10 players are pit against each other in a 5 versus 5, “destroy the opponent’s main structure” game. Players can select from 148 different ingame characters, 2 out of 10 spells and 495 possible combinations of abilities or perks to enhance their character. As you can imagine, there are tons of permutations just from characters and skills you can choose from during the pregame selections.  Also, just as a side note, the winning team/organization in our 2018 worlds championship received $2.4 million USD!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00a6e309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00a6e309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steps we take will obviously start off with our data collection through the Riot Games API.  Many parameters had to be taken into account. The most important ones are that these matches MUST be ranked matches. Meaning that these matches have weight to them. Winners gain points and losers lose points. This ladder system is how players receive rewards provided by Riot Games and how organizations pick up their newest addition.  Plainly speaking, if you do well enough and get recognized, you can make a good amount of money from playing competitively or streaming online.  We also need to account for players’ skill in being able to climb this ladder. Hence, we will only look at the top 4 ranked titles that the players are labeled under.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second step is much easier.  We simply remove all fields of data pertaining to ingame and post game details.  These are data that we would never be supplied with.  For example, there’s no betting or predicting if I tell you that I’m going to choose “rock” prior to our rock paper scissors match.  Also, if everyone on one team outperforms every player on the other team by 10 folds, it would be clear as day as to who had claimed victory over the other. Lastly, this could also mean that one team was heavily outclassed in terms of their ability to play the game.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0d66731c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0d66731c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 essentially has string values all across the board. Because of these categorical values, pd.get_dummies ends up giving us over 3000 columns. Thankfully, we still have about 12-13 thousand more rows than we do columns!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00a6e309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00a6e309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first model, Logistic Regression, our prediction accuracy was not bad! But we really have to pay attention to the misclassified data points that claim to be either 100% chance of x or y happening. If we were to release this model as our final product, we’d have some serious backlash from the users!  We will go over our misclassification metric on our final results page.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1.jp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9.jp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5.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4">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are your chances of winning?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Mac</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1979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Bernoulli Naive Bayes (67% accuracy)</a:t>
            </a:r>
            <a:endParaRPr sz="3000"/>
          </a:p>
        </p:txBody>
      </p:sp>
      <p:pic>
        <p:nvPicPr>
          <p:cNvPr id="124" name="Google Shape;124;p22"/>
          <p:cNvPicPr preferRelativeResize="0"/>
          <p:nvPr/>
        </p:nvPicPr>
        <p:blipFill>
          <a:blip r:embed="rId4">
            <a:alphaModFix/>
          </a:blip>
          <a:stretch>
            <a:fillRect/>
          </a:stretch>
        </p:blipFill>
        <p:spPr>
          <a:xfrm>
            <a:off x="0" y="1122075"/>
            <a:ext cx="5479751" cy="4021425"/>
          </a:xfrm>
          <a:prstGeom prst="rect">
            <a:avLst/>
          </a:prstGeom>
          <a:noFill/>
          <a:ln>
            <a:noFill/>
          </a:ln>
        </p:spPr>
      </p:pic>
      <p:sp>
        <p:nvSpPr>
          <p:cNvPr id="125" name="Google Shape;125;p22"/>
          <p:cNvSpPr txBox="1"/>
          <p:nvPr>
            <p:ph idx="4294967295" type="body"/>
          </p:nvPr>
        </p:nvSpPr>
        <p:spPr>
          <a:xfrm>
            <a:off x="5741400" y="1095950"/>
            <a:ext cx="3402600" cy="40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00FFFF"/>
              </a:solidFill>
              <a:highlight>
                <a:srgbClr val="666666"/>
              </a:highlight>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1979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Neural Networks (87% accuracy)</a:t>
            </a:r>
            <a:endParaRPr sz="3000"/>
          </a:p>
        </p:txBody>
      </p:sp>
      <p:pic>
        <p:nvPicPr>
          <p:cNvPr id="131" name="Google Shape;131;p23"/>
          <p:cNvPicPr preferRelativeResize="0"/>
          <p:nvPr/>
        </p:nvPicPr>
        <p:blipFill>
          <a:blip r:embed="rId4">
            <a:alphaModFix/>
          </a:blip>
          <a:stretch>
            <a:fillRect/>
          </a:stretch>
        </p:blipFill>
        <p:spPr>
          <a:xfrm>
            <a:off x="0" y="1120850"/>
            <a:ext cx="5481425" cy="4022650"/>
          </a:xfrm>
          <a:prstGeom prst="rect">
            <a:avLst/>
          </a:prstGeom>
          <a:noFill/>
          <a:ln>
            <a:noFill/>
          </a:ln>
        </p:spPr>
      </p:pic>
      <p:sp>
        <p:nvSpPr>
          <p:cNvPr id="132" name="Google Shape;132;p23"/>
          <p:cNvSpPr txBox="1"/>
          <p:nvPr>
            <p:ph idx="4294967295" type="body"/>
          </p:nvPr>
        </p:nvSpPr>
        <p:spPr>
          <a:xfrm>
            <a:off x="5741400" y="1095950"/>
            <a:ext cx="3402600" cy="40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FFFF"/>
                </a:solidFill>
                <a:highlight>
                  <a:srgbClr val="134F5C"/>
                </a:highlight>
              </a:rPr>
              <a:t>Epochs:20</a:t>
            </a:r>
            <a:endParaRPr sz="2400">
              <a:solidFill>
                <a:srgbClr val="00FFFF"/>
              </a:solidFill>
              <a:highlight>
                <a:srgbClr val="134F5C"/>
              </a:highlight>
            </a:endParaRPr>
          </a:p>
          <a:p>
            <a:pPr indent="0" lvl="0" marL="0" rtl="0" algn="l">
              <a:spcBef>
                <a:spcPts val="1600"/>
              </a:spcBef>
              <a:spcAft>
                <a:spcPts val="0"/>
              </a:spcAft>
              <a:buNone/>
            </a:pPr>
            <a:r>
              <a:rPr lang="en" sz="2400">
                <a:solidFill>
                  <a:srgbClr val="00FFFF"/>
                </a:solidFill>
                <a:highlight>
                  <a:srgbClr val="134F5C"/>
                </a:highlight>
              </a:rPr>
              <a:t>Layer 1: 34</a:t>
            </a:r>
            <a:endParaRPr sz="2400">
              <a:solidFill>
                <a:srgbClr val="00FFFF"/>
              </a:solidFill>
              <a:highlight>
                <a:srgbClr val="134F5C"/>
              </a:highlight>
            </a:endParaRPr>
          </a:p>
          <a:p>
            <a:pPr indent="0" lvl="0" marL="0" rtl="0" algn="l">
              <a:spcBef>
                <a:spcPts val="1600"/>
              </a:spcBef>
              <a:spcAft>
                <a:spcPts val="0"/>
              </a:spcAft>
              <a:buNone/>
            </a:pPr>
            <a:r>
              <a:rPr lang="en" sz="2400">
                <a:solidFill>
                  <a:srgbClr val="00FFFF"/>
                </a:solidFill>
                <a:highlight>
                  <a:srgbClr val="134F5C"/>
                </a:highlight>
              </a:rPr>
              <a:t>Dropout: .4</a:t>
            </a:r>
            <a:endParaRPr sz="2400">
              <a:solidFill>
                <a:srgbClr val="00FFFF"/>
              </a:solidFill>
              <a:highlight>
                <a:srgbClr val="134F5C"/>
              </a:highlight>
            </a:endParaRPr>
          </a:p>
          <a:p>
            <a:pPr indent="0" lvl="0" marL="0" rtl="0" algn="l">
              <a:spcBef>
                <a:spcPts val="1600"/>
              </a:spcBef>
              <a:spcAft>
                <a:spcPts val="0"/>
              </a:spcAft>
              <a:buNone/>
            </a:pPr>
            <a:r>
              <a:rPr lang="en" sz="2400">
                <a:solidFill>
                  <a:srgbClr val="00FFFF"/>
                </a:solidFill>
                <a:highlight>
                  <a:srgbClr val="134F5C"/>
                </a:highlight>
              </a:rPr>
              <a:t>Layer 2: 26</a:t>
            </a:r>
            <a:endParaRPr sz="2400">
              <a:solidFill>
                <a:srgbClr val="00FFFF"/>
              </a:solidFill>
              <a:highlight>
                <a:srgbClr val="134F5C"/>
              </a:highlight>
            </a:endParaRPr>
          </a:p>
          <a:p>
            <a:pPr indent="0" lvl="0" marL="0" rtl="0" algn="l">
              <a:spcBef>
                <a:spcPts val="1600"/>
              </a:spcBef>
              <a:spcAft>
                <a:spcPts val="1600"/>
              </a:spcAft>
              <a:buNone/>
            </a:pPr>
            <a:r>
              <a:rPr lang="en" sz="2400">
                <a:solidFill>
                  <a:srgbClr val="00FFFF"/>
                </a:solidFill>
                <a:highlight>
                  <a:srgbClr val="134F5C"/>
                </a:highlight>
              </a:rPr>
              <a:t>Dropout: .4</a:t>
            </a:r>
            <a:r>
              <a:rPr lang="en">
                <a:solidFill>
                  <a:srgbClr val="00FFFF"/>
                </a:solidFill>
              </a:rPr>
              <a:t>               </a:t>
            </a:r>
            <a:endParaRPr>
              <a:solidFill>
                <a:srgbClr val="00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1979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Random Forest (88% accuracy)</a:t>
            </a:r>
            <a:endParaRPr sz="3000"/>
          </a:p>
        </p:txBody>
      </p:sp>
      <p:pic>
        <p:nvPicPr>
          <p:cNvPr id="138" name="Google Shape;138;p24"/>
          <p:cNvPicPr preferRelativeResize="0"/>
          <p:nvPr/>
        </p:nvPicPr>
        <p:blipFill>
          <a:blip r:embed="rId4">
            <a:alphaModFix/>
          </a:blip>
          <a:stretch>
            <a:fillRect/>
          </a:stretch>
        </p:blipFill>
        <p:spPr>
          <a:xfrm>
            <a:off x="0" y="1108400"/>
            <a:ext cx="5498375" cy="4035100"/>
          </a:xfrm>
          <a:prstGeom prst="rect">
            <a:avLst/>
          </a:prstGeom>
          <a:noFill/>
          <a:ln>
            <a:noFill/>
          </a:ln>
        </p:spPr>
      </p:pic>
      <p:sp>
        <p:nvSpPr>
          <p:cNvPr id="139" name="Google Shape;139;p24"/>
          <p:cNvSpPr txBox="1"/>
          <p:nvPr>
            <p:ph idx="4294967295" type="body"/>
          </p:nvPr>
        </p:nvSpPr>
        <p:spPr>
          <a:xfrm>
            <a:off x="5741400" y="1102150"/>
            <a:ext cx="3402600" cy="40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FFFF"/>
                </a:solidFill>
                <a:highlight>
                  <a:srgbClr val="3D85C6"/>
                </a:highlight>
              </a:rPr>
              <a:t>Max Depth: 20</a:t>
            </a:r>
            <a:endParaRPr sz="2400">
              <a:solidFill>
                <a:srgbClr val="00FFFF"/>
              </a:solidFill>
              <a:highlight>
                <a:srgbClr val="3D85C6"/>
              </a:highlight>
            </a:endParaRPr>
          </a:p>
          <a:p>
            <a:pPr indent="0" lvl="0" marL="0" rtl="0" algn="l">
              <a:spcBef>
                <a:spcPts val="1600"/>
              </a:spcBef>
              <a:spcAft>
                <a:spcPts val="0"/>
              </a:spcAft>
              <a:buNone/>
            </a:pPr>
            <a:r>
              <a:rPr lang="en" sz="2400">
                <a:solidFill>
                  <a:srgbClr val="00FFFF"/>
                </a:solidFill>
                <a:highlight>
                  <a:srgbClr val="3D85C6"/>
                </a:highlight>
              </a:rPr>
              <a:t>Estimators: 100</a:t>
            </a:r>
            <a:endParaRPr sz="2400">
              <a:solidFill>
                <a:srgbClr val="00FFFF"/>
              </a:solidFill>
              <a:highlight>
                <a:srgbClr val="3D85C6"/>
              </a:highlight>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graphicFrame>
        <p:nvGraphicFramePr>
          <p:cNvPr id="144" name="Google Shape;144;p25"/>
          <p:cNvGraphicFramePr/>
          <p:nvPr/>
        </p:nvGraphicFramePr>
        <p:xfrm>
          <a:off x="952500" y="1052625"/>
          <a:ext cx="3000000" cy="3000000"/>
        </p:xfrm>
        <a:graphic>
          <a:graphicData uri="http://schemas.openxmlformats.org/drawingml/2006/table">
            <a:tbl>
              <a:tblPr>
                <a:noFill/>
                <a:tableStyleId>{24797CFF-1F1D-4B6B-B619-D6E4D5D524D7}</a:tableStyleId>
              </a:tblPr>
              <a:tblGrid>
                <a:gridCol w="2413000"/>
                <a:gridCol w="2413000"/>
                <a:gridCol w="2413000"/>
              </a:tblGrid>
              <a:tr h="647500">
                <a:tc>
                  <a:txBody>
                    <a:bodyPr/>
                    <a:lstStyle/>
                    <a:p>
                      <a:pPr indent="0" lvl="0" marL="0" rtl="0" algn="l">
                        <a:spcBef>
                          <a:spcPts val="0"/>
                        </a:spcBef>
                        <a:spcAft>
                          <a:spcPts val="0"/>
                        </a:spcAft>
                        <a:buNone/>
                      </a:pPr>
                      <a:r>
                        <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Test score</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Log Loss</a:t>
                      </a:r>
                      <a:endParaRPr sz="1800">
                        <a:solidFill>
                          <a:srgbClr val="FFFFFF"/>
                        </a:solidFill>
                      </a:endParaRPr>
                    </a:p>
                  </a:txBody>
                  <a:tcPr marT="91425" marB="91425" marR="91425" marL="91425"/>
                </a:tc>
              </a:tr>
              <a:tr h="647500">
                <a:tc>
                  <a:txBody>
                    <a:bodyPr/>
                    <a:lstStyle/>
                    <a:p>
                      <a:pPr indent="0" lvl="0" marL="0" rtl="0" algn="l">
                        <a:spcBef>
                          <a:spcPts val="0"/>
                        </a:spcBef>
                        <a:spcAft>
                          <a:spcPts val="0"/>
                        </a:spcAft>
                        <a:buNone/>
                      </a:pPr>
                      <a:r>
                        <a:rPr lang="en" sz="1800">
                          <a:solidFill>
                            <a:srgbClr val="FFFFFF"/>
                          </a:solidFill>
                        </a:rPr>
                        <a:t>Log Reg</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.80</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.53</a:t>
                      </a:r>
                      <a:endParaRPr sz="1800">
                        <a:solidFill>
                          <a:srgbClr val="FFFFFF"/>
                        </a:solidFill>
                      </a:endParaRPr>
                    </a:p>
                  </a:txBody>
                  <a:tcPr marT="91425" marB="91425" marR="91425" marL="91425"/>
                </a:tc>
              </a:tr>
              <a:tr h="647500">
                <a:tc>
                  <a:txBody>
                    <a:bodyPr/>
                    <a:lstStyle/>
                    <a:p>
                      <a:pPr indent="0" lvl="0" marL="0" rtl="0" algn="l">
                        <a:spcBef>
                          <a:spcPts val="0"/>
                        </a:spcBef>
                        <a:spcAft>
                          <a:spcPts val="0"/>
                        </a:spcAft>
                        <a:buNone/>
                      </a:pPr>
                      <a:r>
                        <a:rPr lang="en" sz="1800">
                          <a:solidFill>
                            <a:srgbClr val="FFFFFF"/>
                          </a:solidFill>
                        </a:rPr>
                        <a:t>Bernoulli NB</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.67</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.83</a:t>
                      </a:r>
                      <a:endParaRPr sz="1800">
                        <a:solidFill>
                          <a:srgbClr val="FFFFFF"/>
                        </a:solidFill>
                      </a:endParaRPr>
                    </a:p>
                  </a:txBody>
                  <a:tcPr marT="91425" marB="91425" marR="91425" marL="91425"/>
                </a:tc>
              </a:tr>
              <a:tr h="647500">
                <a:tc>
                  <a:txBody>
                    <a:bodyPr/>
                    <a:lstStyle/>
                    <a:p>
                      <a:pPr indent="0" lvl="0" marL="0" rtl="0" algn="l">
                        <a:spcBef>
                          <a:spcPts val="0"/>
                        </a:spcBef>
                        <a:spcAft>
                          <a:spcPts val="0"/>
                        </a:spcAft>
                        <a:buNone/>
                      </a:pPr>
                      <a:r>
                        <a:rPr lang="en" sz="1800">
                          <a:solidFill>
                            <a:srgbClr val="FFFFFF"/>
                          </a:solidFill>
                        </a:rPr>
                        <a:t>Neural Net</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.87</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.35</a:t>
                      </a:r>
                      <a:endParaRPr sz="1800">
                        <a:solidFill>
                          <a:srgbClr val="FFFFFF"/>
                        </a:solidFill>
                      </a:endParaRPr>
                    </a:p>
                  </a:txBody>
                  <a:tcPr marT="91425" marB="91425" marR="91425" marL="91425"/>
                </a:tc>
              </a:tr>
              <a:tr h="647500">
                <a:tc>
                  <a:txBody>
                    <a:bodyPr/>
                    <a:lstStyle/>
                    <a:p>
                      <a:pPr indent="0" lvl="0" marL="0" rtl="0" algn="l">
                        <a:spcBef>
                          <a:spcPts val="0"/>
                        </a:spcBef>
                        <a:spcAft>
                          <a:spcPts val="0"/>
                        </a:spcAft>
                        <a:buNone/>
                      </a:pPr>
                      <a:r>
                        <a:rPr lang="en" sz="1800">
                          <a:solidFill>
                            <a:srgbClr val="FFFFFF"/>
                          </a:solidFill>
                        </a:rPr>
                        <a:t>Random Forest</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.88</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.51</a:t>
                      </a:r>
                      <a:endParaRPr sz="1800">
                        <a:solidFill>
                          <a:srgbClr val="FFFFFF"/>
                        </a:solidFill>
                      </a:endParaRPr>
                    </a:p>
                  </a:txBody>
                  <a:tcPr marT="91425" marB="91425" marR="91425" marL="91425"/>
                </a:tc>
              </a:tr>
            </a:tbl>
          </a:graphicData>
        </a:graphic>
      </p:graphicFrame>
      <p:sp>
        <p:nvSpPr>
          <p:cNvPr id="145" name="Google Shape;145;p25"/>
          <p:cNvSpPr txBox="1"/>
          <p:nvPr/>
        </p:nvSpPr>
        <p:spPr>
          <a:xfrm>
            <a:off x="962100" y="327625"/>
            <a:ext cx="7239000" cy="5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Scores:</a:t>
            </a:r>
            <a:endParaRPr sz="3000">
              <a:solidFill>
                <a:schemeClr val="dk1"/>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r>
              <a:rPr lang="en"/>
              <a:t>:</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ONLY use data from ranked matches</a:t>
            </a:r>
            <a:endParaRPr>
              <a:solidFill>
                <a:srgbClr val="FFFFFF"/>
              </a:solidFill>
            </a:endParaRPr>
          </a:p>
          <a:p>
            <a:pPr indent="0" lvl="0" marL="0" rtl="0" algn="l">
              <a:spcBef>
                <a:spcPts val="1600"/>
              </a:spcBef>
              <a:spcAft>
                <a:spcPts val="0"/>
              </a:spcAft>
              <a:buNone/>
            </a:pPr>
            <a:r>
              <a:rPr lang="en">
                <a:solidFill>
                  <a:srgbClr val="FFFFFF"/>
                </a:solidFill>
              </a:rPr>
              <a:t>Limitations to binary data sets (All categorical features)</a:t>
            </a:r>
            <a:endParaRPr>
              <a:solidFill>
                <a:srgbClr val="FFFFFF"/>
              </a:solidFill>
            </a:endParaRPr>
          </a:p>
          <a:p>
            <a:pPr indent="0" lvl="0" marL="0" rtl="0" algn="l">
              <a:spcBef>
                <a:spcPts val="1600"/>
              </a:spcBef>
              <a:spcAft>
                <a:spcPts val="0"/>
              </a:spcAft>
              <a:buNone/>
            </a:pPr>
            <a:r>
              <a:rPr lang="en">
                <a:solidFill>
                  <a:srgbClr val="FFFFFF"/>
                </a:solidFill>
              </a:rPr>
              <a:t>Hard to fully interpret coefficients</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next steps</a:t>
            </a:r>
            <a:r>
              <a:rPr lang="en"/>
              <a:t>:</a:t>
            </a:r>
            <a:endParaRPr/>
          </a:p>
        </p:txBody>
      </p:sp>
      <p:sp>
        <p:nvSpPr>
          <p:cNvPr id="157" name="Google Shape;157;p27"/>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Choice of model: Random Forest</a:t>
            </a:r>
            <a:endParaRPr>
              <a:solidFill>
                <a:srgbClr val="FFFFFF"/>
              </a:solidFill>
            </a:endParaRPr>
          </a:p>
          <a:p>
            <a:pPr indent="0" lvl="0" marL="0" rtl="0" algn="l">
              <a:spcBef>
                <a:spcPts val="1600"/>
              </a:spcBef>
              <a:spcAft>
                <a:spcPts val="0"/>
              </a:spcAft>
              <a:buNone/>
            </a:pPr>
            <a:r>
              <a:rPr lang="en">
                <a:solidFill>
                  <a:srgbClr val="FFFFFF"/>
                </a:solidFill>
              </a:rPr>
              <a:t>Creation of web page application</a:t>
            </a:r>
            <a:endParaRPr>
              <a:solidFill>
                <a:srgbClr val="FFFFFF"/>
              </a:solidFill>
            </a:endParaRPr>
          </a:p>
          <a:p>
            <a:pPr indent="0" lvl="0" marL="0" rtl="0" algn="l">
              <a:spcBef>
                <a:spcPts val="1600"/>
              </a:spcBef>
              <a:spcAft>
                <a:spcPts val="0"/>
              </a:spcAft>
              <a:buNone/>
            </a:pPr>
            <a:r>
              <a:rPr lang="en">
                <a:solidFill>
                  <a:srgbClr val="FFFFFF"/>
                </a:solidFill>
              </a:rPr>
              <a:t>Request for an authorized API key from Riot Games</a:t>
            </a:r>
            <a:endParaRPr>
              <a:solidFill>
                <a:srgbClr val="FFFFFF"/>
              </a:solidFill>
            </a:endParaRPr>
          </a:p>
          <a:p>
            <a:pPr indent="0" lvl="0" marL="0" rtl="0" algn="l">
              <a:spcBef>
                <a:spcPts val="1600"/>
              </a:spcBef>
              <a:spcAft>
                <a:spcPts val="0"/>
              </a:spcAft>
              <a:buNone/>
            </a:pPr>
            <a:r>
              <a:rPr lang="en">
                <a:solidFill>
                  <a:srgbClr val="FFFFFF"/>
                </a:solidFill>
              </a:rPr>
              <a:t>Bayesian inference on specific organizations/teams</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rPr lang="en">
                <a:solidFill>
                  <a:srgbClr val="FFFFFF"/>
                </a:solidFill>
              </a:rPr>
              <a:t>GAMBLE?! maybe?</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2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2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Thanks For Listening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4">
            <a:alphaModFix/>
          </a:blip>
          <a:stretch>
            <a:fillRect/>
          </a:stretch>
        </a:blip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66" name="Google Shape;66;p14"/>
          <p:cNvSpPr txBox="1"/>
          <p:nvPr>
            <p:ph idx="1" type="body"/>
          </p:nvPr>
        </p:nvSpPr>
        <p:spPr>
          <a:xfrm>
            <a:off x="311700" y="115247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Given the pregame data (AKA selected characters and specialized skills), can we predict the outcome of a League of Legends match? </a:t>
            </a:r>
            <a:endParaRPr>
              <a:solidFill>
                <a:srgbClr val="FFFFFF"/>
              </a:solidFill>
            </a:endParaRPr>
          </a:p>
        </p:txBody>
      </p:sp>
      <p:sp>
        <p:nvSpPr>
          <p:cNvPr id="67" name="Google Shape;67;p14"/>
          <p:cNvSpPr txBox="1"/>
          <p:nvPr>
            <p:ph type="title"/>
          </p:nvPr>
        </p:nvSpPr>
        <p:spPr>
          <a:xfrm>
            <a:off x="311700" y="236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r>
              <a:rPr lang="en"/>
              <a:t>:</a:t>
            </a:r>
            <a:endParaRPr/>
          </a:p>
        </p:txBody>
      </p:sp>
      <p:sp>
        <p:nvSpPr>
          <p:cNvPr id="68" name="Google Shape;68;p14"/>
          <p:cNvSpPr txBox="1"/>
          <p:nvPr>
            <p:ph idx="1" type="body"/>
          </p:nvPr>
        </p:nvSpPr>
        <p:spPr>
          <a:xfrm>
            <a:off x="311700" y="308987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Produce model to be used for competitive match betting websites</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4">
            <a:alphaModFix/>
          </a:blip>
          <a:stretch>
            <a:fillRect/>
          </a:stretch>
        </a:blip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29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Gaming community? Why?</a:t>
            </a:r>
            <a:endParaRPr/>
          </a:p>
        </p:txBody>
      </p:sp>
      <p:sp>
        <p:nvSpPr>
          <p:cNvPr id="74" name="Google Shape;74;p15"/>
          <p:cNvSpPr txBox="1"/>
          <p:nvPr>
            <p:ph idx="1" type="body"/>
          </p:nvPr>
        </p:nvSpPr>
        <p:spPr>
          <a:xfrm>
            <a:off x="311700" y="8717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Gaming industry made $120.1 Billion revenue for 2019</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Over 8 billion USD has been wagered on esports in 2019</a:t>
            </a:r>
            <a:endParaRPr>
              <a:solidFill>
                <a:srgbClr val="FFFFFF"/>
              </a:solidFill>
            </a:endParaRPr>
          </a:p>
        </p:txBody>
      </p:sp>
      <p:pic>
        <p:nvPicPr>
          <p:cNvPr id="75" name="Google Shape;75;p15"/>
          <p:cNvPicPr preferRelativeResize="0"/>
          <p:nvPr/>
        </p:nvPicPr>
        <p:blipFill>
          <a:blip r:embed="rId5">
            <a:alphaModFix/>
          </a:blip>
          <a:stretch>
            <a:fillRect/>
          </a:stretch>
        </p:blipFill>
        <p:spPr>
          <a:xfrm>
            <a:off x="311701" y="1652051"/>
            <a:ext cx="6102576" cy="3305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4">
            <a:alphaModFix/>
          </a:blip>
          <a:stretch>
            <a:fillRect/>
          </a:stretch>
        </a:blip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197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a:t>
            </a:r>
            <a:endParaRPr/>
          </a:p>
        </p:txBody>
      </p:sp>
      <p:pic>
        <p:nvPicPr>
          <p:cNvPr id="81" name="Google Shape;81;p16"/>
          <p:cNvPicPr preferRelativeResize="0"/>
          <p:nvPr/>
        </p:nvPicPr>
        <p:blipFill>
          <a:blip r:embed="rId5">
            <a:alphaModFix/>
          </a:blip>
          <a:stretch>
            <a:fillRect/>
          </a:stretch>
        </p:blipFill>
        <p:spPr>
          <a:xfrm>
            <a:off x="311712" y="826750"/>
            <a:ext cx="6575829" cy="4143424"/>
          </a:xfrm>
          <a:prstGeom prst="rect">
            <a:avLst/>
          </a:prstGeom>
          <a:noFill/>
          <a:ln>
            <a:noFill/>
          </a:ln>
        </p:spPr>
      </p:pic>
      <p:sp>
        <p:nvSpPr>
          <p:cNvPr id="82" name="Google Shape;82;p1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Riot Games?</a:t>
            </a:r>
            <a:endParaRPr/>
          </a:p>
        </p:txBody>
      </p:sp>
      <p:sp>
        <p:nvSpPr>
          <p:cNvPr id="88" name="Google Shape;88;p17"/>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Game developer and publisher</a:t>
            </a:r>
            <a:endParaRPr/>
          </a:p>
          <a:p>
            <a:pPr indent="-342900" lvl="0" marL="457200" rtl="0" algn="l">
              <a:spcBef>
                <a:spcPts val="0"/>
              </a:spcBef>
              <a:spcAft>
                <a:spcPts val="0"/>
              </a:spcAft>
              <a:buSzPts val="1800"/>
              <a:buChar char="●"/>
            </a:pPr>
            <a:r>
              <a:rPr lang="en"/>
              <a:t>2500+ employees</a:t>
            </a:r>
            <a:endParaRPr/>
          </a:p>
          <a:p>
            <a:pPr indent="-342900" lvl="0" marL="457200" rtl="0" algn="l">
              <a:spcBef>
                <a:spcPts val="0"/>
              </a:spcBef>
              <a:spcAft>
                <a:spcPts val="0"/>
              </a:spcAft>
              <a:buSzPts val="1800"/>
              <a:buChar char="●"/>
            </a:pPr>
            <a:r>
              <a:rPr lang="en"/>
              <a:t>20+ offices worldwide</a:t>
            </a:r>
            <a:endParaRPr/>
          </a:p>
          <a:p>
            <a:pPr indent="-342900" lvl="0" marL="457200" rtl="0" algn="l">
              <a:spcBef>
                <a:spcPts val="0"/>
              </a:spcBef>
              <a:spcAft>
                <a:spcPts val="0"/>
              </a:spcAft>
              <a:buSzPts val="1800"/>
              <a:buChar char="●"/>
            </a:pPr>
            <a:r>
              <a:rPr lang="en"/>
              <a:t>Fortune’s “100 best companies to work for”</a:t>
            </a:r>
            <a:endParaRPr/>
          </a:p>
          <a:p>
            <a:pPr indent="0" lvl="0" marL="0" rtl="0" algn="l">
              <a:spcBef>
                <a:spcPts val="1600"/>
              </a:spcBef>
              <a:spcAft>
                <a:spcPts val="1600"/>
              </a:spcAft>
              <a:buNone/>
            </a:pPr>
            <a:r>
              <a:t/>
            </a:r>
            <a:endParaRPr/>
          </a:p>
        </p:txBody>
      </p:sp>
      <p:sp>
        <p:nvSpPr>
          <p:cNvPr id="89" name="Google Shape;89;p17"/>
          <p:cNvSpPr txBox="1"/>
          <p:nvPr/>
        </p:nvSpPr>
        <p:spPr>
          <a:xfrm>
            <a:off x="311700" y="2644150"/>
            <a:ext cx="5372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Oswald"/>
                <a:ea typeface="Oswald"/>
                <a:cs typeface="Oswald"/>
                <a:sym typeface="Oswald"/>
              </a:rPr>
              <a:t>League of Legends?</a:t>
            </a:r>
            <a:endParaRPr sz="3000">
              <a:solidFill>
                <a:srgbClr val="FFFFFF"/>
              </a:solidFill>
              <a:latin typeface="Oswald"/>
              <a:ea typeface="Oswald"/>
              <a:cs typeface="Oswald"/>
              <a:sym typeface="Oswald"/>
            </a:endParaRPr>
          </a:p>
        </p:txBody>
      </p:sp>
      <p:sp>
        <p:nvSpPr>
          <p:cNvPr id="90" name="Google Shape;90;p17"/>
          <p:cNvSpPr txBox="1"/>
          <p:nvPr/>
        </p:nvSpPr>
        <p:spPr>
          <a:xfrm>
            <a:off x="311700" y="3528825"/>
            <a:ext cx="8295600" cy="134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Estimated 115 million players worldwide</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2019’s largest international tournament peaked</a:t>
            </a:r>
            <a:endParaRPr sz="1800">
              <a:solidFill>
                <a:schemeClr val="accent3"/>
              </a:solidFill>
              <a:latin typeface="Average"/>
              <a:ea typeface="Average"/>
              <a:cs typeface="Average"/>
              <a:sym typeface="Average"/>
            </a:endParaRPr>
          </a:p>
          <a:p>
            <a:pPr indent="457200" lvl="0" marL="0" rtl="0" algn="l">
              <a:spcBef>
                <a:spcPts val="0"/>
              </a:spcBef>
              <a:spcAft>
                <a:spcPts val="0"/>
              </a:spcAft>
              <a:buNone/>
            </a:pPr>
            <a:r>
              <a:rPr lang="en" sz="1800">
                <a:solidFill>
                  <a:schemeClr val="accent3"/>
                </a:solidFill>
                <a:latin typeface="Average"/>
                <a:ea typeface="Average"/>
                <a:cs typeface="Average"/>
                <a:sym typeface="Average"/>
              </a:rPr>
              <a:t>at 44 million concurrent viewers</a:t>
            </a:r>
            <a:endParaRPr sz="1800">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32294A"/>
                </a:highlight>
              </a:rPr>
              <a:t>League of Legends (what is it?)</a:t>
            </a:r>
            <a:endParaRPr>
              <a:highlight>
                <a:srgbClr val="32294A"/>
              </a:highlight>
            </a:endParaRPr>
          </a:p>
        </p:txBody>
      </p:sp>
      <p:sp>
        <p:nvSpPr>
          <p:cNvPr id="96" name="Google Shape;96;p18"/>
          <p:cNvSpPr txBox="1"/>
          <p:nvPr>
            <p:ph idx="1" type="body"/>
          </p:nvPr>
        </p:nvSpPr>
        <p:spPr>
          <a:xfrm>
            <a:off x="311700" y="1152475"/>
            <a:ext cx="4662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32294A"/>
                </a:highlight>
              </a:rPr>
              <a:t>5 versus 5 multiplayer online battle arena</a:t>
            </a:r>
            <a:endParaRPr>
              <a:highlight>
                <a:srgbClr val="32294A"/>
              </a:highlight>
            </a:endParaRPr>
          </a:p>
          <a:p>
            <a:pPr indent="-342900" lvl="0" marL="457200" rtl="0" algn="l">
              <a:spcBef>
                <a:spcPts val="1600"/>
              </a:spcBef>
              <a:spcAft>
                <a:spcPts val="0"/>
              </a:spcAft>
              <a:buSzPts val="1800"/>
              <a:buChar char="●"/>
            </a:pPr>
            <a:r>
              <a:rPr lang="en">
                <a:highlight>
                  <a:srgbClr val="32294A"/>
                </a:highlight>
              </a:rPr>
              <a:t>Real time strategy</a:t>
            </a:r>
            <a:endParaRPr>
              <a:highlight>
                <a:srgbClr val="32294A"/>
              </a:highlight>
            </a:endParaRPr>
          </a:p>
          <a:p>
            <a:pPr indent="-342900" lvl="0" marL="457200" rtl="0" algn="l">
              <a:spcBef>
                <a:spcPts val="0"/>
              </a:spcBef>
              <a:spcAft>
                <a:spcPts val="0"/>
              </a:spcAft>
              <a:buSzPts val="1800"/>
              <a:buChar char="●"/>
            </a:pPr>
            <a:r>
              <a:rPr lang="en">
                <a:highlight>
                  <a:srgbClr val="32294A"/>
                </a:highlight>
              </a:rPr>
              <a:t>Goal is to destroy </a:t>
            </a:r>
            <a:r>
              <a:rPr lang="en">
                <a:highlight>
                  <a:srgbClr val="32294A"/>
                </a:highlight>
              </a:rPr>
              <a:t>opponent's</a:t>
            </a:r>
            <a:r>
              <a:rPr lang="en">
                <a:highlight>
                  <a:srgbClr val="32294A"/>
                </a:highlight>
              </a:rPr>
              <a:t> main structure</a:t>
            </a:r>
            <a:endParaRPr>
              <a:highlight>
                <a:srgbClr val="32294A"/>
              </a:highlight>
            </a:endParaRPr>
          </a:p>
          <a:p>
            <a:pPr indent="0" lvl="0" marL="0" rtl="0" algn="l">
              <a:spcBef>
                <a:spcPts val="1600"/>
              </a:spcBef>
              <a:spcAft>
                <a:spcPts val="0"/>
              </a:spcAft>
              <a:buNone/>
            </a:pPr>
            <a:r>
              <a:t/>
            </a:r>
            <a:endParaRPr>
              <a:highlight>
                <a:srgbClr val="32294A"/>
              </a:highlight>
            </a:endParaRPr>
          </a:p>
          <a:p>
            <a:pPr indent="0" lvl="0" marL="0" rtl="0" algn="l">
              <a:spcBef>
                <a:spcPts val="1600"/>
              </a:spcBef>
              <a:spcAft>
                <a:spcPts val="0"/>
              </a:spcAft>
              <a:buNone/>
            </a:pPr>
            <a:r>
              <a:t/>
            </a:r>
            <a:endParaRPr>
              <a:highlight>
                <a:srgbClr val="32294A"/>
              </a:highlight>
            </a:endParaRPr>
          </a:p>
          <a:p>
            <a:pPr indent="0" lvl="0" marL="0" rtl="0" algn="l">
              <a:spcBef>
                <a:spcPts val="1600"/>
              </a:spcBef>
              <a:spcAft>
                <a:spcPts val="1600"/>
              </a:spcAft>
              <a:buNone/>
            </a:pPr>
            <a:r>
              <a:rPr lang="en">
                <a:highlight>
                  <a:srgbClr val="32294A"/>
                </a:highlight>
              </a:rPr>
              <a:t>First place reward of $2.4 million USD (international season championship)</a:t>
            </a:r>
            <a:endParaRPr>
              <a:highlight>
                <a:srgbClr val="32294A"/>
              </a:highlight>
            </a:endParaRPr>
          </a:p>
        </p:txBody>
      </p:sp>
      <p:pic>
        <p:nvPicPr>
          <p:cNvPr id="97" name="Google Shape;97;p18"/>
          <p:cNvPicPr preferRelativeResize="0"/>
          <p:nvPr/>
        </p:nvPicPr>
        <p:blipFill>
          <a:blip r:embed="rId4">
            <a:alphaModFix/>
          </a:blip>
          <a:stretch>
            <a:fillRect/>
          </a:stretch>
        </p:blipFill>
        <p:spPr>
          <a:xfrm>
            <a:off x="5156450" y="1152475"/>
            <a:ext cx="3594000" cy="3582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plan:</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Collect game/match details</a:t>
            </a:r>
            <a:endParaRPr/>
          </a:p>
          <a:p>
            <a:pPr indent="-342900" lvl="0" marL="457200" rtl="0" algn="l">
              <a:spcBef>
                <a:spcPts val="0"/>
              </a:spcBef>
              <a:spcAft>
                <a:spcPts val="0"/>
              </a:spcAft>
              <a:buSzPts val="1800"/>
              <a:buAutoNum type="arabicParenR"/>
            </a:pPr>
            <a:r>
              <a:rPr lang="en"/>
              <a:t>Remove all in game and post game details</a:t>
            </a:r>
            <a:endParaRPr/>
          </a:p>
          <a:p>
            <a:pPr indent="-342900" lvl="0" marL="457200" rtl="0" algn="l">
              <a:spcBef>
                <a:spcPts val="0"/>
              </a:spcBef>
              <a:spcAft>
                <a:spcPts val="0"/>
              </a:spcAft>
              <a:buSzPts val="1800"/>
              <a:buAutoNum type="arabicParenR"/>
            </a:pPr>
            <a:r>
              <a:rPr lang="en"/>
              <a:t>Exploratory Data Analysis</a:t>
            </a:r>
            <a:endParaRPr/>
          </a:p>
          <a:p>
            <a:pPr indent="-342900" lvl="0" marL="457200" rtl="0" algn="l">
              <a:spcBef>
                <a:spcPts val="0"/>
              </a:spcBef>
              <a:spcAft>
                <a:spcPts val="0"/>
              </a:spcAft>
              <a:buSzPts val="1800"/>
              <a:buAutoNum type="arabicParenR"/>
            </a:pPr>
            <a:r>
              <a:rPr lang="en"/>
              <a:t>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D2250"/>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rotWithShape="1">
          <a:blip r:embed="rId4">
            <a:alphaModFix/>
          </a:blip>
          <a:srcRect b="0" l="0" r="0" t="58088"/>
          <a:stretch/>
        </p:blipFill>
        <p:spPr>
          <a:xfrm>
            <a:off x="4691850" y="177669"/>
            <a:ext cx="4140449" cy="1226925"/>
          </a:xfrm>
          <a:prstGeom prst="rect">
            <a:avLst/>
          </a:prstGeom>
          <a:noFill/>
          <a:ln>
            <a:noFill/>
          </a:ln>
        </p:spPr>
      </p:pic>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our data looks:</a:t>
            </a:r>
            <a:endParaRPr/>
          </a:p>
        </p:txBody>
      </p:sp>
      <p:graphicFrame>
        <p:nvGraphicFramePr>
          <p:cNvPr id="110" name="Google Shape;110;p20"/>
          <p:cNvGraphicFramePr/>
          <p:nvPr/>
        </p:nvGraphicFramePr>
        <p:xfrm>
          <a:off x="311700" y="1404600"/>
          <a:ext cx="3000000" cy="3000000"/>
        </p:xfrm>
        <a:graphic>
          <a:graphicData uri="http://schemas.openxmlformats.org/drawingml/2006/table">
            <a:tbl>
              <a:tblPr>
                <a:noFill/>
                <a:tableStyleId>{24797CFF-1F1D-4B6B-B619-D6E4D5D524D7}</a:tableStyleId>
              </a:tblPr>
              <a:tblGrid>
                <a:gridCol w="1611350"/>
                <a:gridCol w="1668775"/>
                <a:gridCol w="1367450"/>
                <a:gridCol w="1127100"/>
                <a:gridCol w="1136825"/>
                <a:gridCol w="487050"/>
                <a:gridCol w="1332425"/>
              </a:tblGrid>
              <a:tr h="381000">
                <a:tc>
                  <a:txBody>
                    <a:bodyPr/>
                    <a:lstStyle/>
                    <a:p>
                      <a:pPr indent="0" lvl="0" marL="0" rtl="0" algn="l">
                        <a:spcBef>
                          <a:spcPts val="0"/>
                        </a:spcBef>
                        <a:spcAft>
                          <a:spcPts val="0"/>
                        </a:spcAft>
                        <a:buNone/>
                      </a:pPr>
                      <a:r>
                        <a:rPr lang="en">
                          <a:solidFill>
                            <a:srgbClr val="FFFFFF"/>
                          </a:solidFill>
                        </a:rPr>
                        <a:t>Blue team first kill</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Player 1 champion</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tcPr>
                </a:tc>
                <a:tc>
                  <a:txBody>
                    <a:bodyPr/>
                    <a:lstStyle/>
                    <a:p>
                      <a:pPr indent="0" lvl="0" marL="0" rtl="0" algn="l">
                        <a:spcBef>
                          <a:spcPts val="0"/>
                        </a:spcBef>
                        <a:spcAft>
                          <a:spcPts val="0"/>
                        </a:spcAft>
                        <a:buNone/>
                      </a:pPr>
                      <a:r>
                        <a:rPr lang="en">
                          <a:solidFill>
                            <a:srgbClr val="FFFFFF"/>
                          </a:solidFill>
                        </a:rPr>
                        <a:t>Player 1 skills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Player 1 spells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Player 2 champion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Player 10 spells</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lnT cap="flat" cmpd="sng" w="9525">
                      <a:solidFill>
                        <a:srgbClr val="FFFFFF"/>
                      </a:solidFill>
                      <a:prstDash val="solid"/>
                      <a:round/>
                      <a:headEnd len="sm" w="sm" type="none"/>
                      <a:tailEnd len="sm" w="sm" type="none"/>
                    </a:lnT>
                  </a:tcPr>
                </a:tc>
                <a:tc>
                  <a:txBody>
                    <a:bodyPr/>
                    <a:lstStyle/>
                    <a:p>
                      <a:pPr indent="0" lvl="0" marL="0" rtl="0" algn="l">
                        <a:spcBef>
                          <a:spcPts val="0"/>
                        </a:spcBef>
                        <a:spcAft>
                          <a:spcPts val="0"/>
                        </a:spcAft>
                        <a:buNone/>
                      </a:pPr>
                      <a:r>
                        <a:rPr lang="en">
                          <a:solidFill>
                            <a:srgbClr val="FFFFFF"/>
                          </a:solidFill>
                        </a:rPr>
                        <a:t>Annie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Assassination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Flash</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Some string</a:t>
                      </a:r>
                      <a:endParaRPr>
                        <a:solidFill>
                          <a:srgbClr val="FFFFFF"/>
                        </a:solidFill>
                      </a:endParaRPr>
                    </a:p>
                  </a:txBody>
                  <a:tcPr marT="91425" marB="91425" marR="91425" marL="91425"/>
                </a:tc>
              </a:tr>
            </a:tbl>
          </a:graphicData>
        </a:graphic>
      </p:graphicFrame>
      <p:sp>
        <p:nvSpPr>
          <p:cNvPr id="111" name="Google Shape;111;p20"/>
          <p:cNvSpPr/>
          <p:nvPr/>
        </p:nvSpPr>
        <p:spPr>
          <a:xfrm>
            <a:off x="6069325" y="252500"/>
            <a:ext cx="1215600" cy="1038000"/>
          </a:xfrm>
          <a:prstGeom prst="ellipse">
            <a:avLst/>
          </a:prstGeom>
          <a:solidFill>
            <a:srgbClr val="5D2250"/>
          </a:solidFill>
          <a:ln cap="flat" cmpd="sng" w="9525">
            <a:solidFill>
              <a:srgbClr val="5D22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197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(80% accuracy)</a:t>
            </a:r>
            <a:endParaRPr/>
          </a:p>
        </p:txBody>
      </p:sp>
      <p:sp>
        <p:nvSpPr>
          <p:cNvPr id="117" name="Google Shape;117;p21"/>
          <p:cNvSpPr txBox="1"/>
          <p:nvPr>
            <p:ph idx="1" type="body"/>
          </p:nvPr>
        </p:nvSpPr>
        <p:spPr>
          <a:xfrm>
            <a:off x="5741400" y="1095950"/>
            <a:ext cx="3402600" cy="40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00FFFF"/>
              </a:solidFill>
            </a:endParaRPr>
          </a:p>
          <a:p>
            <a:pPr indent="0" lvl="0" marL="0" rtl="0" algn="l">
              <a:spcBef>
                <a:spcPts val="1600"/>
              </a:spcBef>
              <a:spcAft>
                <a:spcPts val="0"/>
              </a:spcAft>
              <a:buNone/>
            </a:pPr>
            <a:r>
              <a:t/>
            </a:r>
            <a:endParaRPr sz="2400">
              <a:solidFill>
                <a:srgbClr val="FF00FF"/>
              </a:solidFill>
            </a:endParaRPr>
          </a:p>
          <a:p>
            <a:pPr indent="0" lvl="0" marL="0" rtl="0" algn="l">
              <a:spcBef>
                <a:spcPts val="1600"/>
              </a:spcBef>
              <a:spcAft>
                <a:spcPts val="0"/>
              </a:spcAft>
              <a:buNone/>
            </a:pPr>
            <a:r>
              <a:t/>
            </a:r>
            <a:endParaRPr sz="2400">
              <a:solidFill>
                <a:srgbClr val="FF00FF"/>
              </a:solidFill>
            </a:endParaRPr>
          </a:p>
          <a:p>
            <a:pPr indent="0" lvl="0" marL="0" rtl="0" algn="l">
              <a:spcBef>
                <a:spcPts val="1600"/>
              </a:spcBef>
              <a:spcAft>
                <a:spcPts val="0"/>
              </a:spcAft>
              <a:buNone/>
            </a:pPr>
            <a:r>
              <a:t/>
            </a:r>
            <a:endParaRPr sz="2400">
              <a:solidFill>
                <a:srgbClr val="FF00FF"/>
              </a:solidFill>
            </a:endParaRPr>
          </a:p>
          <a:p>
            <a:pPr indent="0" lvl="0" marL="0" rtl="0" algn="l">
              <a:spcBef>
                <a:spcPts val="1600"/>
              </a:spcBef>
              <a:spcAft>
                <a:spcPts val="0"/>
              </a:spcAft>
              <a:buNone/>
            </a:pPr>
            <a:r>
              <a:t/>
            </a:r>
            <a:endParaRPr sz="2400">
              <a:solidFill>
                <a:srgbClr val="FF00FF"/>
              </a:solidFill>
            </a:endParaRPr>
          </a:p>
          <a:p>
            <a:pPr indent="0" lvl="0" marL="0" rtl="0" algn="l">
              <a:spcBef>
                <a:spcPts val="1600"/>
              </a:spcBef>
              <a:spcAft>
                <a:spcPts val="1600"/>
              </a:spcAft>
              <a:buNone/>
            </a:pPr>
            <a:r>
              <a:rPr lang="en" sz="2400">
                <a:solidFill>
                  <a:srgbClr val="FF00FF"/>
                </a:solidFill>
              </a:rPr>
              <a:t>                              </a:t>
            </a:r>
            <a:endParaRPr sz="2400">
              <a:solidFill>
                <a:srgbClr val="FF00FF"/>
              </a:solidFill>
            </a:endParaRPr>
          </a:p>
        </p:txBody>
      </p:sp>
      <p:pic>
        <p:nvPicPr>
          <p:cNvPr id="118" name="Google Shape;118;p21"/>
          <p:cNvPicPr preferRelativeResize="0"/>
          <p:nvPr/>
        </p:nvPicPr>
        <p:blipFill>
          <a:blip r:embed="rId4">
            <a:alphaModFix/>
          </a:blip>
          <a:stretch>
            <a:fillRect/>
          </a:stretch>
        </p:blipFill>
        <p:spPr>
          <a:xfrm>
            <a:off x="0" y="1095950"/>
            <a:ext cx="5515350" cy="404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