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62"/>
  </p:notesMasterIdLst>
  <p:sldIdLst>
    <p:sldId id="39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1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  <p:sldId id="295" r:id="rId38"/>
    <p:sldId id="294" r:id="rId39"/>
    <p:sldId id="296" r:id="rId40"/>
    <p:sldId id="297" r:id="rId41"/>
    <p:sldId id="298" r:id="rId42"/>
    <p:sldId id="299" r:id="rId43"/>
    <p:sldId id="300" r:id="rId44"/>
    <p:sldId id="303" r:id="rId45"/>
    <p:sldId id="302" r:id="rId46"/>
    <p:sldId id="301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0" r:id="rId55"/>
    <p:sldId id="312" r:id="rId56"/>
    <p:sldId id="313" r:id="rId57"/>
    <p:sldId id="314" r:id="rId58"/>
    <p:sldId id="315" r:id="rId59"/>
    <p:sldId id="316" r:id="rId60"/>
    <p:sldId id="318" r:id="rId6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DejaVu Sans" panose="020B0603030804020204" pitchFamily="34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D7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3717" autoAdjust="0"/>
  </p:normalViewPr>
  <p:slideViewPr>
    <p:cSldViewPr snapToGrid="0">
      <p:cViewPr>
        <p:scale>
          <a:sx n="75" d="100"/>
          <a:sy n="75" d="100"/>
        </p:scale>
        <p:origin x="-2652" y="-1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"/>
    </p:cViewPr>
  </p:sorterViewPr>
  <p:notesViewPr>
    <p:cSldViewPr snapToGrid="0">
      <p:cViewPr varScale="1">
        <p:scale>
          <a:sx n="57" d="100"/>
          <a:sy n="57" d="100"/>
        </p:scale>
        <p:origin x="-28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15746-0A17-473A-8D5D-328A091CFB5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D42513A7-F68C-4A55-B1CE-DD5A50101F9D}">
      <dgm:prSet phldrT="[Text]"/>
      <dgm:spPr>
        <a:solidFill>
          <a:srgbClr val="FFF2CC"/>
        </a:solidFill>
        <a:ln>
          <a:solidFill>
            <a:srgbClr val="002060"/>
          </a:solidFill>
        </a:ln>
      </dgm:spPr>
      <dgm:t>
        <a:bodyPr/>
        <a:lstStyle/>
        <a:p>
          <a:endParaRPr lang="en-US" dirty="0">
            <a:solidFill>
              <a:srgbClr val="002060"/>
            </a:solidFill>
          </a:endParaRPr>
        </a:p>
      </dgm:t>
    </dgm:pt>
    <dgm:pt modelId="{4100CFDB-E80E-463F-8562-4BD93DD0FE85}" type="parTrans" cxnId="{C72F4F53-0258-4705-B37C-65153D17CAB6}">
      <dgm:prSet/>
      <dgm:spPr/>
      <dgm:t>
        <a:bodyPr/>
        <a:lstStyle/>
        <a:p>
          <a:endParaRPr lang="en-US"/>
        </a:p>
      </dgm:t>
    </dgm:pt>
    <dgm:pt modelId="{2B7D3264-770D-4EF6-8C41-9386E97E25EA}" type="sibTrans" cxnId="{C72F4F53-0258-4705-B37C-65153D17CAB6}">
      <dgm:prSet/>
      <dgm:spPr/>
      <dgm:t>
        <a:bodyPr/>
        <a:lstStyle/>
        <a:p>
          <a:endParaRPr lang="en-US"/>
        </a:p>
      </dgm:t>
    </dgm:pt>
    <dgm:pt modelId="{7428C507-F79A-4F22-B9EF-D22C3A479936}">
      <dgm:prSet phldrT="[Text]" custT="1"/>
      <dgm:spPr>
        <a:solidFill>
          <a:srgbClr val="FFF2CC"/>
        </a:solidFill>
        <a:ln>
          <a:solidFill>
            <a:srgbClr val="002060"/>
          </a:solidFill>
        </a:ln>
      </dgm:spPr>
      <dgm:t>
        <a:bodyPr/>
        <a:lstStyle/>
        <a:p>
          <a:endParaRPr lang="en-US" sz="1600" dirty="0">
            <a:solidFill>
              <a:srgbClr val="002060"/>
            </a:solidFill>
          </a:endParaRPr>
        </a:p>
      </dgm:t>
    </dgm:pt>
    <dgm:pt modelId="{5DA048C6-01EF-4337-855C-4FAF6448E36D}" type="parTrans" cxnId="{FE3717AB-BE56-4FE2-9EF4-C392EA572A0A}">
      <dgm:prSet/>
      <dgm:spPr/>
      <dgm:t>
        <a:bodyPr/>
        <a:lstStyle/>
        <a:p>
          <a:endParaRPr lang="en-US"/>
        </a:p>
      </dgm:t>
    </dgm:pt>
    <dgm:pt modelId="{27142360-59FC-4675-8E6F-2218DD880879}" type="sibTrans" cxnId="{FE3717AB-BE56-4FE2-9EF4-C392EA572A0A}">
      <dgm:prSet/>
      <dgm:spPr/>
      <dgm:t>
        <a:bodyPr/>
        <a:lstStyle/>
        <a:p>
          <a:endParaRPr lang="en-US"/>
        </a:p>
      </dgm:t>
    </dgm:pt>
    <dgm:pt modelId="{086C2AC8-9D17-469A-B4C5-61ED4A9E6D7F}">
      <dgm:prSet phldrT="[Text]" custT="1"/>
      <dgm:spPr>
        <a:solidFill>
          <a:srgbClr val="FFF2CC"/>
        </a:solidFill>
        <a:ln>
          <a:solidFill>
            <a:srgbClr val="002060"/>
          </a:solidFill>
        </a:ln>
      </dgm:spPr>
      <dgm:t>
        <a:bodyPr/>
        <a:lstStyle/>
        <a:p>
          <a:endParaRPr lang="en-US" sz="1800" dirty="0">
            <a:solidFill>
              <a:srgbClr val="002060"/>
            </a:solidFill>
          </a:endParaRPr>
        </a:p>
      </dgm:t>
    </dgm:pt>
    <dgm:pt modelId="{B2988F0A-A1C4-4D5B-AAE1-FC064E752AB0}" type="parTrans" cxnId="{A9C6117D-B20C-48C7-815D-D1E4C30D2D3B}">
      <dgm:prSet/>
      <dgm:spPr/>
      <dgm:t>
        <a:bodyPr/>
        <a:lstStyle/>
        <a:p>
          <a:endParaRPr lang="en-US"/>
        </a:p>
      </dgm:t>
    </dgm:pt>
    <dgm:pt modelId="{F65F1C67-67D1-42E2-AAB1-3F586416B931}" type="sibTrans" cxnId="{A9C6117D-B20C-48C7-815D-D1E4C30D2D3B}">
      <dgm:prSet/>
      <dgm:spPr/>
      <dgm:t>
        <a:bodyPr/>
        <a:lstStyle/>
        <a:p>
          <a:endParaRPr lang="en-US"/>
        </a:p>
      </dgm:t>
    </dgm:pt>
    <dgm:pt modelId="{4E648EEB-459F-4F42-B40E-F5F9B8C766F6}" type="pres">
      <dgm:prSet presAssocID="{51A15746-0A17-473A-8D5D-328A091CFB55}" presName="compositeShape" presStyleCnt="0">
        <dgm:presLayoutVars>
          <dgm:chMax val="7"/>
          <dgm:dir/>
          <dgm:resizeHandles val="exact"/>
        </dgm:presLayoutVars>
      </dgm:prSet>
      <dgm:spPr/>
    </dgm:pt>
    <dgm:pt modelId="{D59B6BAC-6390-41F0-8149-40D1C879596A}" type="pres">
      <dgm:prSet presAssocID="{51A15746-0A17-473A-8D5D-328A091CFB55}" presName="wedge1" presStyleLbl="node1" presStyleIdx="0" presStyleCnt="3"/>
      <dgm:spPr/>
      <dgm:t>
        <a:bodyPr/>
        <a:lstStyle/>
        <a:p>
          <a:endParaRPr lang="en-US"/>
        </a:p>
      </dgm:t>
    </dgm:pt>
    <dgm:pt modelId="{E8A357AF-62ED-4486-9D37-D431DCDBFF5A}" type="pres">
      <dgm:prSet presAssocID="{51A15746-0A17-473A-8D5D-328A091CFB55}" presName="dummy1a" presStyleCnt="0"/>
      <dgm:spPr/>
    </dgm:pt>
    <dgm:pt modelId="{568CA0C5-9C2D-47A2-BBB7-58C285E92DA5}" type="pres">
      <dgm:prSet presAssocID="{51A15746-0A17-473A-8D5D-328A091CFB55}" presName="dummy1b" presStyleCnt="0"/>
      <dgm:spPr/>
    </dgm:pt>
    <dgm:pt modelId="{7D459F90-8F4A-4BDB-96FE-D3812FEC34D4}" type="pres">
      <dgm:prSet presAssocID="{51A15746-0A17-473A-8D5D-328A091CFB5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4B53B-B3C4-4DB0-A7ED-2536924F80CE}" type="pres">
      <dgm:prSet presAssocID="{51A15746-0A17-473A-8D5D-328A091CFB55}" presName="wedge2" presStyleLbl="node1" presStyleIdx="1" presStyleCnt="3"/>
      <dgm:spPr/>
      <dgm:t>
        <a:bodyPr/>
        <a:lstStyle/>
        <a:p>
          <a:endParaRPr lang="en-US"/>
        </a:p>
      </dgm:t>
    </dgm:pt>
    <dgm:pt modelId="{6093A336-8F19-419F-8D2D-19929FA86DBE}" type="pres">
      <dgm:prSet presAssocID="{51A15746-0A17-473A-8D5D-328A091CFB55}" presName="dummy2a" presStyleCnt="0"/>
      <dgm:spPr/>
    </dgm:pt>
    <dgm:pt modelId="{4993B297-C5FE-4DA6-9527-D411F15142A2}" type="pres">
      <dgm:prSet presAssocID="{51A15746-0A17-473A-8D5D-328A091CFB55}" presName="dummy2b" presStyleCnt="0"/>
      <dgm:spPr/>
    </dgm:pt>
    <dgm:pt modelId="{5C568873-5C8B-45B1-9915-A0BF820CD364}" type="pres">
      <dgm:prSet presAssocID="{51A15746-0A17-473A-8D5D-328A091CFB5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CF95C-E6B1-4577-B118-C77D51DF95FF}" type="pres">
      <dgm:prSet presAssocID="{51A15746-0A17-473A-8D5D-328A091CFB55}" presName="wedge3" presStyleLbl="node1" presStyleIdx="2" presStyleCnt="3"/>
      <dgm:spPr/>
      <dgm:t>
        <a:bodyPr/>
        <a:lstStyle/>
        <a:p>
          <a:endParaRPr lang="en-US"/>
        </a:p>
      </dgm:t>
    </dgm:pt>
    <dgm:pt modelId="{792E1DB0-7FFB-482E-BD86-DD9478BD931C}" type="pres">
      <dgm:prSet presAssocID="{51A15746-0A17-473A-8D5D-328A091CFB55}" presName="dummy3a" presStyleCnt="0"/>
      <dgm:spPr/>
    </dgm:pt>
    <dgm:pt modelId="{3EFF1D56-3107-4E31-901E-07FCFF65CF8A}" type="pres">
      <dgm:prSet presAssocID="{51A15746-0A17-473A-8D5D-328A091CFB55}" presName="dummy3b" presStyleCnt="0"/>
      <dgm:spPr/>
    </dgm:pt>
    <dgm:pt modelId="{7655DBA2-EF2F-432E-AF30-47CE0E357A86}" type="pres">
      <dgm:prSet presAssocID="{51A15746-0A17-473A-8D5D-328A091CFB5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E5FEE-1B26-4CEE-8D89-C89F96AAD067}" type="pres">
      <dgm:prSet presAssocID="{2B7D3264-770D-4EF6-8C41-9386E97E25EA}" presName="arrowWedge1" presStyleLbl="fgSibTrans2D1" presStyleIdx="0" presStyleCnt="3"/>
      <dgm:spPr>
        <a:solidFill>
          <a:srgbClr val="002060"/>
        </a:solidFill>
      </dgm:spPr>
    </dgm:pt>
    <dgm:pt modelId="{A3BB17C4-1342-4C1D-A54A-469B3E2CD288}" type="pres">
      <dgm:prSet presAssocID="{27142360-59FC-4675-8E6F-2218DD880879}" presName="arrowWedge2" presStyleLbl="fgSibTrans2D1" presStyleIdx="1" presStyleCnt="3"/>
      <dgm:spPr>
        <a:solidFill>
          <a:srgbClr val="002060"/>
        </a:solidFill>
      </dgm:spPr>
    </dgm:pt>
    <dgm:pt modelId="{58FD689F-BA11-4DD0-A9C7-41CA6E3E02E6}" type="pres">
      <dgm:prSet presAssocID="{F65F1C67-67D1-42E2-AAB1-3F586416B931}" presName="arrowWedge3" presStyleLbl="fgSibTrans2D1" presStyleIdx="2" presStyleCnt="3" custLinFactNeighborX="-737" custLinFactNeighborY="123"/>
      <dgm:spPr>
        <a:solidFill>
          <a:srgbClr val="002060"/>
        </a:solidFill>
      </dgm:spPr>
    </dgm:pt>
  </dgm:ptLst>
  <dgm:cxnLst>
    <dgm:cxn modelId="{58683359-FCBD-4370-B47F-D3FFA9308D81}" type="presOf" srcId="{7428C507-F79A-4F22-B9EF-D22C3A479936}" destId="{5C568873-5C8B-45B1-9915-A0BF820CD364}" srcOrd="1" destOrd="0" presId="urn:microsoft.com/office/officeart/2005/8/layout/cycle8"/>
    <dgm:cxn modelId="{9D89DE79-7EE7-472B-9537-9111D743F233}" type="presOf" srcId="{086C2AC8-9D17-469A-B4C5-61ED4A9E6D7F}" destId="{4BBCF95C-E6B1-4577-B118-C77D51DF95FF}" srcOrd="0" destOrd="0" presId="urn:microsoft.com/office/officeart/2005/8/layout/cycle8"/>
    <dgm:cxn modelId="{A9C6117D-B20C-48C7-815D-D1E4C30D2D3B}" srcId="{51A15746-0A17-473A-8D5D-328A091CFB55}" destId="{086C2AC8-9D17-469A-B4C5-61ED4A9E6D7F}" srcOrd="2" destOrd="0" parTransId="{B2988F0A-A1C4-4D5B-AAE1-FC064E752AB0}" sibTransId="{F65F1C67-67D1-42E2-AAB1-3F586416B931}"/>
    <dgm:cxn modelId="{3F951DE7-54DE-43A3-98CD-F9887EE1D5B7}" type="presOf" srcId="{086C2AC8-9D17-469A-B4C5-61ED4A9E6D7F}" destId="{7655DBA2-EF2F-432E-AF30-47CE0E357A86}" srcOrd="1" destOrd="0" presId="urn:microsoft.com/office/officeart/2005/8/layout/cycle8"/>
    <dgm:cxn modelId="{BE775716-CA68-467E-881F-3AC37433958C}" type="presOf" srcId="{D42513A7-F68C-4A55-B1CE-DD5A50101F9D}" destId="{D59B6BAC-6390-41F0-8149-40D1C879596A}" srcOrd="0" destOrd="0" presId="urn:microsoft.com/office/officeart/2005/8/layout/cycle8"/>
    <dgm:cxn modelId="{F8A9745F-E0F4-42D2-A775-327527888B26}" type="presOf" srcId="{D42513A7-F68C-4A55-B1CE-DD5A50101F9D}" destId="{7D459F90-8F4A-4BDB-96FE-D3812FEC34D4}" srcOrd="1" destOrd="0" presId="urn:microsoft.com/office/officeart/2005/8/layout/cycle8"/>
    <dgm:cxn modelId="{C72F4F53-0258-4705-B37C-65153D17CAB6}" srcId="{51A15746-0A17-473A-8D5D-328A091CFB55}" destId="{D42513A7-F68C-4A55-B1CE-DD5A50101F9D}" srcOrd="0" destOrd="0" parTransId="{4100CFDB-E80E-463F-8562-4BD93DD0FE85}" sibTransId="{2B7D3264-770D-4EF6-8C41-9386E97E25EA}"/>
    <dgm:cxn modelId="{9EABE6A5-102D-4B50-A8EF-B080D1ADA404}" type="presOf" srcId="{7428C507-F79A-4F22-B9EF-D22C3A479936}" destId="{E8D4B53B-B3C4-4DB0-A7ED-2536924F80CE}" srcOrd="0" destOrd="0" presId="urn:microsoft.com/office/officeart/2005/8/layout/cycle8"/>
    <dgm:cxn modelId="{FE3717AB-BE56-4FE2-9EF4-C392EA572A0A}" srcId="{51A15746-0A17-473A-8D5D-328A091CFB55}" destId="{7428C507-F79A-4F22-B9EF-D22C3A479936}" srcOrd="1" destOrd="0" parTransId="{5DA048C6-01EF-4337-855C-4FAF6448E36D}" sibTransId="{27142360-59FC-4675-8E6F-2218DD880879}"/>
    <dgm:cxn modelId="{E29055C4-3DFE-48FB-899B-2FD8424D9864}" type="presOf" srcId="{51A15746-0A17-473A-8D5D-328A091CFB55}" destId="{4E648EEB-459F-4F42-B40E-F5F9B8C766F6}" srcOrd="0" destOrd="0" presId="urn:microsoft.com/office/officeart/2005/8/layout/cycle8"/>
    <dgm:cxn modelId="{30558F23-89A7-4D87-8DB5-3EA68B4F6CF7}" type="presParOf" srcId="{4E648EEB-459F-4F42-B40E-F5F9B8C766F6}" destId="{D59B6BAC-6390-41F0-8149-40D1C879596A}" srcOrd="0" destOrd="0" presId="urn:microsoft.com/office/officeart/2005/8/layout/cycle8"/>
    <dgm:cxn modelId="{79D57785-9FD3-4109-9553-255F9A6F43DA}" type="presParOf" srcId="{4E648EEB-459F-4F42-B40E-F5F9B8C766F6}" destId="{E8A357AF-62ED-4486-9D37-D431DCDBFF5A}" srcOrd="1" destOrd="0" presId="urn:microsoft.com/office/officeart/2005/8/layout/cycle8"/>
    <dgm:cxn modelId="{BD7E3B9E-B94F-440B-8E55-44619BB41A73}" type="presParOf" srcId="{4E648EEB-459F-4F42-B40E-F5F9B8C766F6}" destId="{568CA0C5-9C2D-47A2-BBB7-58C285E92DA5}" srcOrd="2" destOrd="0" presId="urn:microsoft.com/office/officeart/2005/8/layout/cycle8"/>
    <dgm:cxn modelId="{FB976214-84CB-47BE-B200-F12ED61316B4}" type="presParOf" srcId="{4E648EEB-459F-4F42-B40E-F5F9B8C766F6}" destId="{7D459F90-8F4A-4BDB-96FE-D3812FEC34D4}" srcOrd="3" destOrd="0" presId="urn:microsoft.com/office/officeart/2005/8/layout/cycle8"/>
    <dgm:cxn modelId="{B6B0D264-78B9-40D9-AD02-5EDA81681135}" type="presParOf" srcId="{4E648EEB-459F-4F42-B40E-F5F9B8C766F6}" destId="{E8D4B53B-B3C4-4DB0-A7ED-2536924F80CE}" srcOrd="4" destOrd="0" presId="urn:microsoft.com/office/officeart/2005/8/layout/cycle8"/>
    <dgm:cxn modelId="{657C591F-BC24-405F-B81B-A1CC076950AC}" type="presParOf" srcId="{4E648EEB-459F-4F42-B40E-F5F9B8C766F6}" destId="{6093A336-8F19-419F-8D2D-19929FA86DBE}" srcOrd="5" destOrd="0" presId="urn:microsoft.com/office/officeart/2005/8/layout/cycle8"/>
    <dgm:cxn modelId="{94EE4BB1-2FA8-43CC-AD43-445A69054E7D}" type="presParOf" srcId="{4E648EEB-459F-4F42-B40E-F5F9B8C766F6}" destId="{4993B297-C5FE-4DA6-9527-D411F15142A2}" srcOrd="6" destOrd="0" presId="urn:microsoft.com/office/officeart/2005/8/layout/cycle8"/>
    <dgm:cxn modelId="{F1AC9FEB-3199-43BC-A729-2439E0CF7127}" type="presParOf" srcId="{4E648EEB-459F-4F42-B40E-F5F9B8C766F6}" destId="{5C568873-5C8B-45B1-9915-A0BF820CD364}" srcOrd="7" destOrd="0" presId="urn:microsoft.com/office/officeart/2005/8/layout/cycle8"/>
    <dgm:cxn modelId="{2ED615E9-1299-4EAC-9EA0-A9676453FDC5}" type="presParOf" srcId="{4E648EEB-459F-4F42-B40E-F5F9B8C766F6}" destId="{4BBCF95C-E6B1-4577-B118-C77D51DF95FF}" srcOrd="8" destOrd="0" presId="urn:microsoft.com/office/officeart/2005/8/layout/cycle8"/>
    <dgm:cxn modelId="{5EA96909-0A26-4FC5-9715-04D22EF25FF8}" type="presParOf" srcId="{4E648EEB-459F-4F42-B40E-F5F9B8C766F6}" destId="{792E1DB0-7FFB-482E-BD86-DD9478BD931C}" srcOrd="9" destOrd="0" presId="urn:microsoft.com/office/officeart/2005/8/layout/cycle8"/>
    <dgm:cxn modelId="{335D8ABB-FB00-4178-BE71-2EEB767160A1}" type="presParOf" srcId="{4E648EEB-459F-4F42-B40E-F5F9B8C766F6}" destId="{3EFF1D56-3107-4E31-901E-07FCFF65CF8A}" srcOrd="10" destOrd="0" presId="urn:microsoft.com/office/officeart/2005/8/layout/cycle8"/>
    <dgm:cxn modelId="{000744D1-65D4-48ED-9691-6789D273BD84}" type="presParOf" srcId="{4E648EEB-459F-4F42-B40E-F5F9B8C766F6}" destId="{7655DBA2-EF2F-432E-AF30-47CE0E357A86}" srcOrd="11" destOrd="0" presId="urn:microsoft.com/office/officeart/2005/8/layout/cycle8"/>
    <dgm:cxn modelId="{E36B936E-AE19-466B-8931-69BFC06574DB}" type="presParOf" srcId="{4E648EEB-459F-4F42-B40E-F5F9B8C766F6}" destId="{C47E5FEE-1B26-4CEE-8D89-C89F96AAD067}" srcOrd="12" destOrd="0" presId="urn:microsoft.com/office/officeart/2005/8/layout/cycle8"/>
    <dgm:cxn modelId="{F05FCB26-B49B-43E8-A413-5853AF002216}" type="presParOf" srcId="{4E648EEB-459F-4F42-B40E-F5F9B8C766F6}" destId="{A3BB17C4-1342-4C1D-A54A-469B3E2CD288}" srcOrd="13" destOrd="0" presId="urn:microsoft.com/office/officeart/2005/8/layout/cycle8"/>
    <dgm:cxn modelId="{529483FF-5F64-46EA-A9D8-FBCC55F2A833}" type="presParOf" srcId="{4E648EEB-459F-4F42-B40E-F5F9B8C766F6}" destId="{58FD689F-BA11-4DD0-A9C7-41CA6E3E02E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0A2950-103F-467D-AB4D-20F5B5F316B1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E0CC75C-DDCB-4902-A49A-AA37F16D8DB0}">
      <dgm:prSet phldrT="[Text]" custT="1"/>
      <dgm:spPr>
        <a:xfrm>
          <a:off x="0" y="2195"/>
          <a:ext cx="2962656" cy="1448841"/>
        </a:xfrm>
        <a:solidFill>
          <a:srgbClr val="4F81BD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4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</a:t>
          </a:r>
          <a:endParaRPr lang="en-US" sz="3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F6D0A40-3ED1-4B2B-818A-D42B2AA7ACD4}" type="parTrans" cxnId="{6ED001D6-25F7-4E0B-AD20-EBACF87CDEB8}">
      <dgm:prSet/>
      <dgm:spPr/>
      <dgm:t>
        <a:bodyPr/>
        <a:lstStyle/>
        <a:p>
          <a:endParaRPr lang="en-US"/>
        </a:p>
      </dgm:t>
    </dgm:pt>
    <dgm:pt modelId="{99483164-7956-4FB5-842A-DE26D097EA4D}" type="sibTrans" cxnId="{6ED001D6-25F7-4E0B-AD20-EBACF87CDEB8}">
      <dgm:prSet/>
      <dgm:spPr/>
      <dgm:t>
        <a:bodyPr/>
        <a:lstStyle/>
        <a:p>
          <a:endParaRPr lang="en-US"/>
        </a:p>
      </dgm:t>
    </dgm:pt>
    <dgm:pt modelId="{8A2AC74C-7C5E-4D66-93D2-7FFDE666DC5A}">
      <dgm:prSet phldrT="[Text]"/>
      <dgm:spPr>
        <a:xfrm rot="5400000">
          <a:off x="5016591" y="-1906855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disable_all_assertions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7BE3EF9-9A91-4A9C-941D-0435A3F320D6}" type="parTrans" cxnId="{6200E15A-132D-46C4-BAB1-A32A04FFD282}">
      <dgm:prSet/>
      <dgm:spPr/>
      <dgm:t>
        <a:bodyPr/>
        <a:lstStyle/>
        <a:p>
          <a:endParaRPr lang="en-US"/>
        </a:p>
      </dgm:t>
    </dgm:pt>
    <dgm:pt modelId="{FC58538E-7DD9-456F-BD5C-C067F9E7E116}" type="sibTrans" cxnId="{6200E15A-132D-46C4-BAB1-A32A04FFD282}">
      <dgm:prSet/>
      <dgm:spPr/>
      <dgm:t>
        <a:bodyPr/>
        <a:lstStyle/>
        <a:p>
          <a:endParaRPr lang="en-US"/>
        </a:p>
      </dgm:t>
    </dgm:pt>
    <dgm:pt modelId="{7CC40D9E-13E7-47E1-A514-108788C99645}">
      <dgm:prSet phldrT="[Text]" custT="1"/>
      <dgm:spPr>
        <a:xfrm>
          <a:off x="0" y="1523479"/>
          <a:ext cx="2962656" cy="1448841"/>
        </a:xfrm>
        <a:solidFill>
          <a:srgbClr val="4F81BD">
            <a:shade val="80000"/>
            <a:hueOff val="153123"/>
            <a:satOff val="-2196"/>
            <a:lumOff val="1280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4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CHECK</a:t>
          </a:r>
          <a:endParaRPr lang="en-US" sz="5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18903F8-48FC-4BC9-ABE8-6E993EA07448}" type="parTrans" cxnId="{DC561465-C1FB-4C84-8F7D-3A5AB9EBB22C}">
      <dgm:prSet/>
      <dgm:spPr/>
      <dgm:t>
        <a:bodyPr/>
        <a:lstStyle/>
        <a:p>
          <a:endParaRPr lang="en-US"/>
        </a:p>
      </dgm:t>
    </dgm:pt>
    <dgm:pt modelId="{AE5F71B5-3D9C-4292-BD7F-B9D96BC9B123}" type="sibTrans" cxnId="{DC561465-C1FB-4C84-8F7D-3A5AB9EBB22C}">
      <dgm:prSet/>
      <dgm:spPr/>
      <dgm:t>
        <a:bodyPr/>
        <a:lstStyle/>
        <a:p>
          <a:endParaRPr lang="en-US"/>
        </a:p>
      </dgm:t>
    </dgm:pt>
    <dgm:pt modelId="{F6BE7D6F-922B-48B0-882C-517133CCD580}">
      <dgm:prSet phldrT="[Text]"/>
      <dgm:spPr>
        <a:xfrm rot="5400000">
          <a:off x="5016591" y="-385572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fail_if_sva_does_not_exists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</a:t>
          </a:r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sva_name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, </a:t>
          </a:r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error_msg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);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476E1BF-789C-4D97-A9E4-9231C242736D}" type="parTrans" cxnId="{F9A1A5C1-C908-4D02-9FFB-B196782E7DF1}">
      <dgm:prSet/>
      <dgm:spPr/>
      <dgm:t>
        <a:bodyPr/>
        <a:lstStyle/>
        <a:p>
          <a:endParaRPr lang="en-US"/>
        </a:p>
      </dgm:t>
    </dgm:pt>
    <dgm:pt modelId="{F87E9396-9D29-4323-9B08-838CBBE65EB3}" type="sibTrans" cxnId="{F9A1A5C1-C908-4D02-9FFB-B196782E7DF1}">
      <dgm:prSet/>
      <dgm:spPr/>
      <dgm:t>
        <a:bodyPr/>
        <a:lstStyle/>
        <a:p>
          <a:endParaRPr lang="en-US"/>
        </a:p>
      </dgm:t>
    </dgm:pt>
    <dgm:pt modelId="{300A7FC1-9C22-4562-B6BD-5A9D28C52756}">
      <dgm:prSet phldrT="[Text]" custT="1"/>
      <dgm:spPr>
        <a:xfrm>
          <a:off x="0" y="3044762"/>
          <a:ext cx="2962656" cy="1448841"/>
        </a:xfrm>
        <a:solidFill>
          <a:srgbClr val="4F81BD">
            <a:shade val="80000"/>
            <a:hueOff val="306246"/>
            <a:satOff val="-4392"/>
            <a:lumOff val="2561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4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REPORT</a:t>
          </a:r>
          <a:endParaRPr lang="en-US" sz="5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40968E1-1EFB-4BF0-9645-185C42CE01F3}" type="parTrans" cxnId="{62C545A3-715E-4514-A631-F3FFCEEC641F}">
      <dgm:prSet/>
      <dgm:spPr/>
      <dgm:t>
        <a:bodyPr/>
        <a:lstStyle/>
        <a:p>
          <a:endParaRPr lang="en-US"/>
        </a:p>
      </dgm:t>
    </dgm:pt>
    <dgm:pt modelId="{A4C651DC-80C8-4350-895E-C68231B6C0FE}" type="sibTrans" cxnId="{62C545A3-715E-4514-A631-F3FFCEEC641F}">
      <dgm:prSet/>
      <dgm:spPr/>
      <dgm:t>
        <a:bodyPr/>
        <a:lstStyle/>
        <a:p>
          <a:endParaRPr lang="en-US"/>
        </a:p>
      </dgm:t>
    </dgm:pt>
    <dgm:pt modelId="{2B4909D4-ACB2-44A5-A813-93486B6290A7}">
      <dgm:prSet phldrT="[Text]"/>
      <dgm:spPr>
        <a:xfrm rot="5400000">
          <a:off x="5016591" y="1135711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print_status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EC2667B-4441-4C59-83B4-6671897DA16A}" type="parTrans" cxnId="{1C3BC452-D0FF-4D60-9DC5-81BD8DC631DD}">
      <dgm:prSet/>
      <dgm:spPr/>
      <dgm:t>
        <a:bodyPr/>
        <a:lstStyle/>
        <a:p>
          <a:endParaRPr lang="en-US"/>
        </a:p>
      </dgm:t>
    </dgm:pt>
    <dgm:pt modelId="{1AEDDDB2-1F0C-466B-BC6A-4C4507F7B2C7}" type="sibTrans" cxnId="{1C3BC452-D0FF-4D60-9DC5-81BD8DC631DD}">
      <dgm:prSet/>
      <dgm:spPr/>
      <dgm:t>
        <a:bodyPr/>
        <a:lstStyle/>
        <a:p>
          <a:endParaRPr lang="en-US"/>
        </a:p>
      </dgm:t>
    </dgm:pt>
    <dgm:pt modelId="{FD67DA3C-0FD4-4611-976A-68A7B1A4E4CA}">
      <dgm:prSet/>
      <dgm:spPr>
        <a:xfrm rot="5400000">
          <a:off x="5016591" y="-1906855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enable_assertion(sva_name);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CC4A52B-9CB9-4818-B820-FF55D4A76866}" type="parTrans" cxnId="{175202BE-CAD9-4E61-8F5F-1DF1F7B2291F}">
      <dgm:prSet/>
      <dgm:spPr/>
      <dgm:t>
        <a:bodyPr/>
        <a:lstStyle/>
        <a:p>
          <a:endParaRPr lang="en-US"/>
        </a:p>
      </dgm:t>
    </dgm:pt>
    <dgm:pt modelId="{FD3E5FB8-CF1B-42EE-AA61-056752631347}" type="sibTrans" cxnId="{175202BE-CAD9-4E61-8F5F-1DF1F7B2291F}">
      <dgm:prSet/>
      <dgm:spPr/>
      <dgm:t>
        <a:bodyPr/>
        <a:lstStyle/>
        <a:p>
          <a:endParaRPr lang="en-US"/>
        </a:p>
      </dgm:t>
    </dgm:pt>
    <dgm:pt modelId="{2EF9D97D-318D-46B0-AEC2-92BCE5D193CF}">
      <dgm:prSet/>
      <dgm:spPr>
        <a:xfrm rot="5400000">
          <a:off x="5016591" y="-1906855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enable_all_assertions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b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</a:b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 . .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FDF9937-B194-45C2-9466-C01EB2014A87}" type="parTrans" cxnId="{C9204805-AB53-4E24-9D21-B84437F67E85}">
      <dgm:prSet/>
      <dgm:spPr/>
      <dgm:t>
        <a:bodyPr/>
        <a:lstStyle/>
        <a:p>
          <a:endParaRPr lang="en-US"/>
        </a:p>
      </dgm:t>
    </dgm:pt>
    <dgm:pt modelId="{97AFB235-E845-42A4-8BB9-FD8E4470011F}" type="sibTrans" cxnId="{C9204805-AB53-4E24-9D21-B84437F67E85}">
      <dgm:prSet/>
      <dgm:spPr/>
      <dgm:t>
        <a:bodyPr/>
        <a:lstStyle/>
        <a:p>
          <a:endParaRPr lang="en-US"/>
        </a:p>
      </dgm:t>
    </dgm:pt>
    <dgm:pt modelId="{C821A401-0D59-4ACE-8092-3253153BC6B4}">
      <dgm:prSet/>
      <dgm:spPr>
        <a:xfrm rot="5400000">
          <a:off x="5016591" y="-385572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pass_if_sva_not_succeeded(sva_name, error_msg);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04DFEFD-ADB1-4692-B58E-3299EE9DD823}" type="parTrans" cxnId="{A1614D88-CEB8-4FC6-B68D-B361E35DE829}">
      <dgm:prSet/>
      <dgm:spPr/>
      <dgm:t>
        <a:bodyPr/>
        <a:lstStyle/>
        <a:p>
          <a:endParaRPr lang="en-US"/>
        </a:p>
      </dgm:t>
    </dgm:pt>
    <dgm:pt modelId="{E4837494-C95F-4025-ADE6-6A38E4849F3F}" type="sibTrans" cxnId="{A1614D88-CEB8-4FC6-B68D-B361E35DE829}">
      <dgm:prSet/>
      <dgm:spPr/>
      <dgm:t>
        <a:bodyPr/>
        <a:lstStyle/>
        <a:p>
          <a:endParaRPr lang="en-US"/>
        </a:p>
      </dgm:t>
    </dgm:pt>
    <dgm:pt modelId="{AA37AC48-55E7-4B63-9C17-C589CE0DB327}">
      <dgm:prSet/>
      <dgm:spPr>
        <a:xfrm rot="5400000">
          <a:off x="5016591" y="-385572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pass/</a:t>
          </a:r>
          <a:r>
            <a:rPr lang="en-US" altLang="en-US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fail_if</a:t>
          </a:r>
          <a:r>
            <a:rPr lang="en-US" altLang="en-US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(expression, </a:t>
          </a:r>
          <a:r>
            <a:rPr lang="en-US" altLang="en-US" dirty="0" err="1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error_msg</a:t>
          </a:r>
          <a:r>
            <a:rPr lang="en-US" altLang="en-US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); 	</a:t>
          </a:r>
          <a:br>
            <a:rPr lang="en-US" altLang="en-US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</a:b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 . .</a:t>
          </a:r>
          <a:endParaRPr lang="en-US" altLang="en-US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A43FECC8-DF6B-42AB-B001-3600DEF0809A}" type="parTrans" cxnId="{B92F2C24-4661-4FB9-8E68-8BE813989F0E}">
      <dgm:prSet/>
      <dgm:spPr/>
      <dgm:t>
        <a:bodyPr/>
        <a:lstStyle/>
        <a:p>
          <a:endParaRPr lang="en-US"/>
        </a:p>
      </dgm:t>
    </dgm:pt>
    <dgm:pt modelId="{CF5529E7-CD64-4C56-AD8A-2633F8EC5678}" type="sibTrans" cxnId="{B92F2C24-4661-4FB9-8E68-8BE813989F0E}">
      <dgm:prSet/>
      <dgm:spPr/>
      <dgm:t>
        <a:bodyPr/>
        <a:lstStyle/>
        <a:p>
          <a:endParaRPr lang="en-US"/>
        </a:p>
      </dgm:t>
    </dgm:pt>
    <dgm:pt modelId="{BBD7683A-31B0-4BE3-9ED5-E584F6A54F52}">
      <dgm:prSet/>
      <dgm:spPr>
        <a:xfrm rot="5400000">
          <a:off x="5016591" y="1135711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print_sva();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70098CA-9A5A-48E1-92B6-E152C35B5978}" type="parTrans" cxnId="{F599EA5C-5E86-4BC9-AD13-1A27049D975D}">
      <dgm:prSet/>
      <dgm:spPr/>
      <dgm:t>
        <a:bodyPr/>
        <a:lstStyle/>
        <a:p>
          <a:endParaRPr lang="en-US"/>
        </a:p>
      </dgm:t>
    </dgm:pt>
    <dgm:pt modelId="{0AA07FE1-D8E5-4B62-9D9E-B164C5F74BEA}" type="sibTrans" cxnId="{F599EA5C-5E86-4BC9-AD13-1A27049D975D}">
      <dgm:prSet/>
      <dgm:spPr/>
      <dgm:t>
        <a:bodyPr/>
        <a:lstStyle/>
        <a:p>
          <a:endParaRPr lang="en-US"/>
        </a:p>
      </dgm:t>
    </dgm:pt>
    <dgm:pt modelId="{166887C6-9315-4673-9D37-C826E1CA1DA0}">
      <dgm:prSet/>
      <dgm:spPr>
        <a:xfrm rot="5400000">
          <a:off x="5016591" y="1135711"/>
          <a:ext cx="1159073" cy="5266944"/>
        </a:xfrm>
        <a:solidFill>
          <a:srgbClr val="4F81BD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F81BD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altLang="en-US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print_report</a:t>
          </a: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();</a:t>
          </a:r>
          <a:b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</a:br>
          <a:r>
            <a:rPr lang="en-US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. . .</a:t>
          </a:r>
          <a:endParaRPr lang="en-US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CEC1E6F-C1B3-43FA-9A52-C03BFEF8CA0B}" type="parTrans" cxnId="{D7C2D6BB-0A04-42AB-8A02-BD3E5DA33CC3}">
      <dgm:prSet/>
      <dgm:spPr/>
      <dgm:t>
        <a:bodyPr/>
        <a:lstStyle/>
        <a:p>
          <a:endParaRPr lang="en-US"/>
        </a:p>
      </dgm:t>
    </dgm:pt>
    <dgm:pt modelId="{B1F218FF-4429-490F-B967-5DB7D86F3B60}" type="sibTrans" cxnId="{D7C2D6BB-0A04-42AB-8A02-BD3E5DA33CC3}">
      <dgm:prSet/>
      <dgm:spPr/>
      <dgm:t>
        <a:bodyPr/>
        <a:lstStyle/>
        <a:p>
          <a:endParaRPr lang="en-US"/>
        </a:p>
      </dgm:t>
    </dgm:pt>
    <dgm:pt modelId="{9675A39B-EC72-4D5A-9552-8E7EAB0895FF}" type="pres">
      <dgm:prSet presAssocID="{050A2950-103F-467D-AB4D-20F5B5F316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C66456-5147-4AAD-9FBF-F6134756225B}" type="pres">
      <dgm:prSet presAssocID="{5E0CC75C-DDCB-4902-A49A-AA37F16D8DB0}" presName="linNode" presStyleCnt="0"/>
      <dgm:spPr/>
    </dgm:pt>
    <dgm:pt modelId="{86E36BAD-E602-4AE6-9261-86074C2C44FE}" type="pres">
      <dgm:prSet presAssocID="{5E0CC75C-DDCB-4902-A49A-AA37F16D8DB0}" presName="parentText" presStyleLbl="node1" presStyleIdx="0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CC9769B-8F3A-4963-9393-2674310B6703}" type="pres">
      <dgm:prSet presAssocID="{5E0CC75C-DDCB-4902-A49A-AA37F16D8DB0}" presName="descendantText" presStyleLbl="alignAccFollowNode1" presStyleIdx="0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BEE03CC3-7989-41F9-9705-AE0FC7E5503C}" type="pres">
      <dgm:prSet presAssocID="{99483164-7956-4FB5-842A-DE26D097EA4D}" presName="sp" presStyleCnt="0"/>
      <dgm:spPr/>
    </dgm:pt>
    <dgm:pt modelId="{103E9D62-B896-4FE6-9529-9B82758CE0E2}" type="pres">
      <dgm:prSet presAssocID="{7CC40D9E-13E7-47E1-A514-108788C99645}" presName="linNode" presStyleCnt="0"/>
      <dgm:spPr/>
    </dgm:pt>
    <dgm:pt modelId="{90FF3C0C-D3C6-462B-9004-87F0B9E3FA0A}" type="pres">
      <dgm:prSet presAssocID="{7CC40D9E-13E7-47E1-A514-108788C996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B737E7F-8643-44FD-ADBB-19B2DAA94317}" type="pres">
      <dgm:prSet presAssocID="{7CC40D9E-13E7-47E1-A514-108788C99645}" presName="descendantText" presStyleLbl="alignAccFollowNode1" presStyleIdx="1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9E153306-12B0-4904-B39D-60F8233CFCB4}" type="pres">
      <dgm:prSet presAssocID="{AE5F71B5-3D9C-4292-BD7F-B9D96BC9B123}" presName="sp" presStyleCnt="0"/>
      <dgm:spPr/>
    </dgm:pt>
    <dgm:pt modelId="{5B345C4F-6796-43F1-916C-4950286F9DB5}" type="pres">
      <dgm:prSet presAssocID="{300A7FC1-9C22-4562-B6BD-5A9D28C52756}" presName="linNode" presStyleCnt="0"/>
      <dgm:spPr/>
    </dgm:pt>
    <dgm:pt modelId="{1C88965B-D775-44D3-9E36-BE66DAF5B609}" type="pres">
      <dgm:prSet presAssocID="{300A7FC1-9C22-4562-B6BD-5A9D28C52756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11C14AA-D9A3-4532-93F1-F8DFE51356E8}" type="pres">
      <dgm:prSet presAssocID="{300A7FC1-9C22-4562-B6BD-5A9D28C52756}" presName="descendantText" presStyleLbl="alignAccFollowNode1" presStyleIdx="2" presStyleCnt="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</dgm:ptLst>
  <dgm:cxnLst>
    <dgm:cxn modelId="{5D62F0E8-78C6-4AF9-A8FA-3E95A59D6436}" type="presOf" srcId="{BBD7683A-31B0-4BE3-9ED5-E584F6A54F52}" destId="{A11C14AA-D9A3-4532-93F1-F8DFE51356E8}" srcOrd="0" destOrd="1" presId="urn:microsoft.com/office/officeart/2005/8/layout/vList5"/>
    <dgm:cxn modelId="{1C3BC452-D0FF-4D60-9DC5-81BD8DC631DD}" srcId="{300A7FC1-9C22-4562-B6BD-5A9D28C52756}" destId="{2B4909D4-ACB2-44A5-A813-93486B6290A7}" srcOrd="0" destOrd="0" parTransId="{9EC2667B-4441-4C59-83B4-6671897DA16A}" sibTransId="{1AEDDDB2-1F0C-466B-BC6A-4C4507F7B2C7}"/>
    <dgm:cxn modelId="{C1230657-5CDC-40A2-A889-02704B58DAA7}" type="presOf" srcId="{300A7FC1-9C22-4562-B6BD-5A9D28C52756}" destId="{1C88965B-D775-44D3-9E36-BE66DAF5B609}" srcOrd="0" destOrd="0" presId="urn:microsoft.com/office/officeart/2005/8/layout/vList5"/>
    <dgm:cxn modelId="{6C8E59B3-5CAC-45DE-9903-6E3E84841C4C}" type="presOf" srcId="{166887C6-9315-4673-9D37-C826E1CA1DA0}" destId="{A11C14AA-D9A3-4532-93F1-F8DFE51356E8}" srcOrd="0" destOrd="2" presId="urn:microsoft.com/office/officeart/2005/8/layout/vList5"/>
    <dgm:cxn modelId="{E3E663F1-5F14-4C0D-A266-2B570F5FE58A}" type="presOf" srcId="{050A2950-103F-467D-AB4D-20F5B5F316B1}" destId="{9675A39B-EC72-4D5A-9552-8E7EAB0895FF}" srcOrd="0" destOrd="0" presId="urn:microsoft.com/office/officeart/2005/8/layout/vList5"/>
    <dgm:cxn modelId="{0FDF7015-D54C-490D-B462-6E86581D1A9B}" type="presOf" srcId="{7CC40D9E-13E7-47E1-A514-108788C99645}" destId="{90FF3C0C-D3C6-462B-9004-87F0B9E3FA0A}" srcOrd="0" destOrd="0" presId="urn:microsoft.com/office/officeart/2005/8/layout/vList5"/>
    <dgm:cxn modelId="{78C20C07-1383-40A0-8306-FEDC2ACC3D5C}" type="presOf" srcId="{2B4909D4-ACB2-44A5-A813-93486B6290A7}" destId="{A11C14AA-D9A3-4532-93F1-F8DFE51356E8}" srcOrd="0" destOrd="0" presId="urn:microsoft.com/office/officeart/2005/8/layout/vList5"/>
    <dgm:cxn modelId="{C9204805-AB53-4E24-9D21-B84437F67E85}" srcId="{5E0CC75C-DDCB-4902-A49A-AA37F16D8DB0}" destId="{2EF9D97D-318D-46B0-AEC2-92BCE5D193CF}" srcOrd="2" destOrd="0" parTransId="{7FDF9937-B194-45C2-9466-C01EB2014A87}" sibTransId="{97AFB235-E845-42A4-8BB9-FD8E4470011F}"/>
    <dgm:cxn modelId="{6200E15A-132D-46C4-BAB1-A32A04FFD282}" srcId="{5E0CC75C-DDCB-4902-A49A-AA37F16D8DB0}" destId="{8A2AC74C-7C5E-4D66-93D2-7FFDE666DC5A}" srcOrd="0" destOrd="0" parTransId="{E7BE3EF9-9A91-4A9C-941D-0435A3F320D6}" sibTransId="{FC58538E-7DD9-456F-BD5C-C067F9E7E116}"/>
    <dgm:cxn modelId="{B19023F0-8C71-482E-A98B-74F4A9491912}" type="presOf" srcId="{FD67DA3C-0FD4-4611-976A-68A7B1A4E4CA}" destId="{9CC9769B-8F3A-4963-9393-2674310B6703}" srcOrd="0" destOrd="1" presId="urn:microsoft.com/office/officeart/2005/8/layout/vList5"/>
    <dgm:cxn modelId="{D7C2D6BB-0A04-42AB-8A02-BD3E5DA33CC3}" srcId="{300A7FC1-9C22-4562-B6BD-5A9D28C52756}" destId="{166887C6-9315-4673-9D37-C826E1CA1DA0}" srcOrd="2" destOrd="0" parTransId="{9CEC1E6F-C1B3-43FA-9A52-C03BFEF8CA0B}" sibTransId="{B1F218FF-4429-490F-B967-5DB7D86F3B60}"/>
    <dgm:cxn modelId="{F9A1A5C1-C908-4D02-9FFB-B196782E7DF1}" srcId="{7CC40D9E-13E7-47E1-A514-108788C99645}" destId="{F6BE7D6F-922B-48B0-882C-517133CCD580}" srcOrd="0" destOrd="0" parTransId="{3476E1BF-789C-4D97-A9E4-9231C242736D}" sibTransId="{F87E9396-9D29-4323-9B08-838CBBE65EB3}"/>
    <dgm:cxn modelId="{DC561465-C1FB-4C84-8F7D-3A5AB9EBB22C}" srcId="{050A2950-103F-467D-AB4D-20F5B5F316B1}" destId="{7CC40D9E-13E7-47E1-A514-108788C99645}" srcOrd="1" destOrd="0" parTransId="{B18903F8-48FC-4BC9-ABE8-6E993EA07448}" sibTransId="{AE5F71B5-3D9C-4292-BD7F-B9D96BC9B123}"/>
    <dgm:cxn modelId="{A1614D88-CEB8-4FC6-B68D-B361E35DE829}" srcId="{7CC40D9E-13E7-47E1-A514-108788C99645}" destId="{C821A401-0D59-4ACE-8092-3253153BC6B4}" srcOrd="1" destOrd="0" parTransId="{E04DFEFD-ADB1-4692-B58E-3299EE9DD823}" sibTransId="{E4837494-C95F-4025-ADE6-6A38E4849F3F}"/>
    <dgm:cxn modelId="{62C545A3-715E-4514-A631-F3FFCEEC641F}" srcId="{050A2950-103F-467D-AB4D-20F5B5F316B1}" destId="{300A7FC1-9C22-4562-B6BD-5A9D28C52756}" srcOrd="2" destOrd="0" parTransId="{140968E1-1EFB-4BF0-9645-185C42CE01F3}" sibTransId="{A4C651DC-80C8-4350-895E-C68231B6C0FE}"/>
    <dgm:cxn modelId="{175202BE-CAD9-4E61-8F5F-1DF1F7B2291F}" srcId="{5E0CC75C-DDCB-4902-A49A-AA37F16D8DB0}" destId="{FD67DA3C-0FD4-4611-976A-68A7B1A4E4CA}" srcOrd="1" destOrd="0" parTransId="{CCC4A52B-9CB9-4818-B820-FF55D4A76866}" sibTransId="{FD3E5FB8-CF1B-42EE-AA61-056752631347}"/>
    <dgm:cxn modelId="{BAA780CC-4232-44B7-9C91-542D021856D7}" type="presOf" srcId="{8A2AC74C-7C5E-4D66-93D2-7FFDE666DC5A}" destId="{9CC9769B-8F3A-4963-9393-2674310B6703}" srcOrd="0" destOrd="0" presId="urn:microsoft.com/office/officeart/2005/8/layout/vList5"/>
    <dgm:cxn modelId="{B92F2C24-4661-4FB9-8E68-8BE813989F0E}" srcId="{7CC40D9E-13E7-47E1-A514-108788C99645}" destId="{AA37AC48-55E7-4B63-9C17-C589CE0DB327}" srcOrd="2" destOrd="0" parTransId="{A43FECC8-DF6B-42AB-B001-3600DEF0809A}" sibTransId="{CF5529E7-CD64-4C56-AD8A-2633F8EC5678}"/>
    <dgm:cxn modelId="{073322D3-5511-4590-946E-2476B249CA1E}" type="presOf" srcId="{AA37AC48-55E7-4B63-9C17-C589CE0DB327}" destId="{0B737E7F-8643-44FD-ADBB-19B2DAA94317}" srcOrd="0" destOrd="2" presId="urn:microsoft.com/office/officeart/2005/8/layout/vList5"/>
    <dgm:cxn modelId="{6ED001D6-25F7-4E0B-AD20-EBACF87CDEB8}" srcId="{050A2950-103F-467D-AB4D-20F5B5F316B1}" destId="{5E0CC75C-DDCB-4902-A49A-AA37F16D8DB0}" srcOrd="0" destOrd="0" parTransId="{EF6D0A40-3ED1-4B2B-818A-D42B2AA7ACD4}" sibTransId="{99483164-7956-4FB5-842A-DE26D097EA4D}"/>
    <dgm:cxn modelId="{BBB62870-161D-4601-93AA-6F863BFA9E12}" type="presOf" srcId="{2EF9D97D-318D-46B0-AEC2-92BCE5D193CF}" destId="{9CC9769B-8F3A-4963-9393-2674310B6703}" srcOrd="0" destOrd="2" presId="urn:microsoft.com/office/officeart/2005/8/layout/vList5"/>
    <dgm:cxn modelId="{3B4DC9D9-D48A-4273-B9B9-E69A4AA2243F}" type="presOf" srcId="{C821A401-0D59-4ACE-8092-3253153BC6B4}" destId="{0B737E7F-8643-44FD-ADBB-19B2DAA94317}" srcOrd="0" destOrd="1" presId="urn:microsoft.com/office/officeart/2005/8/layout/vList5"/>
    <dgm:cxn modelId="{DA7DFB96-D0AD-463A-8069-A88248E429C6}" type="presOf" srcId="{F6BE7D6F-922B-48B0-882C-517133CCD580}" destId="{0B737E7F-8643-44FD-ADBB-19B2DAA94317}" srcOrd="0" destOrd="0" presId="urn:microsoft.com/office/officeart/2005/8/layout/vList5"/>
    <dgm:cxn modelId="{F599EA5C-5E86-4BC9-AD13-1A27049D975D}" srcId="{300A7FC1-9C22-4562-B6BD-5A9D28C52756}" destId="{BBD7683A-31B0-4BE3-9ED5-E584F6A54F52}" srcOrd="1" destOrd="0" parTransId="{170098CA-9A5A-48E1-92B6-E152C35B5978}" sibTransId="{0AA07FE1-D8E5-4B62-9D9E-B164C5F74BEA}"/>
    <dgm:cxn modelId="{A3570640-5639-440D-8C38-310C8B586AC4}" type="presOf" srcId="{5E0CC75C-DDCB-4902-A49A-AA37F16D8DB0}" destId="{86E36BAD-E602-4AE6-9261-86074C2C44FE}" srcOrd="0" destOrd="0" presId="urn:microsoft.com/office/officeart/2005/8/layout/vList5"/>
    <dgm:cxn modelId="{98414012-A47C-4160-9CA8-9C05308B6171}" type="presParOf" srcId="{9675A39B-EC72-4D5A-9552-8E7EAB0895FF}" destId="{EDC66456-5147-4AAD-9FBF-F6134756225B}" srcOrd="0" destOrd="0" presId="urn:microsoft.com/office/officeart/2005/8/layout/vList5"/>
    <dgm:cxn modelId="{A47BBF87-2142-4E3C-BB4C-D55F39E8FE01}" type="presParOf" srcId="{EDC66456-5147-4AAD-9FBF-F6134756225B}" destId="{86E36BAD-E602-4AE6-9261-86074C2C44FE}" srcOrd="0" destOrd="0" presId="urn:microsoft.com/office/officeart/2005/8/layout/vList5"/>
    <dgm:cxn modelId="{03687FED-B55B-4969-9D6C-6D26E5CB5961}" type="presParOf" srcId="{EDC66456-5147-4AAD-9FBF-F6134756225B}" destId="{9CC9769B-8F3A-4963-9393-2674310B6703}" srcOrd="1" destOrd="0" presId="urn:microsoft.com/office/officeart/2005/8/layout/vList5"/>
    <dgm:cxn modelId="{E3586579-DE95-456A-9E6C-A6E3E7121D08}" type="presParOf" srcId="{9675A39B-EC72-4D5A-9552-8E7EAB0895FF}" destId="{BEE03CC3-7989-41F9-9705-AE0FC7E5503C}" srcOrd="1" destOrd="0" presId="urn:microsoft.com/office/officeart/2005/8/layout/vList5"/>
    <dgm:cxn modelId="{3CFA99DD-96BF-40C3-8125-1EDACDAF2DD5}" type="presParOf" srcId="{9675A39B-EC72-4D5A-9552-8E7EAB0895FF}" destId="{103E9D62-B896-4FE6-9529-9B82758CE0E2}" srcOrd="2" destOrd="0" presId="urn:microsoft.com/office/officeart/2005/8/layout/vList5"/>
    <dgm:cxn modelId="{9DCBB427-B1DF-4449-BEEE-27B57A79ED38}" type="presParOf" srcId="{103E9D62-B896-4FE6-9529-9B82758CE0E2}" destId="{90FF3C0C-D3C6-462B-9004-87F0B9E3FA0A}" srcOrd="0" destOrd="0" presId="urn:microsoft.com/office/officeart/2005/8/layout/vList5"/>
    <dgm:cxn modelId="{4F6720DF-9BD3-4B2A-B298-F96DD76F657B}" type="presParOf" srcId="{103E9D62-B896-4FE6-9529-9B82758CE0E2}" destId="{0B737E7F-8643-44FD-ADBB-19B2DAA94317}" srcOrd="1" destOrd="0" presId="urn:microsoft.com/office/officeart/2005/8/layout/vList5"/>
    <dgm:cxn modelId="{4946CB69-C415-4C4A-939D-97BD118E24C9}" type="presParOf" srcId="{9675A39B-EC72-4D5A-9552-8E7EAB0895FF}" destId="{9E153306-12B0-4904-B39D-60F8233CFCB4}" srcOrd="3" destOrd="0" presId="urn:microsoft.com/office/officeart/2005/8/layout/vList5"/>
    <dgm:cxn modelId="{2387E621-ABED-4B01-B359-02289B2DD663}" type="presParOf" srcId="{9675A39B-EC72-4D5A-9552-8E7EAB0895FF}" destId="{5B345C4F-6796-43F1-916C-4950286F9DB5}" srcOrd="4" destOrd="0" presId="urn:microsoft.com/office/officeart/2005/8/layout/vList5"/>
    <dgm:cxn modelId="{42F12C53-7521-4319-9BF1-BB382779ADF8}" type="presParOf" srcId="{5B345C4F-6796-43F1-916C-4950286F9DB5}" destId="{1C88965B-D775-44D3-9E36-BE66DAF5B609}" srcOrd="0" destOrd="0" presId="urn:microsoft.com/office/officeart/2005/8/layout/vList5"/>
    <dgm:cxn modelId="{FC88D57D-0FA6-43E7-81FD-9663BD6B523E}" type="presParOf" srcId="{5B345C4F-6796-43F1-916C-4950286F9DB5}" destId="{A11C14AA-D9A3-4532-93F1-F8DFE51356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24C968B2-A02D-45E6-B717-30F51BEE2BB7}" type="datetimeFigureOut">
              <a:rPr lang="en-US"/>
              <a:pPr>
                <a:defRPr/>
              </a:pPr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6A566F5-6219-4B5E-AE12-648E79A0D0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61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55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60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19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5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7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12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93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2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5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0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23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4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27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47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29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76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21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99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25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46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6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82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98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980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28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90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9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59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09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90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48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6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60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11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66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40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0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36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68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48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513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355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4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496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821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713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96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85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55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141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81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4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105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4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068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6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2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566F5-6219-4B5E-AE12-648E79A0D02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2"/>
            <a:ext cx="7772400" cy="2209799"/>
          </a:xfrm>
        </p:spPr>
        <p:txBody>
          <a:bodyPr/>
          <a:lstStyle>
            <a:lvl1pPr algn="ctr"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4DA76-F60B-4143-8522-EB12FE513E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52000"/>
      </p:ext>
    </p:extLst>
  </p:cSld>
  <p:clrMapOvr>
    <a:masterClrMapping/>
  </p:clrMapOvr>
  <p:transition spd="slow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74320"/>
            <a:ext cx="7315200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 sz="2600"/>
            </a:lvl2pPr>
            <a:lvl3pPr>
              <a:buClr>
                <a:schemeClr val="tx1"/>
              </a:buClr>
              <a:defRPr sz="2400"/>
            </a:lvl3pPr>
            <a:lvl4pPr>
              <a:buClr>
                <a:schemeClr val="tx1"/>
              </a:buClr>
              <a:defRPr sz="2200"/>
            </a:lvl4pPr>
            <a:lvl5pPr>
              <a:buClr>
                <a:schemeClr val="tx1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59C86-D6DB-4C44-85EE-C8B1D5F7C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28717"/>
      </p:ext>
    </p:extLst>
  </p:cSld>
  <p:clrMapOvr>
    <a:masterClrMapping/>
  </p:clrMapOvr>
  <p:transition spd="slow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274639"/>
            <a:ext cx="7315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81620-7249-403A-9B1E-F6AFC63DCF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04393"/>
      </p:ext>
    </p:extLst>
  </p:cSld>
  <p:clrMapOvr>
    <a:masterClrMapping/>
  </p:clrMapOvr>
  <p:transition spd="slow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3465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3465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D86-AF42-4F2E-852C-9FA92EBAB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58586"/>
      </p:ext>
    </p:extLst>
  </p:cSld>
  <p:clrMapOvr>
    <a:masterClrMapping/>
  </p:clrMapOvr>
  <p:transition spd="slow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648A0-9793-4A0E-B20C-2E7E066C79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03847"/>
      </p:ext>
    </p:extLst>
  </p:cSld>
  <p:clrMapOvr>
    <a:masterClrMapping/>
  </p:clrMapOvr>
  <p:transition spd="slow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0805-85C5-4307-8A9B-5867CFB76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01465"/>
      </p:ext>
    </p:extLst>
  </p:cSld>
  <p:clrMapOvr>
    <a:masterClrMapping/>
  </p:clrMapOvr>
  <p:transition spd="slow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 userDrawn="1"/>
        </p:nvGrpSpPr>
        <p:grpSpPr bwMode="auto">
          <a:xfrm>
            <a:off x="0" y="0"/>
            <a:ext cx="9144000" cy="285750"/>
            <a:chOff x="0" y="0"/>
            <a:chExt cx="9144000" cy="285176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9522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69522"/>
              <a:ext cx="9144000" cy="11565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7" name="Group 12"/>
          <p:cNvGrpSpPr>
            <a:grpSpLocks/>
          </p:cNvGrpSpPr>
          <p:nvPr userDrawn="1"/>
        </p:nvGrpSpPr>
        <p:grpSpPr bwMode="auto">
          <a:xfrm flipV="1">
            <a:off x="0" y="6572250"/>
            <a:ext cx="9144000" cy="285750"/>
            <a:chOff x="0" y="0"/>
            <a:chExt cx="9144000" cy="285176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169521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9521"/>
              <a:ext cx="9144000" cy="11565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90688" y="274638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3" y="6688138"/>
            <a:ext cx="1062037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688138"/>
            <a:ext cx="6934200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688138"/>
            <a:ext cx="912813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A6CC258A-E7E2-4E34-ACF3-6C766DAEE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3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285750"/>
            <a:ext cx="18208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strips dir="rd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b="1" kern="1200" dirty="0">
          <a:solidFill>
            <a:srgbClr val="00007F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8975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49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843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SystemVerilog Assertions Verification with SVAUnit</a:t>
            </a:r>
            <a:endParaRPr altLang="en-US" dirty="0" smtClean="0">
              <a:solidFill>
                <a:srgbClr val="00007F"/>
              </a:solidFill>
              <a:latin typeface="Arial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Andra Radu                  </a:t>
            </a:r>
            <a:r>
              <a:rPr lang="en-US" altLang="en-US" dirty="0" err="1" smtClean="0">
                <a:latin typeface="Arial" charset="0"/>
              </a:rPr>
              <a:t>Ionu</a:t>
            </a:r>
            <a:r>
              <a:rPr lang="ro-RO" altLang="en-US" dirty="0" smtClean="0">
                <a:latin typeface="Arial" charset="0"/>
              </a:rPr>
              <a:t>ț</a:t>
            </a: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err="1" smtClean="0">
                <a:latin typeface="Arial" charset="0"/>
              </a:rPr>
              <a:t>Cioc</a:t>
            </a:r>
            <a:r>
              <a:rPr lang="ro-RO" altLang="en-US" dirty="0" smtClean="0">
                <a:latin typeface="Arial" charset="0"/>
              </a:rPr>
              <a:t>îr</a:t>
            </a:r>
            <a:r>
              <a:rPr lang="en-US" altLang="en-US" dirty="0" err="1" smtClean="0">
                <a:latin typeface="Arial" charset="0"/>
              </a:rPr>
              <a:t>lan</a:t>
            </a:r>
            <a:r>
              <a:rPr lang="en-US" altLang="en-US" dirty="0" smtClean="0">
                <a:latin typeface="Arial" charset="0"/>
              </a:rPr>
              <a:t> </a:t>
            </a:r>
          </a:p>
        </p:txBody>
      </p:sp>
      <p:pic>
        <p:nvPicPr>
          <p:cNvPr id="20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5230813"/>
            <a:ext cx="2400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499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54888" cy="1143000"/>
          </a:xfrm>
        </p:spPr>
        <p:txBody>
          <a:bodyPr/>
          <a:lstStyle/>
          <a:p>
            <a:pPr>
              <a:defRPr/>
            </a:pPr>
            <a:r>
              <a:rPr altLang="en-US" sz="3600" dirty="0"/>
              <a:t>Identify design characteristics</a:t>
            </a:r>
            <a:endParaRPr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6688" y="1447800"/>
            <a:ext cx="8839200" cy="4876800"/>
          </a:xfrm>
        </p:spPr>
        <p:txBody>
          <a:bodyPr/>
          <a:lstStyle/>
          <a:p>
            <a:r>
              <a:rPr lang="en-US" altLang="en-US" smtClean="0">
                <a:latin typeface="Arial" charset="0"/>
              </a:rPr>
              <a:t>Defined in a document (design specification)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Known or specified by the designer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The most common format is of the form </a:t>
            </a:r>
            <a:r>
              <a:rPr lang="en-US" altLang="en-US" i="1" smtClean="0">
                <a:latin typeface="Arial" charset="0"/>
              </a:rPr>
              <a:t>cause and effect: </a:t>
            </a:r>
            <a:r>
              <a:rPr lang="en-US" altLang="en-US" smtClean="0">
                <a:latin typeface="Arial" charset="0"/>
              </a:rPr>
              <a:t> antecedent |-&gt; consequent</a:t>
            </a:r>
          </a:p>
          <a:p>
            <a:endParaRPr lang="en-US" altLang="en-US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800" smtClean="0">
                <a:latin typeface="Arial" charset="0"/>
              </a:rPr>
              <a:t>Antecedent:</a:t>
            </a:r>
          </a:p>
          <a:p>
            <a:pPr marL="342900" lvl="1" indent="-342900">
              <a:buFont typeface="Arial" charset="0"/>
              <a:buChar char="•"/>
            </a:pPr>
            <a:endParaRPr lang="en-US" altLang="en-US" sz="2800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en-US" sz="2800" smtClean="0">
                <a:latin typeface="Arial" charset="0"/>
              </a:rPr>
              <a:t>Consequent:</a:t>
            </a:r>
            <a:endParaRPr lang="en-US" altLang="en-US" sz="2800" smtClean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endParaRPr lang="en-US" altLang="en-US" i="1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1955C-3CFF-44C9-9964-D5FF6284AE2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5575" y="5008563"/>
            <a:ext cx="3505200" cy="46196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altLang="en-US" sz="2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5575" y="5970588"/>
            <a:ext cx="3505200" cy="46196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##[1:3] </a:t>
            </a:r>
            <a:r>
              <a:rPr lang="en-US" altLang="en-US" sz="2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Keep it simple. Partition!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Complex assertions are typically constructed from complex sequences and properties.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/>
              <a:t> 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/>
              <a:t>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C9CAA-2FF2-4A0C-9AE1-1E02B73BA7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988" y="2600325"/>
            <a:ext cx="7467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##1 b[*1:2] |=&gt; c ##1 d[*1:2] |=&gt;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$fell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988" y="3629025"/>
            <a:ext cx="7467600" cy="10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(arg1, arg2)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arg1 ##1 arg2[*1:2]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88" y="5305425"/>
            <a:ext cx="7467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b) |=&gt;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(c, d) |=&gt;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$fell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836988" y="3114675"/>
            <a:ext cx="304800" cy="361950"/>
          </a:xfrm>
          <a:prstGeom prst="downArrow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836988" y="4772025"/>
            <a:ext cx="304800" cy="361950"/>
          </a:xfrm>
          <a:prstGeom prst="downArrow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/>
              <a:t>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0B52D-D56B-41F2-9BB6-DA3B13AEB0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Coding guidelines</a:t>
            </a:r>
            <a:endParaRPr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Avoid duplicating design logic in assertions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Avoid infinite assertions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Reset considerations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Mind the sampling clock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A913-2B92-4A1B-A282-EAD56EE7397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Coding guidelines (contd.)</a:t>
            </a:r>
            <a:endParaRPr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Always check for unknown condition (‘X’)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Assertion naming 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Detailed assertion messages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Assertion encapsulation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1CFF9-A515-411B-A230-AB25AAFD00B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Best practices</a:t>
            </a:r>
            <a:endParaRPr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Review the SVA with the designer to avoid DS misinterpretation </a:t>
            </a:r>
          </a:p>
          <a:p>
            <a:r>
              <a:rPr lang="en-US" altLang="en-US" smtClean="0">
                <a:latin typeface="Arial" charset="0"/>
              </a:rPr>
              <a:t>Use </a:t>
            </a:r>
            <a:r>
              <a:rPr lang="en-US" altLang="en-US" i="1" smtClean="0">
                <a:latin typeface="Arial" charset="0"/>
              </a:rPr>
              <a:t>strong</a:t>
            </a:r>
            <a:r>
              <a:rPr lang="en-US" altLang="en-US" smtClean="0">
                <a:latin typeface="Arial" charset="0"/>
              </a:rPr>
              <a:t> in assertions that may never complete: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Properties should not hold under certain conditions (reset, enable switch)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01277-9ED5-48AA-A24C-CD78DFD8C05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" y="3165475"/>
            <a:ext cx="75057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|-&gt;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(##[1:$]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300" y="4689475"/>
            <a:ext cx="750570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alt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</a:t>
            </a:r>
            <a:r>
              <a:rPr lang="en-US" alt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(!setup || !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|-&gt; </a:t>
            </a: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(##[1:$]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Best practices (contd.)</a:t>
            </a:r>
            <a:endParaRPr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Avoid overlapping assertions that contradict each other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Arial" charset="0"/>
              </a:rPr>
              <a:t>CPU_0: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Arial" charset="0"/>
              </a:rPr>
              <a:t>CPU_1: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9F30A-4E45-4E72-9488-F630371391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652713"/>
            <a:ext cx="5562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 (WRITE |=&gt; ERROR);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3186113"/>
            <a:ext cx="5562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 (WRITE |=&gt; !ERROR);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233863"/>
            <a:ext cx="7467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 (WRITE and CPU==0 |=&gt; ERROR);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4805363"/>
            <a:ext cx="746760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property (WRITE and CPU==1 |=&gt; !ERROR);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957638" y="3762375"/>
            <a:ext cx="304800" cy="361950"/>
          </a:xfrm>
          <a:prstGeom prst="downArrow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Best practices (contd.)</a:t>
            </a:r>
            <a:endParaRPr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Use the $sampled() function in action blocks 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45817-9469-4F12-BFEE-288966A282F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8439" name="Rounded Rectangle 21"/>
          <p:cNvSpPr>
            <a:spLocks noChangeArrowheads="1"/>
          </p:cNvSpPr>
          <p:nvPr/>
        </p:nvSpPr>
        <p:spPr bwMode="auto">
          <a:xfrm>
            <a:off x="1689100" y="2265363"/>
            <a:ext cx="1379538" cy="37338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1854200" y="2787650"/>
            <a:ext cx="10699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/>
              <a:t>Active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1854200" y="3255963"/>
            <a:ext cx="1069975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/>
              <a:t>Inactive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0" name="AutoShape 32"/>
          <p:cNvSpPr>
            <a:spLocks noChangeArrowheads="1"/>
          </p:cNvSpPr>
          <p:nvPr/>
        </p:nvSpPr>
        <p:spPr bwMode="auto">
          <a:xfrm>
            <a:off x="1854200" y="3740150"/>
            <a:ext cx="10699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>
                <a:latin typeface="+mn-lt"/>
              </a:rPr>
              <a:t>NBA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1866900" y="4170363"/>
            <a:ext cx="1069975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Observed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2" name="AutoShape 29"/>
          <p:cNvSpPr>
            <a:spLocks noChangeArrowheads="1"/>
          </p:cNvSpPr>
          <p:nvPr/>
        </p:nvSpPr>
        <p:spPr bwMode="auto">
          <a:xfrm>
            <a:off x="1863725" y="4627563"/>
            <a:ext cx="1089025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Re-active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auto">
          <a:xfrm>
            <a:off x="1866900" y="5084763"/>
            <a:ext cx="1109663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Re-inactive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1854200" y="5551488"/>
            <a:ext cx="1109663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Postponed</a:t>
            </a:r>
            <a:endParaRPr lang="en-US" altLang="en-US" sz="1400" b="1" dirty="0">
              <a:latin typeface="+mn-lt"/>
            </a:endParaRP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1827213" y="2343150"/>
            <a:ext cx="11096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360" tIns="54360" rIns="99360" bIns="54360" anchor="ctr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en-US" sz="1400" b="1" dirty="0" smtClean="0"/>
              <a:t>Preponed</a:t>
            </a:r>
            <a:endParaRPr lang="en-US" altLang="en-US" sz="1400" b="1" dirty="0">
              <a:latin typeface="+mn-lt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390525" y="2522538"/>
            <a:ext cx="1436688" cy="1587"/>
          </a:xfrm>
          <a:prstGeom prst="straightConnector1">
            <a:avLst/>
          </a:prstGeom>
          <a:ln w="25400" cap="sq">
            <a:solidFill>
              <a:srgbClr val="00009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 flipV="1">
            <a:off x="2963863" y="5730875"/>
            <a:ext cx="1312862" cy="1588"/>
          </a:xfrm>
          <a:prstGeom prst="straightConnector1">
            <a:avLst/>
          </a:prstGeom>
          <a:ln w="25400" cap="sq">
            <a:solidFill>
              <a:srgbClr val="00009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400" y="2255838"/>
            <a:ext cx="14843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Previous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timeslot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8638" y="5461000"/>
            <a:ext cx="11938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</a:rPr>
              <a:t>Next</a:t>
            </a:r>
            <a:r>
              <a:rPr lang="en-US" sz="1400" dirty="0">
                <a:latin typeface="+mn-lt"/>
              </a:rPr>
              <a:t> </a:t>
            </a:r>
            <a:r>
              <a:rPr lang="en-US" sz="1400" b="1" dirty="0">
                <a:latin typeface="+mn-lt"/>
              </a:rPr>
              <a:t>timeslot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8525" y="3255963"/>
            <a:ext cx="5410200" cy="95408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14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altLang="en-US" sz="14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4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0 ) </a:t>
            </a:r>
          </a:p>
          <a:p>
            <a:pPr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`</a:t>
            </a:r>
            <a:r>
              <a:rPr lang="en-US" altLang="en-US" sz="14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uvm_error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"ERROR"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en-US" sz="1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sformatf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"Assertion   </a:t>
            </a:r>
          </a:p>
          <a:p>
            <a:pPr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failed. </a:t>
            </a:r>
            <a:r>
              <a:rPr lang="en-US" sz="1400" dirty="0" err="1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is %d", $sampled(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 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AMBA APB protocol specification: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400050" lvl="1" indent="0">
              <a:buFont typeface="Arial" charset="0"/>
              <a:buNone/>
              <a:defRPr/>
            </a:pPr>
            <a:r>
              <a:rPr lang="en-US" dirty="0"/>
              <a:t>The bus only remains in the SETUP state for one clock cycle and always moves to the ACCESS state on the next rising edge of the clock.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33332-2C8B-4500-BEE6-DAB13CF49D8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9463" name="Picture 5" descr="ssadadasd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12988"/>
            <a:ext cx="4162425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 example (contd.)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8925"/>
            <a:ext cx="88392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Antecedent (the SETUP phase)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Consequent (the ACCESS phase)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310A1-73C4-4333-94BC-D3C56D940CB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950" y="2257425"/>
            <a:ext cx="497205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setup_phase_s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$rose(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5" y="4238625"/>
            <a:ext cx="6448425" cy="16319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access_phase_s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b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1652588"/>
            <a:ext cx="3113088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dirty="0" smtClean="0">
                <a:solidFill>
                  <a:srgbClr val="00007F"/>
                </a:solidFill>
                <a:latin typeface="Arial" charset="0"/>
              </a:rPr>
              <a:t>Tutorial topics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</a:rPr>
              <a:t>Introduction to SystemVerilog Assertions (SVAs)</a:t>
            </a: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</a:rPr>
              <a:t>Planning SVA development</a:t>
            </a: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</a:rPr>
              <a:t>Implementation</a:t>
            </a: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</a:rPr>
              <a:t>SVA verification using SVAUnit</a:t>
            </a: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</a:rPr>
              <a:t>SVA test patterns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/>
              <a:t>2/29/2016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Andra Radu - AMIQ Consulting          </a:t>
            </a:r>
            <a:r>
              <a:rPr lang="en-US" altLang="en-US" dirty="0" err="1"/>
              <a:t>Ionuț</a:t>
            </a:r>
            <a:r>
              <a:rPr lang="en-US" altLang="en-US" dirty="0"/>
              <a:t> </a:t>
            </a:r>
            <a:r>
              <a:rPr lang="en-US" altLang="en-US" dirty="0" err="1"/>
              <a:t>Ciocîrlan</a:t>
            </a:r>
            <a:r>
              <a:rPr lang="en-US" altLang="en-US" dirty="0"/>
              <a:t> - AMIQ Consulting</a:t>
            </a:r>
            <a:endParaRPr lang="en-US" altLang="en-US" dirty="0" smtClean="0"/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CED4E-7C7E-4CC4-9532-7F86360A3D0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 example (contd.)</a:t>
            </a:r>
            <a:endParaRPr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The property can be expressed as: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The assertion will look like: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C67C7-2DFE-4283-8DB9-FD5380A8829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236788"/>
            <a:ext cx="662940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access_to_setup_p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(reset)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setup_phase_s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|=&gt;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access_phase_s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endproperty</a:t>
            </a:r>
            <a:endParaRPr lang="en-US" sz="2000" dirty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294188"/>
            <a:ext cx="6629400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access_to_setup_p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else `</a:t>
            </a: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uvm_error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"ERR"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"Assertion failed"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altLang="en-US" dirty="0"/>
              <a:t>Does it work as intended?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00079-46F6-4E48-9B9C-50B3C3F82D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/>
              <a:t>SVA Verification with SVAUnit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AF9DD-0260-448A-9A56-4C13FAD7D9E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sv-SE" altLang="en-US" dirty="0"/>
              <a:t>SVA Verification Challenges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E0F51-DC00-41C9-9D32-72F74F211BD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887683" y="2478249"/>
          <a:ext cx="4786745" cy="244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ular Callout 3"/>
          <p:cNvSpPr>
            <a:spLocks noChangeArrowheads="1"/>
          </p:cNvSpPr>
          <p:nvPr/>
        </p:nvSpPr>
        <p:spPr bwMode="auto">
          <a:xfrm>
            <a:off x="5500688" y="2132013"/>
            <a:ext cx="2971800" cy="917575"/>
          </a:xfrm>
          <a:prstGeom prst="wedgeRoundRectCallout">
            <a:avLst>
              <a:gd name="adj1" fmla="val -74620"/>
              <a:gd name="adj2" fmla="val 51560"/>
              <a:gd name="adj3" fmla="val 16667"/>
            </a:avLst>
          </a:prstGeom>
          <a:solidFill>
            <a:srgbClr val="FFF2CC">
              <a:alpha val="7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+mn-lt"/>
              </a:rPr>
              <a:t>Clear separation between validation and SVA definition code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462088" y="1868488"/>
            <a:ext cx="1600200" cy="1219200"/>
          </a:xfrm>
          <a:prstGeom prst="wedgeRoundRectCallout">
            <a:avLst>
              <a:gd name="adj1" fmla="val 75380"/>
              <a:gd name="adj2" fmla="val 59375"/>
              <a:gd name="adj3" fmla="val 16667"/>
            </a:avLst>
          </a:prstGeom>
          <a:solidFill>
            <a:srgbClr val="FFF2CC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Easy to: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atin typeface="+mn-lt"/>
              </a:rPr>
              <a:t>Update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atin typeface="+mn-lt"/>
              </a:rPr>
              <a:t>Enhance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atin typeface="+mn-lt"/>
              </a:rPr>
              <a:t>Disable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290888" y="4992688"/>
            <a:ext cx="2209800" cy="952500"/>
          </a:xfrm>
          <a:prstGeom prst="wedgeRoundRectCallout">
            <a:avLst>
              <a:gd name="adj1" fmla="val -4671"/>
              <a:gd name="adj2" fmla="val -94792"/>
              <a:gd name="adj3" fmla="val 16667"/>
            </a:avLst>
          </a:prstGeom>
          <a:solidFill>
            <a:srgbClr val="FFF2CC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Results should be:</a:t>
            </a:r>
          </a:p>
          <a:p>
            <a:pPr>
              <a:defRPr/>
            </a:pPr>
            <a:r>
              <a:rPr lang="en-US" dirty="0">
                <a:latin typeface="+mn-lt"/>
              </a:rPr>
              <a:t>-    Deterministic 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atin typeface="+mn-lt"/>
              </a:rPr>
              <a:t>Repeatable</a:t>
            </a:r>
          </a:p>
          <a:p>
            <a:pPr marL="285750" indent="-285750">
              <a:buFontTx/>
              <a:buChar char="-"/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 rot="3021483">
            <a:off x="4047331" y="3231357"/>
            <a:ext cx="1616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Self-contained</a:t>
            </a:r>
            <a:endParaRPr lang="en-US" alt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 rot="18594005">
            <a:off x="3217069" y="3231357"/>
            <a:ext cx="1222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Adaptable</a:t>
            </a:r>
            <a:endParaRPr lang="en-US" alt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748088" y="4130675"/>
            <a:ext cx="1296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Predictable</a:t>
            </a:r>
            <a:endParaRPr lang="en-US" altLang="en-US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Introducing SVAUnit</a:t>
            </a:r>
            <a:endParaRPr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Structured framework for Unit Testing for SVAs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Allows the user to decouple the SVA definition from its validation code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UVM compliant package written in SystemVerilog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Encapsulate each SVA testing scenario inside an unit test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Easily controlled and supervised using a simple API</a:t>
            </a:r>
            <a:endParaRPr lang="ro-RO" altLang="en-US" smtClean="0">
              <a:latin typeface="Arial" charset="0"/>
            </a:endParaRPr>
          </a:p>
          <a:p>
            <a:pPr eaLnBrk="1" hangingPunct="1"/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DC2EF-5406-4976-B2CB-5D0F9CA5D3F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SVAUnit Infrastructure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C4416-1385-4F1B-87D0-E4996794732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442913" y="1646238"/>
            <a:ext cx="5616575" cy="4448175"/>
            <a:chOff x="288" y="1037"/>
            <a:chExt cx="3280" cy="280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8" y="1037"/>
              <a:ext cx="3280" cy="2802"/>
            </a:xfrm>
            <a:prstGeom prst="rect">
              <a:avLst/>
            </a:prstGeom>
            <a:noFill/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en-US">
                <a:latin typeface="+mn-lt"/>
              </a:endParaRPr>
            </a:p>
          </p:txBody>
        </p:sp>
        <p:sp>
          <p:nvSpPr>
            <p:cNvPr id="26674" name="Rectangle 8"/>
            <p:cNvSpPr>
              <a:spLocks noChangeArrowheads="1"/>
            </p:cNvSpPr>
            <p:nvPr/>
          </p:nvSpPr>
          <p:spPr bwMode="auto">
            <a:xfrm>
              <a:off x="288" y="1037"/>
              <a:ext cx="3280" cy="154"/>
            </a:xfrm>
            <a:prstGeom prst="rect">
              <a:avLst/>
            </a:prstGeom>
            <a:solidFill>
              <a:srgbClr val="DEA400"/>
            </a:solidFill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SVAUnit Testbench</a:t>
              </a:r>
            </a:p>
          </p:txBody>
        </p:sp>
      </p:grpSp>
      <p:grpSp>
        <p:nvGrpSpPr>
          <p:cNvPr id="26631" name="Group 8"/>
          <p:cNvGrpSpPr>
            <a:grpSpLocks/>
          </p:cNvGrpSpPr>
          <p:nvPr/>
        </p:nvGrpSpPr>
        <p:grpSpPr bwMode="auto">
          <a:xfrm>
            <a:off x="534988" y="2136775"/>
            <a:ext cx="3779837" cy="3619500"/>
            <a:chOff x="346" y="1346"/>
            <a:chExt cx="2381" cy="228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6" y="1346"/>
              <a:ext cx="2381" cy="2280"/>
            </a:xfrm>
            <a:prstGeom prst="rect">
              <a:avLst/>
            </a:prstGeom>
            <a:noFill/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altLang="en-US">
                <a:latin typeface="+mn-lt"/>
              </a:endParaRPr>
            </a:p>
          </p:txBody>
        </p:sp>
        <p:sp>
          <p:nvSpPr>
            <p:cNvPr id="26672" name="Rectangle 11"/>
            <p:cNvSpPr>
              <a:spLocks noChangeArrowheads="1"/>
            </p:cNvSpPr>
            <p:nvPr/>
          </p:nvSpPr>
          <p:spPr bwMode="auto">
            <a:xfrm>
              <a:off x="346" y="1346"/>
              <a:ext cx="2381" cy="221"/>
            </a:xfrm>
            <a:prstGeom prst="rect">
              <a:avLst/>
            </a:prstGeom>
            <a:solidFill>
              <a:srgbClr val="FFD357"/>
            </a:solidFill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SVAUnit Test Suite</a:t>
              </a:r>
            </a:p>
          </p:txBody>
        </p:sp>
      </p:grpSp>
      <p:grpSp>
        <p:nvGrpSpPr>
          <p:cNvPr id="26632" name="Group 11"/>
          <p:cNvGrpSpPr>
            <a:grpSpLocks/>
          </p:cNvGrpSpPr>
          <p:nvPr/>
        </p:nvGrpSpPr>
        <p:grpSpPr bwMode="auto">
          <a:xfrm>
            <a:off x="687388" y="2743200"/>
            <a:ext cx="2493962" cy="2814638"/>
            <a:chOff x="442" y="1728"/>
            <a:chExt cx="1571" cy="1773"/>
          </a:xfrm>
        </p:grpSpPr>
        <p:grpSp>
          <p:nvGrpSpPr>
            <p:cNvPr id="26663" name="Group 12"/>
            <p:cNvGrpSpPr>
              <a:grpSpLocks/>
            </p:cNvGrpSpPr>
            <p:nvPr/>
          </p:nvGrpSpPr>
          <p:grpSpPr bwMode="auto">
            <a:xfrm>
              <a:off x="494" y="1728"/>
              <a:ext cx="1519" cy="1709"/>
              <a:chOff x="494" y="1728"/>
              <a:chExt cx="1519" cy="1709"/>
            </a:xfrm>
          </p:grpSpPr>
          <p:grpSp>
            <p:nvGrpSpPr>
              <p:cNvPr id="26668" name="Group 13"/>
              <p:cNvGrpSpPr>
                <a:grpSpLocks/>
              </p:cNvGrpSpPr>
              <p:nvPr/>
            </p:nvGrpSpPr>
            <p:grpSpPr bwMode="auto">
              <a:xfrm>
                <a:off x="494" y="1728"/>
                <a:ext cx="1519" cy="1709"/>
                <a:chOff x="494" y="1728"/>
                <a:chExt cx="1519" cy="1709"/>
              </a:xfrm>
            </p:grpSpPr>
            <p:sp>
              <p:nvSpPr>
                <p:cNvPr id="21" name="Rectangle 14"/>
                <p:cNvSpPr>
                  <a:spLocks noChangeArrowheads="1"/>
                </p:cNvSpPr>
                <p:nvPr/>
              </p:nvSpPr>
              <p:spPr bwMode="auto">
                <a:xfrm>
                  <a:off x="494" y="1728"/>
                  <a:ext cx="1519" cy="1709"/>
                </a:xfrm>
                <a:prstGeom prst="rect">
                  <a:avLst/>
                </a:prstGeom>
                <a:solidFill>
                  <a:srgbClr val="FFFFFF"/>
                </a:solidFill>
                <a:ln w="19080">
                  <a:solidFill>
                    <a:srgbClr val="0B5394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494" y="1728"/>
                <a:ext cx="1519" cy="237"/>
              </a:xfrm>
              <a:prstGeom prst="rect">
                <a:avLst/>
              </a:prstGeom>
              <a:solidFill>
                <a:srgbClr val="FFF2CC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ts val="8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1pPr>
                <a:lvl2pPr eaLnBrk="0" hangingPunct="0">
                  <a:spcBef>
                    <a:spcPts val="7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2pPr>
                <a:lvl3pPr eaLnBrk="0" hangingPunct="0">
                  <a:spcBef>
                    <a:spcPts val="6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Calibri" pitchFamily="32" charset="0"/>
                    <a:cs typeface="DejaVu Sans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defRPr/>
                </a:pPr>
                <a:r>
                  <a:rPr lang="en-US" altLang="en-US" sz="1400">
                    <a:latin typeface="+mn-lt"/>
                    <a:cs typeface="Arial" charset="0"/>
                  </a:rPr>
                  <a:t>SVAUnit Unit Test</a:t>
                </a:r>
              </a:p>
            </p:txBody>
          </p:sp>
        </p:grpSp>
        <p:grpSp>
          <p:nvGrpSpPr>
            <p:cNvPr id="26664" name="Group 16"/>
            <p:cNvGrpSpPr>
              <a:grpSpLocks/>
            </p:cNvGrpSpPr>
            <p:nvPr/>
          </p:nvGrpSpPr>
          <p:grpSpPr bwMode="auto">
            <a:xfrm>
              <a:off x="442" y="1792"/>
              <a:ext cx="1519" cy="1709"/>
              <a:chOff x="442" y="1792"/>
              <a:chExt cx="1519" cy="1709"/>
            </a:xfrm>
          </p:grpSpPr>
          <p:grpSp>
            <p:nvGrpSpPr>
              <p:cNvPr id="26665" name="Group 17"/>
              <p:cNvGrpSpPr>
                <a:grpSpLocks/>
              </p:cNvGrpSpPr>
              <p:nvPr/>
            </p:nvGrpSpPr>
            <p:grpSpPr bwMode="auto">
              <a:xfrm>
                <a:off x="442" y="1792"/>
                <a:ext cx="1519" cy="1709"/>
                <a:chOff x="442" y="1792"/>
                <a:chExt cx="1519" cy="1709"/>
              </a:xfrm>
            </p:grpSpPr>
            <p:sp>
              <p:nvSpPr>
                <p:cNvPr id="18" name="Rectangle 18"/>
                <p:cNvSpPr>
                  <a:spLocks noChangeArrowheads="1"/>
                </p:cNvSpPr>
                <p:nvPr/>
              </p:nvSpPr>
              <p:spPr bwMode="auto">
                <a:xfrm>
                  <a:off x="442" y="1792"/>
                  <a:ext cx="1519" cy="1709"/>
                </a:xfrm>
                <a:prstGeom prst="rect">
                  <a:avLst/>
                </a:prstGeom>
                <a:solidFill>
                  <a:srgbClr val="FFFFFF"/>
                </a:solidFill>
                <a:ln w="19080">
                  <a:solidFill>
                    <a:srgbClr val="0B5394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en-US">
                    <a:latin typeface="+mn-lt"/>
                  </a:endParaRPr>
                </a:p>
              </p:txBody>
            </p:sp>
          </p:grpSp>
          <p:sp>
            <p:nvSpPr>
              <p:cNvPr id="26666" name="Rectangle 19"/>
              <p:cNvSpPr>
                <a:spLocks noChangeArrowheads="1"/>
              </p:cNvSpPr>
              <p:nvPr/>
            </p:nvSpPr>
            <p:spPr bwMode="auto">
              <a:xfrm>
                <a:off x="442" y="1792"/>
                <a:ext cx="1519" cy="237"/>
              </a:xfrm>
              <a:prstGeom prst="rect">
                <a:avLst/>
              </a:prstGeom>
              <a:solidFill>
                <a:srgbClr val="FFF2CC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SVAUnit Test</a:t>
                </a:r>
              </a:p>
            </p:txBody>
          </p:sp>
        </p:grpSp>
      </p:grpSp>
      <p:sp>
        <p:nvSpPr>
          <p:cNvPr id="26633" name="Rectangle 21"/>
          <p:cNvSpPr>
            <a:spLocks noChangeArrowheads="1"/>
          </p:cNvSpPr>
          <p:nvPr/>
        </p:nvSpPr>
        <p:spPr bwMode="auto">
          <a:xfrm>
            <a:off x="1651000" y="4194175"/>
            <a:ext cx="714375" cy="400050"/>
          </a:xfrm>
          <a:prstGeom prst="rect">
            <a:avLst/>
          </a:prstGeom>
          <a:solidFill>
            <a:srgbClr val="FFFFFF"/>
          </a:solidFill>
          <a:ln w="19080">
            <a:solidFill>
              <a:srgbClr val="0B539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test</a:t>
            </a:r>
            <a:r>
              <a:rPr lang="en-US" altLang="en-US" sz="120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6634" name="Rectangle 22"/>
          <p:cNvSpPr>
            <a:spLocks noChangeArrowheads="1"/>
          </p:cNvSpPr>
          <p:nvPr/>
        </p:nvSpPr>
        <p:spPr bwMode="auto">
          <a:xfrm>
            <a:off x="1044575" y="3576638"/>
            <a:ext cx="1831975" cy="215900"/>
          </a:xfrm>
          <a:prstGeom prst="rect">
            <a:avLst/>
          </a:prstGeom>
          <a:solidFill>
            <a:srgbClr val="FFFFFF"/>
          </a:solidFill>
          <a:ln w="19080">
            <a:solidFill>
              <a:srgbClr val="0B539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SVA interface handle</a:t>
            </a:r>
          </a:p>
        </p:txBody>
      </p:sp>
      <p:grpSp>
        <p:nvGrpSpPr>
          <p:cNvPr id="26635" name="Group 26"/>
          <p:cNvGrpSpPr>
            <a:grpSpLocks/>
          </p:cNvGrpSpPr>
          <p:nvPr/>
        </p:nvGrpSpPr>
        <p:grpSpPr bwMode="auto">
          <a:xfrm>
            <a:off x="4672013" y="3994150"/>
            <a:ext cx="1208087" cy="931863"/>
            <a:chOff x="2822" y="1443"/>
            <a:chExt cx="621" cy="510"/>
          </a:xfrm>
        </p:grpSpPr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880" y="1443"/>
              <a:ext cx="563" cy="404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Interface containing SVA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822" y="1498"/>
              <a:ext cx="563" cy="455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Interface containing SVA</a:t>
              </a:r>
            </a:p>
          </p:txBody>
        </p:sp>
      </p:grpSp>
      <p:grpSp>
        <p:nvGrpSpPr>
          <p:cNvPr id="26636" name="Group 11"/>
          <p:cNvGrpSpPr>
            <a:grpSpLocks/>
          </p:cNvGrpSpPr>
          <p:nvPr/>
        </p:nvGrpSpPr>
        <p:grpSpPr bwMode="auto">
          <a:xfrm>
            <a:off x="4546600" y="2546350"/>
            <a:ext cx="1333500" cy="1006475"/>
            <a:chOff x="442" y="1603"/>
            <a:chExt cx="1639" cy="1898"/>
          </a:xfrm>
        </p:grpSpPr>
        <p:grpSp>
          <p:nvGrpSpPr>
            <p:cNvPr id="26653" name="Group 12"/>
            <p:cNvGrpSpPr>
              <a:grpSpLocks/>
            </p:cNvGrpSpPr>
            <p:nvPr/>
          </p:nvGrpSpPr>
          <p:grpSpPr bwMode="auto">
            <a:xfrm>
              <a:off x="562" y="1603"/>
              <a:ext cx="1519" cy="1722"/>
              <a:chOff x="562" y="1603"/>
              <a:chExt cx="1519" cy="1722"/>
            </a:xfrm>
          </p:grpSpPr>
          <p:grpSp>
            <p:nvGrpSpPr>
              <p:cNvPr id="26658" name="Group 13"/>
              <p:cNvGrpSpPr>
                <a:grpSpLocks/>
              </p:cNvGrpSpPr>
              <p:nvPr/>
            </p:nvGrpSpPr>
            <p:grpSpPr bwMode="auto">
              <a:xfrm>
                <a:off x="562" y="1616"/>
                <a:ext cx="1519" cy="1709"/>
                <a:chOff x="562" y="1616"/>
                <a:chExt cx="1519" cy="1709"/>
              </a:xfrm>
            </p:grpSpPr>
            <p:sp>
              <p:nvSpPr>
                <p:cNvPr id="26660" name="Rectangle 14"/>
                <p:cNvSpPr>
                  <a:spLocks noChangeArrowheads="1"/>
                </p:cNvSpPr>
                <p:nvPr/>
              </p:nvSpPr>
              <p:spPr bwMode="auto">
                <a:xfrm>
                  <a:off x="581" y="1615"/>
                  <a:ext cx="1500" cy="1709"/>
                </a:xfrm>
                <a:prstGeom prst="rect">
                  <a:avLst/>
                </a:prstGeom>
                <a:solidFill>
                  <a:srgbClr val="FFFFFF"/>
                </a:solidFill>
                <a:ln w="19080">
                  <a:solidFill>
                    <a:srgbClr val="0B5394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110000"/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110000"/>
                    <a:buFont typeface="Arial" charset="0"/>
                    <a:buChar char="•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59" name="Rectangle 15"/>
              <p:cNvSpPr>
                <a:spLocks noChangeArrowheads="1"/>
              </p:cNvSpPr>
              <p:nvPr/>
            </p:nvSpPr>
            <p:spPr bwMode="auto">
              <a:xfrm>
                <a:off x="581" y="1603"/>
                <a:ext cx="1500" cy="419"/>
              </a:xfrm>
              <a:prstGeom prst="rect">
                <a:avLst/>
              </a:prstGeom>
              <a:solidFill>
                <a:srgbClr val="FFF2CC"/>
              </a:solidFill>
              <a:ln w="19080">
                <a:solidFill>
                  <a:srgbClr val="0B5394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654" name="Group 16"/>
            <p:cNvGrpSpPr>
              <a:grpSpLocks/>
            </p:cNvGrpSpPr>
            <p:nvPr/>
          </p:nvGrpSpPr>
          <p:grpSpPr bwMode="auto">
            <a:xfrm>
              <a:off x="442" y="1792"/>
              <a:ext cx="1519" cy="1709"/>
              <a:chOff x="442" y="1792"/>
              <a:chExt cx="1519" cy="1709"/>
            </a:xfrm>
          </p:grpSpPr>
          <p:grpSp>
            <p:nvGrpSpPr>
              <p:cNvPr id="26655" name="Group 17"/>
              <p:cNvGrpSpPr>
                <a:grpSpLocks/>
              </p:cNvGrpSpPr>
              <p:nvPr/>
            </p:nvGrpSpPr>
            <p:grpSpPr bwMode="auto">
              <a:xfrm>
                <a:off x="442" y="1792"/>
                <a:ext cx="1519" cy="1709"/>
                <a:chOff x="442" y="1792"/>
                <a:chExt cx="1519" cy="1709"/>
              </a:xfrm>
            </p:grpSpPr>
            <p:sp>
              <p:nvSpPr>
                <p:cNvPr id="26657" name="Rectangle 18"/>
                <p:cNvSpPr>
                  <a:spLocks noChangeArrowheads="1"/>
                </p:cNvSpPr>
                <p:nvPr/>
              </p:nvSpPr>
              <p:spPr bwMode="auto">
                <a:xfrm>
                  <a:off x="442" y="1792"/>
                  <a:ext cx="1500" cy="1709"/>
                </a:xfrm>
                <a:prstGeom prst="rect">
                  <a:avLst/>
                </a:prstGeom>
                <a:solidFill>
                  <a:srgbClr val="FFFFFF"/>
                </a:solidFill>
                <a:ln w="19080">
                  <a:solidFill>
                    <a:srgbClr val="0B5394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110000"/>
                    <a:buFont typeface="Arial" charset="0"/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110000"/>
                    <a:buFont typeface="Arial" charset="0"/>
                    <a:buChar char="•"/>
                    <a:defRPr sz="22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Arial" charset="0"/>
                    <a:buChar char="»"/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26656" name="Rectangle 19"/>
              <p:cNvSpPr>
                <a:spLocks noChangeArrowheads="1"/>
              </p:cNvSpPr>
              <p:nvPr/>
            </p:nvSpPr>
            <p:spPr bwMode="auto">
              <a:xfrm>
                <a:off x="442" y="1792"/>
                <a:ext cx="1500" cy="461"/>
              </a:xfrm>
              <a:prstGeom prst="rect">
                <a:avLst/>
              </a:prstGeom>
              <a:solidFill>
                <a:srgbClr val="FFF2CC"/>
              </a:solidFill>
              <a:ln w="19080">
                <a:solidFill>
                  <a:srgbClr val="0B5394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SVAUnit Test</a:t>
                </a:r>
              </a:p>
            </p:txBody>
          </p:sp>
        </p:grpSp>
      </p:grpSp>
      <p:grpSp>
        <p:nvGrpSpPr>
          <p:cNvPr id="26637" name="Group 35"/>
          <p:cNvGrpSpPr>
            <a:grpSpLocks/>
          </p:cNvGrpSpPr>
          <p:nvPr/>
        </p:nvGrpSpPr>
        <p:grpSpPr bwMode="auto">
          <a:xfrm>
            <a:off x="3279775" y="3027363"/>
            <a:ext cx="962025" cy="863600"/>
            <a:chOff x="876300" y="2009218"/>
            <a:chExt cx="1562100" cy="1121332"/>
          </a:xfrm>
        </p:grpSpPr>
        <p:grpSp>
          <p:nvGrpSpPr>
            <p:cNvPr id="26647" name="Group 8"/>
            <p:cNvGrpSpPr>
              <a:grpSpLocks/>
            </p:cNvGrpSpPr>
            <p:nvPr/>
          </p:nvGrpSpPr>
          <p:grpSpPr bwMode="auto">
            <a:xfrm>
              <a:off x="1028700" y="2009218"/>
              <a:ext cx="1409700" cy="993776"/>
              <a:chOff x="346" y="1346"/>
              <a:chExt cx="2381" cy="2280"/>
            </a:xfrm>
          </p:grpSpPr>
          <p:sp>
            <p:nvSpPr>
              <p:cNvPr id="26651" name="Rectangle 9"/>
              <p:cNvSpPr>
                <a:spLocks noChangeArrowheads="1"/>
              </p:cNvSpPr>
              <p:nvPr/>
            </p:nvSpPr>
            <p:spPr bwMode="auto">
              <a:xfrm>
                <a:off x="345" y="1346"/>
                <a:ext cx="2382" cy="2279"/>
              </a:xfrm>
              <a:prstGeom prst="rect">
                <a:avLst/>
              </a:prstGeom>
              <a:noFill/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52" name="Rectangle 10"/>
              <p:cNvSpPr>
                <a:spLocks noChangeArrowheads="1"/>
              </p:cNvSpPr>
              <p:nvPr/>
            </p:nvSpPr>
            <p:spPr bwMode="auto">
              <a:xfrm>
                <a:off x="345" y="1346"/>
                <a:ext cx="2382" cy="690"/>
              </a:xfrm>
              <a:prstGeom prst="rect">
                <a:avLst/>
              </a:prstGeom>
              <a:solidFill>
                <a:srgbClr val="FFD357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648" name="Group 8"/>
            <p:cNvGrpSpPr>
              <a:grpSpLocks/>
            </p:cNvGrpSpPr>
            <p:nvPr/>
          </p:nvGrpSpPr>
          <p:grpSpPr bwMode="auto">
            <a:xfrm>
              <a:off x="876300" y="2136774"/>
              <a:ext cx="1409700" cy="993776"/>
              <a:chOff x="346" y="1346"/>
              <a:chExt cx="2381" cy="2280"/>
            </a:xfrm>
          </p:grpSpPr>
          <p:sp>
            <p:nvSpPr>
              <p:cNvPr id="26649" name="Rectangle 9"/>
              <p:cNvSpPr>
                <a:spLocks noChangeArrowheads="1"/>
              </p:cNvSpPr>
              <p:nvPr/>
            </p:nvSpPr>
            <p:spPr bwMode="auto">
              <a:xfrm>
                <a:off x="346" y="1347"/>
                <a:ext cx="2382" cy="2279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50" name="Rectangle 10"/>
              <p:cNvSpPr>
                <a:spLocks noChangeArrowheads="1"/>
              </p:cNvSpPr>
              <p:nvPr/>
            </p:nvSpPr>
            <p:spPr bwMode="auto">
              <a:xfrm>
                <a:off x="346" y="1347"/>
                <a:ext cx="2382" cy="690"/>
              </a:xfrm>
              <a:prstGeom prst="rect">
                <a:avLst/>
              </a:prstGeom>
              <a:solidFill>
                <a:srgbClr val="FFD357"/>
              </a:solidFill>
              <a:ln w="19080">
                <a:solidFill>
                  <a:srgbClr val="0B539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91440" bIns="91440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688975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indent="-225425" eaLnBrk="0" hangingPunct="0">
                  <a:spcBef>
                    <a:spcPct val="20000"/>
                  </a:spcBef>
                  <a:buClr>
                    <a:schemeClr val="tx1"/>
                  </a:buClr>
                  <a:buSzPct val="110000"/>
                  <a:buFont typeface="Arial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204913" indent="-290513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1484313" indent="-279400" eaLnBrk="0" hangingPunct="0">
                  <a:spcBef>
                    <a:spcPct val="20000"/>
                  </a:spcBef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19415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3987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28559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313113" indent="-279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SVAUnit Test Suite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6638" name="Group 29"/>
          <p:cNvGrpSpPr>
            <a:grpSpLocks/>
          </p:cNvGrpSpPr>
          <p:nvPr/>
        </p:nvGrpSpPr>
        <p:grpSpPr bwMode="auto">
          <a:xfrm>
            <a:off x="1584325" y="4872038"/>
            <a:ext cx="935038" cy="469900"/>
            <a:chOff x="2131" y="2779"/>
            <a:chExt cx="492" cy="211"/>
          </a:xfrm>
        </p:grpSpPr>
        <p:sp>
          <p:nvSpPr>
            <p:cNvPr id="26645" name="Rectangle 30"/>
            <p:cNvSpPr>
              <a:spLocks noChangeArrowheads="1"/>
            </p:cNvSpPr>
            <p:nvPr/>
          </p:nvSpPr>
          <p:spPr bwMode="auto">
            <a:xfrm>
              <a:off x="2177" y="2779"/>
              <a:ext cx="446" cy="166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Reports</a:t>
              </a:r>
            </a:p>
          </p:txBody>
        </p:sp>
        <p:sp>
          <p:nvSpPr>
            <p:cNvPr id="26646" name="Rectangle 31"/>
            <p:cNvSpPr>
              <a:spLocks noChangeArrowheads="1"/>
            </p:cNvSpPr>
            <p:nvPr/>
          </p:nvSpPr>
          <p:spPr bwMode="auto">
            <a:xfrm>
              <a:off x="2131" y="2810"/>
              <a:ext cx="446" cy="1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Reports</a:t>
              </a:r>
            </a:p>
          </p:txBody>
        </p:sp>
      </p:grpSp>
      <p:grpSp>
        <p:nvGrpSpPr>
          <p:cNvPr id="26639" name="Group 29"/>
          <p:cNvGrpSpPr>
            <a:grpSpLocks/>
          </p:cNvGrpSpPr>
          <p:nvPr/>
        </p:nvGrpSpPr>
        <p:grpSpPr bwMode="auto">
          <a:xfrm>
            <a:off x="3251200" y="4479925"/>
            <a:ext cx="935038" cy="465138"/>
            <a:chOff x="2131" y="2781"/>
            <a:chExt cx="492" cy="208"/>
          </a:xfrm>
        </p:grpSpPr>
        <p:sp>
          <p:nvSpPr>
            <p:cNvPr id="26643" name="Rectangle 30"/>
            <p:cNvSpPr>
              <a:spLocks noChangeArrowheads="1"/>
            </p:cNvSpPr>
            <p:nvPr/>
          </p:nvSpPr>
          <p:spPr bwMode="auto">
            <a:xfrm>
              <a:off x="2177" y="2781"/>
              <a:ext cx="446" cy="166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Reports</a:t>
              </a:r>
            </a:p>
          </p:txBody>
        </p:sp>
        <p:sp>
          <p:nvSpPr>
            <p:cNvPr id="26644" name="Rectangle 31"/>
            <p:cNvSpPr>
              <a:spLocks noChangeArrowheads="1"/>
            </p:cNvSpPr>
            <p:nvPr/>
          </p:nvSpPr>
          <p:spPr bwMode="auto">
            <a:xfrm>
              <a:off x="2131" y="2810"/>
              <a:ext cx="446" cy="179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5394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688975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indent="-225425" eaLnBrk="0" hangingPunct="0">
                <a:spcBef>
                  <a:spcPct val="20000"/>
                </a:spcBef>
                <a:buClr>
                  <a:schemeClr val="tx1"/>
                </a:buClr>
                <a:buSzPct val="110000"/>
                <a:buFont typeface="Arial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204913" indent="-290513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1484313" indent="-279400" eaLnBrk="0" hangingPunct="0"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9415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3987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8559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313113" indent="-279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Reports</a:t>
              </a:r>
            </a:p>
          </p:txBody>
        </p:sp>
      </p:grp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673725" y="1731963"/>
            <a:ext cx="3384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 marL="741363" indent="-27305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rgbClr val="FFFFFF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marL="811213" lvl="1" indent="-342900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SVAUnit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  <a:endParaRPr lang="ro-RO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SVAUnit</a:t>
            </a:r>
            <a:endParaRPr lang="ro-RO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Instantiates SVA</a:t>
            </a:r>
            <a:r>
              <a:rPr lang="ro-RO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ro-RO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test</a:t>
            </a:r>
            <a:endParaRPr lang="ro-RO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313" lvl="1" indent="0">
              <a:spcBef>
                <a:spcPts val="500"/>
              </a:spcBef>
              <a:defRPr/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defRPr/>
            </a:pPr>
            <a:endParaRPr lang="en-US" sz="2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41" name="Text Box 4"/>
          <p:cNvSpPr txBox="1">
            <a:spLocks noChangeArrowheads="1"/>
          </p:cNvSpPr>
          <p:nvPr/>
        </p:nvSpPr>
        <p:spPr bwMode="auto">
          <a:xfrm>
            <a:off x="5673725" y="3675063"/>
            <a:ext cx="33845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811213" indent="-3429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ts val="500"/>
              </a:spcBef>
              <a:buClrTx/>
              <a:buFont typeface="Arial" charset="0"/>
              <a:buChar char="•"/>
            </a:pPr>
            <a:r>
              <a:rPr lang="en-US" altLang="en-US" sz="2000" b="1">
                <a:solidFill>
                  <a:srgbClr val="000000"/>
                </a:solidFill>
                <a:cs typeface="DejaVu Sans" pitchFamily="34" charset="0"/>
              </a:rPr>
              <a:t>SVAUnit Test</a:t>
            </a:r>
            <a:endParaRPr lang="ro-RO" altLang="en-US" sz="2000" b="1">
              <a:solidFill>
                <a:srgbClr val="000000"/>
              </a:solidFill>
              <a:cs typeface="DejaVu Sans" pitchFamily="34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Char char="-"/>
            </a:pPr>
            <a:r>
              <a:rPr lang="en-US" altLang="en-US" sz="2000">
                <a:solidFill>
                  <a:srgbClr val="000000"/>
                </a:solidFill>
                <a:cs typeface="DejaVu Sans" pitchFamily="34" charset="0"/>
              </a:rPr>
              <a:t>Contains the SVA scenario</a:t>
            </a:r>
            <a:endParaRPr lang="ro-RO" altLang="en-US" sz="2000">
              <a:solidFill>
                <a:srgbClr val="000000"/>
              </a:solidFill>
              <a:cs typeface="DejaVu Sans" pitchFamily="34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Char char="-"/>
            </a:pPr>
            <a:endParaRPr lang="en-US" altLang="en-US" sz="2000" b="1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5673725" y="4872038"/>
            <a:ext cx="3384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eaLnBrk="0" hangingPunct="0">
              <a:spcBef>
                <a:spcPts val="8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3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  <a:lvl2pPr marL="741363" indent="-273050" eaLnBrk="0" hangingPunct="0">
              <a:spcBef>
                <a:spcPts val="7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8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2pPr>
            <a:lvl3pPr eaLnBrk="0" hangingPunct="0">
              <a:spcBef>
                <a:spcPts val="6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4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3pPr>
            <a:lvl4pPr eaLnBrk="0" hangingPunct="0">
              <a:spcBef>
                <a:spcPts val="5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4pPr>
            <a:lvl5pPr eaLnBrk="0" hangingPunct="0">
              <a:spcBef>
                <a:spcPts val="500"/>
              </a:spcBef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 sz="20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9pPr>
          </a:lstStyle>
          <a:p>
            <a:pPr marL="811213" lvl="1" indent="-342900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SVAUnit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  <a:endParaRPr lang="ro-RO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test suite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ro-RO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313" lvl="1" indent="0" eaLnBrk="1" hangingPunct="1">
              <a:spcBef>
                <a:spcPts val="500"/>
              </a:spcBef>
              <a:defRPr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nimBg="1"/>
      <p:bldP spid="26634" grpId="0" animBg="1"/>
      <p:bldP spid="49" grpId="0"/>
      <p:bldP spid="26641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Example specification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AMBA APB protocol specification: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400050" lvl="1" indent="0">
              <a:buFont typeface="Arial" charset="0"/>
              <a:buNone/>
              <a:defRPr/>
            </a:pPr>
            <a:r>
              <a:rPr lang="en-US" dirty="0"/>
              <a:t>The bus only remains in the SETUP state for one clock cycle and always moves to the ACCESS state on the next rising edge of the clock.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87100-1058-4419-A6FB-C46D545882B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7655" name="Picture 5" descr="ssadadasd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30438"/>
            <a:ext cx="4162425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Example APB interface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46CC0-FBC2-49CE-A551-B6C2081110D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188" y="1474788"/>
            <a:ext cx="5586412" cy="4876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apb_if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`ADDR_WIDTH-1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:0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`WDATA_WIDTH-1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:0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263" y="4343400"/>
            <a:ext cx="4667250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 sequences definitions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788" y="4886325"/>
            <a:ext cx="4657725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 property definition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788" y="5419725"/>
            <a:ext cx="4657725" cy="4000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 assertion definition</a:t>
            </a:r>
          </a:p>
        </p:txBody>
      </p:sp>
      <p:pic>
        <p:nvPicPr>
          <p:cNvPr id="2868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3919538"/>
            <a:ext cx="2922587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 smtClean="0"/>
              <a:t>APB sequences definitions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8925"/>
            <a:ext cx="88392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Antecedent (the SETUP phase)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Consequent (the ACCESS phase)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70CCD-8806-40FE-BF62-F775B5FDAC1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950" y="2257425"/>
            <a:ext cx="497205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setup_phase_s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$rose(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5" y="4238625"/>
            <a:ext cx="6448425" cy="163195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sequence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access_phase_s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b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endsequence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970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1652588"/>
            <a:ext cx="3113088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APB property &amp; assertion definitions</a:t>
            </a:r>
            <a:endParaRPr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The property can be expressed as: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The assertion will look like: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9BBBC-F58E-4486-B5EF-A7B6DBD8E26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236788"/>
            <a:ext cx="6629400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access_to_setup_p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(reset)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setup_phase_s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|=&gt;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access_phase_s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endproperty</a:t>
            </a:r>
            <a:endParaRPr lang="en-US" sz="2000" dirty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294188"/>
            <a:ext cx="6629400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access_to_setup_p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else `</a:t>
            </a: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uvm_error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"ERR"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"Assertion failed"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/>
              <a:t/>
            </a:r>
            <a:br>
              <a:rPr dirty="0"/>
            </a:br>
            <a:r>
              <a:rPr dirty="0"/>
              <a:t>Introduction to SystemVerilog Assertions </a:t>
            </a:r>
            <a:br>
              <a:rPr dirty="0"/>
            </a:br>
            <a:r>
              <a:rPr dirty="0"/>
              <a:t>(SVAs)</a:t>
            </a:r>
            <a:br>
              <a:rPr dirty="0"/>
            </a:b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C59A8-8EC4-4A38-989D-9D9FBEA5CA4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Example of SVAUnit Testbench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39366-9BF9-4485-86D2-E67F3A6F4C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ro-RO" altLang="en-US" sz="1400" dirty="0" smtClean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top;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Instantiate the SVAUnit framework</a:t>
            </a: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`SVAUNIT_UTILS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APB interface with the SVA we want to test</a:t>
            </a:r>
            <a:endParaRPr lang="en-US" altLang="en-US" sz="14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apb_if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an_apb_if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(.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(clock));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Register interface with the </a:t>
            </a:r>
            <a:r>
              <a:rPr lang="en-US" altLang="en-US" sz="14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uvm_config_db</a:t>
            </a: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uvm_config_db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an_if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)::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uvm_root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"*"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“VIF"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400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an_apb_if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Start the scenarios</a:t>
            </a: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  ru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n_test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	  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err="1" smtClean="0">
                <a:solidFill>
                  <a:srgbClr val="8B0000"/>
                </a:solidFill>
                <a:latin typeface="Courier New" pitchFamily="49" charset="0"/>
              </a:rPr>
              <a:t>endmodule</a:t>
            </a:r>
            <a:endParaRPr lang="en-US" altLang="en-US" sz="1400" dirty="0" smtClean="0">
              <a:solidFill>
                <a:srgbClr val="8B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en-US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1751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3" y="3657600"/>
            <a:ext cx="2922587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25488" y="1905000"/>
            <a:ext cx="6340475" cy="441325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5488" y="2781300"/>
            <a:ext cx="6340475" cy="441325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7725" y="3581400"/>
            <a:ext cx="5067300" cy="685800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7725" y="4419600"/>
            <a:ext cx="5067300" cy="495300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Example of SVAUnit Test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70EE5-3FCB-48E9-846C-E7694E1E499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2774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ut1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svaunit_test;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 virtual interface used to drive the signals</a:t>
            </a:r>
            <a:endParaRPr lang="en-US" alt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apb_if apb_vif;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endParaRPr lang="en-US" altLang="en-US" sz="140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function void 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build_phase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uvm_phase phase);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o-RO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Retrieve the interface handle from the uvm_config_db</a:t>
            </a:r>
            <a:endParaRPr lang="en-US" altLang="en-US" sz="1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uvm_config_db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#(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an_if)::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“VIF"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apb_vif))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400">
                <a:solidFill>
                  <a:srgbClr val="A014F0"/>
                </a:solidFill>
                <a:latin typeface="Courier New" pitchFamily="49" charset="0"/>
                <a:cs typeface="Courier New" pitchFamily="49" charset="0"/>
              </a:rPr>
              <a:t>`uvm_fatal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“UT1_NO_VIF_ERR"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"SVA interface is not set!"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</a:rPr>
              <a:t>					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 i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Test will run by default; 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disable_test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   endfunction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endParaRPr lang="en-US" altLang="en-US" sz="140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task </a:t>
            </a:r>
            <a:r>
              <a:rPr lang="en-US" altLang="en-US" sz="14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Initialize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signals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scenarios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SVA verification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endtask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en-US" sz="1400">
                <a:solidFill>
                  <a:srgbClr val="8B0000"/>
                </a:solidFill>
                <a:latin typeface="Courier New" pitchFamily="49" charset="0"/>
              </a:rPr>
              <a:t>endclass</a:t>
            </a:r>
          </a:p>
          <a:p>
            <a:pPr eaLnBrk="1" hangingPunct="1"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3277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3659188"/>
            <a:ext cx="2919413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39763" y="1684338"/>
            <a:ext cx="6340475" cy="441325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98538" y="2536825"/>
            <a:ext cx="7269162" cy="655638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36625" y="3362325"/>
            <a:ext cx="3416300" cy="514350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950" y="4221163"/>
            <a:ext cx="478155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APB – SVAUnit test steps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603D8-860D-4364-83E3-9EE48B586D5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600200"/>
            <a:ext cx="8229600" cy="44958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9700" y="20907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the APB SVA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9700" y="28527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the interface signals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9700" y="36147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setup phase stimuli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0175" y="44529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access phase stimuli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9700" y="5214938"/>
            <a:ext cx="6629400" cy="400050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checks based on generated stimuli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10075" y="2552700"/>
            <a:ext cx="30480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410075" y="3309938"/>
            <a:ext cx="30480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410075" y="4095750"/>
            <a:ext cx="30480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10075" y="4905375"/>
            <a:ext cx="30480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Enable SVA and initialize signals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FD7F-6453-4ED3-A15B-077CB3932EF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Enable the APB SVA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vpiw.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disable_all_assertions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vpiw.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enable_assertion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APB_PHASES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Initialize signals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initialize_signals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32'b0;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32'b0;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 1'b0;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 1'b0;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 1'b0;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8175" y="1992313"/>
            <a:ext cx="529590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8175" y="3040063"/>
            <a:ext cx="5295900" cy="2322512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Generate setup phase stimuli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FB9D9-9B61-49A4-A831-B1ACFC4A740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495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generate_setup_phase_stimuli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(bit valid);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Stimuli for valid SVA scenario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valid == 1 -&gt;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 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Stimuli for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scenario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 == 0 -&gt; </a:t>
            </a:r>
            <a:b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0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0;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altLang="en-US" dirty="0" smtClean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2025" y="2525713"/>
            <a:ext cx="725805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2025" y="3582988"/>
            <a:ext cx="725805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Generate access phase stimuli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D20C6-217A-41C4-A24E-885243BC9D5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altLang="en-US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generate_access_phase_stimuli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(bit valid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Constrained stimuli for valid SVA scenario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valid == 1  -&gt; 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1 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1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&amp;&amp;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Constrained stimuli for invalid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scenario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valid == 0 -&gt;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apb_vif.pwdata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apb_vif.paddr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pwrite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psel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penable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1 ||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pready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1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altLang="en-US" dirty="0" smtClean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57250" y="2830513"/>
            <a:ext cx="7258050" cy="90328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7250" y="4060825"/>
            <a:ext cx="7258050" cy="969963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SVA state checking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8F49A-6189-4521-8FFF-9C3947FA99B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valid_setup_phase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valid_access_phase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fail_if_sva_not_succeeded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APB_PHASES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The assertion should have succeeded!"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fail_if_sva_succeeded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APB_PHASES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assertion should have 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failed!"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pass_if_sva_not_started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APB_PHASES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altLang="en-US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assertion should </a:t>
            </a:r>
            <a:r>
              <a:rPr lang="en-US" altLang="en-US" dirty="0" smtClean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not have started!"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Example of SVAUnit Test Suite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9B309-D698-4019-B6D0-4F37743393C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uts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svaunit_test_suite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ro-RO" alt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Instantiate the SVAUnit tests</a:t>
            </a:r>
            <a:endParaRPr lang="en-US" altLang="en-US" sz="1400" dirty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u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t1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ut1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>
                <a:latin typeface="Courier New" pitchFamily="49" charset="0"/>
              </a:rPr>
              <a:t>...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t10 </a:t>
            </a:r>
            <a:r>
              <a:rPr lang="en-US" altLang="en-US" sz="1400" dirty="0" err="1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ut10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function void </a:t>
            </a:r>
            <a:r>
              <a:rPr lang="en-US" altLang="en-US" sz="1400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build_phase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uvm_phase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phase);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Create the tests using UVM factory</a:t>
            </a:r>
            <a:endParaRPr lang="en-US" alt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ut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1 =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ut1::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type_id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en-US" sz="1400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"ut1"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ut10 =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ut10::</a:t>
            </a:r>
            <a:r>
              <a:rPr lang="en-US" altLang="en-US" sz="1400" dirty="0" err="1">
                <a:latin typeface="Courier New" pitchFamily="49" charset="0"/>
                <a:cs typeface="Courier New" pitchFamily="49" charset="0"/>
              </a:rPr>
              <a:t>type_id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en-US" sz="1400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"ut10"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i="1" dirty="0">
              <a:solidFill>
                <a:srgbClr val="1A1A1A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i="1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Register tests in </a:t>
            </a:r>
            <a:r>
              <a:rPr lang="en-US" altLang="en-US" sz="14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suite</a:t>
            </a:r>
            <a:endParaRPr lang="en-US" altLang="en-US" sz="1400" dirty="0">
              <a:solidFill>
                <a:srgbClr val="8B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add_test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(ut1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400" dirty="0" smtClean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`</a:t>
            </a:r>
            <a:r>
              <a:rPr lang="en-US" altLang="en-US" sz="1400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add_test</a:t>
            </a:r>
            <a:r>
              <a:rPr lang="en-US" altLang="en-US" sz="1400" dirty="0" smtClean="0">
                <a:latin typeface="Courier New" pitchFamily="49" charset="0"/>
                <a:cs typeface="Courier New" pitchFamily="49" charset="0"/>
              </a:rPr>
              <a:t>(ut10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ro-RO" alt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4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endfunction</a:t>
            </a:r>
            <a:endParaRPr lang="ro-RO" altLang="en-US" sz="14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en-US" altLang="en-US" sz="14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1400" dirty="0" err="1">
                <a:solidFill>
                  <a:srgbClr val="8B0000"/>
                </a:solidFill>
                <a:latin typeface="Courier New" pitchFamily="49" charset="0"/>
              </a:rPr>
              <a:t>endclass</a:t>
            </a:r>
            <a:endParaRPr lang="en-US" altLang="en-US" sz="1400" dirty="0">
              <a:solidFill>
                <a:srgbClr val="8B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en-US" dirty="0" smtClean="0"/>
          </a:p>
        </p:txBody>
      </p:sp>
      <p:pic>
        <p:nvPicPr>
          <p:cNvPr id="38919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3659188"/>
            <a:ext cx="2919413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647700" y="1684338"/>
            <a:ext cx="5686425" cy="89693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0100" y="2979738"/>
            <a:ext cx="5133975" cy="89693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0100" y="4056063"/>
            <a:ext cx="5133975" cy="896937"/>
          </a:xfrm>
          <a:prstGeom prst="round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SVAUnit Test API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126BA-57EC-4129-94AB-5749ADB94AC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57200" y="14478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SVAUnit Flow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5532E-7264-4E6B-A923-D073F7DD457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0966" name="Rounded Rectangle 19"/>
          <p:cNvSpPr>
            <a:spLocks noChangeArrowheads="1"/>
          </p:cNvSpPr>
          <p:nvPr/>
        </p:nvSpPr>
        <p:spPr bwMode="auto">
          <a:xfrm>
            <a:off x="7189788" y="3052763"/>
            <a:ext cx="1731962" cy="14986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ounded Rectangle 7" descr="jkahdjkasdha\&#10;sadadas&#10;sdadasdas" title="dashjdkshajkd"/>
          <p:cNvSpPr>
            <a:spLocks noChangeArrowheads="1"/>
          </p:cNvSpPr>
          <p:nvPr/>
        </p:nvSpPr>
        <p:spPr bwMode="auto">
          <a:xfrm>
            <a:off x="3716338" y="2549525"/>
            <a:ext cx="2895600" cy="2563813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206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kern="0" smtClean="0">
              <a:solidFill>
                <a:prstClr val="black"/>
              </a:solidFill>
            </a:endParaRPr>
          </a:p>
        </p:txBody>
      </p:sp>
      <p:sp>
        <p:nvSpPr>
          <p:cNvPr id="40968" name="Rounded Rectangle 21"/>
          <p:cNvSpPr>
            <a:spLocks noChangeArrowheads="1"/>
          </p:cNvSpPr>
          <p:nvPr/>
        </p:nvSpPr>
        <p:spPr bwMode="auto">
          <a:xfrm>
            <a:off x="269875" y="2525713"/>
            <a:ext cx="2895600" cy="2563812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165725" y="3530600"/>
            <a:ext cx="1588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167313" y="3987800"/>
            <a:ext cx="1587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785938" y="3552825"/>
            <a:ext cx="1587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774825" y="4011613"/>
            <a:ext cx="1588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8032750" y="3673475"/>
            <a:ext cx="1588" cy="139700"/>
          </a:xfrm>
          <a:prstGeom prst="line">
            <a:avLst/>
          </a:prstGeom>
          <a:noFill/>
          <a:ln w="19080">
            <a:solidFill>
              <a:srgbClr val="0B53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40974" name="AutoShape 22"/>
          <p:cNvSpPr>
            <a:spLocks noChangeArrowheads="1"/>
          </p:cNvSpPr>
          <p:nvPr/>
        </p:nvSpPr>
        <p:spPr bwMode="auto">
          <a:xfrm>
            <a:off x="4062413" y="3654425"/>
            <a:ext cx="223678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Instantiate </a:t>
            </a:r>
            <a:r>
              <a:rPr lang="ro-RO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test </a:t>
            </a: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in Test Suite</a:t>
            </a:r>
          </a:p>
        </p:txBody>
      </p:sp>
      <p:sp>
        <p:nvSpPr>
          <p:cNvPr id="40975" name="AutoShape 23"/>
          <p:cNvSpPr>
            <a:spLocks noChangeArrowheads="1"/>
          </p:cNvSpPr>
          <p:nvPr/>
        </p:nvSpPr>
        <p:spPr bwMode="auto">
          <a:xfrm>
            <a:off x="4035425" y="3201988"/>
            <a:ext cx="2289175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Create an SVAUnit Test Suite</a:t>
            </a:r>
          </a:p>
        </p:txBody>
      </p:sp>
      <p:sp>
        <p:nvSpPr>
          <p:cNvPr id="40976" name="AutoShape 25"/>
          <p:cNvSpPr>
            <a:spLocks noChangeArrowheads="1"/>
          </p:cNvSpPr>
          <p:nvPr/>
        </p:nvSpPr>
        <p:spPr bwMode="auto">
          <a:xfrm>
            <a:off x="4183063" y="4113213"/>
            <a:ext cx="2090737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Register tests in test suite</a:t>
            </a:r>
          </a:p>
        </p:txBody>
      </p:sp>
      <p:sp>
        <p:nvSpPr>
          <p:cNvPr id="40977" name="AutoShape 26"/>
          <p:cNvSpPr>
            <a:spLocks noChangeArrowheads="1"/>
          </p:cNvSpPr>
          <p:nvPr/>
        </p:nvSpPr>
        <p:spPr bwMode="auto">
          <a:xfrm>
            <a:off x="7508875" y="3808413"/>
            <a:ext cx="1071563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Scan report</a:t>
            </a:r>
          </a:p>
        </p:txBody>
      </p:sp>
      <p:sp>
        <p:nvSpPr>
          <p:cNvPr id="40978" name="AutoShape 27"/>
          <p:cNvSpPr>
            <a:spLocks noChangeArrowheads="1"/>
          </p:cNvSpPr>
          <p:nvPr/>
        </p:nvSpPr>
        <p:spPr bwMode="auto">
          <a:xfrm>
            <a:off x="7610475" y="3346450"/>
            <a:ext cx="868363" cy="3587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Simulate</a:t>
            </a:r>
          </a:p>
        </p:txBody>
      </p:sp>
      <p:sp>
        <p:nvSpPr>
          <p:cNvPr id="40979" name="AutoShape 29"/>
          <p:cNvSpPr>
            <a:spLocks noChangeArrowheads="1"/>
          </p:cNvSpPr>
          <p:nvPr/>
        </p:nvSpPr>
        <p:spPr bwMode="auto">
          <a:xfrm>
            <a:off x="744538" y="3224213"/>
            <a:ext cx="21082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Create SVAUnit Testbench</a:t>
            </a:r>
          </a:p>
        </p:txBody>
      </p:sp>
      <p:sp>
        <p:nvSpPr>
          <p:cNvPr id="40980" name="AutoShape 30"/>
          <p:cNvSpPr>
            <a:spLocks noChangeArrowheads="1"/>
          </p:cNvSpPr>
          <p:nvPr/>
        </p:nvSpPr>
        <p:spPr bwMode="auto">
          <a:xfrm>
            <a:off x="827088" y="3683000"/>
            <a:ext cx="19208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Create an  SVAUnit Test</a:t>
            </a:r>
          </a:p>
        </p:txBody>
      </p:sp>
      <p:sp>
        <p:nvSpPr>
          <p:cNvPr id="40981" name="AutoShape 32"/>
          <p:cNvSpPr>
            <a:spLocks noChangeArrowheads="1"/>
          </p:cNvSpPr>
          <p:nvPr/>
        </p:nvSpPr>
        <p:spPr bwMode="auto">
          <a:xfrm>
            <a:off x="898525" y="4151313"/>
            <a:ext cx="18002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0B539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60" tIns="54360" rIns="99360" bIns="5436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itchFamily="34" charset="0"/>
                <a:cs typeface="DejaVu Sans" pitchFamily="34" charset="0"/>
              </a:rPr>
              <a:t>Implement test() task</a:t>
            </a:r>
          </a:p>
        </p:txBody>
      </p:sp>
      <p:sp>
        <p:nvSpPr>
          <p:cNvPr id="40982" name="Right Arrow 39"/>
          <p:cNvSpPr>
            <a:spLocks noChangeArrowheads="1"/>
          </p:cNvSpPr>
          <p:nvPr/>
        </p:nvSpPr>
        <p:spPr bwMode="auto">
          <a:xfrm>
            <a:off x="3271838" y="3617913"/>
            <a:ext cx="349250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83" name="Right Arrow 40"/>
          <p:cNvSpPr>
            <a:spLocks noChangeArrowheads="1"/>
          </p:cNvSpPr>
          <p:nvPr/>
        </p:nvSpPr>
        <p:spPr bwMode="auto">
          <a:xfrm>
            <a:off x="6729413" y="3611563"/>
            <a:ext cx="350837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Assertions and properties</a:t>
            </a:r>
            <a:endParaRPr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What is an assertion?</a:t>
            </a:r>
            <a:br>
              <a:rPr lang="en-US" altLang="en-US" smtClean="0">
                <a:latin typeface="Arial" charset="0"/>
              </a:rPr>
            </a:br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What is a property?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C484A-168E-4828-AF55-566B352D582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2862263"/>
            <a:ext cx="6553200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 |-&gt; b) </a:t>
            </a:r>
          </a:p>
          <a:p>
            <a:pPr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$error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 failed!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856163"/>
            <a:ext cx="6553200" cy="1016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p_example;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|-&gt; b</a:t>
            </a:r>
          </a:p>
          <a:p>
            <a:pPr>
              <a:defRPr/>
            </a:pP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endproperty</a:t>
            </a:r>
            <a:endParaRPr lang="en-US" sz="2000" dirty="0">
              <a:solidFill>
                <a:srgbClr val="8B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Error reporting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0C133-D990-437D-B424-378E83FE8BC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2" name="Rounded Rectangular Callout 16"/>
          <p:cNvSpPr>
            <a:spLocks noChangeArrowheads="1"/>
          </p:cNvSpPr>
          <p:nvPr/>
        </p:nvSpPr>
        <p:spPr bwMode="auto">
          <a:xfrm>
            <a:off x="1219200" y="2209800"/>
            <a:ext cx="2438400" cy="608013"/>
          </a:xfrm>
          <a:prstGeom prst="wedgeRoundRectCallout">
            <a:avLst>
              <a:gd name="adj1" fmla="val 47991"/>
              <a:gd name="adj2" fmla="val 162486"/>
              <a:gd name="adj3" fmla="val 16667"/>
            </a:avLst>
          </a:prstGeom>
          <a:solidFill>
            <a:srgbClr val="1F497D">
              <a:lumMod val="40000"/>
              <a:lumOff val="60000"/>
              <a:alpha val="5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prstClr val="black"/>
                </a:solidFill>
              </a:rPr>
              <a:t>Name of SVAUnit check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dirty="0" smtClean="0">
              <a:solidFill>
                <a:prstClr val="black"/>
              </a:solidFill>
            </a:endParaRPr>
          </a:p>
        </p:txBody>
      </p:sp>
      <p:sp>
        <p:nvSpPr>
          <p:cNvPr id="13" name="Rounded Rectangular Callout 17"/>
          <p:cNvSpPr>
            <a:spLocks noChangeArrowheads="1"/>
          </p:cNvSpPr>
          <p:nvPr/>
        </p:nvSpPr>
        <p:spPr bwMode="auto">
          <a:xfrm>
            <a:off x="5740400" y="4495800"/>
            <a:ext cx="2413000" cy="627063"/>
          </a:xfrm>
          <a:prstGeom prst="wedgeRoundRectCallout">
            <a:avLst>
              <a:gd name="adj1" fmla="val -91176"/>
              <a:gd name="adj2" fmla="val -143708"/>
              <a:gd name="adj3" fmla="val 16667"/>
            </a:avLst>
          </a:prstGeom>
          <a:solidFill>
            <a:srgbClr val="1F497D">
              <a:lumMod val="40000"/>
              <a:lumOff val="60000"/>
              <a:alpha val="5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prstClr val="black"/>
                </a:solidFill>
              </a:rPr>
              <a:t>Custom error message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dirty="0" smtClean="0">
              <a:solidFill>
                <a:prstClr val="black"/>
              </a:solidFill>
            </a:endParaRPr>
          </a:p>
        </p:txBody>
      </p:sp>
      <p:sp>
        <p:nvSpPr>
          <p:cNvPr id="14" name="Rounded Rectangular Callout 18"/>
          <p:cNvSpPr>
            <a:spLocks noChangeArrowheads="1"/>
          </p:cNvSpPr>
          <p:nvPr/>
        </p:nvSpPr>
        <p:spPr bwMode="auto">
          <a:xfrm>
            <a:off x="863600" y="4495800"/>
            <a:ext cx="2565400" cy="627063"/>
          </a:xfrm>
          <a:prstGeom prst="wedgeRoundRectCallout">
            <a:avLst>
              <a:gd name="adj1" fmla="val -30921"/>
              <a:gd name="adj2" fmla="val -141477"/>
              <a:gd name="adj3" fmla="val 16667"/>
            </a:avLst>
          </a:prstGeom>
          <a:solidFill>
            <a:srgbClr val="1F497D">
              <a:lumMod val="40000"/>
              <a:lumOff val="60000"/>
              <a:alpha val="5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prstClr val="black"/>
                </a:solidFill>
              </a:rPr>
              <a:t>Name of SVA under test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en-US" kern="0" dirty="0" smtClean="0">
              <a:solidFill>
                <a:prstClr val="black"/>
              </a:solidFill>
            </a:endParaRPr>
          </a:p>
        </p:txBody>
      </p:sp>
      <p:sp>
        <p:nvSpPr>
          <p:cNvPr id="15" name="Rounded Rectangular Callout 16"/>
          <p:cNvSpPr>
            <a:spLocks noChangeArrowheads="1"/>
          </p:cNvSpPr>
          <p:nvPr/>
        </p:nvSpPr>
        <p:spPr bwMode="auto">
          <a:xfrm>
            <a:off x="4953000" y="2220913"/>
            <a:ext cx="2400300" cy="422275"/>
          </a:xfrm>
          <a:prstGeom prst="wedgeRoundRectCallout">
            <a:avLst>
              <a:gd name="adj1" fmla="val 62398"/>
              <a:gd name="adj2" fmla="val 244366"/>
              <a:gd name="adj3" fmla="val 16667"/>
            </a:avLst>
          </a:prstGeom>
          <a:solidFill>
            <a:srgbClr val="1F497D">
              <a:lumMod val="40000"/>
              <a:lumOff val="60000"/>
              <a:alpha val="50000"/>
            </a:srgb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prstClr val="black"/>
                </a:solidFill>
              </a:rPr>
              <a:t>SVAUnit test path</a:t>
            </a:r>
          </a:p>
        </p:txBody>
      </p:sp>
      <p:pic>
        <p:nvPicPr>
          <p:cNvPr id="41994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7772400" cy="395288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Hierarchy report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F030C-C0A4-4745-BD30-99F2040003C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487613"/>
            <a:ext cx="8229600" cy="2416175"/>
          </a:xfr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Test scenarios exercised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1F73B-8204-4F1A-92C1-244DC602C0E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60563"/>
            <a:ext cx="8229600" cy="3470275"/>
          </a:xfr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SVAs and checks exercised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2C8AC-8C6A-4CA4-9CED-257FD6626E6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368550"/>
            <a:ext cx="8229600" cy="2654300"/>
          </a:xfr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/>
              <a:t>SVA test patterns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C021F-941A-4865-A855-55ABB371505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Simple implication test 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4A737-6523-4486-AFA1-126461987C3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7110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alt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|=&gt; c</a:t>
            </a: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38862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an_vif.clk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fail_if_sva_not_succeeded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IMPLICATION_ASSERT",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have succeeded!"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fail_if_sva_succeeded</a:t>
            </a:r>
            <a:r>
              <a:rPr lang="en-US" altLang="en-US" sz="12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"IMPLICATION_ASSERT",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have failed!"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pass_if_sva_not_started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"IMPLICATION_ASSERT",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"The assertion should not have started!"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sz="3600" dirty="0"/>
              <a:t>Multi-thread antecedent/consequent</a:t>
            </a:r>
            <a:endParaRPr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13D65-AEC9-4633-98E5-DF8F7FDE72F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813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en-US" smtClean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$rose(a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) ##[1:4] b |-&gt; ##[1:3] c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tIns="0" bIns="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valid delays for asserting b and c signals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randomize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{[1:4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delay_for_c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{[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1:3]}); </a:t>
            </a: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&lt;= 1;</a:t>
            </a: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pass_if_sva_started_but_not_finished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MULTITHREAD_ASSERT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altLang="en-US" sz="1200" dirty="0" smtClean="0">
              <a:solidFill>
                <a:srgbClr val="CC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have started but not finished!"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delay_for_c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interface.c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pass_if_sva_succeeded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"MULTITHREAD_ASSERT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succeeded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sz="3600" dirty="0"/>
              <a:t>Multi-thread </a:t>
            </a:r>
            <a:r>
              <a:rPr altLang="en-US" sz="3600" dirty="0" smtClean="0"/>
              <a:t>antecedent/consequent (contd</a:t>
            </a:r>
            <a:r>
              <a:rPr altLang="en-US" sz="3600" dirty="0"/>
              <a:t>.)</a:t>
            </a:r>
            <a:endParaRPr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05F9E-A8C2-4388-9A31-546C2CFE2ABF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158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$rose(a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##[1:4] b |-&gt; ##[1:3] c</a:t>
            </a:r>
          </a:p>
          <a:p>
            <a:pPr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Generate invalid delays for asserting b and c signals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{[0:10]},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delay_for_c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{0,[4:10]}); </a:t>
            </a: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1;</a:t>
            </a: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pass_if_sva_not_succeeded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MULTITHREAD_ASSERT", </a:t>
            </a:r>
            <a:endParaRPr lang="en-US" altLang="en-US" sz="1200" dirty="0">
              <a:solidFill>
                <a:srgbClr val="CC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"The assertion should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 failed!"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"MULTITHREAD_ASSERT",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assertion should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 failed!"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Consecutive repetition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484A-3DA3-4BC2-9290-5DF4BA889FF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0182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 |-&gt; b[*1:2] ##1 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2);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number_of_b_assertions +=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number_of_b_assertions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number_of_b_assertions &gt; 0)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pass_if_sva_started_but_not_finished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IMPLICATION_ASSERT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assertion should have started but not finished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(continued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the next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Consecutive </a:t>
            </a:r>
            <a:r>
              <a:rPr altLang="en-US" dirty="0" smtClean="0"/>
              <a:t>repetition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709BD-34E5-4727-8A11-B6D386D8334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1206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 |-&gt; b[*1:2] ##1 c</a:t>
            </a:r>
          </a:p>
        </p:txBody>
      </p:sp>
      <p:sp>
        <p:nvSpPr>
          <p:cNvPr id="51207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t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// (continued from previous slide)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BFBFB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interface.c  &lt;= stimuli_for_c;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(stimuli_for_a == 1)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(number_of_b_assertions != number_of_b_cycles ||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number_of_b_assertions == 0 ||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stimuli_for_c == 0)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vpiw.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fail_if_sva_succeeded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"IMPLICATION_ASSERT",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     "The assertion should have failed!"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vpiw.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fail_if_sva_not_succeeded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"IMPLICATION_ASSERT",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    "The assertion should have succeeded!"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// end of test repeat loop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Simple assertion example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AC14F-F447-4DC5-8E3C-5BB132A46D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5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462088"/>
            <a:ext cx="8135937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79513" y="4014788"/>
            <a:ext cx="7439025" cy="13239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req_to_rise_p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2000" dirty="0" err="1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|-&gt; ##[1:3] </a:t>
            </a: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US" altLang="en-US" sz="2000" dirty="0">
              <a:solidFill>
                <a:srgbClr val="8B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9513" y="5500688"/>
            <a:ext cx="7439025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ASSERT_LABEL: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assert property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req_to_rise_p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en-US" sz="2000" dirty="0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else `</a:t>
            </a:r>
            <a:r>
              <a:rPr lang="en-US" altLang="en-US" sz="2000" dirty="0" err="1">
                <a:solidFill>
                  <a:srgbClr val="8B0000"/>
                </a:solidFill>
                <a:latin typeface="Courier New" pitchFamily="49" charset="0"/>
                <a:cs typeface="Courier New" pitchFamily="49" charset="0"/>
              </a:rPr>
              <a:t>uvm_error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“ERR"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2000" dirty="0">
                <a:solidFill>
                  <a:srgbClr val="1A1A1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"Assertion failed"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Repetition range with zero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1A687-CF4C-4D0C-898E-56FF31CEF298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230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 |-&gt; b[*0:2] ##1 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2);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randomize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number_of_b_assertions += 1;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@(</a:t>
            </a:r>
            <a:r>
              <a:rPr lang="en-US" alt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number_of_b_assertions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number_of_b_assertions &gt; 0)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pass_if_sva_started_but_not_finished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IMPLICATION_ASSERT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assertion should have started but not finished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(continued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the next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Repetition range with </a:t>
            </a:r>
            <a:r>
              <a:rPr altLang="en-US" dirty="0" smtClean="0"/>
              <a:t>zero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4B036-8B03-4375-8E52-5A32BFA63C99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254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a |-&gt; b[*0:2] ##1 c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tIns="0" bIns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(continued from previous slide)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prstClr val="white">
                  <a:lumMod val="7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(number_of_b_assertions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number_of_b_cycles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2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number_of_b_assertions == 0 </a:t>
            </a:r>
            <a:r>
              <a:rPr lang="en-US" altLang="en-US" sz="12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REPETITION_RANGE0_ASSERT",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"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assertion should have failed!"</a:t>
            </a: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vpiw.</a:t>
            </a:r>
            <a:r>
              <a:rPr lang="en-US" altLang="en-US" sz="12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fail_if_sva_not_succeeded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"REPETITION_RANGE0_ASSERT",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altLang="en-US" sz="12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assertion should have succeeded</a:t>
            </a:r>
            <a:r>
              <a:rPr lang="en-US" altLang="en-US" sz="1200" dirty="0" smtClean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altLang="en-US" sz="1200" dirty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dirty="0" smtClean="0">
                <a:solidFill>
                  <a:prstClr val="white">
                    <a:lumMod val="7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of test repeat loop</a:t>
            </a:r>
            <a:endParaRPr lang="en-US" altLang="en-US" sz="1200" dirty="0">
              <a:solidFill>
                <a:prstClr val="white">
                  <a:lumMod val="7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Sequence disjunction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2E876-185C-40F9-9B19-27785514619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42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 |=&gt; (b ##1 c) </a:t>
            </a:r>
            <a:r>
              <a:rPr lang="en-US" altLang="en-US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(d ##1 e)</a:t>
            </a: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tIns="0" bIns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test_loop_count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randomize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stimuli_for_b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stimuli_for_c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stimuli_for_e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&lt;= </a:t>
            </a:r>
            <a:r>
              <a:rPr lang="en-US" alt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stimuli_for_a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alt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interface.clk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alt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en-US" sz="12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r>
              <a:rPr lang="en-US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join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5375" y="3382963"/>
            <a:ext cx="5181600" cy="276225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12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 for branch: (b ##1 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5375" y="3703638"/>
            <a:ext cx="5181600" cy="276225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12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state check based on branch stimuli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5375" y="4495800"/>
            <a:ext cx="5181600" cy="276225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12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Stimuli for branch: (c ##1 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5375" y="4816475"/>
            <a:ext cx="5181600" cy="276225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12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 state check based on branch stimuli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Sequence disjunction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9A318-31A5-417D-BB16-0D8E5A89E43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5302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|=&gt; (b ##1 c) </a:t>
            </a:r>
            <a:r>
              <a:rPr lang="en-US" alt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 ##1 e)</a:t>
            </a:r>
          </a:p>
          <a:p>
            <a:pPr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303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t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BFBFB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// Stimuli for branch (b ##1 c)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fork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interface.b  &lt;= stimuli_for_b;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interface.c  &lt;= stimuli_for_c;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    // SVA state check based on branch stimuli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sva_check_phase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(interface.a, interface.b, interface.c);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join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Sequence disjunction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92FE6-DB1B-4AF1-96CD-D9FB2663E26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6326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|=&gt; (b ##1 c) </a:t>
            </a:r>
            <a:r>
              <a:rPr lang="en-US" alt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 ##1 e)</a:t>
            </a:r>
          </a:p>
          <a:p>
            <a:pPr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6327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t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BFBFB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// Stimuli for branch (d ##1 e)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fork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interface.b  &lt;= stimuli_for_d;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interface.c  &lt;= stimuli_for_e;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posedge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interface.clk);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    // SVA state check based on branch stimuli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sva_check_phase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(interface.a, interface.d, interface.e);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join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Sequence disjunction (contd.)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DC2AA-3B21-4AC5-B32B-CA5C37C2EFE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7350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|=&gt; (b ##1 c) </a:t>
            </a:r>
            <a:r>
              <a:rPr lang="en-US" altLang="en-U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(d ##1 e)</a:t>
            </a:r>
          </a:p>
          <a:p>
            <a:pPr>
              <a:buClrTx/>
              <a:buSzTx/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7351" name="Content Placeholder 2"/>
          <p:cNvSpPr txBox="1">
            <a:spLocks/>
          </p:cNvSpPr>
          <p:nvPr/>
        </p:nvSpPr>
        <p:spPr bwMode="auto">
          <a:xfrm>
            <a:off x="581025" y="1905000"/>
            <a:ext cx="8229600" cy="4038600"/>
          </a:xfrm>
          <a:prstGeom prst="rect">
            <a:avLst/>
          </a:prstGeom>
          <a:solidFill>
            <a:srgbClr val="F2F2F2">
              <a:alpha val="50195"/>
            </a:srgb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tIns="0" bIns="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endParaRPr lang="en-US" altLang="en-US" sz="1200">
              <a:solidFill>
                <a:srgbClr val="BFBFB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BFBFBF"/>
                </a:solidFill>
                <a:latin typeface="Courier New" pitchFamily="49" charset="0"/>
                <a:cs typeface="Courier New" pitchFamily="49" charset="0"/>
              </a:rPr>
              <a:t>  // SVA state checking task used in each fork branch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task 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sva_check_phase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bit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stimuli_a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bit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stimuli_b</a:t>
            </a: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bit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stimuli_c);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(stimuli_a)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(stimuli_b &amp;&amp; stimuli_c)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vpiw.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pass_if_sva_succeeded</a:t>
            </a: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("DISJUNCTION_ASSERT",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   "The assertion should have succeeded");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2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vpiw.</a:t>
            </a:r>
            <a:r>
              <a:rPr lang="en-US" altLang="en-US" sz="120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fail_if_sva_succeeded</a:t>
            </a: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("DISJUNCTION_ASSERT",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            "The assertion should have failed");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altLang="en-US" sz="12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endtask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Tools integration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22EF-8C32-4B8B-A84E-583DC3F4493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8374" name="Title 1"/>
          <p:cNvSpPr txBox="1">
            <a:spLocks/>
          </p:cNvSpPr>
          <p:nvPr/>
        </p:nvSpPr>
        <p:spPr bwMode="auto">
          <a:xfrm>
            <a:off x="304800" y="2576513"/>
            <a:ext cx="84391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688975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indent="-225425" eaLnBrk="0" hangingPunct="0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204913" indent="-290513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484313" indent="-2794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19415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3987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28559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313113" indent="-279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00007F"/>
                </a:solidFill>
              </a:rPr>
              <a:t>Simulator independent!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Availability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03D4D-F2DB-44D1-8DDA-A39F23E614B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62488" y="1727200"/>
            <a:ext cx="4481512" cy="28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  <a:lvl2pPr marL="741363" indent="-273050"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  <a:tab pos="9885363" algn="l"/>
              </a:tabLst>
              <a:defRPr>
                <a:solidFill>
                  <a:schemeClr val="bg1"/>
                </a:solidFill>
                <a:latin typeface="Calibri" pitchFamily="32" charset="0"/>
                <a:ea typeface="DejaVu Sans" charset="0"/>
                <a:cs typeface="DejaVu Sans" charset="0"/>
              </a:defRPr>
            </a:lvl9pPr>
          </a:lstStyle>
          <a:p>
            <a:pPr marL="811213" lvl="1" indent="-342900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SVAUnit is an open-source package released by AMIQ Consulting</a:t>
            </a:r>
          </a:p>
          <a:p>
            <a:pPr lvl="1" eaLnBrk="1" hangingPunct="1">
              <a:spcBef>
                <a:spcPts val="500"/>
              </a:spcBef>
              <a:buFont typeface="Wingdings" charset="2"/>
              <a:buChar char=""/>
              <a:defRPr/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1213" lvl="1" indent="-342900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provide: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SystemVerilog and simulator integration codes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AMBA-APB assertion package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templates and examples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documentation for API</a:t>
            </a:r>
          </a:p>
          <a:p>
            <a:pPr marL="811213" lvl="1" indent="-342900" eaLnBrk="1" hangingPunct="1">
              <a:spcBef>
                <a:spcPts val="500"/>
              </a:spcBef>
              <a:buFontTx/>
              <a:buChar char="-"/>
              <a:defRPr/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5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5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593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12925"/>
            <a:ext cx="4608512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81100" y="5591175"/>
            <a:ext cx="6446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 typeface="Times New Roman" pitchFamily="16" charset="0"/>
              <a:buNone/>
              <a:defRPr/>
            </a:pPr>
            <a:r>
              <a:rPr lang="en-US" altLang="en-US" sz="2400" b="1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cs typeface="DejaVu Sans" charset="0"/>
              </a:rPr>
              <a:t>https://github.com/amiq-consulting/svaunit</a:t>
            </a:r>
            <a:endParaRPr lang="en-US" altLang="en-US" sz="24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cs typeface="DejaVu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ro-RO" altLang="en-US" dirty="0"/>
              <a:t>Conclusions</a:t>
            </a:r>
            <a:endParaRPr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buFont typeface="Arial" charset="0"/>
              <a:buChar char="•"/>
            </a:pPr>
            <a:endParaRPr lang="en-US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SVAUnit decouples the checking logic from SVA definition code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Safety net for eventual code refactoring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Can also be used as self-checking documentation on how SVAs work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Quick learning curve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Easy-to-use and flexible API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ro-RO" altLang="en-US" smtClean="0">
                <a:latin typeface="Arial" charset="0"/>
              </a:rPr>
              <a:t>S</a:t>
            </a:r>
            <a:r>
              <a:rPr lang="en-US" altLang="en-US" smtClean="0">
                <a:latin typeface="Arial" charset="0"/>
              </a:rPr>
              <a:t>peed up verification closure </a:t>
            </a:r>
            <a:endParaRPr lang="ro-RO" altLang="en-US" smtClean="0">
              <a:latin typeface="Arial" charset="0"/>
            </a:endParaRPr>
          </a:p>
          <a:p>
            <a:pPr lvl="1">
              <a:spcBef>
                <a:spcPts val="500"/>
              </a:spcBef>
              <a:buFont typeface="Arial" charset="0"/>
              <a:buChar char="•"/>
            </a:pPr>
            <a:r>
              <a:rPr lang="en-US" altLang="en-US" smtClean="0">
                <a:latin typeface="Arial" charset="0"/>
              </a:rPr>
              <a:t>Boost verification quality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902AA-23D7-483B-9EC7-A97060FF96E2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Q &amp; A</a:t>
            </a:r>
            <a:endParaRPr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33350" y="428625"/>
            <a:ext cx="8839200" cy="43815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endParaRPr lang="en-US" altLang="en-US" sz="11500" smtClean="0">
              <a:solidFill>
                <a:srgbClr val="000099"/>
              </a:solidFill>
              <a:latin typeface="Arial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altLang="en-US" sz="11500" smtClean="0">
                <a:solidFill>
                  <a:srgbClr val="000099"/>
                </a:solidFill>
                <a:latin typeface="Arial" charset="0"/>
              </a:rPr>
              <a:t>?</a:t>
            </a:r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82E27-83F4-40E1-89CB-BC0E128F72A4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Types of SystemVerilog Assertions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Immediate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Concurrent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EA216-0CBC-46B2-B2E8-2C280BF41DB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813" y="2312988"/>
            <a:ext cx="6521450" cy="708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8B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pass_statement 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[else fail_statement] </a:t>
            </a:r>
          </a:p>
        </p:txBody>
      </p:sp>
      <p:pic>
        <p:nvPicPr>
          <p:cNvPr id="717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0788"/>
            <a:ext cx="626903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 smtClean="0"/>
              <a:t>Thank you!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4A59D-5679-42A8-8453-1C5D6924BB6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Assertions are used</a:t>
            </a:r>
            <a:endParaRPr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</a:rPr>
              <a:t>In a verification component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In a formal proof kit</a:t>
            </a:r>
          </a:p>
          <a:p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In RTL generation</a:t>
            </a:r>
          </a:p>
          <a:p>
            <a:pPr marL="400050" lvl="1" indent="0">
              <a:buFont typeface="Arial" charset="0"/>
              <a:buNone/>
            </a:pPr>
            <a:r>
              <a:rPr lang="en-US" altLang="en-US" sz="1900" i="1" smtClean="0">
                <a:latin typeface="Arial" charset="0"/>
              </a:rPr>
              <a:t>“Revisiting Regular Expressions in SyntHorus2: from PSL SEREs to Hardware” (Fatemeh (Negin) Javaheri, Katell Morin-Allory, Dominique Borrione)</a:t>
            </a:r>
          </a:p>
          <a:p>
            <a:pPr marL="400050" lvl="1" indent="0">
              <a:buFont typeface="Arial" charset="0"/>
              <a:buNone/>
            </a:pPr>
            <a:endParaRPr lang="en-US" altLang="en-US" sz="1900" i="1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For test patterns generation</a:t>
            </a:r>
          </a:p>
          <a:p>
            <a:pPr marL="400050" lvl="1" indent="0">
              <a:buFont typeface="Arial" charset="0"/>
              <a:buNone/>
            </a:pPr>
            <a:r>
              <a:rPr lang="en-US" altLang="en-US" sz="1800" i="1" smtClean="0">
                <a:latin typeface="Arial" charset="0"/>
              </a:rPr>
              <a:t>“Towards a Toolchain for Assertion-Driven Test Sequence Generation” (Laurence PIERRE)</a:t>
            </a: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  <a:p>
            <a:endParaRPr lang="en-US" altLang="en-US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84CB8-F413-407F-B5EC-90D3C665BE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74638"/>
            <a:ext cx="7315200" cy="1143000"/>
          </a:xfrm>
        </p:spPr>
        <p:txBody>
          <a:bodyPr/>
          <a:lstStyle/>
          <a:p>
            <a:pPr>
              <a:defRPr/>
            </a:pPr>
            <a:r>
              <a:rPr altLang="en-US" dirty="0"/>
              <a:t>SVAs advantages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de-DE" altLang="en-US" dirty="0"/>
          </a:p>
          <a:p>
            <a:pPr>
              <a:defRPr/>
            </a:pPr>
            <a:r>
              <a:rPr lang="de-DE" altLang="en-US" dirty="0"/>
              <a:t>Fast</a:t>
            </a:r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r>
              <a:rPr lang="de-DE" altLang="en-US" dirty="0"/>
              <a:t>Non-instrusive</a:t>
            </a:r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r>
              <a:rPr lang="de-DE" altLang="en-US" dirty="0"/>
              <a:t>Flexible</a:t>
            </a:r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r>
              <a:rPr lang="de-DE" altLang="en-US" dirty="0"/>
              <a:t>Coverable</a:t>
            </a:r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endParaRPr lang="de-DE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CD2-0CB3-4F8E-9FBA-22B7956D07C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6513"/>
            <a:ext cx="8439150" cy="2041525"/>
          </a:xfrm>
        </p:spPr>
        <p:txBody>
          <a:bodyPr/>
          <a:lstStyle/>
          <a:p>
            <a:pPr algn="ctr">
              <a:defRPr/>
            </a:pPr>
            <a:r>
              <a:rPr dirty="0" smtClean="0"/>
              <a:t>Planning </a:t>
            </a:r>
            <a:r>
              <a:rPr dirty="0"/>
              <a:t>SVA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2/29/2016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Andra Radu - AMIQ Consulting          Ionuț Ciocîrlan - AMIQ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93792-98AB-4EA2-AEDC-7667A688D30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DL Custom">
      <a:dk1>
        <a:srgbClr val="000000"/>
      </a:dk1>
      <a:lt1>
        <a:srgbClr val="FFFFFF"/>
      </a:lt1>
      <a:dk2>
        <a:srgbClr val="FFFFCC"/>
      </a:dk2>
      <a:lt2>
        <a:srgbClr val="E5FFFF"/>
      </a:lt2>
      <a:accent1>
        <a:srgbClr val="F2F2F2"/>
      </a:accent1>
      <a:accent2>
        <a:srgbClr val="0000FF"/>
      </a:accent2>
      <a:accent3>
        <a:srgbClr val="FF0000"/>
      </a:accent3>
      <a:accent4>
        <a:srgbClr val="FFF0F0"/>
      </a:accent4>
      <a:accent5>
        <a:srgbClr val="EBFADC"/>
      </a:accent5>
      <a:accent6>
        <a:srgbClr val="F0E6FF"/>
      </a:accent6>
      <a:hlink>
        <a:srgbClr val="0000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White">
        <a:solidFill>
          <a:schemeClr val="tx2">
            <a:lumMod val="90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>
          <a:defRPr b="1" dirty="0" smtClean="0">
            <a:latin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3286</Words>
  <Application>Microsoft Office PowerPoint</Application>
  <PresentationFormat>On-screen Show (4:3)</PresentationFormat>
  <Paragraphs>946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Courier New</vt:lpstr>
      <vt:lpstr>Calibri</vt:lpstr>
      <vt:lpstr>Wingdings</vt:lpstr>
      <vt:lpstr>Times New Roman</vt:lpstr>
      <vt:lpstr>DejaVu Sans</vt:lpstr>
      <vt:lpstr>Office Theme</vt:lpstr>
      <vt:lpstr>SystemVerilog Assertions Verification with SVAUnit</vt:lpstr>
      <vt:lpstr>Tutorial topics</vt:lpstr>
      <vt:lpstr> Introduction to SystemVerilog Assertions  (SVAs) </vt:lpstr>
      <vt:lpstr>Assertions and properties</vt:lpstr>
      <vt:lpstr>Simple assertion example</vt:lpstr>
      <vt:lpstr>Types of SystemVerilog Assertions</vt:lpstr>
      <vt:lpstr>Assertions are used</vt:lpstr>
      <vt:lpstr>SVAs advantages</vt:lpstr>
      <vt:lpstr>Planning SVA development</vt:lpstr>
      <vt:lpstr>Identify design characteristics</vt:lpstr>
      <vt:lpstr>Keep it simple. Partition!</vt:lpstr>
      <vt:lpstr>Implementation</vt:lpstr>
      <vt:lpstr>Coding guidelines</vt:lpstr>
      <vt:lpstr>Coding guidelines (contd.)</vt:lpstr>
      <vt:lpstr>Best practices</vt:lpstr>
      <vt:lpstr>Best practices (contd.)</vt:lpstr>
      <vt:lpstr>Best practices (contd.)</vt:lpstr>
      <vt:lpstr>Assertion example</vt:lpstr>
      <vt:lpstr>Assertion example (contd.)</vt:lpstr>
      <vt:lpstr>Assertion example (contd.)</vt:lpstr>
      <vt:lpstr>Does it work as intended?</vt:lpstr>
      <vt:lpstr>SVA Verification with SVAUnit</vt:lpstr>
      <vt:lpstr>SVA Verification Challenges</vt:lpstr>
      <vt:lpstr>Introducing SVAUnit</vt:lpstr>
      <vt:lpstr>SVAUnit Infrastructure</vt:lpstr>
      <vt:lpstr>Example specification</vt:lpstr>
      <vt:lpstr>Example APB interface</vt:lpstr>
      <vt:lpstr>APB sequences definitions</vt:lpstr>
      <vt:lpstr>APB property &amp; assertion definitions</vt:lpstr>
      <vt:lpstr>Example of SVAUnit Testbench</vt:lpstr>
      <vt:lpstr>Example of SVAUnit Test</vt:lpstr>
      <vt:lpstr>APB – SVAUnit test steps</vt:lpstr>
      <vt:lpstr>Enable SVA and initialize signals</vt:lpstr>
      <vt:lpstr>Generate setup phase stimuli</vt:lpstr>
      <vt:lpstr>Generate access phase stimuli</vt:lpstr>
      <vt:lpstr>SVA state checking</vt:lpstr>
      <vt:lpstr>Example of SVAUnit Test Suite</vt:lpstr>
      <vt:lpstr>SVAUnit Test API</vt:lpstr>
      <vt:lpstr>SVAUnit Flow</vt:lpstr>
      <vt:lpstr>Error reporting</vt:lpstr>
      <vt:lpstr>Hierarchy report</vt:lpstr>
      <vt:lpstr>Test scenarios exercised</vt:lpstr>
      <vt:lpstr>SVAs and checks exercised</vt:lpstr>
      <vt:lpstr>SVA test patterns</vt:lpstr>
      <vt:lpstr>Simple implication test </vt:lpstr>
      <vt:lpstr>Multi-thread antecedent/consequent</vt:lpstr>
      <vt:lpstr>Multi-thread antecedent/consequent (contd.)</vt:lpstr>
      <vt:lpstr>Consecutive repetition</vt:lpstr>
      <vt:lpstr>Consecutive repetition (contd.)</vt:lpstr>
      <vt:lpstr>Repetition range with zero</vt:lpstr>
      <vt:lpstr>Repetition range with zero (contd.)</vt:lpstr>
      <vt:lpstr>Sequence disjunction</vt:lpstr>
      <vt:lpstr>Sequence disjunction (contd.)</vt:lpstr>
      <vt:lpstr>Sequence disjunction (contd.)</vt:lpstr>
      <vt:lpstr>Sequence disjunction (contd.)</vt:lpstr>
      <vt:lpstr>Tools integration</vt:lpstr>
      <vt:lpstr>Availability</vt:lpstr>
      <vt:lpstr>Conclusions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AMIQ Consulting - SVA Verification with SVAUnit</dc:title>
  <dc:subject>SVA, SVAUnit, Verification</dc:subject>
  <cp:keywords>SVA, SVAUnit, Verification</cp:keywords>
  <cp:lastModifiedBy/>
  <cp:revision>1</cp:revision>
  <dcterms:created xsi:type="dcterms:W3CDTF">2015-01-19T12:41:29Z</dcterms:created>
  <dcterms:modified xsi:type="dcterms:W3CDTF">2016-03-29T13:42:43Z</dcterms:modified>
  <cp:contentStatus>Final</cp:contentStatus>
</cp:coreProperties>
</file>