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48" d="100"/>
          <a:sy n="48" d="100"/>
        </p:scale>
        <p:origin x="55" y="8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3/28/2021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3/28/2021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3/28/2021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3/28/2021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3/28/2021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3/28/2021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3/28/2021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3/28/2021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3/28/2021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3/28/2021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3/28/2021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3/28/2021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5300" dirty="0"/>
              <a:t>A COVID tracing system using DIMY Protocol </a:t>
            </a:r>
            <a:br>
              <a:rPr lang="en-US" sz="8000" dirty="0"/>
            </a:b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8"/>
            <a:ext cx="6269347" cy="2005011"/>
          </a:xfrm>
        </p:spPr>
        <p:txBody>
          <a:bodyPr>
            <a:normAutofit/>
          </a:bodyPr>
          <a:lstStyle/>
          <a:p>
            <a:r>
              <a:rPr lang="en-US" sz="2400" dirty="0">
                <a:solidFill>
                  <a:schemeClr val="tx1">
                    <a:lumMod val="85000"/>
                    <a:lumOff val="15000"/>
                  </a:schemeClr>
                </a:solidFill>
              </a:rPr>
              <a:t>Group ID:</a:t>
            </a:r>
            <a:r>
              <a:rPr lang="en-US" dirty="0">
                <a:solidFill>
                  <a:schemeClr val="tx1">
                    <a:lumMod val="85000"/>
                    <a:lumOff val="15000"/>
                  </a:schemeClr>
                </a:solidFill>
              </a:rPr>
              <a:t> </a:t>
            </a:r>
          </a:p>
          <a:p>
            <a:r>
              <a:rPr lang="en-US" sz="1400" dirty="0">
                <a:solidFill>
                  <a:schemeClr val="tx1">
                    <a:lumMod val="85000"/>
                    <a:lumOff val="15000"/>
                  </a:schemeClr>
                </a:solidFill>
              </a:rPr>
              <a:t>SIYING CHEN </a:t>
            </a:r>
            <a:r>
              <a:rPr lang="en-US" sz="1400" dirty="0" err="1">
                <a:solidFill>
                  <a:schemeClr val="tx1">
                    <a:lumMod val="85000"/>
                    <a:lumOff val="15000"/>
                  </a:schemeClr>
                </a:solidFill>
              </a:rPr>
              <a:t>zID</a:t>
            </a:r>
            <a:r>
              <a:rPr lang="en-US" sz="1400" dirty="0">
                <a:solidFill>
                  <a:schemeClr val="tx1">
                    <a:lumMod val="85000"/>
                    <a:lumOff val="15000"/>
                  </a:schemeClr>
                </a:solidFill>
              </a:rPr>
              <a:t>    </a:t>
            </a:r>
          </a:p>
          <a:p>
            <a:r>
              <a:rPr lang="en-US" sz="1400" dirty="0">
                <a:solidFill>
                  <a:schemeClr val="tx1">
                    <a:lumMod val="85000"/>
                    <a:lumOff val="15000"/>
                  </a:schemeClr>
                </a:solidFill>
              </a:rPr>
              <a:t>JIAWEI GAO z5242283     </a:t>
            </a:r>
          </a:p>
          <a:p>
            <a:r>
              <a:rPr lang="en-US" sz="1400" dirty="0">
                <a:solidFill>
                  <a:schemeClr val="tx1">
                    <a:lumMod val="85000"/>
                    <a:lumOff val="15000"/>
                  </a:schemeClr>
                </a:solidFill>
              </a:rPr>
              <a:t>ZHOU YUNTAO ZID</a:t>
            </a:r>
          </a:p>
          <a:p>
            <a:endParaRPr lang="en-US" sz="16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DIMY is a secure protocol that implements the privacy sharing mechanism in both client-end and the server-end which can be leveraged for contact tracing!</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fontScale="85000" lnSpcReduction="10000"/>
          </a:bodyPr>
          <a:lstStyle/>
          <a:p>
            <a:pPr marL="342900" indent="-342900">
              <a:buFontTx/>
              <a:buChar char="-"/>
            </a:pPr>
            <a:r>
              <a:rPr lang="en-US" dirty="0">
                <a:solidFill>
                  <a:srgbClr val="FFFFFF"/>
                </a:solidFill>
              </a:rPr>
              <a:t>The DIMY protocol-based contact tracing system has three mean components: A PRIVACY Generating component, A privacy SHARING component  and a privacy storage component.</a:t>
            </a:r>
          </a:p>
          <a:p>
            <a:pPr marL="342900" indent="-342900">
              <a:buFontTx/>
              <a:buChar char="-"/>
            </a:pPr>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E2AE2-AFFB-4E45-8EA6-124CC7BC3121}"/>
              </a:ext>
            </a:extLst>
          </p:cNvPr>
          <p:cNvSpPr>
            <a:spLocks noGrp="1"/>
          </p:cNvSpPr>
          <p:nvPr>
            <p:ph type="title"/>
          </p:nvPr>
        </p:nvSpPr>
        <p:spPr/>
        <p:txBody>
          <a:bodyPr/>
          <a:lstStyle/>
          <a:p>
            <a:r>
              <a:rPr lang="en-US" dirty="0"/>
              <a:t>PRIVACY GENERATION COMPONENT</a:t>
            </a:r>
          </a:p>
        </p:txBody>
      </p:sp>
      <p:sp>
        <p:nvSpPr>
          <p:cNvPr id="3" name="Content Placeholder 2">
            <a:extLst>
              <a:ext uri="{FF2B5EF4-FFF2-40B4-BE49-F238E27FC236}">
                <a16:creationId xmlns:a16="http://schemas.microsoft.com/office/drawing/2014/main" id="{4F0F853F-9D56-4CBD-B0FB-C890FBED6399}"/>
              </a:ext>
            </a:extLst>
          </p:cNvPr>
          <p:cNvSpPr>
            <a:spLocks noGrp="1"/>
          </p:cNvSpPr>
          <p:nvPr>
            <p:ph idx="1"/>
          </p:nvPr>
        </p:nvSpPr>
        <p:spPr/>
        <p:txBody>
          <a:bodyPr>
            <a:normAutofit lnSpcReduction="10000"/>
          </a:bodyPr>
          <a:lstStyle/>
          <a:p>
            <a:r>
              <a:rPr lang="en-US" sz="2000" dirty="0"/>
              <a:t>This component resides on the client-side as it the main approach to representing a client </a:t>
            </a:r>
            <a:r>
              <a:rPr lang="en-US" sz="2000" dirty="0">
                <a:solidFill>
                  <a:srgbClr val="FF0000"/>
                </a:solidFill>
              </a:rPr>
              <a:t>uniquely</a:t>
            </a:r>
            <a:r>
              <a:rPr lang="en-US" sz="2000" dirty="0"/>
              <a:t>.</a:t>
            </a:r>
          </a:p>
          <a:p>
            <a:r>
              <a:rPr lang="en-US" sz="2000" dirty="0"/>
              <a:t>By using a periodic random number generator along with the Diffie-Hellman key exchange algorithm (Finite cyclic groups will be used for choosing a base), we can periodically generate ephemeral identifiers as our private secret. This </a:t>
            </a:r>
            <a:r>
              <a:rPr lang="en-US" sz="2000" dirty="0">
                <a:solidFill>
                  <a:srgbClr val="FF0000"/>
                </a:solidFill>
              </a:rPr>
              <a:t>ephemeral ID</a:t>
            </a:r>
            <a:r>
              <a:rPr lang="en-US" sz="2000" dirty="0"/>
              <a:t> represents the different devices or the owner of the device in the context of real life.</a:t>
            </a:r>
          </a:p>
          <a:p>
            <a:r>
              <a:rPr lang="en-US" sz="2000" dirty="0"/>
              <a:t>The privacy generation component here provides a good mechanism for key distribution. As privacy is periodically regenerated, different devices can be distinguished and providing a good approach to distinguish groups of people who had close contact before and those who had not.</a:t>
            </a:r>
          </a:p>
        </p:txBody>
      </p:sp>
    </p:spTree>
    <p:extLst>
      <p:ext uri="{BB962C8B-B14F-4D97-AF65-F5344CB8AC3E}">
        <p14:creationId xmlns:p14="http://schemas.microsoft.com/office/powerpoint/2010/main" val="3741551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75A82-7895-4472-8436-4DC830908FA2}"/>
              </a:ext>
            </a:extLst>
          </p:cNvPr>
          <p:cNvSpPr>
            <a:spLocks noGrp="1"/>
          </p:cNvSpPr>
          <p:nvPr>
            <p:ph type="title"/>
          </p:nvPr>
        </p:nvSpPr>
        <p:spPr/>
        <p:txBody>
          <a:bodyPr/>
          <a:lstStyle/>
          <a:p>
            <a:r>
              <a:rPr lang="en-US" dirty="0"/>
              <a:t>PRIVACY SHARING </a:t>
            </a:r>
            <a:br>
              <a:rPr lang="en-US" dirty="0"/>
            </a:br>
            <a:r>
              <a:rPr lang="en-US" dirty="0"/>
              <a:t>COMPONENT</a:t>
            </a:r>
          </a:p>
        </p:txBody>
      </p:sp>
      <p:sp>
        <p:nvSpPr>
          <p:cNvPr id="3" name="Content Placeholder 2">
            <a:extLst>
              <a:ext uri="{FF2B5EF4-FFF2-40B4-BE49-F238E27FC236}">
                <a16:creationId xmlns:a16="http://schemas.microsoft.com/office/drawing/2014/main" id="{323370C9-15E1-4A17-A4C4-5D76F31D5979}"/>
              </a:ext>
            </a:extLst>
          </p:cNvPr>
          <p:cNvSpPr>
            <a:spLocks noGrp="1"/>
          </p:cNvSpPr>
          <p:nvPr>
            <p:ph idx="1"/>
          </p:nvPr>
        </p:nvSpPr>
        <p:spPr>
          <a:xfrm>
            <a:off x="1097280" y="2108201"/>
            <a:ext cx="10058400" cy="4749799"/>
          </a:xfrm>
        </p:spPr>
        <p:txBody>
          <a:bodyPr>
            <a:normAutofit/>
          </a:bodyPr>
          <a:lstStyle/>
          <a:p>
            <a:r>
              <a:rPr lang="en-US" sz="1800" dirty="0"/>
              <a:t>The privacy sharing component resides on the client-side as well. This component coordinates with the privacy generating component providing an approach to represent groups of people who had </a:t>
            </a:r>
            <a:r>
              <a:rPr lang="en-US" sz="1800" dirty="0">
                <a:solidFill>
                  <a:srgbClr val="FF0000"/>
                </a:solidFill>
              </a:rPr>
              <a:t>close contact with each other</a:t>
            </a:r>
            <a:r>
              <a:rPr lang="en-US" sz="1800" dirty="0"/>
              <a:t>.</a:t>
            </a:r>
          </a:p>
          <a:p>
            <a:r>
              <a:rPr lang="en-US" sz="1800" dirty="0"/>
              <a:t>To achieve this goal as well as maintain securely sharing the secret in an insecure context. The Shamir Secret Sharing algorithm is used. This is also known as “k-out-of-n sharing “. Where the secret (here is the client’s ephemeral ID) is divide into n parts in total and the only way for the other client to reconstruct the ephemeral ID is to obtain </a:t>
            </a:r>
            <a:r>
              <a:rPr lang="en-US" sz="1800" dirty="0">
                <a:solidFill>
                  <a:srgbClr val="FF0000"/>
                </a:solidFill>
              </a:rPr>
              <a:t>at least K parts</a:t>
            </a:r>
            <a:r>
              <a:rPr lang="en-US" sz="1800" dirty="0"/>
              <a:t>. If client A is reconstructing client B’s ID then it means two clients will mark each other as a close contact person.</a:t>
            </a:r>
          </a:p>
          <a:p>
            <a:r>
              <a:rPr lang="en-US" sz="1800" dirty="0"/>
              <a:t>The privacy sharing mechanism provides a good method for preventing a </a:t>
            </a:r>
            <a:r>
              <a:rPr lang="en-US" sz="1800" dirty="0">
                <a:solidFill>
                  <a:srgbClr val="FF0000"/>
                </a:solidFill>
              </a:rPr>
              <a:t>replay attack</a:t>
            </a:r>
            <a:r>
              <a:rPr lang="en-US" sz="1800" dirty="0"/>
              <a:t>. To achieve integrity, the hash value of the secret can be shared as well.</a:t>
            </a:r>
          </a:p>
          <a:p>
            <a:r>
              <a:rPr lang="en-US" sz="1800" dirty="0"/>
              <a:t>a good method for preventing a replay attack. To achieve integrity, the hash value of the secret can be shared as well.</a:t>
            </a:r>
          </a:p>
        </p:txBody>
      </p:sp>
    </p:spTree>
    <p:extLst>
      <p:ext uri="{BB962C8B-B14F-4D97-AF65-F5344CB8AC3E}">
        <p14:creationId xmlns:p14="http://schemas.microsoft.com/office/powerpoint/2010/main" val="2621180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357B-A5DB-49EC-9977-DA6DD98DD28E}"/>
              </a:ext>
            </a:extLst>
          </p:cNvPr>
          <p:cNvSpPr>
            <a:spLocks noGrp="1"/>
          </p:cNvSpPr>
          <p:nvPr>
            <p:ph type="title"/>
          </p:nvPr>
        </p:nvSpPr>
        <p:spPr/>
        <p:txBody>
          <a:bodyPr/>
          <a:lstStyle/>
          <a:p>
            <a:r>
              <a:rPr lang="en-US" dirty="0"/>
              <a:t>Privacy Storage Component</a:t>
            </a:r>
          </a:p>
        </p:txBody>
      </p:sp>
      <p:sp>
        <p:nvSpPr>
          <p:cNvPr id="3" name="Content Placeholder 2">
            <a:extLst>
              <a:ext uri="{FF2B5EF4-FFF2-40B4-BE49-F238E27FC236}">
                <a16:creationId xmlns:a16="http://schemas.microsoft.com/office/drawing/2014/main" id="{85AFBD2A-02E6-4DEB-9CBB-FFFC1684BB3C}"/>
              </a:ext>
            </a:extLst>
          </p:cNvPr>
          <p:cNvSpPr>
            <a:spLocks noGrp="1"/>
          </p:cNvSpPr>
          <p:nvPr>
            <p:ph idx="1"/>
          </p:nvPr>
        </p:nvSpPr>
        <p:spPr/>
        <p:txBody>
          <a:bodyPr>
            <a:normAutofit lnSpcReduction="10000"/>
          </a:bodyPr>
          <a:lstStyle/>
          <a:p>
            <a:r>
              <a:rPr lang="en-US" dirty="0"/>
              <a:t>This component resides on both the client-side and the server-side. For efficiently and rapidly tracing the contact, fast and efficient storage, as well as the query mechanism, is necessary.</a:t>
            </a:r>
          </a:p>
          <a:p>
            <a:r>
              <a:rPr lang="en-US" dirty="0"/>
              <a:t>The achieve this goal, a special data structure called Bloom Filter is being used to implement this component. Such data structure is a </a:t>
            </a:r>
            <a:r>
              <a:rPr lang="en-US" dirty="0">
                <a:solidFill>
                  <a:srgbClr val="FF0000"/>
                </a:solidFill>
              </a:rPr>
              <a:t>bit array</a:t>
            </a:r>
            <a:r>
              <a:rPr lang="en-US" dirty="0"/>
              <a:t> that can efficiently determine whether a value exists or not. Although the Bloom Filter is a probabilistic data structure with </a:t>
            </a:r>
            <a:r>
              <a:rPr lang="en-US" dirty="0">
                <a:solidFill>
                  <a:srgbClr val="FF0000"/>
                </a:solidFill>
              </a:rPr>
              <a:t>false-positive </a:t>
            </a:r>
            <a:r>
              <a:rPr lang="en-US" dirty="0"/>
              <a:t>property due to the collision in the hash function, parameters can be </a:t>
            </a:r>
            <a:r>
              <a:rPr lang="en-US" altLang="zh-CN" dirty="0"/>
              <a:t>tuned</a:t>
            </a:r>
            <a:r>
              <a:rPr lang="en-US" dirty="0"/>
              <a:t> to reduce the false positive probability.</a:t>
            </a:r>
          </a:p>
          <a:p>
            <a:r>
              <a:rPr lang="en-US" dirty="0"/>
              <a:t>On the client-side reconstructed ephemeral IDs of other clients will be maintained as several DBF (</a:t>
            </a:r>
            <a:r>
              <a:rPr lang="en-US" dirty="0" err="1"/>
              <a:t>Dayily</a:t>
            </a:r>
            <a:r>
              <a:rPr lang="en-US" dirty="0"/>
              <a:t> Bloom Filter) data structure and a preconfigured amount of DBFs can be combined into a CBF(Contact Bloom Filter) for stored in the server or a QBF(Query Bloom Filter) for querying the server to be aware of close contact to a potential CONVID infector.</a:t>
            </a:r>
          </a:p>
        </p:txBody>
      </p:sp>
    </p:spTree>
    <p:extLst>
      <p:ext uri="{BB962C8B-B14F-4D97-AF65-F5344CB8AC3E}">
        <p14:creationId xmlns:p14="http://schemas.microsoft.com/office/powerpoint/2010/main" val="1379153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06852-C310-432D-B9DD-0ADEF08EC871}"/>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i="0" kern="1200" spc="-50" baseline="0" dirty="0">
                <a:latin typeface="+mj-lt"/>
                <a:ea typeface="+mj-ea"/>
                <a:cs typeface="+mj-cs"/>
              </a:rPr>
              <a:t>Tracing System Architecture</a:t>
            </a:r>
          </a:p>
        </p:txBody>
      </p:sp>
      <p:sp>
        <p:nvSpPr>
          <p:cNvPr id="16" name="TextBox 15">
            <a:extLst>
              <a:ext uri="{FF2B5EF4-FFF2-40B4-BE49-F238E27FC236}">
                <a16:creationId xmlns:a16="http://schemas.microsoft.com/office/drawing/2014/main" id="{C75AA719-4C67-449D-96ED-893B74FC4A2D}"/>
              </a:ext>
            </a:extLst>
          </p:cNvPr>
          <p:cNvSpPr txBox="1"/>
          <p:nvPr/>
        </p:nvSpPr>
        <p:spPr>
          <a:xfrm>
            <a:off x="1031340" y="2120900"/>
            <a:ext cx="4639736" cy="3748193"/>
          </a:xfrm>
          <a:prstGeom prst="rect">
            <a:avLst/>
          </a:prstGeom>
        </p:spPr>
        <p:txBody>
          <a:bodyPr vert="horz" lIns="0" tIns="45720" rIns="0" bIns="45720" rtlCol="0">
            <a:normAutofit fontScale="85000" lnSpcReduction="10000"/>
          </a:bodyPr>
          <a:lstStyle/>
          <a:p>
            <a:pPr>
              <a:spcAft>
                <a:spcPts val="600"/>
              </a:spcAft>
              <a:buFont typeface="Calibri" panose="020F0502020204030204" pitchFamily="34" charset="0"/>
            </a:pPr>
            <a:r>
              <a:rPr lang="en-US" sz="1900" dirty="0">
                <a:solidFill>
                  <a:schemeClr val="tx1">
                    <a:lumMod val="75000"/>
                    <a:lumOff val="25000"/>
                  </a:schemeClr>
                </a:solidFill>
              </a:rPr>
              <a:t>The figure on the right shows the architecture of the entire tracing system. The client apps communicate with other client apps using UDP protocol. The privacy generating and sharing components are used for generating and sharing the ID of the client.</a:t>
            </a:r>
          </a:p>
          <a:p>
            <a:pPr>
              <a:spcAft>
                <a:spcPts val="600"/>
              </a:spcAft>
              <a:buFont typeface="Calibri" panose="020F0502020204030204" pitchFamily="34" charset="0"/>
            </a:pPr>
            <a:r>
              <a:rPr lang="en-US" sz="1900" dirty="0">
                <a:solidFill>
                  <a:schemeClr val="tx1">
                    <a:lumMod val="75000"/>
                    <a:lumOff val="25000"/>
                  </a:schemeClr>
                </a:solidFill>
              </a:rPr>
              <a:t>The privacy storage component handles the ID storage of those clients who had close contact with the current client. The data will be stored in a Bloom Filter data structure for easily uploading to or querying the server.</a:t>
            </a:r>
          </a:p>
          <a:p>
            <a:pPr>
              <a:spcAft>
                <a:spcPts val="600"/>
              </a:spcAft>
              <a:buFont typeface="Calibri" panose="020F0502020204030204" pitchFamily="34" charset="0"/>
            </a:pPr>
            <a:r>
              <a:rPr lang="en-US" sz="1900" dirty="0">
                <a:solidFill>
                  <a:schemeClr val="tx1">
                    <a:lumMod val="75000"/>
                    <a:lumOff val="25000"/>
                  </a:schemeClr>
                </a:solidFill>
              </a:rPr>
              <a:t>The server app maintains the CBF data uploaded by the client and handles the query request from the client. The communication between Client and Server is based on HTTPS on top of TCP protocol.</a:t>
            </a:r>
          </a:p>
        </p:txBody>
      </p:sp>
      <p:pic>
        <p:nvPicPr>
          <p:cNvPr id="15" name="Picture 14" descr="Diagram&#10;&#10;Description automatically generated">
            <a:extLst>
              <a:ext uri="{FF2B5EF4-FFF2-40B4-BE49-F238E27FC236}">
                <a16:creationId xmlns:a16="http://schemas.microsoft.com/office/drawing/2014/main" id="{ECD73861-C652-4738-82B9-0F36FBF6CC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8920" y="1945640"/>
            <a:ext cx="6142880" cy="4038943"/>
          </a:xfrm>
          <a:prstGeom prst="rect">
            <a:avLst/>
          </a:prstGeom>
          <a:noFill/>
        </p:spPr>
      </p:pic>
    </p:spTree>
    <p:extLst>
      <p:ext uri="{BB962C8B-B14F-4D97-AF65-F5344CB8AC3E}">
        <p14:creationId xmlns:p14="http://schemas.microsoft.com/office/powerpoint/2010/main" val="331622640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{31285C61-A6AD-479F-9EBF-1E4FD3E722BC}tf56160789_win32</Template>
  <TotalTime>310</TotalTime>
  <Words>681</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Bookman Old Style</vt:lpstr>
      <vt:lpstr>Calibri</vt:lpstr>
      <vt:lpstr>Franklin Gothic Book</vt:lpstr>
      <vt:lpstr>1_RetrospectVTI</vt:lpstr>
      <vt:lpstr>A COVID tracing system using DIMY Protocol  </vt:lpstr>
      <vt:lpstr>DIMY is a secure protocol that implements the privacy sharing mechanism in both client-end and the server-end which can be leveraged for contact tracing!</vt:lpstr>
      <vt:lpstr>PRIVACY GENERATION COMPONENT</vt:lpstr>
      <vt:lpstr>PRIVACY SHARING  COMPONENT</vt:lpstr>
      <vt:lpstr>Privacy Storage Component</vt:lpstr>
      <vt:lpstr>Tracing System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Gao JiaWei</dc:creator>
  <cp:lastModifiedBy>Gao JiaWei</cp:lastModifiedBy>
  <cp:revision>81</cp:revision>
  <dcterms:created xsi:type="dcterms:W3CDTF">2021-03-26T19:20:09Z</dcterms:created>
  <dcterms:modified xsi:type="dcterms:W3CDTF">2021-03-27T16:23:52Z</dcterms:modified>
</cp:coreProperties>
</file>