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0" d="100"/>
          <a:sy n="50" d="100"/>
        </p:scale>
        <p:origin x="1939" y="8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300" dirty="0"/>
              <a:t>A COVID tracing system using DIMY Protocol </a:t>
            </a:r>
            <a:br>
              <a:rPr lang="en-US" sz="8000"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2005011"/>
          </a:xfrm>
        </p:spPr>
        <p:txBody>
          <a:bodyPr>
            <a:normAutofit/>
          </a:bodyPr>
          <a:lstStyle/>
          <a:p>
            <a:r>
              <a:rPr lang="en-US" sz="2400" dirty="0">
                <a:solidFill>
                  <a:schemeClr val="tx1">
                    <a:lumMod val="85000"/>
                    <a:lumOff val="15000"/>
                  </a:schemeClr>
                </a:solidFill>
              </a:rPr>
              <a:t>Group ID:</a:t>
            </a:r>
            <a:r>
              <a:rPr lang="en-US" dirty="0">
                <a:solidFill>
                  <a:schemeClr val="tx1">
                    <a:lumMod val="85000"/>
                    <a:lumOff val="15000"/>
                  </a:schemeClr>
                </a:solidFill>
              </a:rPr>
              <a:t> </a:t>
            </a:r>
          </a:p>
          <a:p>
            <a:r>
              <a:rPr lang="en-US" sz="1400" dirty="0">
                <a:solidFill>
                  <a:schemeClr val="tx1">
                    <a:lumMod val="85000"/>
                    <a:lumOff val="15000"/>
                  </a:schemeClr>
                </a:solidFill>
              </a:rPr>
              <a:t>SIYING CHEN </a:t>
            </a:r>
            <a:r>
              <a:rPr lang="en-US" sz="1400" dirty="0" err="1">
                <a:solidFill>
                  <a:schemeClr val="tx1">
                    <a:lumMod val="85000"/>
                    <a:lumOff val="15000"/>
                  </a:schemeClr>
                </a:solidFill>
              </a:rPr>
              <a:t>zID</a:t>
            </a:r>
            <a:r>
              <a:rPr lang="en-US" sz="1400" dirty="0">
                <a:solidFill>
                  <a:schemeClr val="tx1">
                    <a:lumMod val="85000"/>
                    <a:lumOff val="15000"/>
                  </a:schemeClr>
                </a:solidFill>
              </a:rPr>
              <a:t>    </a:t>
            </a:r>
          </a:p>
          <a:p>
            <a:r>
              <a:rPr lang="en-US" sz="1400" dirty="0">
                <a:solidFill>
                  <a:schemeClr val="tx1">
                    <a:lumMod val="85000"/>
                    <a:lumOff val="15000"/>
                  </a:schemeClr>
                </a:solidFill>
              </a:rPr>
              <a:t>JIAWEI GAO z5242283     </a:t>
            </a:r>
          </a:p>
          <a:p>
            <a:r>
              <a:rPr lang="en-US" sz="1400" dirty="0">
                <a:solidFill>
                  <a:schemeClr val="tx1">
                    <a:lumMod val="85000"/>
                    <a:lumOff val="15000"/>
                  </a:schemeClr>
                </a:solidFill>
              </a:rPr>
              <a:t>ZHOU YUNTAO ZID</a:t>
            </a:r>
          </a:p>
          <a:p>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DIMY is a secure protocol that implements the privacy sharing mechanism in both client-end and the server-end which can be leveraged for contact tracing!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85000" lnSpcReduction="10000"/>
          </a:bodyPr>
          <a:lstStyle/>
          <a:p>
            <a:pPr marL="342900" indent="-342900">
              <a:buFontTx/>
              <a:buChar char="-"/>
            </a:pPr>
            <a:r>
              <a:rPr lang="en-US" dirty="0">
                <a:solidFill>
                  <a:srgbClr val="FFFFFF"/>
                </a:solidFill>
              </a:rPr>
              <a:t>The DIMY protocol-based contact tracing system has three mean components: A PRIVACY Generating component, A privacy SHARING component  and a privacy storage component.</a:t>
            </a:r>
          </a:p>
          <a:p>
            <a:pPr marL="342900" indent="-342900">
              <a:buFontTx/>
              <a:buChar char="-"/>
            </a:pP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2AE2-AFFB-4E45-8EA6-124CC7BC3121}"/>
              </a:ext>
            </a:extLst>
          </p:cNvPr>
          <p:cNvSpPr>
            <a:spLocks noGrp="1"/>
          </p:cNvSpPr>
          <p:nvPr>
            <p:ph type="title"/>
          </p:nvPr>
        </p:nvSpPr>
        <p:spPr/>
        <p:txBody>
          <a:bodyPr/>
          <a:lstStyle/>
          <a:p>
            <a:r>
              <a:rPr lang="en-US" dirty="0"/>
              <a:t>PRIVACY GENERATION COMPONENT</a:t>
            </a:r>
          </a:p>
        </p:txBody>
      </p:sp>
      <p:sp>
        <p:nvSpPr>
          <p:cNvPr id="3" name="Content Placeholder 2">
            <a:extLst>
              <a:ext uri="{FF2B5EF4-FFF2-40B4-BE49-F238E27FC236}">
                <a16:creationId xmlns:a16="http://schemas.microsoft.com/office/drawing/2014/main" id="{4F0F853F-9D56-4CBD-B0FB-C890FBED6399}"/>
              </a:ext>
            </a:extLst>
          </p:cNvPr>
          <p:cNvSpPr>
            <a:spLocks noGrp="1"/>
          </p:cNvSpPr>
          <p:nvPr>
            <p:ph idx="1"/>
          </p:nvPr>
        </p:nvSpPr>
        <p:spPr/>
        <p:txBody>
          <a:bodyPr>
            <a:normAutofit/>
          </a:bodyPr>
          <a:lstStyle/>
          <a:p>
            <a:r>
              <a:rPr lang="en-US" sz="2000" b="1" dirty="0"/>
              <a:t>Location:</a:t>
            </a:r>
            <a:r>
              <a:rPr lang="en-US" sz="2000" dirty="0"/>
              <a:t> This component resides on the client-side as it the main approach to representing a client </a:t>
            </a:r>
            <a:r>
              <a:rPr lang="en-US" sz="2000" dirty="0">
                <a:solidFill>
                  <a:srgbClr val="FF0000"/>
                </a:solidFill>
              </a:rPr>
              <a:t>uniquely</a:t>
            </a:r>
            <a:r>
              <a:rPr lang="en-US" sz="2000" dirty="0"/>
              <a:t>.</a:t>
            </a:r>
          </a:p>
          <a:p>
            <a:r>
              <a:rPr lang="en-US" sz="2000" b="1" dirty="0"/>
              <a:t>Description:</a:t>
            </a:r>
            <a:r>
              <a:rPr lang="en-US" sz="2000" dirty="0"/>
              <a:t> periodically generate ephemeral identifiers as our private secret. This </a:t>
            </a:r>
            <a:r>
              <a:rPr lang="en-US" sz="2000" dirty="0">
                <a:solidFill>
                  <a:srgbClr val="FF0000"/>
                </a:solidFill>
              </a:rPr>
              <a:t>ephemeral ID</a:t>
            </a:r>
            <a:r>
              <a:rPr lang="en-US" sz="2000" dirty="0"/>
              <a:t> represents the different devices or the owner of the device in the context of real life.</a:t>
            </a:r>
          </a:p>
          <a:p>
            <a:r>
              <a:rPr lang="en-US" sz="2000" b="1" dirty="0"/>
              <a:t>Implementation:</a:t>
            </a:r>
            <a:r>
              <a:rPr lang="en-US" sz="2000" dirty="0"/>
              <a:t> A random number generator + Diffie-Hellman key exchange algorithm (Finite cyclic groups will be used for choosing a base),</a:t>
            </a:r>
          </a:p>
          <a:p>
            <a:r>
              <a:rPr lang="en-US" sz="2000" b="1" dirty="0"/>
              <a:t>Advantages:</a:t>
            </a:r>
            <a:r>
              <a:rPr lang="en-US" sz="2000" dirty="0"/>
              <a:t> A good mechanism for key distribution. And a good approach to represent close contact.</a:t>
            </a:r>
          </a:p>
        </p:txBody>
      </p:sp>
    </p:spTree>
    <p:extLst>
      <p:ext uri="{BB962C8B-B14F-4D97-AF65-F5344CB8AC3E}">
        <p14:creationId xmlns:p14="http://schemas.microsoft.com/office/powerpoint/2010/main" val="374155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5A82-7895-4472-8436-4DC830908FA2}"/>
              </a:ext>
            </a:extLst>
          </p:cNvPr>
          <p:cNvSpPr>
            <a:spLocks noGrp="1"/>
          </p:cNvSpPr>
          <p:nvPr>
            <p:ph type="title"/>
          </p:nvPr>
        </p:nvSpPr>
        <p:spPr/>
        <p:txBody>
          <a:bodyPr/>
          <a:lstStyle/>
          <a:p>
            <a:r>
              <a:rPr lang="en-US" dirty="0"/>
              <a:t>PRIVACY SHARING </a:t>
            </a:r>
            <a:br>
              <a:rPr lang="en-US" dirty="0"/>
            </a:br>
            <a:r>
              <a:rPr lang="en-US" dirty="0"/>
              <a:t>COMPONENT</a:t>
            </a:r>
          </a:p>
        </p:txBody>
      </p:sp>
      <p:sp>
        <p:nvSpPr>
          <p:cNvPr id="3" name="Content Placeholder 2">
            <a:extLst>
              <a:ext uri="{FF2B5EF4-FFF2-40B4-BE49-F238E27FC236}">
                <a16:creationId xmlns:a16="http://schemas.microsoft.com/office/drawing/2014/main" id="{323370C9-15E1-4A17-A4C4-5D76F31D5979}"/>
              </a:ext>
            </a:extLst>
          </p:cNvPr>
          <p:cNvSpPr>
            <a:spLocks noGrp="1"/>
          </p:cNvSpPr>
          <p:nvPr>
            <p:ph idx="1"/>
          </p:nvPr>
        </p:nvSpPr>
        <p:spPr>
          <a:xfrm>
            <a:off x="1097280" y="2108201"/>
            <a:ext cx="10058400" cy="4749799"/>
          </a:xfrm>
        </p:spPr>
        <p:txBody>
          <a:bodyPr>
            <a:normAutofit/>
          </a:bodyPr>
          <a:lstStyle/>
          <a:p>
            <a:r>
              <a:rPr lang="en-US" sz="1800" b="1" dirty="0"/>
              <a:t>Location: </a:t>
            </a:r>
            <a:r>
              <a:rPr lang="en-US" sz="1800" dirty="0"/>
              <a:t>The privacy sharing component resides on the client-side as well. </a:t>
            </a:r>
          </a:p>
          <a:p>
            <a:r>
              <a:rPr lang="en-US" sz="1800" b="1" dirty="0"/>
              <a:t>Description:</a:t>
            </a:r>
            <a:r>
              <a:rPr lang="en-US" sz="1800" dirty="0"/>
              <a:t> This component coordinates with the privacy generating component providing an approach to represent groups of people who had </a:t>
            </a:r>
            <a:r>
              <a:rPr lang="en-US" sz="1800" dirty="0">
                <a:solidFill>
                  <a:srgbClr val="FF0000"/>
                </a:solidFill>
              </a:rPr>
              <a:t>close contact with each other</a:t>
            </a:r>
            <a:r>
              <a:rPr lang="en-US" sz="1800" dirty="0"/>
              <a:t>.</a:t>
            </a:r>
          </a:p>
          <a:p>
            <a:r>
              <a:rPr lang="en-US" sz="1800" b="1" dirty="0"/>
              <a:t>Implementation: </a:t>
            </a:r>
            <a:r>
              <a:rPr lang="en-US" sz="1800" dirty="0"/>
              <a:t>The Shamir Secret Sharing algorithm is used. This is also known as “k-out-of-n sharing “. Where the secret (here is the client’s ephemeral ID) is divide into n parts in total and the only way for the other client to reconstruct the ephemeral ID is to obtain </a:t>
            </a:r>
            <a:r>
              <a:rPr lang="en-US" sz="1800" dirty="0">
                <a:solidFill>
                  <a:srgbClr val="FF0000"/>
                </a:solidFill>
              </a:rPr>
              <a:t>at least K parts</a:t>
            </a:r>
            <a:r>
              <a:rPr lang="en-US" sz="1800" dirty="0"/>
              <a:t>. </a:t>
            </a:r>
          </a:p>
          <a:p>
            <a:r>
              <a:rPr lang="en-US" sz="1800" b="1" dirty="0"/>
              <a:t>Advantages: S</a:t>
            </a:r>
            <a:r>
              <a:rPr lang="en-US" sz="1800" dirty="0"/>
              <a:t>ecurely share the secret in an insecure context. Prevent a </a:t>
            </a:r>
            <a:r>
              <a:rPr lang="en-US" sz="1800" dirty="0">
                <a:solidFill>
                  <a:srgbClr val="FF0000"/>
                </a:solidFill>
              </a:rPr>
              <a:t>replay attack</a:t>
            </a:r>
            <a:r>
              <a:rPr lang="en-US" sz="1800" dirty="0"/>
              <a:t>. To achieve integrity, the hash value of the secret can be shared as well.</a:t>
            </a:r>
          </a:p>
        </p:txBody>
      </p:sp>
    </p:spTree>
    <p:extLst>
      <p:ext uri="{BB962C8B-B14F-4D97-AF65-F5344CB8AC3E}">
        <p14:creationId xmlns:p14="http://schemas.microsoft.com/office/powerpoint/2010/main" val="262118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357B-A5DB-49EC-9977-DA6DD98DD28E}"/>
              </a:ext>
            </a:extLst>
          </p:cNvPr>
          <p:cNvSpPr>
            <a:spLocks noGrp="1"/>
          </p:cNvSpPr>
          <p:nvPr>
            <p:ph type="title"/>
          </p:nvPr>
        </p:nvSpPr>
        <p:spPr/>
        <p:txBody>
          <a:bodyPr/>
          <a:lstStyle/>
          <a:p>
            <a:r>
              <a:rPr lang="en-US" dirty="0"/>
              <a:t>PRIVACY STORAGE </a:t>
            </a:r>
            <a:br>
              <a:rPr lang="en-US" dirty="0"/>
            </a:br>
            <a:r>
              <a:rPr lang="en-US" dirty="0"/>
              <a:t>COMPONENT</a:t>
            </a:r>
          </a:p>
        </p:txBody>
      </p:sp>
      <p:sp>
        <p:nvSpPr>
          <p:cNvPr id="3" name="Content Placeholder 2">
            <a:extLst>
              <a:ext uri="{FF2B5EF4-FFF2-40B4-BE49-F238E27FC236}">
                <a16:creationId xmlns:a16="http://schemas.microsoft.com/office/drawing/2014/main" id="{85AFBD2A-02E6-4DEB-9CBB-FFFC1684BB3C}"/>
              </a:ext>
            </a:extLst>
          </p:cNvPr>
          <p:cNvSpPr>
            <a:spLocks noGrp="1"/>
          </p:cNvSpPr>
          <p:nvPr>
            <p:ph idx="1"/>
          </p:nvPr>
        </p:nvSpPr>
        <p:spPr/>
        <p:txBody>
          <a:bodyPr>
            <a:normAutofit/>
          </a:bodyPr>
          <a:lstStyle/>
          <a:p>
            <a:r>
              <a:rPr lang="en-US" b="1" dirty="0"/>
              <a:t>Location:</a:t>
            </a:r>
            <a:r>
              <a:rPr lang="en-US" dirty="0"/>
              <a:t> This component resides </a:t>
            </a:r>
            <a:r>
              <a:rPr lang="en-US"/>
              <a:t>on client-side. </a:t>
            </a:r>
            <a:endParaRPr lang="en-US" dirty="0"/>
          </a:p>
          <a:p>
            <a:r>
              <a:rPr lang="en-US" b="1" dirty="0"/>
              <a:t>Description:</a:t>
            </a:r>
            <a:r>
              <a:rPr lang="en-US" dirty="0"/>
              <a:t> Providing an approach to efficiently and rapidly trace the contact, maintain fast and efficient storage, as well as the query mechanism.</a:t>
            </a:r>
          </a:p>
          <a:p>
            <a:r>
              <a:rPr lang="en-US" b="1" dirty="0"/>
              <a:t>Implementation:</a:t>
            </a:r>
            <a:r>
              <a:rPr lang="en-US" dirty="0"/>
              <a:t> A special data structure called </a:t>
            </a:r>
            <a:r>
              <a:rPr lang="en-US" dirty="0">
                <a:solidFill>
                  <a:srgbClr val="FF0000"/>
                </a:solidFill>
              </a:rPr>
              <a:t>Bloom Filter</a:t>
            </a:r>
            <a:r>
              <a:rPr lang="en-US" dirty="0"/>
              <a:t> is being used to implement this component. The </a:t>
            </a:r>
            <a:r>
              <a:rPr lang="en-US" dirty="0">
                <a:solidFill>
                  <a:srgbClr val="FF0000"/>
                </a:solidFill>
              </a:rPr>
              <a:t>combined Bloom filter</a:t>
            </a:r>
            <a:r>
              <a:rPr lang="en-US" dirty="0"/>
              <a:t> data structure can be used for keeping record on the server or performing fast query lookup on the sever.</a:t>
            </a:r>
          </a:p>
          <a:p>
            <a:r>
              <a:rPr lang="en-US" b="1" dirty="0"/>
              <a:t>Advantages:</a:t>
            </a:r>
            <a:r>
              <a:rPr lang="en-US" dirty="0"/>
              <a:t> A </a:t>
            </a:r>
            <a:r>
              <a:rPr lang="en-US" dirty="0">
                <a:solidFill>
                  <a:srgbClr val="FF0000"/>
                </a:solidFill>
              </a:rPr>
              <a:t>low overhead</a:t>
            </a:r>
            <a:r>
              <a:rPr lang="en-US" dirty="0"/>
              <a:t> as well as efficient storage mechanism with </a:t>
            </a:r>
            <a:r>
              <a:rPr lang="en-US" dirty="0">
                <a:solidFill>
                  <a:srgbClr val="FF0000"/>
                </a:solidFill>
              </a:rPr>
              <a:t>fast lookup property</a:t>
            </a:r>
            <a:r>
              <a:rPr lang="en-US" dirty="0"/>
              <a:t>.</a:t>
            </a:r>
          </a:p>
        </p:txBody>
      </p:sp>
    </p:spTree>
    <p:extLst>
      <p:ext uri="{BB962C8B-B14F-4D97-AF65-F5344CB8AC3E}">
        <p14:creationId xmlns:p14="http://schemas.microsoft.com/office/powerpoint/2010/main" val="137915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6852-C310-432D-B9DD-0ADEF08EC87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i="0" kern="1200" spc="-50" baseline="0" dirty="0">
                <a:latin typeface="+mj-lt"/>
                <a:ea typeface="+mj-ea"/>
                <a:cs typeface="+mj-cs"/>
              </a:rPr>
              <a:t>Tracing System Architecture</a:t>
            </a:r>
          </a:p>
        </p:txBody>
      </p:sp>
      <p:sp>
        <p:nvSpPr>
          <p:cNvPr id="16" name="TextBox 15">
            <a:extLst>
              <a:ext uri="{FF2B5EF4-FFF2-40B4-BE49-F238E27FC236}">
                <a16:creationId xmlns:a16="http://schemas.microsoft.com/office/drawing/2014/main" id="{C75AA719-4C67-449D-96ED-893B74FC4A2D}"/>
              </a:ext>
            </a:extLst>
          </p:cNvPr>
          <p:cNvSpPr txBox="1"/>
          <p:nvPr/>
        </p:nvSpPr>
        <p:spPr>
          <a:xfrm>
            <a:off x="1031340" y="2120900"/>
            <a:ext cx="4639736" cy="3748193"/>
          </a:xfrm>
          <a:prstGeom prst="rect">
            <a:avLst/>
          </a:prstGeom>
        </p:spPr>
        <p:txBody>
          <a:bodyPr vert="horz" lIns="0" tIns="45720" rIns="0" bIns="45720" rtlCol="0">
            <a:normAutofit fontScale="85000" lnSpcReduction="10000"/>
          </a:bodyPr>
          <a:lstStyle/>
          <a:p>
            <a:pPr>
              <a:spcAft>
                <a:spcPts val="600"/>
              </a:spcAft>
              <a:buFont typeface="Calibri" panose="020F0502020204030204" pitchFamily="34" charset="0"/>
            </a:pPr>
            <a:r>
              <a:rPr lang="en-US" sz="1900" dirty="0">
                <a:solidFill>
                  <a:schemeClr val="tx1">
                    <a:lumMod val="75000"/>
                    <a:lumOff val="25000"/>
                  </a:schemeClr>
                </a:solidFill>
              </a:rPr>
              <a:t>The figure on the right shows the architecture of the entire tracing system. </a:t>
            </a:r>
          </a:p>
          <a:p>
            <a:pPr>
              <a:spcAft>
                <a:spcPts val="600"/>
              </a:spcAft>
              <a:buFont typeface="Calibri" panose="020F0502020204030204" pitchFamily="34" charset="0"/>
            </a:pPr>
            <a:r>
              <a:rPr lang="en-US" sz="1900" dirty="0">
                <a:solidFill>
                  <a:schemeClr val="tx1">
                    <a:lumMod val="75000"/>
                    <a:lumOff val="25000"/>
                  </a:schemeClr>
                </a:solidFill>
              </a:rPr>
              <a:t>The client apps communicate with other client apps using UDP protocol. The privacy generating and sharing components are used for generating and sharing the ID of the client.</a:t>
            </a:r>
          </a:p>
          <a:p>
            <a:pPr>
              <a:spcAft>
                <a:spcPts val="600"/>
              </a:spcAft>
              <a:buFont typeface="Calibri" panose="020F0502020204030204" pitchFamily="34" charset="0"/>
            </a:pPr>
            <a:r>
              <a:rPr lang="en-US" sz="1900" dirty="0">
                <a:solidFill>
                  <a:schemeClr val="tx1">
                    <a:lumMod val="75000"/>
                    <a:lumOff val="25000"/>
                  </a:schemeClr>
                </a:solidFill>
              </a:rPr>
              <a:t>The privacy storage component handles the ID storage of those clients who had close contact with the current client. The data will be stored in a Bloom Filter data structure for easily uploading to or querying the server.</a:t>
            </a:r>
          </a:p>
          <a:p>
            <a:pPr>
              <a:spcAft>
                <a:spcPts val="600"/>
              </a:spcAft>
              <a:buFont typeface="Calibri" panose="020F0502020204030204" pitchFamily="34" charset="0"/>
            </a:pPr>
            <a:r>
              <a:rPr lang="en-US" sz="1900" dirty="0">
                <a:solidFill>
                  <a:schemeClr val="tx1">
                    <a:lumMod val="75000"/>
                    <a:lumOff val="25000"/>
                  </a:schemeClr>
                </a:solidFill>
              </a:rPr>
              <a:t>The server app maintains the CBF data uploaded by the client and handles the query request from the client. The communication between Client and Server is based on HTTPS on top of TCP protocol.</a:t>
            </a:r>
          </a:p>
        </p:txBody>
      </p:sp>
      <p:pic>
        <p:nvPicPr>
          <p:cNvPr id="15" name="Picture 14" descr="Diagram&#10;&#10;Description automatically generated">
            <a:extLst>
              <a:ext uri="{FF2B5EF4-FFF2-40B4-BE49-F238E27FC236}">
                <a16:creationId xmlns:a16="http://schemas.microsoft.com/office/drawing/2014/main" id="{ECD73861-C652-4738-82B9-0F36FBF6C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920" y="1945640"/>
            <a:ext cx="6142880" cy="4038943"/>
          </a:xfrm>
          <a:prstGeom prst="rect">
            <a:avLst/>
          </a:prstGeom>
          <a:noFill/>
        </p:spPr>
      </p:pic>
    </p:spTree>
    <p:extLst>
      <p:ext uri="{BB962C8B-B14F-4D97-AF65-F5344CB8AC3E}">
        <p14:creationId xmlns:p14="http://schemas.microsoft.com/office/powerpoint/2010/main" val="33162264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{31285C61-A6AD-479F-9EBF-1E4FD3E722BC}tf56160789_win32</Template>
  <TotalTime>404</TotalTime>
  <Words>516</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A COVID tracing system using DIMY Protocol  </vt:lpstr>
      <vt:lpstr>DIMY is a secure protocol that implements the privacy sharing mechanism in both client-end and the server-end which can be leveraged for contact tracing!</vt:lpstr>
      <vt:lpstr>PRIVACY GENERATION COMPONENT</vt:lpstr>
      <vt:lpstr>PRIVACY SHARING  COMPONENT</vt:lpstr>
      <vt:lpstr>PRIVACY STORAGE  COMPONENT</vt:lpstr>
      <vt:lpstr>Tracing System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Gao JiaWei</dc:creator>
  <cp:lastModifiedBy>Gao JiaWei</cp:lastModifiedBy>
  <cp:revision>143</cp:revision>
  <dcterms:created xsi:type="dcterms:W3CDTF">2021-03-26T19:20:09Z</dcterms:created>
  <dcterms:modified xsi:type="dcterms:W3CDTF">2021-03-28T12:18:29Z</dcterms:modified>
</cp:coreProperties>
</file>