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7" r:id="rId5"/>
    <p:sldId id="258" r:id="rId6"/>
    <p:sldId id="273" r:id="rId7"/>
    <p:sldId id="275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78" r:id="rId16"/>
    <p:sldId id="266" r:id="rId17"/>
    <p:sldId id="267" r:id="rId18"/>
    <p:sldId id="268" r:id="rId19"/>
    <p:sldId id="279" r:id="rId20"/>
    <p:sldId id="269" r:id="rId21"/>
    <p:sldId id="270" r:id="rId22"/>
    <p:sldId id="276" r:id="rId23"/>
    <p:sldId id="280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9BD8-D208-494D-B7D1-CE128E06C77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9F18-064A-43D3-B5AE-9134F69B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3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FCB-E623-4C96-95F0-CFA1DA0AA2B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2DB5-CD88-47D3-B8A5-7F9B2B1FABF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7D16-C79E-4D65-A0E8-D574A05A853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AED2-D498-453F-9851-26990815B88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01B-B0EC-4525-B9C4-381A28B8A36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EB7-93DC-4774-849E-2D6346CE03A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34-D797-40CD-B785-B0999A4E6DD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C78B-E668-4249-AB39-C495555EC27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C053-9229-4470-93DC-74A2C6ECB95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2982905F-8F40-4634-B6A2-F7EF532EDDF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B75B-5BEF-4B4B-9E63-2BAE7534A9F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FE8CE6-99FE-4DF5-84DF-687E6CFADF6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cap="none"/>
              <a:t>seL4 </a:t>
            </a:r>
            <a:r>
              <a:rPr lang="en-US" dirty="0"/>
              <a:t>ABI/API EMULATION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Jiawei Gao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3D8F7-27FB-4E34-A03B-8EC748BE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776A-204A-429A-87F6-AB538A14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SYSCALL library layer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15BF-394B-4336-8EB0-2C5555B9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Related project</a:t>
            </a:r>
          </a:p>
          <a:p>
            <a:pPr lvl="1"/>
            <a:r>
              <a:rPr lang="en-US" sz="1800" b="1" dirty="0"/>
              <a:t>Cygwin</a:t>
            </a:r>
          </a:p>
          <a:p>
            <a:r>
              <a:rPr lang="en-US" sz="1800" dirty="0"/>
              <a:t>How to implement?</a:t>
            </a:r>
          </a:p>
          <a:p>
            <a:pPr lvl="1"/>
            <a:r>
              <a:rPr lang="en-US" sz="1800" dirty="0"/>
              <a:t>Provide an alternative seL4 </a:t>
            </a:r>
            <a:r>
              <a:rPr lang="en-US" sz="1800" dirty="0" err="1"/>
              <a:t>syscall</a:t>
            </a:r>
            <a:r>
              <a:rPr lang="en-US" sz="1800" dirty="0"/>
              <a:t> wrapper library which can be linked by seL4 client apps.</a:t>
            </a:r>
          </a:p>
          <a:p>
            <a:pPr lvl="1"/>
            <a:r>
              <a:rPr lang="en-US" sz="1800" dirty="0"/>
              <a:t>Provide a seL4 kernel simulator which can behave like a real seL4 kernel:</a:t>
            </a:r>
          </a:p>
          <a:p>
            <a:pPr lvl="2"/>
            <a:r>
              <a:rPr lang="en-US" sz="1800" dirty="0"/>
              <a:t>Providing seL4 </a:t>
            </a:r>
            <a:r>
              <a:rPr lang="en-US" sz="1800" dirty="0" err="1"/>
              <a:t>syscall</a:t>
            </a:r>
            <a:r>
              <a:rPr lang="en-US" sz="1800" dirty="0"/>
              <a:t> semantics.</a:t>
            </a:r>
          </a:p>
          <a:p>
            <a:pPr lvl="2"/>
            <a:r>
              <a:rPr lang="en-US" sz="1800" dirty="0"/>
              <a:t>Emulating the </a:t>
            </a:r>
            <a:r>
              <a:rPr lang="en-US" sz="1800" dirty="0" err="1"/>
              <a:t>Cspace</a:t>
            </a:r>
            <a:r>
              <a:rPr lang="en-US" sz="1800" dirty="0"/>
              <a:t> management.</a:t>
            </a:r>
          </a:p>
          <a:p>
            <a:pPr lvl="2"/>
            <a:r>
              <a:rPr lang="en-US" sz="1800" dirty="0"/>
              <a:t>IPC.</a:t>
            </a:r>
          </a:p>
          <a:p>
            <a:pPr lvl="2"/>
            <a:r>
              <a:rPr lang="en-US" sz="1800" dirty="0"/>
              <a:t>Context scheduling management.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D4DF-64F6-4391-86A9-4F2AD526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71095-E84A-4969-8929-923A921B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156943"/>
            <a:ext cx="5120255" cy="70094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68C0-47F1-4EC8-96B9-6B499D6D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087" y="1779420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1800" dirty="0"/>
              <a:t>By using this model, we can </a:t>
            </a:r>
          </a:p>
          <a:p>
            <a:pPr lvl="1"/>
            <a:r>
              <a:rPr lang="en-US" sz="1800" dirty="0"/>
              <a:t>Simulate the IPC between the seL4 applications and the seL4 kernel. </a:t>
            </a:r>
          </a:p>
          <a:p>
            <a:pPr lvl="1"/>
            <a:r>
              <a:rPr lang="en-US" sz="1800" dirty="0"/>
              <a:t>Treat each seL4 application as a regular Linux application and let them run on top of Linux without noticing that they are no longer running on seL4.</a:t>
            </a:r>
          </a:p>
          <a:p>
            <a:pPr lvl="1"/>
            <a:r>
              <a:rPr lang="en-US" sz="1800" dirty="0"/>
              <a:t>Interact with Linux instead of the real hardware so that we don’t care about the underlying ISA.</a:t>
            </a:r>
          </a:p>
          <a:p>
            <a:pPr lvl="1"/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D88974C-4ED8-4D2E-8808-D41E02B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42AF-94F6-4004-8AC6-DFCC7DD0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8" y="1965233"/>
            <a:ext cx="4640058" cy="35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5215-C584-4E2C-9B95-12836C5F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5238-69F5-410F-9B1E-9EB5AC2D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41975"/>
            <a:ext cx="11029615" cy="3634486"/>
          </a:xfrm>
        </p:spPr>
        <p:txBody>
          <a:bodyPr/>
          <a:lstStyle/>
          <a:p>
            <a:r>
              <a:rPr lang="en-US" sz="1800" dirty="0"/>
              <a:t>A client-server model used in this implementation. The client refers to our seL4 applications and the server refers to the seL4 kernel simulator.</a:t>
            </a:r>
          </a:p>
          <a:p>
            <a:r>
              <a:rPr lang="en-US" sz="1800" dirty="0"/>
              <a:t>A seL4 Client/Server Apps are linked with the libseL4-emu layer so that they can run </a:t>
            </a:r>
            <a:r>
              <a:rPr lang="en-US" sz="1800" b="1" dirty="0"/>
              <a:t>efficiently</a:t>
            </a:r>
            <a:r>
              <a:rPr lang="en-US" sz="1800" dirty="0"/>
              <a:t> as they are like regular Linux Apps.</a:t>
            </a:r>
          </a:p>
          <a:p>
            <a:r>
              <a:rPr lang="en-US" sz="1800" dirty="0"/>
              <a:t>A seL4 kernel simulator serves the client’s requests with the </a:t>
            </a:r>
            <a:r>
              <a:rPr lang="en-US" sz="1800" b="1" dirty="0"/>
              <a:t>same semantics</a:t>
            </a:r>
            <a:r>
              <a:rPr lang="en-US" sz="1800" dirty="0"/>
              <a:t> as the real seL4 </a:t>
            </a:r>
            <a:r>
              <a:rPr lang="en-US" sz="1800" dirty="0" err="1"/>
              <a:t>syscalls</a:t>
            </a:r>
            <a:r>
              <a:rPr lang="en-US" sz="1800" dirty="0"/>
              <a:t> do.</a:t>
            </a:r>
          </a:p>
          <a:p>
            <a:r>
              <a:rPr lang="en-US" sz="1800" dirty="0"/>
              <a:t>Communication between seL4 apps and seL4 kernel emulator can use </a:t>
            </a:r>
            <a:r>
              <a:rPr lang="en-US" sz="1800" b="1" dirty="0"/>
              <a:t>Linux IPC mechanisms </a:t>
            </a:r>
            <a:r>
              <a:rPr lang="en-US" sz="1800" dirty="0"/>
              <a:t>(Unix Domain Socket/Share Memory etc.).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96D5-21D1-4229-AD7A-58854402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F208-7DB9-4A6E-BF0F-99CE7E17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6E63-6C2D-475E-9F7C-9A4C4EAC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What do we achieve here?</a:t>
            </a:r>
          </a:p>
          <a:p>
            <a:pPr lvl="1"/>
            <a:r>
              <a:rPr lang="en-US" sz="1800" dirty="0"/>
              <a:t>Relatively easy to implement.</a:t>
            </a:r>
          </a:p>
          <a:p>
            <a:pPr lvl="1"/>
            <a:r>
              <a:rPr lang="en-US" sz="1800" dirty="0"/>
              <a:t>ISA independent, since the emulation layer is on top of Linux, we don’t care about the underlying ISA.</a:t>
            </a:r>
          </a:p>
          <a:p>
            <a:pPr lvl="1"/>
            <a:r>
              <a:rPr lang="en-US" sz="1800" dirty="0"/>
              <a:t>Good performance. </a:t>
            </a:r>
          </a:p>
          <a:p>
            <a:pPr lvl="2"/>
            <a:r>
              <a:rPr lang="en-US" altLang="zh-CN" sz="1800" dirty="0"/>
              <a:t>Reduce</a:t>
            </a:r>
            <a:r>
              <a:rPr lang="en-US" sz="1800" dirty="0"/>
              <a:t> trappings into the kernel.</a:t>
            </a:r>
          </a:p>
          <a:p>
            <a:pPr lvl="2"/>
            <a:r>
              <a:rPr lang="en-US" sz="1800" dirty="0"/>
              <a:t>The user-mode code will run as-is without any sort of virtualization or emulation on hardware level.</a:t>
            </a:r>
          </a:p>
          <a:p>
            <a:pPr lvl="2"/>
            <a:r>
              <a:rPr lang="en-US" sz="1800" dirty="0"/>
              <a:t>Regular Linux IPC is performant.</a:t>
            </a:r>
          </a:p>
          <a:p>
            <a:pPr lvl="2"/>
            <a:r>
              <a:rPr lang="en-US" sz="1800" dirty="0"/>
              <a:t>No emulation involved in the seL4 kernel emulator.</a:t>
            </a:r>
          </a:p>
          <a:p>
            <a:r>
              <a:rPr lang="en-US" sz="1800" dirty="0"/>
              <a:t>What are the issues? </a:t>
            </a:r>
          </a:p>
          <a:p>
            <a:pPr lvl="1"/>
            <a:r>
              <a:rPr lang="en-US" sz="1800" dirty="0"/>
              <a:t>No binary compatibility achieved. </a:t>
            </a:r>
          </a:p>
          <a:p>
            <a:pPr lvl="1"/>
            <a:r>
              <a:rPr lang="en-US" sz="1800" dirty="0"/>
              <a:t>Require to recompile the source code of the seL4 application to perform the emulation.</a:t>
            </a:r>
          </a:p>
          <a:p>
            <a:pPr lvl="1"/>
            <a:r>
              <a:rPr lang="en-US" sz="1800" dirty="0"/>
              <a:t>Don’t work if the seL4 applications don’t use the libseL4-emu.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3FEF-780E-4A78-BD68-326BE26F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F93C-9ABD-4A83-AE23-B2D66919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ABI layer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53AD-5E8D-4EF3-B5D1-54B7334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Related project</a:t>
            </a:r>
          </a:p>
          <a:p>
            <a:pPr lvl="1"/>
            <a:r>
              <a:rPr lang="en-US" altLang="zh-CN" sz="1800" b="1" dirty="0"/>
              <a:t>Wine</a:t>
            </a:r>
            <a:endParaRPr lang="en-US" sz="1800" b="1" dirty="0"/>
          </a:p>
          <a:p>
            <a:r>
              <a:rPr lang="en-US" sz="1800" dirty="0"/>
              <a:t>How to implement?</a:t>
            </a:r>
          </a:p>
          <a:p>
            <a:pPr lvl="1"/>
            <a:r>
              <a:rPr lang="en-US" sz="1800" dirty="0"/>
              <a:t>Need to redirect the </a:t>
            </a:r>
            <a:r>
              <a:rPr lang="en-US" sz="1800" dirty="0" err="1"/>
              <a:t>syscall</a:t>
            </a:r>
            <a:r>
              <a:rPr lang="en-US" sz="1800" dirty="0"/>
              <a:t> via </a:t>
            </a:r>
            <a:r>
              <a:rPr lang="en-US" sz="1800" dirty="0" err="1"/>
              <a:t>ptrace</a:t>
            </a:r>
            <a:r>
              <a:rPr lang="en-US" sz="1800" dirty="0"/>
              <a:t> </a:t>
            </a:r>
            <a:r>
              <a:rPr lang="en-US" sz="1800" dirty="0" err="1"/>
              <a:t>syscall</a:t>
            </a:r>
            <a:r>
              <a:rPr lang="en-US" sz="1800" dirty="0"/>
              <a:t> in Linux.</a:t>
            </a:r>
          </a:p>
          <a:p>
            <a:pPr lvl="1"/>
            <a:r>
              <a:rPr lang="en-US" sz="1800" dirty="0"/>
              <a:t>Provide a monitor app which is able to:</a:t>
            </a:r>
          </a:p>
          <a:p>
            <a:pPr lvl="2"/>
            <a:r>
              <a:rPr lang="en-US" sz="1800" dirty="0"/>
              <a:t>Load and launch a seL4 client app.</a:t>
            </a:r>
          </a:p>
          <a:p>
            <a:pPr lvl="2"/>
            <a:r>
              <a:rPr lang="en-US" sz="1800" dirty="0"/>
              <a:t>Using </a:t>
            </a:r>
            <a:r>
              <a:rPr lang="en-US" sz="1800" dirty="0" err="1"/>
              <a:t>ptrace</a:t>
            </a:r>
            <a:r>
              <a:rPr lang="en-US" sz="1800" dirty="0"/>
              <a:t> to intercept the seL4 </a:t>
            </a:r>
            <a:r>
              <a:rPr lang="en-US" sz="1800" dirty="0" err="1"/>
              <a:t>syscalls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Simulate the semantics of the real seL4 kernel.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D3FC-9EE5-47D1-AFF1-D704C1BB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0002-E3C8-44A2-883E-6B95A731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82" y="1200103"/>
            <a:ext cx="5120255" cy="61461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1644-05A2-402C-9F85-C2FCD9A5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66" y="2370743"/>
            <a:ext cx="5285588" cy="1976659"/>
          </a:xfrm>
          <a:ln w="57150">
            <a:noFill/>
          </a:ln>
        </p:spPr>
        <p:txBody>
          <a:bodyPr anchor="t">
            <a:noAutofit/>
          </a:bodyPr>
          <a:lstStyle/>
          <a:p>
            <a:r>
              <a:rPr lang="en-US" sz="1800" dirty="0"/>
              <a:t>By using this model, we can</a:t>
            </a:r>
          </a:p>
          <a:p>
            <a:pPr lvl="1"/>
            <a:r>
              <a:rPr lang="en-US" sz="1800" dirty="0"/>
              <a:t>Run unmodified seL4 binaries as long as the seL4 binaries are </a:t>
            </a:r>
            <a:r>
              <a:rPr lang="en-US" sz="1800" dirty="0" err="1"/>
              <a:t>targetting</a:t>
            </a:r>
            <a:r>
              <a:rPr lang="en-US" sz="1800" dirty="0"/>
              <a:t> the same ISA as the host.</a:t>
            </a:r>
          </a:p>
          <a:p>
            <a:pPr lvl="1"/>
            <a:r>
              <a:rPr lang="en-US" sz="1800" dirty="0"/>
              <a:t>Intercept the </a:t>
            </a:r>
            <a:r>
              <a:rPr lang="en-US" sz="1800" dirty="0" err="1"/>
              <a:t>syscalls</a:t>
            </a:r>
            <a:r>
              <a:rPr lang="en-US" sz="1800" dirty="0"/>
              <a:t> generated by the seL4 applications so that we can serve the </a:t>
            </a:r>
            <a:r>
              <a:rPr lang="en-US" sz="1800" dirty="0" err="1"/>
              <a:t>syscalls</a:t>
            </a:r>
            <a:r>
              <a:rPr lang="en-US" sz="1800" dirty="0"/>
              <a:t> as the real seL4 kernel does.</a:t>
            </a:r>
          </a:p>
          <a:p>
            <a:pPr lvl="1"/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8A9CE-5821-4186-BE13-41B8FF67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02" y="2257062"/>
            <a:ext cx="4158262" cy="3539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5F727-13E3-4E5C-A208-0C673465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0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536-30DC-47D3-87B6-5FF77A6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CC9B-09C9-4AB4-A83F-AEBC120F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Tracer-Tracee model is used in this approach.</a:t>
            </a:r>
          </a:p>
          <a:p>
            <a:r>
              <a:rPr lang="en-US" sz="1800" dirty="0"/>
              <a:t>The monitor app (tracer) will do the following:</a:t>
            </a:r>
          </a:p>
          <a:p>
            <a:pPr lvl="1"/>
            <a:r>
              <a:rPr lang="en-US" sz="1800" dirty="0"/>
              <a:t>Fork a child process to load the seL4 client app binary code into the memory.</a:t>
            </a:r>
          </a:p>
          <a:p>
            <a:pPr lvl="1"/>
            <a:r>
              <a:rPr lang="en-US" sz="1800" dirty="0"/>
              <a:t>Set up the appropriate memory regions for the seL4 client app.</a:t>
            </a:r>
          </a:p>
          <a:p>
            <a:pPr lvl="1"/>
            <a:r>
              <a:rPr lang="en-US" sz="1800" dirty="0"/>
              <a:t>The loader will block and ask the monitor app to trace the seL4 client app (</a:t>
            </a:r>
            <a:r>
              <a:rPr lang="en-US" sz="1800" dirty="0" err="1"/>
              <a:t>tracee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Continue execute the seL4 client app.</a:t>
            </a:r>
          </a:p>
          <a:p>
            <a:r>
              <a:rPr lang="en-US" sz="1800" dirty="0"/>
              <a:t>Every time the </a:t>
            </a:r>
            <a:r>
              <a:rPr lang="en-US" sz="1800" dirty="0" err="1"/>
              <a:t>tracee</a:t>
            </a:r>
            <a:r>
              <a:rPr lang="en-US" sz="1800" dirty="0"/>
              <a:t> does a </a:t>
            </a:r>
            <a:r>
              <a:rPr lang="en-US" sz="1800" dirty="0" err="1"/>
              <a:t>syscall</a:t>
            </a:r>
            <a:r>
              <a:rPr lang="en-US" sz="1800" dirty="0"/>
              <a:t>, the Linux kernel will suspend the </a:t>
            </a:r>
            <a:r>
              <a:rPr lang="en-US" sz="1800" dirty="0" err="1"/>
              <a:t>tracee</a:t>
            </a:r>
            <a:r>
              <a:rPr lang="en-US" sz="1800" dirty="0"/>
              <a:t> and notify the tracer so that the tracer can service the </a:t>
            </a:r>
            <a:r>
              <a:rPr lang="en-US" sz="1800" dirty="0" err="1"/>
              <a:t>syscall</a:t>
            </a:r>
            <a:r>
              <a:rPr lang="en-US" sz="1800" dirty="0"/>
              <a:t> by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8972A-565F-4F08-8D37-157D5EC2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33C-8097-4E9A-8C46-40419D6C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BBFA-4FDC-432B-B9BC-A04F912A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do we achieve here?</a:t>
            </a:r>
          </a:p>
          <a:p>
            <a:pPr lvl="1"/>
            <a:r>
              <a:rPr lang="en-US" sz="1800" dirty="0"/>
              <a:t>Binary compatibility.</a:t>
            </a:r>
          </a:p>
          <a:p>
            <a:pPr lvl="1"/>
            <a:r>
              <a:rPr lang="en-US" sz="1800" dirty="0"/>
              <a:t>No recompilation required to run seL4 client app.</a:t>
            </a:r>
          </a:p>
          <a:p>
            <a:r>
              <a:rPr lang="en-US" sz="1800" dirty="0"/>
              <a:t>What are the issues? </a:t>
            </a:r>
          </a:p>
          <a:p>
            <a:pPr lvl="1"/>
            <a:r>
              <a:rPr lang="en-US" sz="1800" dirty="0"/>
              <a:t>Introduced overhead due to trapping into the </a:t>
            </a:r>
            <a:r>
              <a:rPr lang="en-US" sz="1800" dirty="0" err="1"/>
              <a:t>ptrace</a:t>
            </a:r>
            <a:r>
              <a:rPr lang="en-US" sz="1800" dirty="0"/>
              <a:t> </a:t>
            </a:r>
            <a:r>
              <a:rPr lang="en-US" sz="1800" dirty="0" err="1"/>
              <a:t>syscalls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Requires own debugging interface due to a </a:t>
            </a:r>
            <a:r>
              <a:rPr lang="en-US" sz="1800" dirty="0" err="1"/>
              <a:t>tracee</a:t>
            </a:r>
            <a:r>
              <a:rPr lang="en-US" sz="1800" dirty="0"/>
              <a:t> can be only attached to only one tracer every time and Linux debugger utilizes </a:t>
            </a:r>
            <a:r>
              <a:rPr lang="en-US" sz="1800" dirty="0" err="1"/>
              <a:t>ptrace</a:t>
            </a:r>
            <a:r>
              <a:rPr lang="en-US" sz="1800" dirty="0"/>
              <a:t> usually.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0E103-644C-4FEC-AB90-325541E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3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56AA-A88F-4F35-BC7E-E39BDCF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Comparisons Between different Approaches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34E162-18F9-4554-B2B9-A95DF3D3C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36566"/>
              </p:ext>
            </p:extLst>
          </p:nvPr>
        </p:nvGraphicFramePr>
        <p:xfrm>
          <a:off x="156210" y="2265807"/>
          <a:ext cx="11681460" cy="382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978">
                  <a:extLst>
                    <a:ext uri="{9D8B030D-6E8A-4147-A177-3AD203B41FA5}">
                      <a16:colId xmlns:a16="http://schemas.microsoft.com/office/drawing/2014/main" val="2274099391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2211059354"/>
                    </a:ext>
                  </a:extLst>
                </a:gridCol>
                <a:gridCol w="2415733">
                  <a:extLst>
                    <a:ext uri="{9D8B030D-6E8A-4147-A177-3AD203B41FA5}">
                      <a16:colId xmlns:a16="http://schemas.microsoft.com/office/drawing/2014/main" val="4185440146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1777174812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3362884573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1989331154"/>
                    </a:ext>
                  </a:extLst>
                </a:gridCol>
              </a:tblGrid>
              <a:tr h="801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Portability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 Debugging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Performance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(Kernel IPC)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022289"/>
                  </a:ext>
                </a:extLst>
              </a:tr>
              <a:tr h="11825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library API emulation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Good, as the solution is ISA potable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Yes and can use native Linux debugging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548787"/>
                  </a:ext>
                </a:extLst>
              </a:tr>
              <a:tr h="10294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Kernel ABI emulation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Good, but not as good as the above approach because this approach is ISA dependent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Yes, but extra debugging interface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3850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DEBEC-4B16-4BDA-BFCD-44C1165C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6700-4AA6-4DCC-AF87-15502A6E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How do we evaluate all the approaches</a:t>
            </a:r>
            <a:br>
              <a:rPr lang="en-US" dirty="0"/>
            </a:br>
            <a:r>
              <a:rPr lang="en-US" dirty="0"/>
              <a:t>Qualitatively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07706-27EB-4ED3-98D4-518A067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9825CA-EE46-4FDA-84F4-6A9D3A2FC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37909"/>
              </p:ext>
            </p:extLst>
          </p:nvPr>
        </p:nvGraphicFramePr>
        <p:xfrm>
          <a:off x="322112" y="2210580"/>
          <a:ext cx="6458348" cy="340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587">
                  <a:extLst>
                    <a:ext uri="{9D8B030D-6E8A-4147-A177-3AD203B41FA5}">
                      <a16:colId xmlns:a16="http://schemas.microsoft.com/office/drawing/2014/main" val="603099076"/>
                    </a:ext>
                  </a:extLst>
                </a:gridCol>
                <a:gridCol w="1614587">
                  <a:extLst>
                    <a:ext uri="{9D8B030D-6E8A-4147-A177-3AD203B41FA5}">
                      <a16:colId xmlns:a16="http://schemas.microsoft.com/office/drawing/2014/main" val="3468864526"/>
                    </a:ext>
                  </a:extLst>
                </a:gridCol>
                <a:gridCol w="1614587">
                  <a:extLst>
                    <a:ext uri="{9D8B030D-6E8A-4147-A177-3AD203B41FA5}">
                      <a16:colId xmlns:a16="http://schemas.microsoft.com/office/drawing/2014/main" val="3952985855"/>
                    </a:ext>
                  </a:extLst>
                </a:gridCol>
                <a:gridCol w="1614587">
                  <a:extLst>
                    <a:ext uri="{9D8B030D-6E8A-4147-A177-3AD203B41FA5}">
                      <a16:colId xmlns:a16="http://schemas.microsoft.com/office/drawing/2014/main" val="692637316"/>
                    </a:ext>
                  </a:extLst>
                </a:gridCol>
              </a:tblGrid>
              <a:tr h="3924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 Evaluation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94300"/>
                  </a:ext>
                </a:extLst>
              </a:tr>
              <a:tr h="6774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syscall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layer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seL4 tutorials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seL4Test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AOS</a:t>
                      </a:r>
                    </a:p>
                    <a:p>
                      <a:pPr algn="ctr"/>
                      <a:r>
                        <a:rPr lang="en-US" sz="1800" dirty="0"/>
                        <a:t>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289093"/>
                  </a:ext>
                </a:extLst>
              </a:tr>
              <a:tr h="6774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kernel ABI layer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71712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 (Including </a:t>
                      </a:r>
                      <a:r>
                        <a:rPr lang="en-US" sz="1800" dirty="0" err="1"/>
                        <a:t>CAmKEs</a:t>
                      </a:r>
                      <a:r>
                        <a:rPr lang="en-US" sz="1800" dirty="0"/>
                        <a:t> tutorials)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 seL4 tests that we 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Successfully run 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16158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16FE88-4CA5-4060-8264-490CE8352A7F}"/>
              </a:ext>
            </a:extLst>
          </p:cNvPr>
          <p:cNvSpPr txBox="1">
            <a:spLocks/>
          </p:cNvSpPr>
          <p:nvPr/>
        </p:nvSpPr>
        <p:spPr>
          <a:xfrm>
            <a:off x="6949440" y="1807056"/>
            <a:ext cx="5029200" cy="568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1800" dirty="0"/>
          </a:p>
          <a:p>
            <a:r>
              <a:rPr lang="en-US" sz="1800" dirty="0"/>
              <a:t>seL4 tutorials for trivial testing and demonstration such as printing “</a:t>
            </a:r>
            <a:r>
              <a:rPr lang="en-US" sz="1800" dirty="0" err="1"/>
              <a:t>helloworld</a:t>
            </a:r>
            <a:r>
              <a:rPr lang="en-US" sz="1800" dirty="0"/>
              <a:t>”, passing IPC message between two threads etc.</a:t>
            </a:r>
          </a:p>
          <a:p>
            <a:r>
              <a:rPr lang="en-US" sz="1800" dirty="0"/>
              <a:t>seL4 Test for more specifically low level kernel APIs testing, Here we can focus on testing whether emulated kernel APIs function correctly such as </a:t>
            </a:r>
            <a:r>
              <a:rPr lang="en-US" sz="1800" dirty="0" err="1"/>
              <a:t>syscalls</a:t>
            </a:r>
            <a:r>
              <a:rPr lang="en-US" sz="1800" dirty="0"/>
              <a:t>, </a:t>
            </a:r>
            <a:r>
              <a:rPr lang="en-US" sz="1800" dirty="0" err="1"/>
              <a:t>cspace</a:t>
            </a:r>
            <a:r>
              <a:rPr lang="en-US" sz="1800" dirty="0"/>
              <a:t> management, scheduling and </a:t>
            </a:r>
            <a:r>
              <a:rPr lang="en-US" sz="1800" dirty="0" err="1"/>
              <a:t>vspace</a:t>
            </a:r>
            <a:r>
              <a:rPr lang="en-US" sz="1800" dirty="0"/>
              <a:t> management etc. Not considering test cases like caches, multicores, etc.</a:t>
            </a:r>
          </a:p>
          <a:p>
            <a:r>
              <a:rPr lang="en-US" sz="1800" dirty="0"/>
              <a:t>AOS project is a simple multitasking operating system running on seL4 which has an interactive shell, and several subsystems including I/O, memory management, process management etc. This can be used for both testing and demonstration.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108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8DCA3-2E8D-45F3-9792-3E06C9C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seL4?</a:t>
            </a:r>
          </a:p>
          <a:p>
            <a:r>
              <a:rPr lang="en-US" sz="1800" dirty="0"/>
              <a:t>What is this project and why do we need this?</a:t>
            </a:r>
          </a:p>
          <a:p>
            <a:r>
              <a:rPr lang="en-US" sz="1800" dirty="0"/>
              <a:t>How can we think about this problem?</a:t>
            </a:r>
          </a:p>
          <a:p>
            <a:r>
              <a:rPr lang="en-US" sz="1800" dirty="0"/>
              <a:t>What is the existing solution?</a:t>
            </a:r>
          </a:p>
          <a:p>
            <a:r>
              <a:rPr lang="en-US" sz="1800" dirty="0"/>
              <a:t>What are my approaches and Trade-offs?</a:t>
            </a:r>
          </a:p>
          <a:p>
            <a:r>
              <a:rPr lang="en-US" sz="1800" dirty="0"/>
              <a:t>How to evaluate different approaches?</a:t>
            </a:r>
          </a:p>
          <a:p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300B13-9DBA-4235-BA83-7F4675AE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7076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F1316-2E4A-4E9B-845E-1DABA914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5D1529-12C2-44FE-84D8-7AE51D07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How do we evaluate all the approaches</a:t>
            </a:r>
            <a:br>
              <a:rPr lang="en-US" dirty="0"/>
            </a:br>
            <a:r>
              <a:rPr lang="en-US" dirty="0"/>
              <a:t>quantitatively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7BB7B-51C3-4693-B215-EDD8F0B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3797C92-8C2B-40E2-A4C3-EFB953F8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52651"/>
            <a:ext cx="5669280" cy="403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Microbenchmark:</a:t>
            </a:r>
          </a:p>
          <a:p>
            <a:r>
              <a:rPr lang="en-US" sz="1800" dirty="0"/>
              <a:t>Focus on evaluating the performance of each emulated seL4 </a:t>
            </a:r>
            <a:r>
              <a:rPr lang="en-US" sz="1800" dirty="0" err="1"/>
              <a:t>syscall</a:t>
            </a:r>
            <a:r>
              <a:rPr lang="en-US" sz="1800" dirty="0"/>
              <a:t>.</a:t>
            </a:r>
          </a:p>
          <a:p>
            <a:r>
              <a:rPr lang="en-US" sz="1800" dirty="0"/>
              <a:t>Measure the number of </a:t>
            </a:r>
            <a:r>
              <a:rPr lang="en-US" sz="1800" dirty="0" err="1"/>
              <a:t>syscalls</a:t>
            </a:r>
            <a:r>
              <a:rPr lang="en-US" sz="1800" dirty="0"/>
              <a:t> per second.</a:t>
            </a:r>
          </a:p>
          <a:p>
            <a:pPr lvl="1"/>
            <a:r>
              <a:rPr lang="en-US" sz="1500" dirty="0"/>
              <a:t>In that case faster = more </a:t>
            </a:r>
            <a:r>
              <a:rPr lang="en-US" sz="1500" dirty="0" err="1"/>
              <a:t>syscalls</a:t>
            </a:r>
            <a:r>
              <a:rPr lang="en-US" sz="1500" dirty="0"/>
              <a:t> / sec, slow = fewer </a:t>
            </a:r>
            <a:r>
              <a:rPr lang="en-US" sz="1500" dirty="0" err="1"/>
              <a:t>syscalls</a:t>
            </a:r>
            <a:r>
              <a:rPr lang="en-US" sz="1500" dirty="0"/>
              <a:t> /sec.</a:t>
            </a:r>
          </a:p>
          <a:p>
            <a:r>
              <a:rPr lang="en-US" sz="1800" dirty="0"/>
              <a:t>The result should be measured many times to make it more </a:t>
            </a:r>
            <a:r>
              <a:rPr lang="en-US" altLang="zh-CN" sz="1800" dirty="0"/>
              <a:t>representative.</a:t>
            </a:r>
            <a:endParaRPr lang="en-US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3D4051-9540-4AE8-A491-769C54DFC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79312"/>
              </p:ext>
            </p:extLst>
          </p:nvPr>
        </p:nvGraphicFramePr>
        <p:xfrm>
          <a:off x="5975878" y="1867195"/>
          <a:ext cx="5907492" cy="442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164">
                  <a:extLst>
                    <a:ext uri="{9D8B030D-6E8A-4147-A177-3AD203B41FA5}">
                      <a16:colId xmlns:a16="http://schemas.microsoft.com/office/drawing/2014/main" val="410754557"/>
                    </a:ext>
                  </a:extLst>
                </a:gridCol>
                <a:gridCol w="1969164">
                  <a:extLst>
                    <a:ext uri="{9D8B030D-6E8A-4147-A177-3AD203B41FA5}">
                      <a16:colId xmlns:a16="http://schemas.microsoft.com/office/drawing/2014/main" val="46248928"/>
                    </a:ext>
                  </a:extLst>
                </a:gridCol>
                <a:gridCol w="1969164">
                  <a:extLst>
                    <a:ext uri="{9D8B030D-6E8A-4147-A177-3AD203B41FA5}">
                      <a16:colId xmlns:a16="http://schemas.microsoft.com/office/drawing/2014/main" val="4227688726"/>
                    </a:ext>
                  </a:extLst>
                </a:gridCol>
              </a:tblGrid>
              <a:tr h="955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syscall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API emulation (A1)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 ABI emulation (A2)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36947"/>
                  </a:ext>
                </a:extLst>
              </a:tr>
              <a:tr h="1864157">
                <a:tc>
                  <a:txBody>
                    <a:bodyPr/>
                    <a:lstStyle/>
                    <a:p>
                      <a:r>
                        <a:rPr lang="en-US" dirty="0"/>
                        <a:t>Each seL4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on emulated hardware by </a:t>
                      </a:r>
                      <a:r>
                        <a:rPr lang="en-US" dirty="0" err="1"/>
                        <a:t>Qemu</a:t>
                      </a:r>
                      <a:r>
                        <a:rPr lang="en-US" dirty="0"/>
                        <a:t> (B1)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 should be significantly faster than B1 because no hardware emulation is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 should be significantly faster than B1 but slower than A1 due to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interception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6332"/>
                  </a:ext>
                </a:extLst>
              </a:tr>
              <a:tr h="1609954">
                <a:tc>
                  <a:txBody>
                    <a:bodyPr/>
                    <a:lstStyle/>
                    <a:p>
                      <a:r>
                        <a:rPr lang="en-US" dirty="0"/>
                        <a:t>Each seL4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 on native hardware</a:t>
                      </a:r>
                    </a:p>
                    <a:p>
                      <a:r>
                        <a:rPr lang="en-US" dirty="0"/>
                        <a:t>(B2)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 should be less than an </a:t>
                      </a:r>
                      <a:r>
                        <a:rPr lang="en-US" dirty="0" err="1"/>
                        <a:t>OoM</a:t>
                      </a:r>
                      <a:r>
                        <a:rPr lang="en-US" dirty="0"/>
                        <a:t> slower than B2 because seL4 is highly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 should be significantly slower than B2 due to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interception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667B-3084-4EF6-961A-329F1E3C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9478"/>
            <a:ext cx="11029616" cy="1188720"/>
          </a:xfrm>
        </p:spPr>
        <p:txBody>
          <a:bodyPr anchor="ctr"/>
          <a:lstStyle/>
          <a:p>
            <a:pPr algn="ctr"/>
            <a:r>
              <a:rPr lang="en-US" sz="2800" dirty="0"/>
              <a:t>How do we evaluate all the approaches</a:t>
            </a:r>
            <a:br>
              <a:rPr lang="en-US" sz="2800" dirty="0"/>
            </a:br>
            <a:r>
              <a:rPr lang="en-US" sz="2800" dirty="0"/>
              <a:t>quantitatively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110C-8CE6-4A37-99A5-537AAD3B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0EEA-B36C-4F35-8480-4D6E0C4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517BB0-F0C7-40CE-B83B-6D381DF7E3BB}"/>
              </a:ext>
            </a:extLst>
          </p:cNvPr>
          <p:cNvSpPr txBox="1">
            <a:spLocks/>
          </p:cNvSpPr>
          <p:nvPr/>
        </p:nvSpPr>
        <p:spPr>
          <a:xfrm>
            <a:off x="121988" y="1732154"/>
            <a:ext cx="5769537" cy="4708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Macrobenchmark</a:t>
            </a:r>
            <a:r>
              <a:rPr lang="en-US" sz="1800" dirty="0"/>
              <a:t>:</a:t>
            </a:r>
          </a:p>
          <a:p>
            <a:r>
              <a:rPr lang="en-US" sz="1800" dirty="0"/>
              <a:t>Focus on evaluating the overall performance of emulation approaches.</a:t>
            </a:r>
          </a:p>
          <a:p>
            <a:r>
              <a:rPr lang="en-US" sz="1800" dirty="0"/>
              <a:t>Consider simulating a situation where an app has a heavy </a:t>
            </a:r>
            <a:r>
              <a:rPr lang="en-US" sz="1800" dirty="0" err="1"/>
              <a:t>syscall</a:t>
            </a:r>
            <a:r>
              <a:rPr lang="en-US" sz="1800" dirty="0"/>
              <a:t> workload and a situation where an app has a low </a:t>
            </a:r>
            <a:r>
              <a:rPr lang="en-US" sz="1800" dirty="0" err="1"/>
              <a:t>syscall</a:t>
            </a:r>
            <a:r>
              <a:rPr lang="en-US" sz="1800" dirty="0"/>
              <a:t> workload.</a:t>
            </a:r>
          </a:p>
          <a:p>
            <a:pPr lvl="1"/>
            <a:r>
              <a:rPr lang="en-US" sz="1800" dirty="0"/>
              <a:t>The heavy </a:t>
            </a:r>
            <a:r>
              <a:rPr lang="en-US" sz="1800" dirty="0" err="1"/>
              <a:t>syscall</a:t>
            </a:r>
            <a:r>
              <a:rPr lang="en-US" sz="1800" dirty="0"/>
              <a:t> workload case emphasizes the comparison between the performance of the emulation approach and the native performance.</a:t>
            </a:r>
          </a:p>
          <a:p>
            <a:pPr lvl="1"/>
            <a:r>
              <a:rPr lang="en-US" sz="1800" dirty="0"/>
              <a:t>The low </a:t>
            </a:r>
            <a:r>
              <a:rPr lang="en-US" sz="1800" dirty="0" err="1"/>
              <a:t>syscall</a:t>
            </a:r>
            <a:r>
              <a:rPr lang="en-US" sz="1800" dirty="0"/>
              <a:t> workload case emphasizes comparing the performance of the emulation approach with the performance of </a:t>
            </a:r>
            <a:r>
              <a:rPr lang="en-US" sz="1800" dirty="0" err="1"/>
              <a:t>Qemu</a:t>
            </a:r>
            <a:r>
              <a:rPr lang="en-US" sz="1800" dirty="0"/>
              <a:t>. </a:t>
            </a:r>
          </a:p>
          <a:p>
            <a:r>
              <a:rPr lang="en-US" sz="1800" dirty="0"/>
              <a:t>Measure the elapsed time of simulating the above situations.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BF70510-B84A-4943-87ED-61DF0ACF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88784"/>
              </p:ext>
            </p:extLst>
          </p:nvPr>
        </p:nvGraphicFramePr>
        <p:xfrm>
          <a:off x="5987250" y="1732154"/>
          <a:ext cx="5877021" cy="453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007">
                  <a:extLst>
                    <a:ext uri="{9D8B030D-6E8A-4147-A177-3AD203B41FA5}">
                      <a16:colId xmlns:a16="http://schemas.microsoft.com/office/drawing/2014/main" val="410754557"/>
                    </a:ext>
                  </a:extLst>
                </a:gridCol>
                <a:gridCol w="1959007">
                  <a:extLst>
                    <a:ext uri="{9D8B030D-6E8A-4147-A177-3AD203B41FA5}">
                      <a16:colId xmlns:a16="http://schemas.microsoft.com/office/drawing/2014/main" val="46248928"/>
                    </a:ext>
                  </a:extLst>
                </a:gridCol>
                <a:gridCol w="1959007">
                  <a:extLst>
                    <a:ext uri="{9D8B030D-6E8A-4147-A177-3AD203B41FA5}">
                      <a16:colId xmlns:a16="http://schemas.microsoft.com/office/drawing/2014/main" val="4227688726"/>
                    </a:ext>
                  </a:extLst>
                </a:gridCol>
              </a:tblGrid>
              <a:tr h="969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syscall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API emulation (A1)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 ABI emulation (A2)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36947"/>
                  </a:ext>
                </a:extLst>
              </a:tr>
              <a:tr h="1912221">
                <a:tc>
                  <a:txBody>
                    <a:bodyPr/>
                    <a:lstStyle/>
                    <a:p>
                      <a:r>
                        <a:rPr lang="en-US" dirty="0"/>
                        <a:t>seL4 apps running on emulated hardware by </a:t>
                      </a:r>
                      <a:r>
                        <a:rPr lang="en-US" dirty="0" err="1"/>
                        <a:t>Qemu</a:t>
                      </a:r>
                      <a:r>
                        <a:rPr lang="en-US" dirty="0"/>
                        <a:t> (B1)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 should be significantly faster than B1 as no hardware emulation is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 should be significantly faster than B1 but slower than A1 due to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interception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6332"/>
                  </a:ext>
                </a:extLst>
              </a:tr>
              <a:tr h="1651463">
                <a:tc>
                  <a:txBody>
                    <a:bodyPr/>
                    <a:lstStyle/>
                    <a:p>
                      <a:r>
                        <a:rPr lang="en-US" dirty="0"/>
                        <a:t>seL4 apps running on native hardware</a:t>
                      </a:r>
                    </a:p>
                    <a:p>
                      <a:r>
                        <a:rPr lang="en-US" dirty="0"/>
                        <a:t>(B2)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 should be (less than an </a:t>
                      </a:r>
                      <a:r>
                        <a:rPr lang="en-US" dirty="0" err="1"/>
                        <a:t>OoM</a:t>
                      </a:r>
                      <a:r>
                        <a:rPr lang="en-US" dirty="0"/>
                        <a:t>) slower than B2 because seL4 is highly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 should be significantly slower than B2 due to </a:t>
                      </a:r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interception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3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C94-FBCA-424C-BC3B-7180D255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834640"/>
            <a:ext cx="11029616" cy="118872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THANKS!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E0C4-B364-4557-AEA9-75432F2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4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25D6-F9ED-4A8B-860D-AD14807D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97484"/>
          </a:xfrm>
        </p:spPr>
        <p:txBody>
          <a:bodyPr/>
          <a:lstStyle/>
          <a:p>
            <a:r>
              <a:rPr lang="en-US" altLang="zh-CN" dirty="0"/>
              <a:t>What IS seL4?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DC90-ABB3-4FC6-83B1-E9DB3320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A Microkernel and a Hypervisor but doesn’t provide OS services.</a:t>
            </a:r>
            <a:endParaRPr lang="en-US" sz="1800" dirty="0"/>
          </a:p>
          <a:p>
            <a:r>
              <a:rPr lang="en-US" sz="1800" dirty="0"/>
              <a:t>Formally verified to be correct and secure.</a:t>
            </a:r>
          </a:p>
          <a:p>
            <a:r>
              <a:rPr lang="en-US" sz="1800" dirty="0"/>
              <a:t>Improves security with fine-grained access control through capabilities.</a:t>
            </a:r>
          </a:p>
          <a:p>
            <a:r>
              <a:rPr lang="en-US" sz="1800" dirty="0"/>
              <a:t>The world’s most advanced mixed-criticality system ensuring the safety of time-critical systems.</a:t>
            </a:r>
          </a:p>
          <a:p>
            <a:r>
              <a:rPr lang="en-US" sz="1800" dirty="0"/>
              <a:t>The world’s fastest microkernel.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101B-94CE-4E03-AECD-519378A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561E-EC68-4CA9-AD45-5BA4CF5C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3572" y="6423914"/>
            <a:ext cx="6917210" cy="365125"/>
          </a:xfrm>
        </p:spPr>
        <p:txBody>
          <a:bodyPr/>
          <a:lstStyle/>
          <a:p>
            <a:r>
              <a:rPr lang="en-US" dirty="0"/>
              <a:t>TAKEN FROM Gernot </a:t>
            </a:r>
            <a:r>
              <a:rPr lang="en-US" dirty="0" err="1"/>
              <a:t>Heiser’s</a:t>
            </a:r>
            <a:r>
              <a:rPr lang="en-US" dirty="0"/>
              <a:t> White paper ‘The seL4 Microkernel – An Introduction’. The seL4 Foundation, Revision 1.2 of 2020-06-10. Under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 License.</a:t>
            </a:r>
          </a:p>
        </p:txBody>
      </p:sp>
    </p:spTree>
    <p:extLst>
      <p:ext uri="{BB962C8B-B14F-4D97-AF65-F5344CB8AC3E}">
        <p14:creationId xmlns:p14="http://schemas.microsoft.com/office/powerpoint/2010/main" val="40276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C7C5-A068-4FF1-A42D-8888EA0A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7761"/>
          </a:xfrm>
        </p:spPr>
        <p:txBody>
          <a:bodyPr/>
          <a:lstStyle/>
          <a:p>
            <a:r>
              <a:rPr lang="en-US" dirty="0"/>
              <a:t>Difference between sel4-based </a:t>
            </a:r>
            <a:r>
              <a:rPr lang="en-US" dirty="0" err="1"/>
              <a:t>os</a:t>
            </a:r>
            <a:r>
              <a:rPr lang="en-US" dirty="0"/>
              <a:t> and Monolithic 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F82B9-85FE-444F-93EC-7FC3FEC6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0" y="3372214"/>
            <a:ext cx="11029950" cy="305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0763-7B81-4C64-9E2E-83C6804E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AFB9BD58-0843-4C42-BB9D-00C04A0CF67F}"/>
              </a:ext>
            </a:extLst>
          </p:cNvPr>
          <p:cNvSpPr txBox="1">
            <a:spLocks/>
          </p:cNvSpPr>
          <p:nvPr/>
        </p:nvSpPr>
        <p:spPr>
          <a:xfrm>
            <a:off x="512614" y="1374269"/>
            <a:ext cx="4905206" cy="214617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/>
              <a:t>Monolithic Kernel</a:t>
            </a:r>
          </a:p>
          <a:p>
            <a:r>
              <a:rPr lang="en-US" sz="1900" dirty="0"/>
              <a:t>A high-level virtual interface over computer hardware. The higher layer abstracts the lower layer.</a:t>
            </a:r>
          </a:p>
          <a:p>
            <a:r>
              <a:rPr lang="en-US" sz="1900" dirty="0"/>
              <a:t>Operating system services are implemented in the kernel such as file storage in the yellow part. </a:t>
            </a:r>
          </a:p>
          <a:p>
            <a:r>
              <a:rPr lang="en-US" sz="1900" dirty="0"/>
              <a:t>Large trusted computing base (TCB).</a:t>
            </a:r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71C8232-B523-40B2-AD0B-253D2CD8A410}"/>
              </a:ext>
            </a:extLst>
          </p:cNvPr>
          <p:cNvSpPr txBox="1">
            <a:spLocks/>
          </p:cNvSpPr>
          <p:nvPr/>
        </p:nvSpPr>
        <p:spPr>
          <a:xfrm>
            <a:off x="6377940" y="1364420"/>
            <a:ext cx="4905206" cy="21461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seL4 Microkernel</a:t>
            </a:r>
            <a:r>
              <a:rPr lang="en-US" dirty="0"/>
              <a:t>	</a:t>
            </a:r>
          </a:p>
          <a:p>
            <a:r>
              <a:rPr lang="en-US" dirty="0"/>
              <a:t>A minimal wrapper of hardware.</a:t>
            </a:r>
          </a:p>
          <a:p>
            <a:r>
              <a:rPr lang="en-US" dirty="0"/>
              <a:t>OS functionalities are provided by the user-mode servers. Clients invoke servers by kernel IPC mechanisms.</a:t>
            </a:r>
          </a:p>
          <a:p>
            <a:r>
              <a:rPr lang="en-US" dirty="0"/>
              <a:t>Minimal trusted computing base (TCB).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6E62F29-6417-4182-A8DF-BC540A5A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TAKEN FROM Gernot </a:t>
            </a:r>
            <a:r>
              <a:rPr lang="en-US" dirty="0" err="1"/>
              <a:t>Heiser’s</a:t>
            </a:r>
            <a:r>
              <a:rPr lang="en-US" dirty="0"/>
              <a:t> White paper ‘The seL4 Microkernel – An Introduction’. The seL4 Foundation, Revision 1.2 of 2020-06-10. Under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 License.</a:t>
            </a:r>
          </a:p>
        </p:txBody>
      </p:sp>
    </p:spTree>
    <p:extLst>
      <p:ext uri="{BB962C8B-B14F-4D97-AF65-F5344CB8AC3E}">
        <p14:creationId xmlns:p14="http://schemas.microsoft.com/office/powerpoint/2010/main" val="42532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50E8-7B3C-4B7D-8379-CE72633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need to SOLVE in this project?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379-EB83-4BF9-A50D-24765B8D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064" y="1611757"/>
            <a:ext cx="7305176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The main goal of this project is to explore and evaluate approaches to run seL4 applications in the Linux user space.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D6F0F-CF07-462F-869C-F53AA05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A9A5-5D32-4B14-93C4-63C9F3ED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BF73-2AD0-4BE5-959D-C5C77AC9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Can be beneficial to seL4 developers!</a:t>
            </a:r>
          </a:p>
          <a:p>
            <a:pPr lvl="1"/>
            <a:r>
              <a:rPr lang="en-US" sz="1800" dirty="0"/>
              <a:t>Easy way for rapid prototyping an seL4 application in Linux environment.</a:t>
            </a:r>
          </a:p>
          <a:p>
            <a:pPr lvl="1"/>
            <a:r>
              <a:rPr lang="en-US" sz="1800" dirty="0"/>
              <a:t>Leverage Linux tools which can’t be used directly in seL4 such as debugging tools (e.g. GDB, LLDB, etc.) or profiling tools (e.g. perf, </a:t>
            </a:r>
            <a:r>
              <a:rPr lang="en-US" sz="1800" dirty="0" err="1"/>
              <a:t>Valgrind</a:t>
            </a:r>
            <a:r>
              <a:rPr lang="en-US" sz="1800" dirty="0"/>
              <a:t>, etc.).</a:t>
            </a:r>
          </a:p>
          <a:p>
            <a:pPr lvl="1"/>
            <a:r>
              <a:rPr lang="en-US" sz="1800" dirty="0"/>
              <a:t>Access to Linux system’s rich input and output (e.g. Files, Networking etc.). Instead of developing a device-specific driver, we can implement a special seL4 sever application which has the direct access to Linux I/O.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3727-08AE-411E-9FCF-A69A972D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D26-154D-4355-8BA6-1D7F6554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think about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7233-65C3-408F-BFC7-1DE92565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8557728" cy="3634486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Running seL4 applications transparently in Linux can be thought of as providing a way to virtualize at different layers:</a:t>
            </a:r>
          </a:p>
          <a:p>
            <a:pPr lvl="2"/>
            <a:r>
              <a:rPr lang="en-US" sz="1800" dirty="0"/>
              <a:t>At the ISA layer.</a:t>
            </a:r>
          </a:p>
          <a:p>
            <a:pPr lvl="2"/>
            <a:r>
              <a:rPr lang="en-US" sz="1800" dirty="0"/>
              <a:t>At the kernel ABI layer.</a:t>
            </a:r>
          </a:p>
          <a:p>
            <a:pPr lvl="2"/>
            <a:r>
              <a:rPr lang="en-US" sz="1800" dirty="0"/>
              <a:t>At the </a:t>
            </a:r>
            <a:r>
              <a:rPr lang="en-US" sz="1800" dirty="0" err="1"/>
              <a:t>syscall</a:t>
            </a:r>
            <a:r>
              <a:rPr lang="en-US" sz="1800" dirty="0"/>
              <a:t> library API layer.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 personality API layer 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CAmkES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API layer (Not considered in this project).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0918D-577D-4823-B9DC-1926CCDC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7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9D1-5DB1-4891-8D1D-48108FB4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t"/>
          <a:lstStyle/>
          <a:p>
            <a:r>
              <a:rPr lang="en-US" dirty="0"/>
              <a:t>What is the existing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61B2-B05F-4E99-8CBA-E20AD8F6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27" y="2228082"/>
            <a:ext cx="11029615" cy="3634486"/>
          </a:xfrm>
        </p:spPr>
        <p:txBody>
          <a:bodyPr>
            <a:noAutofit/>
          </a:bodyPr>
          <a:lstStyle/>
          <a:p>
            <a:r>
              <a:rPr lang="en-US" sz="1800" dirty="0"/>
              <a:t>An ISA level emulation</a:t>
            </a:r>
          </a:p>
          <a:p>
            <a:pPr lvl="1"/>
            <a:r>
              <a:rPr lang="en-US" sz="1800" dirty="0" err="1"/>
              <a:t>Qemu</a:t>
            </a:r>
            <a:r>
              <a:rPr lang="en-US" sz="1800" dirty="0"/>
              <a:t> can </a:t>
            </a:r>
          </a:p>
          <a:p>
            <a:pPr lvl="2"/>
            <a:r>
              <a:rPr lang="en-US" sz="1800" dirty="0"/>
              <a:t>Emulate hardware platforms if the guest OS’s ISA is different from the host’s.</a:t>
            </a:r>
          </a:p>
          <a:p>
            <a:pPr lvl="2"/>
            <a:r>
              <a:rPr lang="en-US" sz="1800" dirty="0"/>
              <a:t>Perform hardware virtualization and be used with the KVM to run guest OS at native speed if the guest’s ISA is the same as the host’s ISA.</a:t>
            </a:r>
          </a:p>
          <a:p>
            <a:r>
              <a:rPr lang="en-US" sz="1800" dirty="0"/>
              <a:t>Pros</a:t>
            </a:r>
          </a:p>
          <a:p>
            <a:pPr lvl="1"/>
            <a:r>
              <a:rPr lang="en-US" sz="1800" dirty="0"/>
              <a:t>Binary compatible.</a:t>
            </a:r>
          </a:p>
          <a:p>
            <a:r>
              <a:rPr lang="en-US" sz="1800" dirty="0"/>
              <a:t>Cons (From a high level seL4 developer’s view)</a:t>
            </a:r>
          </a:p>
          <a:p>
            <a:pPr lvl="1"/>
            <a:r>
              <a:rPr lang="en-US" sz="1800" dirty="0"/>
              <a:t>If the targeted ISA to be emulated is not the same as the host’s or the host does not support hardware virtualization then using </a:t>
            </a:r>
            <a:r>
              <a:rPr lang="en-US" sz="1800" dirty="0" err="1"/>
              <a:t>Qemu</a:t>
            </a:r>
            <a:r>
              <a:rPr lang="en-US" sz="1800" dirty="0"/>
              <a:t> is not a preferred method as it will fully emulate the CPU which is slow. It may use a binary translation to optimize speed.		</a:t>
            </a:r>
          </a:p>
          <a:p>
            <a:pPr lvl="1"/>
            <a:r>
              <a:rPr lang="en-US" sz="1800" dirty="0"/>
              <a:t>Debugging user land applications using </a:t>
            </a:r>
            <a:r>
              <a:rPr lang="en-US" sz="1800" dirty="0" err="1"/>
              <a:t>Qemu’s</a:t>
            </a:r>
            <a:r>
              <a:rPr lang="en-US" sz="1800" dirty="0"/>
              <a:t> debugging interface is difficult as it has no understanding of the guest OS. Hence it can confuse the debugger when a context switch happens.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2A5C-DDE6-4CF7-A528-8ED80EF1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6862-1252-4509-B0E1-A537B47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better than that!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0C3A-F7FD-492C-91F4-C72E77B8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760885" cy="3634486"/>
          </a:xfrm>
        </p:spPr>
        <p:txBody>
          <a:bodyPr>
            <a:normAutofit/>
          </a:bodyPr>
          <a:lstStyle/>
          <a:p>
            <a:r>
              <a:rPr lang="en-US" sz="1800" dirty="0"/>
              <a:t>Approach 1 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syscall</a:t>
            </a:r>
            <a:r>
              <a:rPr lang="en-US" sz="1800" dirty="0"/>
              <a:t> library API layer emulation.</a:t>
            </a:r>
          </a:p>
          <a:p>
            <a:r>
              <a:rPr lang="en-US" sz="1800" dirty="0"/>
              <a:t>Approach 2</a:t>
            </a:r>
          </a:p>
          <a:p>
            <a:pPr lvl="1"/>
            <a:r>
              <a:rPr lang="en-US" sz="1800" dirty="0"/>
              <a:t>A kernel ABI layer emulation.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B2E0-12E7-4A4E-8795-7B282DB3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406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{EA057B57-6CCC-4037-ADB7-606BE46F54F4}tf33552983_win32</Template>
  <TotalTime>6344</TotalTime>
  <Words>1817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Franklin Gothic Demi</vt:lpstr>
      <vt:lpstr>Wingdings 2</vt:lpstr>
      <vt:lpstr>DividendVTI</vt:lpstr>
      <vt:lpstr>seL4 ABI/API EMULATION IN LINUX</vt:lpstr>
      <vt:lpstr>Overview</vt:lpstr>
      <vt:lpstr>What IS seL4? </vt:lpstr>
      <vt:lpstr>Difference between sel4-based os and Monolithic OS</vt:lpstr>
      <vt:lpstr>What do we need to SOLVE in this project? </vt:lpstr>
      <vt:lpstr>Why do we need this project?</vt:lpstr>
      <vt:lpstr>How can we think about this problem?</vt:lpstr>
      <vt:lpstr>What is the existing solution?</vt:lpstr>
      <vt:lpstr>We can do better than that!</vt:lpstr>
      <vt:lpstr>SYSCALL library layer emulation</vt:lpstr>
      <vt:lpstr>Model  </vt:lpstr>
      <vt:lpstr>Implementation</vt:lpstr>
      <vt:lpstr>Trade-offs</vt:lpstr>
      <vt:lpstr>KERNEL ABI layer EMULATION</vt:lpstr>
      <vt:lpstr>MODEL</vt:lpstr>
      <vt:lpstr>Implementation </vt:lpstr>
      <vt:lpstr>Trade-offs</vt:lpstr>
      <vt:lpstr>Comparisons Between different Approaches</vt:lpstr>
      <vt:lpstr>How do we evaluate all the approaches Qualitatively ?</vt:lpstr>
      <vt:lpstr>How do we evaluate all the approaches quantitatively ?</vt:lpstr>
      <vt:lpstr>How do we evaluate all the approaches quantitatively ?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seL4 emulation in linux</dc:title>
  <dc:creator>Gao JiaWei</dc:creator>
  <cp:lastModifiedBy>Gao JiaWei</cp:lastModifiedBy>
  <cp:revision>1095</cp:revision>
  <dcterms:created xsi:type="dcterms:W3CDTF">2021-03-30T00:58:39Z</dcterms:created>
  <dcterms:modified xsi:type="dcterms:W3CDTF">2021-04-08T05:33:39Z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