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90" r:id="rId6"/>
    <p:sldId id="298" r:id="rId7"/>
    <p:sldId id="292" r:id="rId8"/>
    <p:sldId id="297" r:id="rId9"/>
    <p:sldId id="299" r:id="rId10"/>
    <p:sldId id="300" r:id="rId11"/>
    <p:sldId id="301" r:id="rId12"/>
    <p:sldId id="291" r:id="rId13"/>
    <p:sldId id="289" r:id="rId14"/>
    <p:sldId id="293" r:id="rId15"/>
    <p:sldId id="294" r:id="rId16"/>
    <p:sldId id="295" r:id="rId17"/>
    <p:sldId id="296"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73" d="100"/>
          <a:sy n="73" d="100"/>
        </p:scale>
        <p:origin x="576"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962824" y="1610686"/>
            <a:ext cx="7077456" cy="2775246"/>
          </a:xfrm>
        </p:spPr>
        <p:txBody>
          <a:bodyPr/>
          <a:lstStyle/>
          <a:p>
            <a:r>
              <a:rPr lang="en-US" sz="6000" dirty="0" smtClean="0"/>
              <a:t>Numerical Integration – Trapezoidal  &amp; Simpson’s method</a:t>
            </a:r>
            <a:endParaRPr lang="en-US" sz="60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088658" y="4625522"/>
            <a:ext cx="7077456" cy="1243583"/>
          </a:xfrm>
        </p:spPr>
        <p:txBody>
          <a:bodyPr>
            <a:noAutofit/>
          </a:bodyPr>
          <a:lstStyle/>
          <a:p>
            <a:pPr marL="0" indent="0">
              <a:buNone/>
            </a:pPr>
            <a:r>
              <a:rPr lang="en-US" sz="1400" b="1" dirty="0">
                <a:solidFill>
                  <a:schemeClr val="accent2">
                    <a:lumMod val="40000"/>
                    <a:lumOff val="60000"/>
                  </a:schemeClr>
                </a:solidFill>
              </a:rPr>
              <a:t>Group 15</a:t>
            </a:r>
          </a:p>
          <a:p>
            <a:pPr marL="0" indent="0">
              <a:buNone/>
            </a:pPr>
            <a:r>
              <a:rPr lang="en-US" sz="1400" b="1" dirty="0">
                <a:solidFill>
                  <a:schemeClr val="accent2">
                    <a:lumMod val="40000"/>
                    <a:lumOff val="60000"/>
                  </a:schemeClr>
                </a:solidFill>
              </a:rPr>
              <a:t>	</a:t>
            </a:r>
            <a:r>
              <a:rPr lang="en-US" sz="1400" b="1" dirty="0" err="1">
                <a:solidFill>
                  <a:schemeClr val="accent2">
                    <a:lumMod val="40000"/>
                    <a:lumOff val="60000"/>
                  </a:schemeClr>
                </a:solidFill>
              </a:rPr>
              <a:t>Berces</a:t>
            </a:r>
            <a:r>
              <a:rPr lang="en-US" sz="1400" b="1" dirty="0">
                <a:solidFill>
                  <a:schemeClr val="accent2">
                    <a:lumMod val="40000"/>
                    <a:lumOff val="60000"/>
                  </a:schemeClr>
                </a:solidFill>
              </a:rPr>
              <a:t>, Arthur William</a:t>
            </a:r>
          </a:p>
          <a:p>
            <a:pPr marL="0" indent="0">
              <a:buNone/>
            </a:pPr>
            <a:r>
              <a:rPr lang="en-US" sz="1400" b="1" dirty="0">
                <a:solidFill>
                  <a:schemeClr val="accent2">
                    <a:lumMod val="40000"/>
                    <a:lumOff val="60000"/>
                  </a:schemeClr>
                </a:solidFill>
              </a:rPr>
              <a:t>	</a:t>
            </a:r>
            <a:r>
              <a:rPr lang="en-US" sz="1400" b="1" dirty="0" err="1">
                <a:solidFill>
                  <a:schemeClr val="accent2">
                    <a:lumMod val="40000"/>
                    <a:lumOff val="60000"/>
                  </a:schemeClr>
                </a:solidFill>
              </a:rPr>
              <a:t>Damasco</a:t>
            </a:r>
            <a:r>
              <a:rPr lang="en-US" sz="1400" b="1" dirty="0">
                <a:solidFill>
                  <a:schemeClr val="accent2">
                    <a:lumMod val="40000"/>
                    <a:lumOff val="60000"/>
                  </a:schemeClr>
                </a:solidFill>
              </a:rPr>
              <a:t>, </a:t>
            </a:r>
            <a:r>
              <a:rPr lang="en-US" sz="1400" b="1" dirty="0" err="1">
                <a:solidFill>
                  <a:schemeClr val="accent2">
                    <a:lumMod val="40000"/>
                    <a:lumOff val="60000"/>
                  </a:schemeClr>
                </a:solidFill>
              </a:rPr>
              <a:t>Vinard</a:t>
            </a:r>
            <a:r>
              <a:rPr lang="en-US" sz="1400" b="1" dirty="0">
                <a:solidFill>
                  <a:schemeClr val="accent2">
                    <a:lumMod val="40000"/>
                    <a:lumOff val="60000"/>
                  </a:schemeClr>
                </a:solidFill>
              </a:rPr>
              <a:t> James</a:t>
            </a:r>
          </a:p>
          <a:p>
            <a:pPr marL="0" indent="0">
              <a:buNone/>
            </a:pPr>
            <a:r>
              <a:rPr lang="en-US" sz="1400" b="1" dirty="0">
                <a:solidFill>
                  <a:schemeClr val="accent2">
                    <a:lumMod val="40000"/>
                    <a:lumOff val="60000"/>
                  </a:schemeClr>
                </a:solidFill>
              </a:rPr>
              <a:t>	Espiritu, Kyle Gabrielle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rPr>
              <a:t>How to execute the program?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64435"/>
            <a:ext cx="8380718" cy="3142457"/>
          </a:xfrm>
        </p:spPr>
        <p:txBody>
          <a:bodyPr/>
          <a:lstStyle/>
          <a:p>
            <a:r>
              <a:rPr lang="en-US" sz="2800" dirty="0" smtClean="0">
                <a:solidFill>
                  <a:schemeClr val="accent2">
                    <a:lumMod val="20000"/>
                    <a:lumOff val="80000"/>
                  </a:schemeClr>
                </a:solidFill>
                <a:latin typeface="+mj-lt"/>
              </a:rPr>
              <a:t>Download </a:t>
            </a:r>
            <a:r>
              <a:rPr lang="en-US" sz="2800" dirty="0">
                <a:solidFill>
                  <a:schemeClr val="accent2">
                    <a:lumMod val="20000"/>
                    <a:lumOff val="80000"/>
                  </a:schemeClr>
                </a:solidFill>
                <a:latin typeface="+mj-lt"/>
              </a:rPr>
              <a:t>the archived .</a:t>
            </a:r>
            <a:r>
              <a:rPr lang="en-US" sz="2800" dirty="0" err="1">
                <a:solidFill>
                  <a:schemeClr val="accent2">
                    <a:lumMod val="20000"/>
                    <a:lumOff val="80000"/>
                  </a:schemeClr>
                </a:solidFill>
                <a:latin typeface="+mj-lt"/>
              </a:rPr>
              <a:t>rar</a:t>
            </a:r>
            <a:r>
              <a:rPr lang="en-US" sz="2800" dirty="0">
                <a:solidFill>
                  <a:schemeClr val="accent2">
                    <a:lumMod val="20000"/>
                    <a:lumOff val="80000"/>
                  </a:schemeClr>
                </a:solidFill>
                <a:latin typeface="+mj-lt"/>
              </a:rPr>
              <a:t> file we have uploaded in Blackboard and save it in your Downloads directory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5" name="Picture 4">
            <a:extLst>
              <a:ext uri="{FF2B5EF4-FFF2-40B4-BE49-F238E27FC236}">
                <a16:creationId xmlns:a16="http://schemas.microsoft.com/office/drawing/2014/main" id="{B0582FB4-6C2F-44CC-8083-546FEFDAE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300" y="3632402"/>
            <a:ext cx="4312586" cy="2579763"/>
          </a:xfrm>
          <a:prstGeom prst="rect">
            <a:avLst/>
          </a:prstGeom>
        </p:spPr>
      </p:pic>
    </p:spTree>
    <p:extLst>
      <p:ext uri="{BB962C8B-B14F-4D97-AF65-F5344CB8AC3E}">
        <p14:creationId xmlns:p14="http://schemas.microsoft.com/office/powerpoint/2010/main" val="252603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rPr>
              <a:t>How to execute the program?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64435"/>
            <a:ext cx="8380718" cy="3142457"/>
          </a:xfrm>
        </p:spPr>
        <p:txBody>
          <a:bodyPr/>
          <a:lstStyle/>
          <a:p>
            <a:r>
              <a:rPr lang="en-US" sz="2800" dirty="0">
                <a:solidFill>
                  <a:schemeClr val="accent2">
                    <a:lumMod val="20000"/>
                    <a:lumOff val="80000"/>
                  </a:schemeClr>
                </a:solidFill>
                <a:latin typeface="+mj-lt"/>
              </a:rPr>
              <a:t>Once downloaded, extract its contents in the same directory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9" name="Picture 8">
            <a:extLst>
              <a:ext uri="{FF2B5EF4-FFF2-40B4-BE49-F238E27FC236}">
                <a16:creationId xmlns:a16="http://schemas.microsoft.com/office/drawing/2014/main" id="{6117F5C7-2043-44DC-ACD0-D0E46DFA3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625" y="3004459"/>
            <a:ext cx="4570010" cy="3175896"/>
          </a:xfrm>
          <a:prstGeom prst="rect">
            <a:avLst/>
          </a:prstGeom>
        </p:spPr>
      </p:pic>
    </p:spTree>
    <p:extLst>
      <p:ext uri="{BB962C8B-B14F-4D97-AF65-F5344CB8AC3E}">
        <p14:creationId xmlns:p14="http://schemas.microsoft.com/office/powerpoint/2010/main" val="44488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rPr>
              <a:t>How to execute the program?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64435"/>
            <a:ext cx="7978047" cy="3142457"/>
          </a:xfrm>
        </p:spPr>
        <p:txBody>
          <a:bodyPr/>
          <a:lstStyle/>
          <a:p>
            <a:r>
              <a:rPr lang="en-US" sz="2800" dirty="0">
                <a:solidFill>
                  <a:schemeClr val="accent2">
                    <a:lumMod val="20000"/>
                    <a:lumOff val="80000"/>
                  </a:schemeClr>
                </a:solidFill>
                <a:latin typeface="+mj-lt"/>
              </a:rPr>
              <a:t>Once extracted, open the folder named “HTLM”</a:t>
            </a:r>
            <a:endParaRPr lang="en-US" sz="2800" b="1" dirty="0">
              <a:solidFill>
                <a:schemeClr val="accent2">
                  <a:lumMod val="20000"/>
                  <a:lumOff val="8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6" name="Picture 5">
            <a:extLst>
              <a:ext uri="{FF2B5EF4-FFF2-40B4-BE49-F238E27FC236}">
                <a16:creationId xmlns:a16="http://schemas.microsoft.com/office/drawing/2014/main" id="{7591991D-4906-46AD-A822-A56A8FBE0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35" y="3394602"/>
            <a:ext cx="7191375" cy="2700870"/>
          </a:xfrm>
          <a:prstGeom prst="rect">
            <a:avLst/>
          </a:prstGeom>
        </p:spPr>
      </p:pic>
    </p:spTree>
    <p:extLst>
      <p:ext uri="{BB962C8B-B14F-4D97-AF65-F5344CB8AC3E}">
        <p14:creationId xmlns:p14="http://schemas.microsoft.com/office/powerpoint/2010/main" val="14345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rPr>
              <a:t>How to execute the program?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64435"/>
            <a:ext cx="7978047" cy="3142457"/>
          </a:xfrm>
        </p:spPr>
        <p:txBody>
          <a:bodyPr/>
          <a:lstStyle/>
          <a:p>
            <a:r>
              <a:rPr lang="en-US" sz="2800" dirty="0">
                <a:solidFill>
                  <a:schemeClr val="accent2">
                    <a:lumMod val="20000"/>
                    <a:lumOff val="80000"/>
                  </a:schemeClr>
                </a:solidFill>
                <a:latin typeface="+mj-lt"/>
              </a:rPr>
              <a:t>Once inside the folder named “HTML”, double-click or right-click and open the file named </a:t>
            </a:r>
            <a:r>
              <a:rPr lang="en-US" sz="2800" dirty="0" smtClean="0">
                <a:solidFill>
                  <a:schemeClr val="accent2">
                    <a:lumMod val="20000"/>
                    <a:lumOff val="80000"/>
                  </a:schemeClr>
                </a:solidFill>
                <a:latin typeface="+mj-lt"/>
              </a:rPr>
              <a:t>“Integration”</a:t>
            </a:r>
            <a:endParaRPr lang="en-US" sz="2800" b="1" dirty="0">
              <a:solidFill>
                <a:schemeClr val="accent2">
                  <a:lumMod val="20000"/>
                  <a:lumOff val="8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4" name="Picture 3">
            <a:extLst>
              <a:ext uri="{FF2B5EF4-FFF2-40B4-BE49-F238E27FC236}">
                <a16:creationId xmlns:a16="http://schemas.microsoft.com/office/drawing/2014/main" id="{21049C4C-9761-4383-AFA3-026EEC035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872" y="3198834"/>
            <a:ext cx="6970969" cy="3116241"/>
          </a:xfrm>
          <a:prstGeom prst="rect">
            <a:avLst/>
          </a:prstGeom>
        </p:spPr>
      </p:pic>
    </p:spTree>
    <p:extLst>
      <p:ext uri="{BB962C8B-B14F-4D97-AF65-F5344CB8AC3E}">
        <p14:creationId xmlns:p14="http://schemas.microsoft.com/office/powerpoint/2010/main" val="358658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rPr>
              <a:t>How to execute the program?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64435"/>
            <a:ext cx="7978047" cy="3142457"/>
          </a:xfrm>
        </p:spPr>
        <p:txBody>
          <a:bodyPr/>
          <a:lstStyle/>
          <a:p>
            <a:r>
              <a:rPr lang="en-US" sz="2800" dirty="0">
                <a:solidFill>
                  <a:schemeClr val="accent2">
                    <a:lumMod val="20000"/>
                    <a:lumOff val="80000"/>
                  </a:schemeClr>
                </a:solidFill>
                <a:latin typeface="+mj-lt"/>
              </a:rPr>
              <a:t>You can now use our program</a:t>
            </a:r>
            <a:endParaRPr lang="en-US" sz="2800" b="1" dirty="0">
              <a:solidFill>
                <a:schemeClr val="accent2">
                  <a:lumMod val="20000"/>
                  <a:lumOff val="8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5" name="Picture 4">
            <a:extLst>
              <a:ext uri="{FF2B5EF4-FFF2-40B4-BE49-F238E27FC236}">
                <a16:creationId xmlns:a16="http://schemas.microsoft.com/office/drawing/2014/main" id="{5A4B4CD9-0BC4-474B-A9A4-9C4EDCB8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62" y="2379815"/>
            <a:ext cx="7828084" cy="4171922"/>
          </a:xfrm>
          <a:prstGeom prst="rect">
            <a:avLst/>
          </a:prstGeom>
        </p:spPr>
      </p:pic>
    </p:spTree>
    <p:extLst>
      <p:ext uri="{BB962C8B-B14F-4D97-AF65-F5344CB8AC3E}">
        <p14:creationId xmlns:p14="http://schemas.microsoft.com/office/powerpoint/2010/main" val="235513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solidFill>
                  <a:schemeClr val="accent2">
                    <a:lumMod val="40000"/>
                    <a:lumOff val="60000"/>
                  </a:schemeClr>
                </a:solidFill>
              </a:rPr>
              <a:t>Thank You</a:t>
            </a:r>
            <a:endParaRPr lang="en-GB" dirty="0">
              <a:solidFill>
                <a:schemeClr val="accent2">
                  <a:lumMod val="40000"/>
                  <a:lumOff val="60000"/>
                </a:schemeClr>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solidFill>
                  <a:schemeClr val="accent2"/>
                </a:solidFill>
              </a:rPr>
              <a:t>Numerical Integration - Definition</a:t>
            </a:r>
            <a:endParaRPr lang="en-US" dirty="0">
              <a:solidFill>
                <a:schemeClr val="accent2"/>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8103882" cy="4093243"/>
          </a:xfrm>
        </p:spPr>
        <p:txBody>
          <a:bodyPr/>
          <a:lstStyle/>
          <a:p>
            <a:r>
              <a:rPr lang="en-US" sz="2800" dirty="0">
                <a:solidFill>
                  <a:schemeClr val="accent2">
                    <a:lumMod val="20000"/>
                    <a:lumOff val="80000"/>
                  </a:schemeClr>
                </a:solidFill>
                <a:latin typeface="+mj-lt"/>
              </a:rPr>
              <a:t>N</a:t>
            </a:r>
            <a:r>
              <a:rPr lang="en-US" sz="2800" dirty="0" smtClean="0">
                <a:solidFill>
                  <a:schemeClr val="accent2">
                    <a:lumMod val="20000"/>
                    <a:lumOff val="80000"/>
                  </a:schemeClr>
                </a:solidFill>
                <a:latin typeface="+mj-lt"/>
              </a:rPr>
              <a:t>umerical </a:t>
            </a:r>
            <a:r>
              <a:rPr lang="en-US" sz="2800" dirty="0">
                <a:solidFill>
                  <a:schemeClr val="accent2">
                    <a:lumMod val="20000"/>
                    <a:lumOff val="80000"/>
                  </a:schemeClr>
                </a:solidFill>
                <a:latin typeface="+mj-lt"/>
              </a:rPr>
              <a:t>integration comprises a broad family of algorithms for calculating the numerical value of a definite integral, and by extension, the term is also sometimes used to describe the numerical solution of differential equations.</a:t>
            </a:r>
            <a:endParaRPr lang="en-US" sz="2800" dirty="0">
              <a:solidFill>
                <a:schemeClr val="accent2">
                  <a:lumMod val="20000"/>
                  <a:lumOff val="8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28587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solidFill>
                  <a:schemeClr val="accent2"/>
                </a:solidFill>
              </a:rPr>
              <a:t>Numerical Integration - History</a:t>
            </a:r>
            <a:endParaRPr lang="en-US" dirty="0">
              <a:solidFill>
                <a:schemeClr val="accent2"/>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8103882" cy="4093243"/>
          </a:xfrm>
        </p:spPr>
        <p:txBody>
          <a:bodyPr/>
          <a:lstStyle/>
          <a:p>
            <a:r>
              <a:rPr lang="en-US" sz="2000" dirty="0">
                <a:latin typeface="+mj-lt"/>
              </a:rPr>
              <a:t>The term "numerical integration" first appears in 1915 in the publication A Course in Interpolation and Numeric Integration for the Mathematical Laboratory by David Gibb</a:t>
            </a:r>
            <a:r>
              <a:rPr lang="en-US" sz="2000" dirty="0" smtClean="0">
                <a:latin typeface="+mj-lt"/>
              </a:rPr>
              <a:t>.</a:t>
            </a:r>
            <a:endParaRPr lang="en-US" sz="2000" dirty="0">
              <a:latin typeface="+mj-lt"/>
            </a:endParaRPr>
          </a:p>
          <a:p>
            <a:r>
              <a:rPr lang="en-US" sz="2000" dirty="0">
                <a:latin typeface="+mj-lt"/>
              </a:rPr>
              <a:t>The numerical computation of an integral is sometimes called quadrature</a:t>
            </a:r>
            <a:r>
              <a:rPr lang="en-US" sz="2000" dirty="0" smtClean="0">
                <a:latin typeface="+mj-lt"/>
              </a:rPr>
              <a:t>.</a:t>
            </a:r>
          </a:p>
          <a:p>
            <a:r>
              <a:rPr lang="en-US" sz="2000" b="1" dirty="0">
                <a:latin typeface="+mj-lt"/>
              </a:rPr>
              <a:t>Quadrature</a:t>
            </a:r>
            <a:r>
              <a:rPr lang="en-US" sz="2000" dirty="0">
                <a:latin typeface="+mj-lt"/>
              </a:rPr>
              <a:t> is a historical mathematical term that means calculating area. Quadrature problems have served as one of the main sources of mathematical analysis. Mathematicians of Ancient Greece, according to the Pythagorean doctrine, understood calculation of area as the process of constructing geometrically a square having the same area (</a:t>
            </a:r>
            <a:r>
              <a:rPr lang="en-US" sz="2000" i="1" dirty="0">
                <a:latin typeface="+mj-lt"/>
              </a:rPr>
              <a:t>squaring</a:t>
            </a:r>
            <a:r>
              <a:rPr lang="en-US" sz="2000" dirty="0">
                <a:latin typeface="+mj-lt"/>
              </a:rPr>
              <a:t>). That is why the process was named </a:t>
            </a:r>
            <a:r>
              <a:rPr lang="en-US" sz="2000" b="1" dirty="0">
                <a:latin typeface="+mj-lt"/>
              </a:rPr>
              <a:t>quadrature</a:t>
            </a:r>
            <a:r>
              <a:rPr lang="en-US" sz="2000" dirty="0">
                <a:latin typeface="+mj-lt"/>
              </a:rPr>
              <a:t>.</a:t>
            </a:r>
            <a:endParaRPr lang="en-US" sz="2000" dirty="0">
              <a:solidFill>
                <a:schemeClr val="accent2">
                  <a:lumMod val="20000"/>
                  <a:lumOff val="8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4640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solidFill>
                  <a:schemeClr val="accent2"/>
                </a:solidFill>
              </a:rPr>
              <a:t>Numerical Integration - Purpose</a:t>
            </a:r>
            <a:endParaRPr lang="en-US" dirty="0">
              <a:solidFill>
                <a:schemeClr val="accent2"/>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701210" cy="4093243"/>
          </a:xfrm>
        </p:spPr>
        <p:txBody>
          <a:bodyPr/>
          <a:lstStyle/>
          <a:p>
            <a:r>
              <a:rPr lang="en-US" sz="2800" dirty="0">
                <a:latin typeface="+mj-lt"/>
              </a:rPr>
              <a:t>We can use numerical integration to estimate the values of definite integrals when a closed form of the integral is difficult to find or when an approximate value only of the definite integral is needed.</a:t>
            </a:r>
            <a:endParaRPr lang="en-US" sz="2800" dirty="0">
              <a:solidFill>
                <a:schemeClr val="accent2">
                  <a:lumMod val="40000"/>
                  <a:lumOff val="6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13721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solidFill>
                  <a:schemeClr val="accent2"/>
                </a:solidFill>
              </a:rPr>
              <a:t>Trapezoidal Method - Definition</a:t>
            </a:r>
            <a:endParaRPr lang="en-US" dirty="0">
              <a:solidFill>
                <a:schemeClr val="accent2"/>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701210" cy="4093243"/>
          </a:xfrm>
        </p:spPr>
        <p:txBody>
          <a:bodyPr/>
          <a:lstStyle/>
          <a:p>
            <a:r>
              <a:rPr lang="en-US" sz="2800" dirty="0">
                <a:latin typeface="+mj-lt"/>
              </a:rPr>
              <a:t>In mathematics, the trapezoidal rule, also known as the trapezoid rule or trapezium rule is a technique for approximating the definite integral in numerical analysis. The trapezoidal rule is an integration rule used to calculate the area under a curve by dividing the curve into small trapezoids.</a:t>
            </a:r>
            <a:endParaRPr lang="en-US" sz="2800" dirty="0">
              <a:solidFill>
                <a:schemeClr val="accent2">
                  <a:lumMod val="40000"/>
                  <a:lumOff val="6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66017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smtClean="0">
                <a:solidFill>
                  <a:schemeClr val="accent2"/>
                </a:solidFill>
              </a:rPr>
              <a:t>Trapezoidal Method – Purpose</a:t>
            </a:r>
            <a:endParaRPr lang="en-US" dirty="0">
              <a:solidFill>
                <a:schemeClr val="accent2"/>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701210" cy="4093243"/>
          </a:xfrm>
        </p:spPr>
        <p:txBody>
          <a:bodyPr/>
          <a:lstStyle/>
          <a:p>
            <a:r>
              <a:rPr lang="en-US" sz="2800" dirty="0">
                <a:latin typeface="+mj-lt"/>
              </a:rPr>
              <a:t>In numerical analysis, this rule is a technique for approximating the definite integral. In this rule, the approximation is done on the region under the graph of f(x) as a trapezoid and then the area of that trapezoid is calculated. The result of the trapezoidal rule tends to be more accurate than the other methods.</a:t>
            </a:r>
            <a:endParaRPr lang="en-US" sz="2800" dirty="0">
              <a:solidFill>
                <a:schemeClr val="accent2">
                  <a:lumMod val="40000"/>
                  <a:lumOff val="6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8642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smtClean="0">
                <a:solidFill>
                  <a:schemeClr val="accent2"/>
                </a:solidFill>
              </a:rPr>
              <a:t>Simpson’s Method – Definition</a:t>
            </a:r>
            <a:endParaRPr lang="en-US" dirty="0">
              <a:solidFill>
                <a:schemeClr val="accent2"/>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701210" cy="4093243"/>
          </a:xfrm>
        </p:spPr>
        <p:txBody>
          <a:bodyPr/>
          <a:lstStyle/>
          <a:p>
            <a:r>
              <a:rPr lang="en-US" sz="2800" b="1" dirty="0">
                <a:latin typeface="+mj-lt"/>
              </a:rPr>
              <a:t> </a:t>
            </a:r>
            <a:r>
              <a:rPr lang="en-US" sz="2800" dirty="0">
                <a:latin typeface="+mj-lt"/>
              </a:rPr>
              <a:t>A</a:t>
            </a:r>
            <a:r>
              <a:rPr lang="en-US" sz="2800" dirty="0" smtClean="0">
                <a:latin typeface="+mj-lt"/>
              </a:rPr>
              <a:t> </a:t>
            </a:r>
            <a:r>
              <a:rPr lang="en-US" sz="2800" dirty="0">
                <a:latin typeface="+mj-lt"/>
              </a:rPr>
              <a:t>method for approximating the area under a curve over a given interval that involves partitioning the interval by an odd number n + 1 of equally spaced ordinates and adding the areas of the n/2 figures formed by pairs of successive odd-numbered ordinates and the parabolas which they determine with their included even-numbered ordinates</a:t>
            </a:r>
            <a:endParaRPr lang="en-US" sz="2800" dirty="0">
              <a:solidFill>
                <a:schemeClr val="accent2">
                  <a:lumMod val="40000"/>
                  <a:lumOff val="6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51235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smtClean="0">
                <a:solidFill>
                  <a:schemeClr val="accent2"/>
                </a:solidFill>
              </a:rPr>
              <a:t>Simpson’s Method – Purpose</a:t>
            </a:r>
            <a:endParaRPr lang="en-US" dirty="0">
              <a:solidFill>
                <a:schemeClr val="accent2"/>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701210" cy="4093243"/>
          </a:xfrm>
        </p:spPr>
        <p:txBody>
          <a:bodyPr/>
          <a:lstStyle/>
          <a:p>
            <a:r>
              <a:rPr lang="en-US" sz="2800" dirty="0">
                <a:latin typeface="+mj-lt"/>
              </a:rPr>
              <a:t> Simpson's Rule is a numerical method for approximating the integral of a function between two limits, a and b. It's based on knowing the area under a parabola, or a plane curve. In this rule, N is an even number and h = (b - a) / N.</a:t>
            </a:r>
            <a:endParaRPr lang="en-US" sz="2800" dirty="0">
              <a:solidFill>
                <a:schemeClr val="accent2">
                  <a:lumMod val="40000"/>
                  <a:lumOff val="6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7594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solidFill>
                  <a:schemeClr val="accent2"/>
                </a:solidFill>
              </a:rPr>
              <a:t>What is the program all about?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8103882" cy="4093243"/>
          </a:xfrm>
        </p:spPr>
        <p:txBody>
          <a:bodyPr/>
          <a:lstStyle/>
          <a:p>
            <a:r>
              <a:rPr lang="en-US" sz="2800" dirty="0">
                <a:solidFill>
                  <a:schemeClr val="accent2">
                    <a:lumMod val="20000"/>
                    <a:lumOff val="80000"/>
                  </a:schemeClr>
                </a:solidFill>
                <a:latin typeface="+mj-lt"/>
              </a:rPr>
              <a:t>The program is a calculator that uses </a:t>
            </a:r>
            <a:r>
              <a:rPr lang="en-US" sz="2800" dirty="0" smtClean="0">
                <a:solidFill>
                  <a:schemeClr val="accent2">
                    <a:lumMod val="20000"/>
                    <a:lumOff val="80000"/>
                  </a:schemeClr>
                </a:solidFill>
                <a:latin typeface="+mj-lt"/>
              </a:rPr>
              <a:t>Trapezoidal and Simpson’s rule of integration. </a:t>
            </a:r>
            <a:r>
              <a:rPr lang="en-US" sz="2800" dirty="0">
                <a:solidFill>
                  <a:schemeClr val="accent2">
                    <a:lumMod val="20000"/>
                    <a:lumOff val="80000"/>
                  </a:schemeClr>
                </a:solidFill>
                <a:latin typeface="+mj-lt"/>
              </a:rPr>
              <a:t>The Trapezoidal Rule is the average of the left and right sums, and usually gives a better approximation than either does individually. Simpson's Rule uses intervals topped with parabolas to the approximate area; therefore, it gives the exact are beneath quadratic functions</a:t>
            </a:r>
            <a:r>
              <a:rPr lang="en-US" sz="2800" dirty="0" smtClean="0">
                <a:solidFill>
                  <a:schemeClr val="accent2">
                    <a:lumMod val="20000"/>
                    <a:lumOff val="80000"/>
                  </a:schemeClr>
                </a:solidFill>
                <a:latin typeface="+mj-lt"/>
              </a:rPr>
              <a:t>. It will give the user a calculated result with absolute error.</a:t>
            </a:r>
            <a:endParaRPr lang="en-US" sz="2800" dirty="0">
              <a:solidFill>
                <a:schemeClr val="accent2">
                  <a:lumMod val="20000"/>
                  <a:lumOff val="80000"/>
                </a:schemeClr>
              </a:solidFill>
              <a:latin typeface="+mj-lt"/>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16056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316</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Trade Gothic LT Pro</vt:lpstr>
      <vt:lpstr>Trebuchet MS</vt:lpstr>
      <vt:lpstr>Office Theme</vt:lpstr>
      <vt:lpstr>Numerical Integration – Trapezoidal  &amp; Simpson’s method</vt:lpstr>
      <vt:lpstr>Numerical Integration - Definition</vt:lpstr>
      <vt:lpstr>Numerical Integration - History</vt:lpstr>
      <vt:lpstr>Numerical Integration - Purpose</vt:lpstr>
      <vt:lpstr>Trapezoidal Method - Definition</vt:lpstr>
      <vt:lpstr>Trapezoidal Method – Purpose</vt:lpstr>
      <vt:lpstr>Simpson’s Method – Definition</vt:lpstr>
      <vt:lpstr>Simpson’s Method – Purpose</vt:lpstr>
      <vt:lpstr>What is the program all about?</vt:lpstr>
      <vt:lpstr>How to execute the program?</vt:lpstr>
      <vt:lpstr>How to execute the program?</vt:lpstr>
      <vt:lpstr>How to execute the program?</vt:lpstr>
      <vt:lpstr>How to execute the program?</vt:lpstr>
      <vt:lpstr>How to execute the program?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2022-03-10T06:23:35Z</dcterms:created>
  <dcterms:modified xsi:type="dcterms:W3CDTF">2022-05-29T04:57:33Z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