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akar"/>
              </a:rPr>
              <a:t>Click to move the slide</a:t>
            </a:r>
            <a:endParaRPr b="0" lang="en-US" sz="9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EF81577-8E0F-4CF5-ACFE-5CDBAA7252E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F11FF66-F0DF-4215-9AAA-22358CB7E97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109724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4228200"/>
            <a:ext cx="109724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422820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231960" y="422820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35330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319640" y="1935360"/>
            <a:ext cx="35330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8029800" y="1935360"/>
            <a:ext cx="35330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4228200"/>
            <a:ext cx="35330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4319640" y="4228200"/>
            <a:ext cx="35330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8029800" y="4228200"/>
            <a:ext cx="35330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09480" y="1935360"/>
            <a:ext cx="10972440" cy="438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109724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609480" y="704160"/>
            <a:ext cx="109724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422820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609480" y="1935360"/>
            <a:ext cx="10972440" cy="438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422820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4228200"/>
            <a:ext cx="109724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109724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9480" y="4228200"/>
            <a:ext cx="109724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422820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231960" y="422820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35330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319640" y="1935360"/>
            <a:ext cx="35330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029800" y="1935360"/>
            <a:ext cx="35330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4228200"/>
            <a:ext cx="35330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319640" y="4228200"/>
            <a:ext cx="35330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029800" y="4228200"/>
            <a:ext cx="35330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109724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609480" y="704160"/>
            <a:ext cx="109724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422820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422820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93536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935360"/>
            <a:ext cx="535428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4228200"/>
            <a:ext cx="109724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42840" y="-15120"/>
            <a:ext cx="12243600" cy="6887160"/>
            <a:chOff x="-42840" y="-15120"/>
            <a:chExt cx="12243600" cy="6887160"/>
          </a:xfrm>
        </p:grpSpPr>
        <p:sp>
          <p:nvSpPr>
            <p:cNvPr id="1" name="CustomShape 2"/>
            <p:cNvSpPr/>
            <p:nvPr/>
          </p:nvSpPr>
          <p:spPr>
            <a:xfrm>
              <a:off x="2520" y="14400"/>
              <a:ext cx="12188520" cy="6857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" name="Group 3"/>
            <p:cNvGrpSpPr/>
            <p:nvPr/>
          </p:nvGrpSpPr>
          <p:grpSpPr>
            <a:xfrm>
              <a:off x="-42840" y="-15120"/>
              <a:ext cx="12243600" cy="1086120"/>
              <a:chOff x="-42840" y="-15120"/>
              <a:chExt cx="12243600" cy="1086120"/>
            </a:xfrm>
          </p:grpSpPr>
          <p:sp>
            <p:nvSpPr>
              <p:cNvPr id="3" name="CustomShape 4"/>
              <p:cNvSpPr/>
              <p:nvPr/>
            </p:nvSpPr>
            <p:spPr>
              <a:xfrm>
                <a:off x="-16200" y="-7200"/>
                <a:ext cx="12216960" cy="1041120"/>
              </a:xfrm>
              <a:custGeom>
                <a:avLst/>
                <a:gdLst/>
                <a:ahLst/>
                <a:rect l="l" t="t" r="r" b="b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9921b">
                      <a:alpha val="45098"/>
                    </a:srgbClr>
                  </a:gs>
                  <a:gs pos="100000">
                    <a:srgbClr val="cce00f">
                      <a:alpha val="55294"/>
                    </a:srgbClr>
                  </a:gs>
                </a:gsLst>
                <a:lin ang="54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5"/>
              <p:cNvSpPr/>
              <p:nvPr/>
            </p:nvSpPr>
            <p:spPr>
              <a:xfrm>
                <a:off x="5838480" y="-7200"/>
                <a:ext cx="6349680" cy="637920"/>
              </a:xfrm>
              <a:custGeom>
                <a:avLst/>
                <a:gdLst/>
                <a:ahLst/>
                <a:rect l="l" t="t" r="r" b="b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20000">
                    <a:srgbClr val="80b916">
                      <a:alpha val="45098"/>
                    </a:srgbClr>
                  </a:gs>
                  <a:gs pos="100000">
                    <a:srgbClr val="9baa19">
                      <a:alpha val="30196"/>
                    </a:srgbClr>
                  </a:gs>
                </a:gsLst>
                <a:lin ang="162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" name="Group 6"/>
              <p:cNvGrpSpPr/>
              <p:nvPr/>
            </p:nvGrpSpPr>
            <p:grpSpPr>
              <a:xfrm>
                <a:off x="-42840" y="-15120"/>
                <a:ext cx="12234600" cy="1086120"/>
                <a:chOff x="-42840" y="-15120"/>
                <a:chExt cx="12234600" cy="1086120"/>
              </a:xfrm>
            </p:grpSpPr>
            <p:sp>
              <p:nvSpPr>
                <p:cNvPr id="6" name="CustomShape 7"/>
                <p:cNvSpPr/>
                <p:nvPr/>
              </p:nvSpPr>
              <p:spPr>
                <a:xfrm rot="21477600">
                  <a:off x="-34920" y="202680"/>
                  <a:ext cx="12210840" cy="649080"/>
                </a:xfrm>
                <a:custGeom>
                  <a:avLst/>
                  <a:gdLst/>
                  <a:ahLst/>
                  <a:rect l="l" t="t" r="r" b="b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800">
                  <a:solidFill>
                    <a:srgbClr val="a9b63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" name="CustomShape 8"/>
                <p:cNvSpPr/>
                <p:nvPr/>
              </p:nvSpPr>
              <p:spPr>
                <a:xfrm rot="21477600">
                  <a:off x="-27000" y="276480"/>
                  <a:ext cx="12228120" cy="530280"/>
                </a:xfrm>
                <a:custGeom>
                  <a:avLst/>
                  <a:gdLst/>
                  <a:ahLst/>
                  <a:rect l="l" t="t" r="r" b="b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360">
                  <a:solidFill>
                    <a:srgbClr val="549e3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8" name="Group 9"/>
          <p:cNvGrpSpPr/>
          <p:nvPr/>
        </p:nvGrpSpPr>
        <p:grpSpPr>
          <a:xfrm>
            <a:off x="0" y="6208560"/>
            <a:ext cx="12191760" cy="649080"/>
            <a:chOff x="0" y="6208560"/>
            <a:chExt cx="12191760" cy="649080"/>
          </a:xfrm>
        </p:grpSpPr>
        <p:sp>
          <p:nvSpPr>
            <p:cNvPr id="9" name="CustomShape 10"/>
            <p:cNvSpPr/>
            <p:nvPr/>
          </p:nvSpPr>
          <p:spPr>
            <a:xfrm>
              <a:off x="2880" y="6220080"/>
              <a:ext cx="12188520" cy="637560"/>
            </a:xfrm>
            <a:prstGeom prst="rect">
              <a:avLst/>
            </a:prstGeom>
            <a:gradFill rotWithShape="0">
              <a:gsLst>
                <a:gs pos="0">
                  <a:srgbClr val="dce5a5"/>
                </a:gs>
                <a:gs pos="100000">
                  <a:srgbClr val="d6e097"/>
                </a:gs>
              </a:gsLst>
              <a:lin ang="5400000"/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0" y="6208560"/>
              <a:ext cx="12191760" cy="0"/>
            </a:xfrm>
            <a:prstGeom prst="line">
              <a:avLst/>
            </a:prstGeom>
            <a:ln w="12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Line 12"/>
          <p:cNvSpPr/>
          <p:nvPr/>
        </p:nvSpPr>
        <p:spPr>
          <a:xfrm flipV="1">
            <a:off x="2880" y="5937840"/>
            <a:ext cx="8280" cy="57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V="1">
            <a:off x="2880" y="5937840"/>
            <a:ext cx="8280" cy="57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PlaceHolder 14"/>
          <p:cNvSpPr>
            <a:spLocks noGrp="1"/>
          </p:cNvSpPr>
          <p:nvPr>
            <p:ph type="title"/>
          </p:nvPr>
        </p:nvSpPr>
        <p:spPr>
          <a:xfrm>
            <a:off x="711360" y="1371600"/>
            <a:ext cx="10468440" cy="1828440"/>
          </a:xfrm>
          <a:prstGeom prst="rect">
            <a:avLst/>
          </a:prstGeom>
        </p:spPr>
        <p:txBody>
          <a:bodyPr lIns="0" rIns="18360" tIns="0" bIns="0"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5600" spc="-1" strike="noStrike">
                <a:solidFill>
                  <a:srgbClr val="455f51"/>
                </a:solidFill>
                <a:latin typeface="Century Gothic"/>
              </a:rPr>
              <a:t>Click to edit Master title style</a:t>
            </a:r>
            <a:endParaRPr b="0" lang="en-US" sz="5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E68CACC4-E527-4CFF-806F-0E1482634F70}" type="datetime1">
              <a:rPr b="0" lang="en-US" sz="1100" spc="-1" strike="noStrike">
                <a:solidFill>
                  <a:srgbClr val="000000"/>
                </a:solidFill>
                <a:latin typeface="Palatino Linotype"/>
              </a:rPr>
              <a:t>09/12/2022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556080" y="6356520"/>
            <a:ext cx="447012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Palatino Linotype"/>
              </a:rPr>
              <a:t>Add a footer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sldNum"/>
          </p:nvPr>
        </p:nvSpPr>
        <p:spPr>
          <a:xfrm>
            <a:off x="10566360" y="6356520"/>
            <a:ext cx="10155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23A4BDF-5E29-4B7D-B05F-D3E33C9F2A78}" type="slidenum">
              <a:rPr b="0" lang="en-US" sz="1100" spc="-1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Palatino Linotype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Palatino Linotyp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1"/>
          <p:cNvGrpSpPr/>
          <p:nvPr/>
        </p:nvGrpSpPr>
        <p:grpSpPr>
          <a:xfrm>
            <a:off x="-42840" y="-15120"/>
            <a:ext cx="12243600" cy="6887160"/>
            <a:chOff x="-42840" y="-15120"/>
            <a:chExt cx="12243600" cy="6887160"/>
          </a:xfrm>
        </p:grpSpPr>
        <p:sp>
          <p:nvSpPr>
            <p:cNvPr id="55" name="CustomShape 2"/>
            <p:cNvSpPr/>
            <p:nvPr/>
          </p:nvSpPr>
          <p:spPr>
            <a:xfrm>
              <a:off x="2520" y="14400"/>
              <a:ext cx="12188520" cy="6857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6" name="Group 3"/>
            <p:cNvGrpSpPr/>
            <p:nvPr/>
          </p:nvGrpSpPr>
          <p:grpSpPr>
            <a:xfrm>
              <a:off x="-42840" y="-15120"/>
              <a:ext cx="12243600" cy="1086120"/>
              <a:chOff x="-42840" y="-15120"/>
              <a:chExt cx="12243600" cy="1086120"/>
            </a:xfrm>
          </p:grpSpPr>
          <p:sp>
            <p:nvSpPr>
              <p:cNvPr id="57" name="CustomShape 4"/>
              <p:cNvSpPr/>
              <p:nvPr/>
            </p:nvSpPr>
            <p:spPr>
              <a:xfrm>
                <a:off x="-16200" y="-7200"/>
                <a:ext cx="12216960" cy="1041120"/>
              </a:xfrm>
              <a:custGeom>
                <a:avLst/>
                <a:gdLst/>
                <a:ahLst/>
                <a:rect l="l" t="t" r="r" b="b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9921b">
                      <a:alpha val="45098"/>
                    </a:srgbClr>
                  </a:gs>
                  <a:gs pos="100000">
                    <a:srgbClr val="cce00f">
                      <a:alpha val="55294"/>
                    </a:srgbClr>
                  </a:gs>
                </a:gsLst>
                <a:lin ang="54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" name="CustomShape 5"/>
              <p:cNvSpPr/>
              <p:nvPr/>
            </p:nvSpPr>
            <p:spPr>
              <a:xfrm>
                <a:off x="5838480" y="-7200"/>
                <a:ext cx="6349680" cy="637920"/>
              </a:xfrm>
              <a:custGeom>
                <a:avLst/>
                <a:gdLst/>
                <a:ahLst/>
                <a:rect l="l" t="t" r="r" b="b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20000">
                    <a:srgbClr val="80b916">
                      <a:alpha val="45098"/>
                    </a:srgbClr>
                  </a:gs>
                  <a:gs pos="100000">
                    <a:srgbClr val="9baa19">
                      <a:alpha val="30196"/>
                    </a:srgbClr>
                  </a:gs>
                </a:gsLst>
                <a:lin ang="162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9" name="Group 6"/>
              <p:cNvGrpSpPr/>
              <p:nvPr/>
            </p:nvGrpSpPr>
            <p:grpSpPr>
              <a:xfrm>
                <a:off x="-42840" y="-15120"/>
                <a:ext cx="12234600" cy="1086120"/>
                <a:chOff x="-42840" y="-15120"/>
                <a:chExt cx="12234600" cy="1086120"/>
              </a:xfrm>
            </p:grpSpPr>
            <p:sp>
              <p:nvSpPr>
                <p:cNvPr id="60" name="CustomShape 7"/>
                <p:cNvSpPr/>
                <p:nvPr/>
              </p:nvSpPr>
              <p:spPr>
                <a:xfrm rot="21477600">
                  <a:off x="-34920" y="202680"/>
                  <a:ext cx="12210840" cy="649080"/>
                </a:xfrm>
                <a:custGeom>
                  <a:avLst/>
                  <a:gdLst/>
                  <a:ahLst/>
                  <a:rect l="l" t="t" r="r" b="b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800">
                  <a:solidFill>
                    <a:srgbClr val="a9b63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" name="CustomShape 8"/>
                <p:cNvSpPr/>
                <p:nvPr/>
              </p:nvSpPr>
              <p:spPr>
                <a:xfrm rot="21477600">
                  <a:off x="-27000" y="276480"/>
                  <a:ext cx="12228120" cy="530280"/>
                </a:xfrm>
                <a:custGeom>
                  <a:avLst/>
                  <a:gdLst/>
                  <a:ahLst/>
                  <a:rect l="l" t="t" r="r" b="b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360">
                  <a:solidFill>
                    <a:srgbClr val="549e3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62" name="PlaceHolder 9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455f51"/>
                </a:solidFill>
                <a:latin typeface="Century Gothic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body"/>
          </p:nvPr>
        </p:nvSpPr>
        <p:spPr>
          <a:xfrm>
            <a:off x="609480" y="1935360"/>
            <a:ext cx="10972440" cy="43887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alatino Linotype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Palatino Linotype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455c1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Palatino Linotype"/>
              </a:rPr>
              <a:t>Third level</a:t>
            </a:r>
            <a:endParaRPr b="0" lang="en-US" sz="2100" spc="-1" strike="noStrike">
              <a:solidFill>
                <a:srgbClr val="000000"/>
              </a:solidFill>
              <a:latin typeface="Palatino Linotype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626b1a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 lvl="4" marL="1463040" indent="-209880">
              <a:lnSpc>
                <a:spcPct val="100000"/>
              </a:lnSpc>
              <a:spcBef>
                <a:spcPts val="400"/>
              </a:spcBef>
              <a:buClr>
                <a:srgbClr val="027159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4" name="PlaceHolder 11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0AC51498-2418-491D-9707-271B40FB7CF6}" type="datetime1">
              <a:rPr b="0" lang="en-US" sz="1100" spc="-1" strike="noStrike">
                <a:solidFill>
                  <a:srgbClr val="000000"/>
                </a:solidFill>
                <a:latin typeface="Palatino Linotype"/>
              </a:rPr>
              <a:t>09/12/2022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ftr"/>
          </p:nvPr>
        </p:nvSpPr>
        <p:spPr>
          <a:xfrm>
            <a:off x="3556080" y="6356520"/>
            <a:ext cx="447012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Palatino Linotype"/>
              </a:rPr>
              <a:t>Add a footer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sldNum"/>
          </p:nvPr>
        </p:nvSpPr>
        <p:spPr>
          <a:xfrm>
            <a:off x="10566360" y="6356520"/>
            <a:ext cx="10155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709ECB4-56C7-429D-811C-0913E1C7093A}" type="slidenum">
              <a:rPr b="0" lang="en-US" sz="1100" spc="-1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vuejs.org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11360" y="1371600"/>
            <a:ext cx="10468440" cy="1828440"/>
          </a:xfrm>
          <a:prstGeom prst="rect">
            <a:avLst/>
          </a:prstGeom>
          <a:noFill/>
          <a:ln>
            <a:noFill/>
          </a:ln>
        </p:spPr>
        <p:txBody>
          <a:bodyPr lIns="0" rIns="18360" tIns="0" bIns="0"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4400" spc="-1" strike="noStrike">
                <a:solidFill>
                  <a:srgbClr val="455f51"/>
                </a:solidFill>
                <a:latin typeface="Century Gothic"/>
              </a:rPr>
              <a:t>Belajar Bareng Menggunakan Vue.js</a:t>
            </a:r>
            <a:endParaRPr b="0" lang="en-US" sz="44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11360" y="3228480"/>
            <a:ext cx="10472400" cy="1752120"/>
          </a:xfrm>
          <a:prstGeom prst="rect">
            <a:avLst/>
          </a:prstGeom>
          <a:noFill/>
          <a:ln>
            <a:noFill/>
          </a:ln>
        </p:spPr>
        <p:txBody>
          <a:bodyPr lIns="0" rIns="18360" tIns="45000" bIns="45000">
            <a:noAutofit/>
          </a:bodyPr>
          <a:p>
            <a:pPr algn="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Arief Rachmat Syabandi Wijaya</a:t>
            </a: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09480" y="1081800"/>
            <a:ext cx="10972440" cy="524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3. Two Way Binding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Vue.js juga menyediakan fitur two way data binding yang artinya setiap perubahan pada javascript akan berpengaruh pada view HTML dan sebaliknya.Di vue.js kita menggunakan </a:t>
            </a:r>
            <a:r>
              <a:rPr b="1" lang="en-US" sz="2000" spc="-1" strike="noStrike">
                <a:solidFill>
                  <a:srgbClr val="000000"/>
                </a:solidFill>
                <a:latin typeface="Palatino Linotype"/>
              </a:rPr>
              <a:t>v-model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untuk melakukan two way binding dan biasanya sering ditempelkan pada elemen input HTML.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26" name="Picture 5" descr=""/>
          <p:cNvPicPr/>
          <p:nvPr/>
        </p:nvPicPr>
        <p:blipFill>
          <a:blip r:embed="rId1"/>
          <a:stretch/>
        </p:blipFill>
        <p:spPr>
          <a:xfrm>
            <a:off x="609480" y="2957040"/>
            <a:ext cx="4599720" cy="134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09480" y="1056240"/>
            <a:ext cx="10972440" cy="526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4. Event Binding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Untuk memanggil suatu event pada javascript, Vue.js menggunakan </a:t>
            </a:r>
            <a:r>
              <a:rPr b="1" lang="en-US" sz="2000" spc="-1" strike="noStrike">
                <a:solidFill>
                  <a:srgbClr val="000000"/>
                </a:solidFill>
                <a:latin typeface="Palatino Linotype"/>
              </a:rPr>
              <a:t>v-on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didalam HTML template diikuti hook event yang akan ditambahkan.Kita bisa menggunakan berbagai variasi </a:t>
            </a:r>
            <a:r>
              <a:rPr b="1" lang="en-US" sz="2000" spc="-1" strike="noStrike">
                <a:solidFill>
                  <a:srgbClr val="000000"/>
                </a:solidFill>
                <a:latin typeface="Palatino Linotype"/>
              </a:rPr>
              <a:t>v-on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seperti </a:t>
            </a:r>
            <a:r>
              <a:rPr b="1" lang="en-US" sz="2000" spc="-1" strike="noStrike">
                <a:solidFill>
                  <a:srgbClr val="000000"/>
                </a:solidFill>
                <a:latin typeface="Palatino Linotype"/>
              </a:rPr>
              <a:t>v-on:click, v-on:blur, v-on:focus, v-on:change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dan sebagainya.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Vue.js menyediakan shortcut untuk melakukan event binding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Yaitu menggunakan </a:t>
            </a:r>
            <a:r>
              <a:rPr b="1" lang="en-US" sz="2000" spc="-1" strike="noStrike">
                <a:solidFill>
                  <a:srgbClr val="000000"/>
                </a:solidFill>
                <a:latin typeface="Palatino Linotype"/>
              </a:rPr>
              <a:t>@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, sehingga penulisan nya menjadi: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Palatino Linotype"/>
              </a:rPr>
              <a:t>@click, @blur, @focus, @change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28" name="Picture 4" descr=""/>
          <p:cNvPicPr/>
          <p:nvPr/>
        </p:nvPicPr>
        <p:blipFill>
          <a:blip r:embed="rId1"/>
          <a:stretch/>
        </p:blipFill>
        <p:spPr>
          <a:xfrm>
            <a:off x="708120" y="2638080"/>
            <a:ext cx="6626880" cy="954720"/>
          </a:xfrm>
          <a:prstGeom prst="rect">
            <a:avLst/>
          </a:prstGeom>
          <a:ln>
            <a:noFill/>
          </a:ln>
        </p:spPr>
      </p:pic>
      <p:pic>
        <p:nvPicPr>
          <p:cNvPr id="129" name="Picture 6" descr=""/>
          <p:cNvPicPr/>
          <p:nvPr/>
        </p:nvPicPr>
        <p:blipFill>
          <a:blip r:embed="rId2"/>
          <a:stretch/>
        </p:blipFill>
        <p:spPr>
          <a:xfrm>
            <a:off x="7820640" y="2638080"/>
            <a:ext cx="3761640" cy="286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09480" y="7041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455f51"/>
                </a:solidFill>
                <a:latin typeface="Century Gothic"/>
              </a:rPr>
              <a:t>Data, Methods dan Props</a:t>
            </a:r>
            <a:endParaRPr b="0" lang="en-US" sz="5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09480" y="1935360"/>
            <a:ext cx="109724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Ketika menggunakan Vue.js kita akan sering menggunakan dengan data, methods dan juga props.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 marL="514440" indent="-51408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AutoNum type="arabicPeriod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Data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Data dalam Vue.js merupakan sekumpulan variable yang digunakan oleh HTML template dan dapat dimanipulasi dan dimanfaatkan oleh internal komponen masing-masing dan tidak dapat diakses oleh komponen lain.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ontent Placeholder 4" descr=""/>
          <p:cNvPicPr/>
          <p:nvPr/>
        </p:nvPicPr>
        <p:blipFill>
          <a:blip r:embed="rId1"/>
          <a:stretch/>
        </p:blipFill>
        <p:spPr>
          <a:xfrm>
            <a:off x="3501720" y="1312560"/>
            <a:ext cx="4714560" cy="384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09480" y="1120320"/>
            <a:ext cx="10972440" cy="520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2. Methods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Methods merupakan opsi dalam Vue.js yang berupa object berisi function-function. Function ini sendiri akan memiliki berbagai tujuan yang berbeda-beda.Function didalam methods juga bisa menjadi sebuah Event yang bisa dipanggil dibagian HTML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1"/>
          <a:stretch/>
        </p:blipFill>
        <p:spPr>
          <a:xfrm>
            <a:off x="753120" y="2657520"/>
            <a:ext cx="7104240" cy="1025280"/>
          </a:xfrm>
          <a:prstGeom prst="rect">
            <a:avLst/>
          </a:prstGeom>
          <a:ln>
            <a:noFill/>
          </a:ln>
        </p:spPr>
      </p:pic>
      <p:pic>
        <p:nvPicPr>
          <p:cNvPr id="135" name="Picture 6" descr=""/>
          <p:cNvPicPr/>
          <p:nvPr/>
        </p:nvPicPr>
        <p:blipFill>
          <a:blip r:embed="rId2"/>
          <a:stretch/>
        </p:blipFill>
        <p:spPr>
          <a:xfrm>
            <a:off x="753120" y="3870720"/>
            <a:ext cx="7409160" cy="226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09480" y="1171800"/>
            <a:ext cx="10972440" cy="515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3. Props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Props merupakan parameter yang bisa dilempar oleh sebuah komponen kepada komponen lain.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37" name="Picture 4" descr=""/>
          <p:cNvPicPr/>
          <p:nvPr/>
        </p:nvPicPr>
        <p:blipFill>
          <a:blip r:embed="rId1"/>
          <a:stretch/>
        </p:blipFill>
        <p:spPr>
          <a:xfrm>
            <a:off x="609480" y="2413080"/>
            <a:ext cx="5195160" cy="1015560"/>
          </a:xfrm>
          <a:prstGeom prst="rect">
            <a:avLst/>
          </a:prstGeom>
          <a:ln>
            <a:noFill/>
          </a:ln>
        </p:spPr>
      </p:pic>
      <p:pic>
        <p:nvPicPr>
          <p:cNvPr id="138" name="Picture 6" descr=""/>
          <p:cNvPicPr/>
          <p:nvPr/>
        </p:nvPicPr>
        <p:blipFill>
          <a:blip r:embed="rId2"/>
          <a:stretch/>
        </p:blipFill>
        <p:spPr>
          <a:xfrm>
            <a:off x="636120" y="3595680"/>
            <a:ext cx="3764880" cy="283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09480" y="7041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455f51"/>
                </a:solidFill>
                <a:latin typeface="Century Gothic"/>
              </a:rPr>
              <a:t>Filter, Computed dan Watch</a:t>
            </a:r>
            <a:endParaRPr b="0" lang="en-US" sz="5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09480" y="1935360"/>
            <a:ext cx="109724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626b1a"/>
              </a:buClr>
              <a:buSzPct val="95000"/>
              <a:buFont typeface="Wingdings 2" charset="2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Filter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Filter dalam Vue.js digunakan untuk melakukan transformasi atau formatting data secara </a:t>
            </a: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real-time. 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Filter dapat digunakan didalam template HTML dengan menambahkan </a:t>
            </a: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pipe (|)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pada data yang ingin kita lakukan transformasi.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41" name="Picture 4" descr=""/>
          <p:cNvPicPr/>
          <p:nvPr/>
        </p:nvPicPr>
        <p:blipFill>
          <a:blip r:embed="rId1"/>
          <a:stretch/>
        </p:blipFill>
        <p:spPr>
          <a:xfrm>
            <a:off x="609480" y="3429000"/>
            <a:ext cx="4348440" cy="1161720"/>
          </a:xfrm>
          <a:prstGeom prst="rect">
            <a:avLst/>
          </a:prstGeom>
          <a:ln>
            <a:noFill/>
          </a:ln>
        </p:spPr>
      </p:pic>
      <p:pic>
        <p:nvPicPr>
          <p:cNvPr id="142" name="Picture 6" descr=""/>
          <p:cNvPicPr/>
          <p:nvPr/>
        </p:nvPicPr>
        <p:blipFill>
          <a:blip r:embed="rId2"/>
          <a:stretch/>
        </p:blipFill>
        <p:spPr>
          <a:xfrm>
            <a:off x="5729040" y="3429000"/>
            <a:ext cx="5275440" cy="252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09480" y="1184760"/>
            <a:ext cx="10972440" cy="513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2. Computed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Computed merupakan satu method yang akan dijalankan secara otomatis setiap kali variable/object yang ada di bawah function mengalami perubahan.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1"/>
          <a:stretch/>
        </p:blipFill>
        <p:spPr>
          <a:xfrm>
            <a:off x="609480" y="2486880"/>
            <a:ext cx="4837680" cy="1195920"/>
          </a:xfrm>
          <a:prstGeom prst="rect">
            <a:avLst/>
          </a:prstGeom>
          <a:ln>
            <a:noFill/>
          </a:ln>
        </p:spPr>
      </p:pic>
      <p:pic>
        <p:nvPicPr>
          <p:cNvPr id="145" name="Picture 6" descr=""/>
          <p:cNvPicPr/>
          <p:nvPr/>
        </p:nvPicPr>
        <p:blipFill>
          <a:blip r:embed="rId2"/>
          <a:stretch/>
        </p:blipFill>
        <p:spPr>
          <a:xfrm>
            <a:off x="609480" y="4301640"/>
            <a:ext cx="5577480" cy="110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09480" y="1184760"/>
            <a:ext cx="10972440" cy="513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3. Watcher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Watch memiliki fungsi yang hampir mirip dengan </a:t>
            </a: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computed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namun memiliki persepsi yang berbeda. Jika menggunakan </a:t>
            </a: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computed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maka kita ingin menghasilkan suatu data baru menggunakan </a:t>
            </a: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function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yang jika didalamnya terjadi perubahan pada variablenya maka akan dilakukan kalkulasi ulang, maka dengan </a:t>
            </a: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watch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kia berarti ingin memantau perubahan dari suatu variable yang terdapat dalam </a:t>
            </a: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Data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dan setiap kali terjadi perubahan pada variable yang kita pantau maka akan </a:t>
            </a: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otomatis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menjalankan </a:t>
            </a: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function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yang ada didalam </a:t>
            </a: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watch.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47" name="Picture 4" descr=""/>
          <p:cNvPicPr/>
          <p:nvPr/>
        </p:nvPicPr>
        <p:blipFill>
          <a:blip r:embed="rId1"/>
          <a:stretch/>
        </p:blipFill>
        <p:spPr>
          <a:xfrm>
            <a:off x="609480" y="3754800"/>
            <a:ext cx="4906800" cy="2207880"/>
          </a:xfrm>
          <a:prstGeom prst="rect">
            <a:avLst/>
          </a:prstGeom>
          <a:ln>
            <a:noFill/>
          </a:ln>
        </p:spPr>
      </p:pic>
      <p:pic>
        <p:nvPicPr>
          <p:cNvPr id="148" name="Picture 6" descr=""/>
          <p:cNvPicPr/>
          <p:nvPr/>
        </p:nvPicPr>
        <p:blipFill>
          <a:blip r:embed="rId2"/>
          <a:stretch/>
        </p:blipFill>
        <p:spPr>
          <a:xfrm>
            <a:off x="5784480" y="4083120"/>
            <a:ext cx="5797440" cy="158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09480" y="7041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455f51"/>
                </a:solidFill>
                <a:latin typeface="Century Gothic"/>
              </a:rPr>
              <a:t>Terima Kasih</a:t>
            </a:r>
            <a:endParaRPr b="0" lang="en-US" sz="5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09480" y="1935360"/>
            <a:ext cx="109724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Happy Coding </a:t>
            </a:r>
            <a:r>
              <a:rPr b="0" lang="en-US" sz="2600" spc="-1" strike="noStrike">
                <a:solidFill>
                  <a:srgbClr val="000000"/>
                </a:solidFill>
                <a:latin typeface="Wingdings"/>
              </a:rPr>
              <a:t>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09480" y="2575800"/>
            <a:ext cx="10972440" cy="374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Vue.js (</a:t>
            </a:r>
            <a:r>
              <a:rPr b="0" lang="en-US" sz="2600" spc="-1" strike="noStrike" u="sng">
                <a:solidFill>
                  <a:srgbClr val="6b9f25"/>
                </a:solidFill>
                <a:uFillTx/>
                <a:latin typeface="Palatino Linotype"/>
                <a:hlinkClick r:id="rId1"/>
              </a:rPr>
              <a:t>https://vuejs.org/</a:t>
            </a: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) merupakan javascript framework yang membantu kita dalam membuat sebuah website/aplikasi yang membutuhkan banyak interaksi di dalamnya, baik berupa </a:t>
            </a:r>
            <a:r>
              <a:rPr b="0" i="1" lang="en-US" sz="2600" spc="-1" strike="noStrike">
                <a:solidFill>
                  <a:srgbClr val="000000"/>
                </a:solidFill>
                <a:latin typeface="Palatino Linotype"/>
              </a:rPr>
              <a:t>Single Page Application (SPA) ataupun Multiple Page Application (MPA)</a:t>
            </a: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09480" y="7041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455f51"/>
                </a:solidFill>
                <a:latin typeface="Century Gothic"/>
              </a:rPr>
              <a:t>Lifecycle Hooks Pada Vue.js</a:t>
            </a:r>
            <a:endParaRPr b="0" lang="en-US" sz="5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09480" y="1935360"/>
            <a:ext cx="109724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Ketika sebuah instance Vue.js di inisiasi dengan </a:t>
            </a: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new Vue(), 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kemudia dibuat </a:t>
            </a: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(created)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, dikaitkan ke DOM </a:t>
            </a: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(mounted)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, diperbarui </a:t>
            </a: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(update)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atau dibuang/dihancurkan </a:t>
            </a: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(destroyed)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, disetiap tahapan tersebut Vue.js akan memanggil satu atau beberapa fungsi / method untuk diproses secara berurutan. Fungsi / method ini disebut sebagai Lifecycle Hooks.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Beberapa hook yang ada di Vue.js: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626b1a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beforeCreate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: dipanggil setelah inisiasi instance Vue.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626b1a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created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: dipanggil setelah instance Vue dibuat.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626b1a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beforeMount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: dipanggil sebelum instance Vue dikaitkan / dirender ke DOM.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626b1a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mounted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: dipanggil setelah instance Vue dikaitkan ke DOM.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626b1a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beforeUpdate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: dipanggil Ketika ada perubahan nilai property pada option data dan setelah Virtual DOM di-render ulang.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09480" y="1146240"/>
            <a:ext cx="10972440" cy="517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updated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: dipanggil Ketika ada perubahan nilai property pada option data dan setelah Virtual DOM di-render ulang.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beforeDestroy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: dipanggil sebelum instance Vue dibuang / dihancurkan.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i="1" lang="en-US" sz="2000" spc="-1" strike="noStrike">
                <a:solidFill>
                  <a:srgbClr val="000000"/>
                </a:solidFill>
                <a:latin typeface="Palatino Linotype"/>
              </a:rPr>
              <a:t>destroyed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: dipanggil setelah instance Vue dibuang / dihancurkan.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Content Placeholder 4" descr=""/>
          <p:cNvPicPr/>
          <p:nvPr/>
        </p:nvPicPr>
        <p:blipFill>
          <a:blip r:embed="rId1"/>
          <a:stretch/>
        </p:blipFill>
        <p:spPr>
          <a:xfrm>
            <a:off x="5045760" y="1004760"/>
            <a:ext cx="2100600" cy="531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09480" y="7041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455f51"/>
                </a:solidFill>
                <a:latin typeface="Century Gothic"/>
              </a:rPr>
              <a:t>Mengenal Vue Component</a:t>
            </a:r>
            <a:endParaRPr b="0" lang="en-US" sz="5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09480" y="1935360"/>
            <a:ext cx="109724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Vue.js mengusung konsep </a:t>
            </a:r>
            <a:r>
              <a:rPr b="0" i="1" lang="en-US" sz="2600" spc="-1" strike="noStrike">
                <a:solidFill>
                  <a:srgbClr val="000000"/>
                </a:solidFill>
                <a:latin typeface="Palatino Linotype"/>
              </a:rPr>
              <a:t>component based</a:t>
            </a: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 dimana setiap blok layout dianggap sebagai komponen yang independent dan memiliki style serta fungsi sendiri sehingga mudah untuk digunakan ulang oleh setiap halaman.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Menggunakan komponen berarti kita akan membuat custom tag HTML template.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09480" y="7041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455f51"/>
                </a:solidFill>
                <a:latin typeface="Century Gothic"/>
              </a:rPr>
              <a:t>Contoh vue component</a:t>
            </a:r>
            <a:endParaRPr b="0" lang="en-US" sz="50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19" name="Content Placeholder 6" descr=""/>
          <p:cNvPicPr/>
          <p:nvPr/>
        </p:nvPicPr>
        <p:blipFill>
          <a:blip r:embed="rId1"/>
          <a:stretch/>
        </p:blipFill>
        <p:spPr>
          <a:xfrm>
            <a:off x="4443480" y="2139480"/>
            <a:ext cx="3304440" cy="398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09480" y="7041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455f51"/>
                </a:solidFill>
                <a:latin typeface="Century Gothic"/>
              </a:rPr>
              <a:t>Data Binding</a:t>
            </a:r>
            <a:endParaRPr b="0" lang="en-US" sz="5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09480" y="1935360"/>
            <a:ext cx="109724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Adalah proses membangun koneksi antara layer aplikasi dengan bisnis logic. Terdapat beberapa model binding dalam Vue.js: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 marL="514440" indent="-51408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AutoNum type="arabicPeriod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Binding data ke dalam view (one way binding)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22" name="Picture 4" descr=""/>
          <p:cNvPicPr/>
          <p:nvPr/>
        </p:nvPicPr>
        <p:blipFill>
          <a:blip r:embed="rId1"/>
          <a:stretch/>
        </p:blipFill>
        <p:spPr>
          <a:xfrm>
            <a:off x="1213560" y="3780000"/>
            <a:ext cx="3593160" cy="159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09480" y="1081800"/>
            <a:ext cx="10972440" cy="524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Palatino Linotype"/>
              </a:rPr>
              <a:t>2. Attribute Binding</a:t>
            </a: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V-bind pada dasarnya bisa diterapkan pada attribute HTML, dan banyak variasi </a:t>
            </a:r>
            <a:r>
              <a:rPr b="1" lang="en-US" sz="2000" spc="-1" strike="noStrike">
                <a:solidFill>
                  <a:srgbClr val="000000"/>
                </a:solidFill>
                <a:latin typeface="Palatino Linotype"/>
              </a:rPr>
              <a:t>v-bind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seperti </a:t>
            </a:r>
            <a:r>
              <a:rPr b="1" lang="en-US" sz="2000" spc="-1" strike="noStrike">
                <a:solidFill>
                  <a:srgbClr val="000000"/>
                </a:solidFill>
                <a:latin typeface="Palatino Linotype"/>
              </a:rPr>
              <a:t>v-bind:src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Palatino Linotype"/>
              </a:rPr>
              <a:t>v-bind:class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Palatino Linotype"/>
              </a:rPr>
              <a:t>v-bind:alt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. Vue.js juga menyediakan shortcut untuk mendefiniskan </a:t>
            </a:r>
            <a:r>
              <a:rPr b="1" lang="en-US" sz="2000" spc="-1" strike="noStrike">
                <a:solidFill>
                  <a:srgbClr val="000000"/>
                </a:solidFill>
                <a:latin typeface="Palatino Linotype"/>
              </a:rPr>
              <a:t>v-bind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 di dalam HTML yaitu dengan menghilangkan bagian v-bind nya, sehingga menjadi </a:t>
            </a:r>
            <a:r>
              <a:rPr b="1" lang="en-US" sz="2000" spc="-1" strike="noStrike">
                <a:solidFill>
                  <a:srgbClr val="000000"/>
                </a:solidFill>
                <a:latin typeface="Palatino Linotype"/>
              </a:rPr>
              <a:t>:src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Palatino Linotype"/>
              </a:rPr>
              <a:t>:class</a:t>
            </a:r>
            <a:r>
              <a:rPr b="0" lang="en-US" sz="2000" spc="-1" strike="noStrike">
                <a:solidFill>
                  <a:srgbClr val="000000"/>
                </a:solidFill>
                <a:latin typeface="Palatino Linotype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Palatino Linotype"/>
              </a:rPr>
              <a:t>:alt</a:t>
            </a:r>
            <a:endParaRPr b="0" lang="en-US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1004760" y="1579680"/>
            <a:ext cx="5762520" cy="77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342</TotalTime>
  <Application>LibreOffice/6.4.7.2$Linux_X86_64 LibreOffice_project/40$Build-2</Application>
  <Words>747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2022-09-08T12:21:02Z</dcterms:created>
  <dc:creator>Arief Wijaya</dc:creator>
  <dc:description/>
  <dc:language>en-US</dc:language>
  <cp:lastModifiedBy/>
  <dcterms:modified xsi:type="dcterms:W3CDTF">2022-09-12T08:17:58Z</dcterms:modified>
  <cp:revision>40</cp:revision>
  <dc:subject/>
  <dc:title>Berkenalan Dengan Vue.js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0x010100AA3F7D94069FF64A86F7DFF56D60E3BE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i4>0</vt:i4>
  </property>
  <property fmtid="{D5CDD505-2E9C-101B-9397-08002B2CF9AE}" pid="10" name="HyperlinksChanged">
    <vt:bool>0</vt:bool>
  </property>
  <property fmtid="{D5CDD505-2E9C-101B-9397-08002B2CF9AE}" pid="11" name="InternalTags">
    <vt:lpwstr/>
  </property>
  <property fmtid="{D5CDD505-2E9C-101B-9397-08002B2CF9AE}" pid="12" name="LinksUpToDate">
    <vt:bool>0</vt:bool>
  </property>
  <property fmtid="{D5CDD505-2E9C-101B-9397-08002B2CF9AE}" pid="13" name="LocalizationTags">
    <vt:lpwstr/>
  </property>
  <property fmtid="{D5CDD505-2E9C-101B-9397-08002B2CF9AE}" pid="14" name="MMClips">
    <vt:i4>0</vt:i4>
  </property>
  <property fmtid="{D5CDD505-2E9C-101B-9397-08002B2CF9AE}" pid="15" name="Notes">
    <vt:i4>1</vt:i4>
  </property>
  <property fmtid="{D5CDD505-2E9C-101B-9397-08002B2CF9AE}" pid="16" name="Order">
    <vt:i4>74069100</vt:i4>
  </property>
  <property fmtid="{D5CDD505-2E9C-101B-9397-08002B2CF9AE}" pid="17" name="PresentationFormat">
    <vt:lpwstr>Widescreen</vt:lpwstr>
  </property>
  <property fmtid="{D5CDD505-2E9C-101B-9397-08002B2CF9AE}" pid="18" name="ScaleCrop">
    <vt:bool>0</vt:bool>
  </property>
  <property fmtid="{D5CDD505-2E9C-101B-9397-08002B2CF9AE}" pid="19" name="ScenarioTags">
    <vt:lpwstr/>
  </property>
  <property fmtid="{D5CDD505-2E9C-101B-9397-08002B2CF9AE}" pid="20" name="ShareDoc">
    <vt:bool>0</vt:bool>
  </property>
  <property fmtid="{D5CDD505-2E9C-101B-9397-08002B2CF9AE}" pid="21" name="Slides">
    <vt:i4>19</vt:i4>
  </property>
</Properties>
</file>