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6" r:id="rId3"/>
    <p:sldId id="271" r:id="rId4"/>
    <p:sldId id="272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89007-7DD7-CEFC-8F9B-41EC1C971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950550-5055-74CD-EFFA-058937949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4716B-523C-3532-9908-C54E76DF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5ACF-D799-4A55-9BBA-E98F7E5E5A84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93E5E-6364-18A6-B1B0-364B3F34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2EDA9-70EE-DACE-781D-20FB910E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5A63-44B9-4BB0-B29D-B5E8D874C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32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D945D-4B01-D9D9-65FF-0FFC5499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9EAC6-4202-93B3-3246-3D3EDE799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6342D-AA7F-66D0-F11A-8113A4A5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5ACF-D799-4A55-9BBA-E98F7E5E5A84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8CBD9-1FC9-3FFC-EB92-64823314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D3A20-EB32-AB20-C7DD-D7D68A4B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5A63-44B9-4BB0-B29D-B5E8D874C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8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AA34F0-F6B8-1A17-12CC-B81F4E853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984C64-BD97-DAC1-4969-26E71A8FB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68B5C-A6F2-2A35-F1CA-B689F5E5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5ACF-D799-4A55-9BBA-E98F7E5E5A84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CB452-6835-3953-643D-18B5CB6E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B3AB9-A598-59A9-B9FC-19B38B56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5A63-44B9-4BB0-B29D-B5E8D874C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5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B3B7-7FF1-9DD8-0FCA-DEA4B50A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7E942-9EEA-8371-88B8-18351F529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1879E-2313-CFB1-7926-AA2EDEB3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5ACF-D799-4A55-9BBA-E98F7E5E5A84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B89DE-772A-93C6-B060-DC2D2188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49246-E22D-16F3-0B56-850B9444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5A63-44B9-4BB0-B29D-B5E8D874C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2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5CD9A-E4B9-DB63-B3F8-F56656BD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D3573-D2DF-3EB2-E849-4185664D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B13BC-C6BF-3EBD-5D55-845C5924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5ACF-D799-4A55-9BBA-E98F7E5E5A84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10A04-2F42-8509-4729-3EFCCB61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67748-B1BD-C446-1E7F-280246BD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5A63-44B9-4BB0-B29D-B5E8D874C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5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E9E74-40A6-9461-8199-79080BB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9AA91-DDD4-2310-5731-58B5A278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AAEBD-0C01-E7B2-8637-B60700A9D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50F637-14BD-3A1C-A768-A57A95A4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5ACF-D799-4A55-9BBA-E98F7E5E5A84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F41EC-AA0E-EB5A-7C1E-B9AD3BBF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C37F3-3F42-5D0E-B5F4-953F9F62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5A63-44B9-4BB0-B29D-B5E8D874C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D1CE6-19F4-4CCC-ACCA-764608A1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20D5B-7FCD-42FF-A84E-BB800CC3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FEFC6-100D-0FEF-E1F8-0FF21129F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525E99-391B-4EFE-30E6-A11D7E09D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93C99E-CE54-5143-F17B-82853A064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879BA5-8666-9EFF-9E86-39FEC3B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5ACF-D799-4A55-9BBA-E98F7E5E5A84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5EAC80-4B77-007D-38F4-D903BC70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8C408E-58B3-F583-FB38-9942BE62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5A63-44B9-4BB0-B29D-B5E8D874C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5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1731A-56CB-4806-7BDD-81D79736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055758-E10E-8EAE-557A-C18FC752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5ACF-D799-4A55-9BBA-E98F7E5E5A84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C313D5-61D7-0F85-AD97-F4F602AD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AA5068-8563-15D9-269D-72C1D83C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5A63-44B9-4BB0-B29D-B5E8D874C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4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B8B92B-4528-B2E0-E36B-3A2A7DF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5ACF-D799-4A55-9BBA-E98F7E5E5A84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7F647C-3EE8-8FC0-B9AB-37442DD0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ED67B-A309-652D-6688-025CD999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5A63-44B9-4BB0-B29D-B5E8D874C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8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E08B-96E6-E323-3F46-B00645F5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C881F-71FC-B049-0632-14E9BAD89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EDE17B-444C-1FDB-F3CC-A1561BDDC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19747-0865-0872-59C6-1E611AD5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5ACF-D799-4A55-9BBA-E98F7E5E5A84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FFAAB-7F57-B2D9-7801-0BE697D0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0550A-8DBD-8740-FF0F-0B229F95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5A63-44B9-4BB0-B29D-B5E8D874C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7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6BBD4-28C5-FC5B-2C96-83DFACAA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6BD618-43A4-C9EC-8522-0B8DA906B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29F994-924D-C3DC-532E-3B9BB79D9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1BA31-010C-29F8-AA55-1D2D3632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5ACF-D799-4A55-9BBA-E98F7E5E5A84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91639-5E75-F6C9-A7F4-AEA583EF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FFB1B-FE38-5B14-3EFC-3E7CFFB8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5A63-44B9-4BB0-B29D-B5E8D874C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0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E711F3-A515-8AE5-9775-A5165A86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5D91D-F545-D0E5-40C4-8533D1FE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46884-4829-9BBC-B0FB-5B1BA1306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A5ACF-D799-4A55-9BBA-E98F7E5E5A84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C7626-E9E6-C26A-4726-7849B9A53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62379-57FE-EB10-8429-706EC3F7A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A5A63-44B9-4BB0-B29D-B5E8D874C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A843-85D6-B0D6-B23D-92A525B1D7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Scatter chart</a:t>
            </a:r>
            <a:r>
              <a:rPr lang="ko-KR" altLang="en-US" dirty="0"/>
              <a:t>와 </a:t>
            </a:r>
            <a:r>
              <a:rPr lang="ko-KR" altLang="en-US" dirty="0" err="1"/>
              <a:t>매트랩</a:t>
            </a:r>
            <a:r>
              <a:rPr lang="ko-KR" altLang="en-US" dirty="0"/>
              <a:t> </a:t>
            </a:r>
            <a:r>
              <a:rPr lang="ko-KR" altLang="en-US" dirty="0" err="1"/>
              <a:t>기본피팅</a:t>
            </a:r>
            <a:r>
              <a:rPr lang="ko-KR" altLang="en-US" dirty="0"/>
              <a:t> 툴을 이용한 주가와 거래량</a:t>
            </a:r>
            <a:r>
              <a:rPr lang="en-US" altLang="ko-KR" dirty="0"/>
              <a:t>, </a:t>
            </a:r>
            <a:r>
              <a:rPr lang="ko-KR" altLang="en-US" dirty="0" err="1"/>
              <a:t>검색량의</a:t>
            </a:r>
            <a:r>
              <a:rPr lang="ko-KR" altLang="en-US" dirty="0"/>
              <a:t> 관계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49687-79E2-839A-B596-DF2D27886DA1}"/>
              </a:ext>
            </a:extLst>
          </p:cNvPr>
          <p:cNvSpPr txBox="1"/>
          <p:nvPr/>
        </p:nvSpPr>
        <p:spPr>
          <a:xfrm>
            <a:off x="982639" y="1897039"/>
            <a:ext cx="102358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Scatter chart : </a:t>
            </a:r>
            <a:r>
              <a:rPr lang="ko-KR" altLang="en-US" dirty="0"/>
              <a:t>매트랩으로 표현 가능한 차트들 중 하나이다</a:t>
            </a:r>
            <a:r>
              <a:rPr lang="en-US" altLang="ko-KR" dirty="0"/>
              <a:t>. N</a:t>
            </a:r>
            <a:r>
              <a:rPr lang="ko-KR" altLang="en-US" dirty="0"/>
              <a:t>개의 원소에 대해서 각 원소의 </a:t>
            </a:r>
            <a:r>
              <a:rPr lang="en-US" altLang="ko-KR" dirty="0"/>
              <a:t>x</a:t>
            </a:r>
            <a:r>
              <a:rPr lang="ko-KR" altLang="en-US" dirty="0"/>
              <a:t>좌표와 </a:t>
            </a:r>
            <a:r>
              <a:rPr lang="en-US" altLang="ko-KR" dirty="0"/>
              <a:t>y</a:t>
            </a:r>
            <a:r>
              <a:rPr lang="ko-KR" altLang="en-US" dirty="0"/>
              <a:t>좌표를 기반으로 모든 원소의 위치를 표시한다</a:t>
            </a:r>
            <a:r>
              <a:rPr lang="en-US" altLang="ko-KR" dirty="0"/>
              <a:t>.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에 대한 원소들의 분포를 확인할 때 유용하다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주가 </a:t>
            </a:r>
            <a:r>
              <a:rPr lang="en-US" altLang="ko-KR" dirty="0"/>
              <a:t>: KRX </a:t>
            </a:r>
            <a:r>
              <a:rPr lang="ko-KR" altLang="en-US" dirty="0"/>
              <a:t>데이터베이스를 이용</a:t>
            </a:r>
            <a:r>
              <a:rPr lang="en-US" altLang="ko-KR" dirty="0"/>
              <a:t>,</a:t>
            </a:r>
            <a:r>
              <a:rPr lang="ko-KR" altLang="en-US" dirty="0"/>
              <a:t> 그날의 주식 시가를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거래량 </a:t>
            </a:r>
            <a:r>
              <a:rPr lang="en-US" altLang="ko-KR" dirty="0"/>
              <a:t>: KRX </a:t>
            </a:r>
            <a:r>
              <a:rPr lang="ko-KR" altLang="en-US" dirty="0"/>
              <a:t>데이터베이스를 이용</a:t>
            </a:r>
            <a:r>
              <a:rPr lang="en-US" altLang="ko-KR" dirty="0"/>
              <a:t>,</a:t>
            </a:r>
            <a:r>
              <a:rPr lang="ko-KR" altLang="en-US" dirty="0"/>
              <a:t> 그날 하루의 주식 거래량을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검색량</a:t>
            </a:r>
            <a:r>
              <a:rPr lang="ko-KR" altLang="en-US" dirty="0"/>
              <a:t> </a:t>
            </a:r>
            <a:r>
              <a:rPr lang="en-US" altLang="ko-KR" dirty="0"/>
              <a:t>: Google Trend</a:t>
            </a:r>
            <a:r>
              <a:rPr lang="ko-KR" altLang="en-US" dirty="0"/>
              <a:t>의 데이터베이스를 이용</a:t>
            </a:r>
            <a:r>
              <a:rPr lang="en-US" altLang="ko-KR" dirty="0"/>
              <a:t>, </a:t>
            </a:r>
            <a:r>
              <a:rPr lang="ko-KR" altLang="en-US" dirty="0"/>
              <a:t>해당 기업 </a:t>
            </a:r>
            <a:r>
              <a:rPr lang="ko-KR" altLang="en-US" dirty="0" err="1"/>
              <a:t>검색량을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달단위로 나타낸다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검색량은</a:t>
            </a:r>
            <a:r>
              <a:rPr lang="ko-KR" altLang="en-US" dirty="0"/>
              <a:t> 총 </a:t>
            </a:r>
            <a:r>
              <a:rPr lang="ko-KR" altLang="en-US" dirty="0" err="1"/>
              <a:t>검색량이</a:t>
            </a:r>
            <a:r>
              <a:rPr lang="ko-KR" altLang="en-US" dirty="0"/>
              <a:t> 아닌 </a:t>
            </a:r>
            <a:r>
              <a:rPr lang="en-US" altLang="ko-KR" dirty="0"/>
              <a:t>0~100</a:t>
            </a:r>
            <a:r>
              <a:rPr lang="ko-KR" altLang="en-US" dirty="0"/>
              <a:t> </a:t>
            </a:r>
            <a:r>
              <a:rPr lang="ko-KR" altLang="en-US" dirty="0" err="1"/>
              <a:t>상대값으로</a:t>
            </a:r>
            <a:r>
              <a:rPr lang="ko-KR" altLang="en-US" dirty="0"/>
              <a:t> 나타낸다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</a:t>
            </a:r>
            <a:r>
              <a:rPr lang="ko-KR" altLang="en-US" dirty="0"/>
              <a:t> 이후 차트에서 </a:t>
            </a:r>
            <a:r>
              <a:rPr lang="ko-KR" altLang="en-US" dirty="0" err="1"/>
              <a:t>검색량이</a:t>
            </a:r>
            <a:r>
              <a:rPr lang="ko-KR" altLang="en-US" dirty="0"/>
              <a:t> 높다는 것은 평소에 비해 </a:t>
            </a:r>
            <a:r>
              <a:rPr lang="ko-KR" altLang="en-US" dirty="0" err="1"/>
              <a:t>검색량이</a:t>
            </a:r>
            <a:r>
              <a:rPr lang="ko-KR" altLang="en-US" dirty="0"/>
              <a:t> 증가했다는 뜻으로 봐야한다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30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91BE5-42D9-D5D7-21CA-E8DB3494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32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카카오 </a:t>
            </a:r>
            <a:r>
              <a:rPr lang="en-US" altLang="ko-KR" sz="3600" dirty="0"/>
              <a:t>scatter chart</a:t>
            </a:r>
            <a:r>
              <a:rPr lang="ko-KR" altLang="en-US" sz="3600" dirty="0"/>
              <a:t>를 이용한 회귀분석</a:t>
            </a:r>
            <a:br>
              <a:rPr lang="en-US" altLang="ko-KR" sz="3600" dirty="0"/>
            </a:b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9BDEC5-4D2C-F8EC-179B-8E49E1CE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4184176" cy="3206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2B37AE-790C-070F-D797-B76D0EDAB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2" y="1027904"/>
            <a:ext cx="3816584" cy="3148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1F8412-1429-8C39-ECFA-D21641E374C7}"/>
              </a:ext>
            </a:extLst>
          </p:cNvPr>
          <p:cNvSpPr txBox="1"/>
          <p:nvPr/>
        </p:nvSpPr>
        <p:spPr>
          <a:xfrm>
            <a:off x="838200" y="4234756"/>
            <a:ext cx="46862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</a:t>
            </a:r>
            <a:r>
              <a:rPr lang="ko-KR" altLang="en-US" sz="1600" dirty="0"/>
              <a:t>축 </a:t>
            </a:r>
            <a:r>
              <a:rPr lang="en-US" altLang="ko-KR" sz="1600" dirty="0"/>
              <a:t>: </a:t>
            </a:r>
            <a:r>
              <a:rPr lang="ko-KR" altLang="en-US" sz="1600" dirty="0"/>
              <a:t>거래량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y</a:t>
            </a:r>
            <a:r>
              <a:rPr lang="ko-KR" altLang="en-US" sz="1600" dirty="0"/>
              <a:t>축 </a:t>
            </a:r>
            <a:r>
              <a:rPr lang="en-US" altLang="ko-KR" sz="1600" dirty="0"/>
              <a:t>: </a:t>
            </a:r>
            <a:r>
              <a:rPr lang="ko-KR" altLang="en-US" sz="1600" dirty="0"/>
              <a:t>주가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카카오의 주가는 대체로 거래량이 높을수록 올라가는 경향을 보였다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그러나</a:t>
            </a:r>
            <a:r>
              <a:rPr lang="en-US" altLang="ko-KR" sz="1600" dirty="0"/>
              <a:t>, </a:t>
            </a:r>
            <a:r>
              <a:rPr lang="ko-KR" altLang="en-US" sz="1600" dirty="0"/>
              <a:t>거래량이 일정 수치 이상으로 올라가더라도 더 이상 증가하지는 않았다</a:t>
            </a:r>
            <a:r>
              <a:rPr lang="en-US" altLang="ko-KR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B830E-A42B-3CE9-4BC5-180CD7B5B070}"/>
              </a:ext>
            </a:extLst>
          </p:cNvPr>
          <p:cNvSpPr txBox="1"/>
          <p:nvPr/>
        </p:nvSpPr>
        <p:spPr>
          <a:xfrm>
            <a:off x="6667501" y="4162567"/>
            <a:ext cx="4686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</a:t>
            </a:r>
            <a:r>
              <a:rPr lang="ko-KR" altLang="en-US" sz="1600" dirty="0"/>
              <a:t>축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검색량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y</a:t>
            </a:r>
            <a:r>
              <a:rPr lang="ko-KR" altLang="en-US" sz="1600" dirty="0"/>
              <a:t>축 </a:t>
            </a:r>
            <a:r>
              <a:rPr lang="en-US" altLang="ko-KR" sz="1600" dirty="0"/>
              <a:t>: </a:t>
            </a:r>
            <a:r>
              <a:rPr lang="ko-KR" altLang="en-US" sz="1600" dirty="0"/>
              <a:t>주가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검색량과</a:t>
            </a:r>
            <a:r>
              <a:rPr lang="ko-KR" altLang="en-US" sz="1600" dirty="0"/>
              <a:t> 주가의 관계 차트는 </a:t>
            </a:r>
            <a:r>
              <a:rPr lang="en-US" altLang="ko-KR" sz="1600" dirty="0"/>
              <a:t>fitting</a:t>
            </a:r>
            <a:r>
              <a:rPr lang="ko-KR" altLang="en-US" sz="1600" dirty="0"/>
              <a:t>된 그래프와 매우 유사하며 매우 높은 </a:t>
            </a:r>
            <a:r>
              <a:rPr lang="en-US" altLang="ko-KR" sz="1600" dirty="0"/>
              <a:t>R^2</a:t>
            </a:r>
            <a:r>
              <a:rPr lang="ko-KR" altLang="en-US" sz="1600" dirty="0"/>
              <a:t>값을 보였다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검색량이</a:t>
            </a:r>
            <a:r>
              <a:rPr lang="ko-KR" altLang="en-US" sz="1600" dirty="0"/>
              <a:t> </a:t>
            </a:r>
            <a:r>
              <a:rPr lang="en-US" altLang="ko-KR" sz="1600" dirty="0"/>
              <a:t>80</a:t>
            </a:r>
            <a:r>
              <a:rPr lang="ko-KR" altLang="en-US" sz="1600" dirty="0"/>
              <a:t>이상일때 주가가 급격히 증가했다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03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91BE5-42D9-D5D7-21CA-E8DB3494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32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삼성전자 </a:t>
            </a:r>
            <a:r>
              <a:rPr lang="en-US" altLang="ko-KR" sz="3600" dirty="0"/>
              <a:t>scatter chart</a:t>
            </a:r>
            <a:r>
              <a:rPr lang="ko-KR" altLang="en-US" sz="3600" dirty="0"/>
              <a:t>를 이용한 회귀분석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F8412-1429-8C39-ECFA-D21641E374C7}"/>
              </a:ext>
            </a:extLst>
          </p:cNvPr>
          <p:cNvSpPr txBox="1"/>
          <p:nvPr/>
        </p:nvSpPr>
        <p:spPr>
          <a:xfrm>
            <a:off x="838200" y="4234756"/>
            <a:ext cx="4686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</a:t>
            </a:r>
            <a:r>
              <a:rPr lang="ko-KR" altLang="en-US" sz="1600" dirty="0"/>
              <a:t>축 </a:t>
            </a:r>
            <a:r>
              <a:rPr lang="en-US" altLang="ko-KR" sz="1600" dirty="0"/>
              <a:t>: </a:t>
            </a:r>
            <a:r>
              <a:rPr lang="ko-KR" altLang="en-US" sz="1600" dirty="0"/>
              <a:t>거래량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y</a:t>
            </a:r>
            <a:r>
              <a:rPr lang="ko-KR" altLang="en-US" sz="1600" dirty="0"/>
              <a:t>축 </a:t>
            </a:r>
            <a:r>
              <a:rPr lang="en-US" altLang="ko-KR" sz="1600" dirty="0"/>
              <a:t>: </a:t>
            </a:r>
            <a:r>
              <a:rPr lang="ko-KR" altLang="en-US" sz="1600" dirty="0"/>
              <a:t>주가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거래량에 의한 주가의 변화가 상대적으로 덜 나타났다</a:t>
            </a:r>
            <a:r>
              <a:rPr lang="en-US" altLang="ko-KR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B830E-A42B-3CE9-4BC5-180CD7B5B070}"/>
              </a:ext>
            </a:extLst>
          </p:cNvPr>
          <p:cNvSpPr txBox="1"/>
          <p:nvPr/>
        </p:nvSpPr>
        <p:spPr>
          <a:xfrm>
            <a:off x="6667501" y="4162567"/>
            <a:ext cx="46862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</a:t>
            </a:r>
            <a:r>
              <a:rPr lang="ko-KR" altLang="en-US" sz="1600" dirty="0"/>
              <a:t>축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검색량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y</a:t>
            </a:r>
            <a:r>
              <a:rPr lang="ko-KR" altLang="en-US" sz="1600" dirty="0"/>
              <a:t>축 </a:t>
            </a:r>
            <a:r>
              <a:rPr lang="en-US" altLang="ko-KR" sz="1600" dirty="0"/>
              <a:t>: </a:t>
            </a:r>
            <a:r>
              <a:rPr lang="ko-KR" altLang="en-US" sz="1600" dirty="0"/>
              <a:t>주가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카카오와 마찬가지로 </a:t>
            </a:r>
            <a:r>
              <a:rPr lang="ko-KR" altLang="en-US" sz="1600" dirty="0" err="1"/>
              <a:t>검색량과</a:t>
            </a:r>
            <a:r>
              <a:rPr lang="ko-KR" altLang="en-US" sz="1600" dirty="0"/>
              <a:t> 가격이 비례하는 듯한 양상을 보였다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Fitting</a:t>
            </a:r>
            <a:r>
              <a:rPr lang="ko-KR" altLang="en-US" sz="1600" dirty="0"/>
              <a:t>에 대한 점들의 거리가 카카오에 비해 다소 크다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</a:t>
            </a:r>
            <a:r>
              <a:rPr lang="en-US" altLang="ko-KR" sz="1600" dirty="0"/>
              <a:t>R^2</a:t>
            </a:r>
            <a:r>
              <a:rPr lang="ko-KR" altLang="en-US" sz="1600" dirty="0"/>
              <a:t>도 더 작다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2549E-26BC-4879-ED70-E639AB258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4779"/>
            <a:ext cx="4129585" cy="33197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AF01A5-F2F7-892A-56BB-ADD7E74A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1" y="904779"/>
            <a:ext cx="4129585" cy="33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3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91BE5-42D9-D5D7-21CA-E8DB3494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3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SK</a:t>
            </a:r>
            <a:r>
              <a:rPr lang="ko-KR" altLang="en-US" sz="3600" dirty="0"/>
              <a:t>하이닉스 </a:t>
            </a:r>
            <a:r>
              <a:rPr lang="en-US" altLang="ko-KR" sz="3600" dirty="0"/>
              <a:t>scatter chart</a:t>
            </a:r>
            <a:r>
              <a:rPr lang="ko-KR" altLang="en-US" sz="3600" dirty="0"/>
              <a:t>를 이용한 회귀분석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F8412-1429-8C39-ECFA-D21641E374C7}"/>
              </a:ext>
            </a:extLst>
          </p:cNvPr>
          <p:cNvSpPr txBox="1"/>
          <p:nvPr/>
        </p:nvSpPr>
        <p:spPr>
          <a:xfrm>
            <a:off x="838200" y="4234756"/>
            <a:ext cx="46862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</a:t>
            </a:r>
            <a:r>
              <a:rPr lang="ko-KR" altLang="en-US" sz="1600" dirty="0"/>
              <a:t>축 </a:t>
            </a:r>
            <a:r>
              <a:rPr lang="en-US" altLang="ko-KR" sz="1600" dirty="0"/>
              <a:t>: </a:t>
            </a:r>
            <a:r>
              <a:rPr lang="ko-KR" altLang="en-US" sz="1600" dirty="0"/>
              <a:t>거래량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y</a:t>
            </a:r>
            <a:r>
              <a:rPr lang="ko-KR" altLang="en-US" sz="1600" dirty="0"/>
              <a:t>축 </a:t>
            </a:r>
            <a:r>
              <a:rPr lang="en-US" altLang="ko-KR" sz="1600" dirty="0"/>
              <a:t>: </a:t>
            </a:r>
            <a:r>
              <a:rPr lang="ko-KR" altLang="en-US" sz="1600" dirty="0"/>
              <a:t>주가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앞선 두 케이스와 달리 거래량이 오를수록 가격이 떨어지는 경향을 보였다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낮은 거래량에서는 주가의 양상이 다양해 예측하기 어렵지만 높은 거래량에서는 거의 낮은 주가를 보였다</a:t>
            </a:r>
            <a:r>
              <a:rPr lang="en-US" altLang="ko-KR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B830E-A42B-3CE9-4BC5-180CD7B5B070}"/>
              </a:ext>
            </a:extLst>
          </p:cNvPr>
          <p:cNvSpPr txBox="1"/>
          <p:nvPr/>
        </p:nvSpPr>
        <p:spPr>
          <a:xfrm>
            <a:off x="6667501" y="4162567"/>
            <a:ext cx="4686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</a:t>
            </a:r>
            <a:r>
              <a:rPr lang="ko-KR" altLang="en-US" sz="1600" dirty="0"/>
              <a:t>축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검색량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y</a:t>
            </a:r>
            <a:r>
              <a:rPr lang="ko-KR" altLang="en-US" sz="1600" dirty="0"/>
              <a:t>축 </a:t>
            </a:r>
            <a:r>
              <a:rPr lang="en-US" altLang="ko-KR" sz="1600" dirty="0"/>
              <a:t>: </a:t>
            </a:r>
            <a:r>
              <a:rPr lang="ko-KR" altLang="en-US" sz="1600" dirty="0"/>
              <a:t>주가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앞선 두 케이스와 달리 </a:t>
            </a:r>
            <a:r>
              <a:rPr lang="en-US" altLang="ko-KR" sz="1600" dirty="0"/>
              <a:t>fitting</a:t>
            </a:r>
            <a:r>
              <a:rPr lang="ko-KR" altLang="en-US" sz="1600" dirty="0"/>
              <a:t>그래프와 차트의 형태가 크게 달랐고 </a:t>
            </a:r>
            <a:r>
              <a:rPr lang="en-US" altLang="ko-KR" sz="1600" dirty="0"/>
              <a:t>R^2</a:t>
            </a:r>
            <a:r>
              <a:rPr lang="ko-KR" altLang="en-US" sz="1600" dirty="0"/>
              <a:t>더 훨씬 작다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검색량을</a:t>
            </a:r>
            <a:r>
              <a:rPr lang="ko-KR" altLang="en-US" sz="1600" dirty="0"/>
              <a:t> 기반으로 주가를 예측하기 훨씬 힘들다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검색량이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작을때는</a:t>
            </a:r>
            <a:r>
              <a:rPr lang="ko-KR" altLang="en-US" sz="1600" dirty="0"/>
              <a:t> 주가의 분포가 다양하지만 </a:t>
            </a:r>
            <a:r>
              <a:rPr lang="ko-KR" altLang="en-US" sz="1600" dirty="0" err="1"/>
              <a:t>검색량이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증가할때는</a:t>
            </a:r>
            <a:r>
              <a:rPr lang="ko-KR" altLang="en-US" sz="1600" dirty="0"/>
              <a:t> 주가가 매우 크거나 작았다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62043D-E250-99B9-7AAA-E246B4A7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21821"/>
            <a:ext cx="3952164" cy="32974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86F582-5050-909E-BFBB-3B3EC496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2" y="921822"/>
            <a:ext cx="3952164" cy="3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4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028EA30-DF6D-F072-3809-55C205141C75}"/>
              </a:ext>
            </a:extLst>
          </p:cNvPr>
          <p:cNvSpPr txBox="1">
            <a:spLocks/>
          </p:cNvSpPr>
          <p:nvPr/>
        </p:nvSpPr>
        <p:spPr>
          <a:xfrm>
            <a:off x="838200" y="2653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기업별 </a:t>
            </a:r>
            <a:r>
              <a:rPr lang="en-US" altLang="ko-KR" sz="3600" dirty="0"/>
              <a:t>fitting </a:t>
            </a:r>
            <a:r>
              <a:rPr lang="ko-KR" altLang="en-US" sz="3600" dirty="0"/>
              <a:t>그래프의 차수에 따른 </a:t>
            </a:r>
            <a:r>
              <a:rPr lang="en-US" altLang="ko-KR" sz="3600" dirty="0"/>
              <a:t>R^2</a:t>
            </a:r>
            <a:r>
              <a:rPr lang="ko-KR" altLang="en-US" sz="3600" dirty="0"/>
              <a:t>의 값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D6C1A3-7AFA-D364-3B00-F3FADD83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21942"/>
            <a:ext cx="10815571" cy="2507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C1E5E-1202-E0D1-A85A-A9BBEE22E841}"/>
              </a:ext>
            </a:extLst>
          </p:cNvPr>
          <p:cNvSpPr txBox="1"/>
          <p:nvPr/>
        </p:nvSpPr>
        <p:spPr>
          <a:xfrm flipH="1">
            <a:off x="1003661" y="3628571"/>
            <a:ext cx="10350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카카오나 삼전이 높은 </a:t>
            </a:r>
            <a:r>
              <a:rPr lang="en-US" altLang="ko-KR" dirty="0"/>
              <a:t>R^2</a:t>
            </a:r>
            <a:r>
              <a:rPr lang="ko-KR" altLang="en-US" dirty="0"/>
              <a:t>값을 보인 것에 비하여 </a:t>
            </a:r>
            <a:r>
              <a:rPr lang="en-US" altLang="ko-KR" dirty="0"/>
              <a:t>SK</a:t>
            </a:r>
            <a:r>
              <a:rPr lang="ko-KR" altLang="en-US" dirty="0"/>
              <a:t>하이닉스는 매우 낮은 값을 보였다</a:t>
            </a:r>
            <a:r>
              <a:rPr lang="en-US" altLang="ko-KR" dirty="0"/>
              <a:t>. </a:t>
            </a:r>
            <a:r>
              <a:rPr lang="ko-KR" altLang="en-US" dirty="0"/>
              <a:t>카카오</a:t>
            </a:r>
            <a:r>
              <a:rPr lang="en-US" altLang="ko-KR" dirty="0"/>
              <a:t>, </a:t>
            </a:r>
            <a:r>
              <a:rPr lang="ko-KR" altLang="en-US" dirty="0"/>
              <a:t>삼전과 </a:t>
            </a:r>
            <a:r>
              <a:rPr lang="en-US" altLang="ko-KR" dirty="0"/>
              <a:t>SK</a:t>
            </a:r>
            <a:r>
              <a:rPr lang="ko-KR" altLang="en-US" dirty="0" err="1"/>
              <a:t>하이닉스간의</a:t>
            </a:r>
            <a:r>
              <a:rPr lang="ko-KR" altLang="en-US" dirty="0"/>
              <a:t> 차이점을 알 수 있다면 이렇게 다른 결과가 나타나는 이유도 알 수 있을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29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372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카카오 scatter chart를 이용한 회귀분석 </vt:lpstr>
      <vt:lpstr>삼성전자 scatter chart를 이용한 회귀분석 </vt:lpstr>
      <vt:lpstr>SK하이닉스 scatter chart를 이용한 회귀분석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희준</dc:creator>
  <cp:lastModifiedBy>윤 희준</cp:lastModifiedBy>
  <cp:revision>5</cp:revision>
  <dcterms:created xsi:type="dcterms:W3CDTF">2022-11-17T15:19:07Z</dcterms:created>
  <dcterms:modified xsi:type="dcterms:W3CDTF">2022-11-21T10:01:36Z</dcterms:modified>
</cp:coreProperties>
</file>