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97" r:id="rId26"/>
    <p:sldId id="298" r:id="rId27"/>
    <p:sldId id="293" r:id="rId28"/>
    <p:sldId id="294" r:id="rId29"/>
    <p:sldId id="295" r:id="rId30"/>
    <p:sldId id="264" r:id="rId31"/>
    <p:sldId id="289" r:id="rId32"/>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6690"/>
    <a:srgbClr val="0B487A"/>
    <a:srgbClr val="154B7C"/>
    <a:srgbClr val="1048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b">
            <a:normAutofit/>
          </a:bodyPr>
          <a:lstStyle>
            <a:lvl1pPr algn="ctr">
              <a:defRPr sz="3600" b="1">
                <a:latin typeface="Alegreya Bold" panose="020B0604020202020204" charset="0"/>
              </a:defRPr>
            </a:lvl1pPr>
          </a:lstStyle>
          <a:p>
            <a:r>
              <a:rPr lang="en-US" dirty="0"/>
              <a:t>CLICK TO EDIT MASTER TITLE STYLE</a:t>
            </a:r>
            <a:endParaRPr lang="id-ID"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Alegreya Bold" panose="020B060402020202020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dirty="0"/>
          </a:p>
        </p:txBody>
      </p:sp>
      <p:sp>
        <p:nvSpPr>
          <p:cNvPr id="4" name="Date Placeholder 3"/>
          <p:cNvSpPr>
            <a:spLocks noGrp="1"/>
          </p:cNvSpPr>
          <p:nvPr>
            <p:ph type="dt" sz="half" idx="10"/>
          </p:nvPr>
        </p:nvSpPr>
        <p:spPr>
          <a:xfrm>
            <a:off x="838200" y="6080302"/>
            <a:ext cx="2743200" cy="365125"/>
          </a:xfrm>
        </p:spPr>
        <p:txBody>
          <a:bodyPr/>
          <a:lstStyle/>
          <a:p>
            <a:fld id="{BA45C82D-2DE8-453D-B525-71AA9DE8D838}" type="datetimeFigureOut">
              <a:rPr lang="id-ID" smtClean="0"/>
              <a:t>22/03/2022</a:t>
            </a:fld>
            <a:endParaRPr lang="id-ID"/>
          </a:p>
        </p:txBody>
      </p:sp>
      <p:sp>
        <p:nvSpPr>
          <p:cNvPr id="5" name="Footer Placeholder 4"/>
          <p:cNvSpPr>
            <a:spLocks noGrp="1"/>
          </p:cNvSpPr>
          <p:nvPr>
            <p:ph type="ftr" sz="quarter" idx="11"/>
          </p:nvPr>
        </p:nvSpPr>
        <p:spPr>
          <a:xfrm>
            <a:off x="4038600" y="6063052"/>
            <a:ext cx="4114800" cy="365125"/>
          </a:xfrm>
        </p:spPr>
        <p:txBody>
          <a:bodyPr/>
          <a:lstStyle/>
          <a:p>
            <a:endParaRPr lang="id-ID"/>
          </a:p>
        </p:txBody>
      </p:sp>
      <p:sp>
        <p:nvSpPr>
          <p:cNvPr id="6" name="Slide Number Placeholder 5"/>
          <p:cNvSpPr>
            <a:spLocks noGrp="1"/>
          </p:cNvSpPr>
          <p:nvPr>
            <p:ph type="sldNum" sz="quarter" idx="12"/>
          </p:nvPr>
        </p:nvSpPr>
        <p:spPr>
          <a:xfrm>
            <a:off x="8610600" y="6080306"/>
            <a:ext cx="2743200" cy="365125"/>
          </a:xfrm>
        </p:spPr>
        <p:txBody>
          <a:bodyPr/>
          <a:lstStyle/>
          <a:p>
            <a:fld id="{7192EACD-4C5B-40D5-9637-B5B929C45807}" type="slidenum">
              <a:rPr lang="id-ID" smtClean="0"/>
              <a:t>‹#›</a:t>
            </a:fld>
            <a:endParaRPr lang="id-ID"/>
          </a:p>
        </p:txBody>
      </p:sp>
      <p:grpSp>
        <p:nvGrpSpPr>
          <p:cNvPr id="9" name="Group 4"/>
          <p:cNvGrpSpPr/>
          <p:nvPr userDrawn="1"/>
        </p:nvGrpSpPr>
        <p:grpSpPr>
          <a:xfrm>
            <a:off x="11372491" y="379562"/>
            <a:ext cx="280422" cy="280422"/>
            <a:chOff x="0" y="0"/>
            <a:chExt cx="477520" cy="477520"/>
          </a:xfrm>
        </p:grpSpPr>
        <p:grpSp>
          <p:nvGrpSpPr>
            <p:cNvPr id="10" name="Group 5"/>
            <p:cNvGrpSpPr/>
            <p:nvPr/>
          </p:nvGrpSpPr>
          <p:grpSpPr>
            <a:xfrm>
              <a:off x="0" y="0"/>
              <a:ext cx="477520" cy="77593"/>
              <a:chOff x="0" y="0"/>
              <a:chExt cx="1913890" cy="310990"/>
            </a:xfrm>
          </p:grpSpPr>
          <p:sp>
            <p:nvSpPr>
              <p:cNvPr id="15" name="Freeform 6"/>
              <p:cNvSpPr/>
              <p:nvPr/>
            </p:nvSpPr>
            <p:spPr>
              <a:xfrm>
                <a:off x="0" y="0"/>
                <a:ext cx="1913890" cy="310990"/>
              </a:xfrm>
              <a:custGeom>
                <a:avLst/>
                <a:gdLst/>
                <a:ahLst/>
                <a:cxnLst/>
                <a:rect l="l" t="t" r="r" b="b"/>
                <a:pathLst>
                  <a:path w="1913890" h="310990">
                    <a:moveTo>
                      <a:pt x="0" y="0"/>
                    </a:moveTo>
                    <a:lnTo>
                      <a:pt x="1913890" y="0"/>
                    </a:lnTo>
                    <a:lnTo>
                      <a:pt x="1913890" y="310990"/>
                    </a:lnTo>
                    <a:lnTo>
                      <a:pt x="0" y="310990"/>
                    </a:lnTo>
                    <a:close/>
                  </a:path>
                </a:pathLst>
              </a:custGeom>
              <a:solidFill>
                <a:srgbClr val="FFDB25"/>
              </a:solidFill>
            </p:spPr>
          </p:sp>
        </p:grpSp>
        <p:grpSp>
          <p:nvGrpSpPr>
            <p:cNvPr id="11" name="Group 7"/>
            <p:cNvGrpSpPr/>
            <p:nvPr/>
          </p:nvGrpSpPr>
          <p:grpSpPr>
            <a:xfrm>
              <a:off x="0" y="199964"/>
              <a:ext cx="477520" cy="77593"/>
              <a:chOff x="0" y="0"/>
              <a:chExt cx="1913890" cy="310990"/>
            </a:xfrm>
          </p:grpSpPr>
          <p:sp>
            <p:nvSpPr>
              <p:cNvPr id="14" name="Freeform 8"/>
              <p:cNvSpPr/>
              <p:nvPr/>
            </p:nvSpPr>
            <p:spPr>
              <a:xfrm>
                <a:off x="0" y="0"/>
                <a:ext cx="1913890" cy="310990"/>
              </a:xfrm>
              <a:custGeom>
                <a:avLst/>
                <a:gdLst/>
                <a:ahLst/>
                <a:cxnLst/>
                <a:rect l="l" t="t" r="r" b="b"/>
                <a:pathLst>
                  <a:path w="1913890" h="310990">
                    <a:moveTo>
                      <a:pt x="0" y="0"/>
                    </a:moveTo>
                    <a:lnTo>
                      <a:pt x="1913890" y="0"/>
                    </a:lnTo>
                    <a:lnTo>
                      <a:pt x="1913890" y="310990"/>
                    </a:lnTo>
                    <a:lnTo>
                      <a:pt x="0" y="310990"/>
                    </a:lnTo>
                    <a:close/>
                  </a:path>
                </a:pathLst>
              </a:custGeom>
              <a:solidFill>
                <a:srgbClr val="FFDB25"/>
              </a:solidFill>
            </p:spPr>
          </p:sp>
        </p:grpSp>
        <p:grpSp>
          <p:nvGrpSpPr>
            <p:cNvPr id="12" name="Group 9"/>
            <p:cNvGrpSpPr/>
            <p:nvPr/>
          </p:nvGrpSpPr>
          <p:grpSpPr>
            <a:xfrm>
              <a:off x="0" y="399927"/>
              <a:ext cx="477520" cy="77593"/>
              <a:chOff x="0" y="0"/>
              <a:chExt cx="1913890" cy="310990"/>
            </a:xfrm>
          </p:grpSpPr>
          <p:sp>
            <p:nvSpPr>
              <p:cNvPr id="13" name="Freeform 10"/>
              <p:cNvSpPr/>
              <p:nvPr/>
            </p:nvSpPr>
            <p:spPr>
              <a:xfrm>
                <a:off x="0" y="0"/>
                <a:ext cx="1913890" cy="310990"/>
              </a:xfrm>
              <a:custGeom>
                <a:avLst/>
                <a:gdLst/>
                <a:ahLst/>
                <a:cxnLst/>
                <a:rect l="l" t="t" r="r" b="b"/>
                <a:pathLst>
                  <a:path w="1913890" h="310990">
                    <a:moveTo>
                      <a:pt x="0" y="0"/>
                    </a:moveTo>
                    <a:lnTo>
                      <a:pt x="1913890" y="0"/>
                    </a:lnTo>
                    <a:lnTo>
                      <a:pt x="1913890" y="310990"/>
                    </a:lnTo>
                    <a:lnTo>
                      <a:pt x="0" y="310990"/>
                    </a:lnTo>
                    <a:close/>
                  </a:path>
                </a:pathLst>
              </a:custGeom>
              <a:solidFill>
                <a:srgbClr val="FFDB25"/>
              </a:solidFill>
            </p:spPr>
          </p:sp>
        </p:grpSp>
      </p:grpSp>
      <p:grpSp>
        <p:nvGrpSpPr>
          <p:cNvPr id="52" name="Group 51"/>
          <p:cNvGrpSpPr/>
          <p:nvPr userDrawn="1"/>
        </p:nvGrpSpPr>
        <p:grpSpPr>
          <a:xfrm>
            <a:off x="-5751" y="-1019177"/>
            <a:ext cx="14457872" cy="7910423"/>
            <a:chOff x="0" y="-8467"/>
            <a:chExt cx="12192000" cy="6866467"/>
          </a:xfrm>
        </p:grpSpPr>
        <p:cxnSp>
          <p:nvCxnSpPr>
            <p:cNvPr id="53" name="Straight Connector 52"/>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5"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Isosceles Triangle 5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Isosceles Triangle 6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Isosceles Triangle 61"/>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63" name="Picture 21"/>
          <p:cNvPicPr>
            <a:picLocks noChangeAspect="1"/>
          </p:cNvPicPr>
          <p:nvPr userDrawn="1"/>
        </p:nvPicPr>
        <p:blipFill>
          <a:blip r:embed="rId2"/>
          <a:srcRect/>
          <a:stretch>
            <a:fillRect/>
          </a:stretch>
        </p:blipFill>
        <p:spPr>
          <a:xfrm>
            <a:off x="200101" y="154846"/>
            <a:ext cx="2116247" cy="656037"/>
          </a:xfrm>
          <a:prstGeom prst="rect">
            <a:avLst/>
          </a:prstGeom>
        </p:spPr>
      </p:pic>
    </p:spTree>
    <p:extLst>
      <p:ext uri="{BB962C8B-B14F-4D97-AF65-F5344CB8AC3E}">
        <p14:creationId xmlns:p14="http://schemas.microsoft.com/office/powerpoint/2010/main" val="1151845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BA45C82D-2DE8-453D-B525-71AA9DE8D838}" type="datetimeFigureOut">
              <a:rPr lang="id-ID" smtClean="0"/>
              <a:t>22/03/2022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192EACD-4C5B-40D5-9637-B5B929C45807}" type="slidenum">
              <a:rPr lang="id-ID" smtClean="0"/>
              <a:t>‹#›</a:t>
            </a:fld>
            <a:endParaRPr lang="id-ID"/>
          </a:p>
        </p:txBody>
      </p:sp>
      <p:grpSp>
        <p:nvGrpSpPr>
          <p:cNvPr id="18" name="Group 17"/>
          <p:cNvGrpSpPr/>
          <p:nvPr userDrawn="1"/>
        </p:nvGrpSpPr>
        <p:grpSpPr>
          <a:xfrm rot="18041234">
            <a:off x="-90295" y="-1256191"/>
            <a:ext cx="18942240" cy="16228381"/>
            <a:chOff x="0" y="-8467"/>
            <a:chExt cx="12192000" cy="6866467"/>
          </a:xfrm>
        </p:grpSpPr>
        <p:cxnSp>
          <p:nvCxnSpPr>
            <p:cNvPr id="19" name="Straight Connector 18"/>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29" name="Picture 21"/>
          <p:cNvPicPr>
            <a:picLocks noChangeAspect="1"/>
          </p:cNvPicPr>
          <p:nvPr userDrawn="1"/>
        </p:nvPicPr>
        <p:blipFill>
          <a:blip r:embed="rId2"/>
          <a:srcRect/>
          <a:stretch>
            <a:fillRect/>
          </a:stretch>
        </p:blipFill>
        <p:spPr>
          <a:xfrm>
            <a:off x="200101" y="154846"/>
            <a:ext cx="2116247" cy="656037"/>
          </a:xfrm>
          <a:prstGeom prst="rect">
            <a:avLst/>
          </a:prstGeom>
        </p:spPr>
      </p:pic>
    </p:spTree>
    <p:extLst>
      <p:ext uri="{BB962C8B-B14F-4D97-AF65-F5344CB8AC3E}">
        <p14:creationId xmlns:p14="http://schemas.microsoft.com/office/powerpoint/2010/main" val="3355211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BA45C82D-2DE8-453D-B525-71AA9DE8D838}" type="datetimeFigureOut">
              <a:rPr lang="id-ID" smtClean="0"/>
              <a:t>22/03/2022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192EACD-4C5B-40D5-9637-B5B929C45807}" type="slidenum">
              <a:rPr lang="id-ID" smtClean="0"/>
              <a:t>‹#›</a:t>
            </a:fld>
            <a:endParaRPr lang="id-ID"/>
          </a:p>
        </p:txBody>
      </p:sp>
      <p:grpSp>
        <p:nvGrpSpPr>
          <p:cNvPr id="18" name="Group 17"/>
          <p:cNvGrpSpPr/>
          <p:nvPr userDrawn="1"/>
        </p:nvGrpSpPr>
        <p:grpSpPr>
          <a:xfrm>
            <a:off x="-5751" y="-1019177"/>
            <a:ext cx="14457872" cy="7910423"/>
            <a:chOff x="0" y="-8467"/>
            <a:chExt cx="12192000" cy="6866467"/>
          </a:xfrm>
        </p:grpSpPr>
        <p:cxnSp>
          <p:nvCxnSpPr>
            <p:cNvPr id="19" name="Straight Connector 18"/>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29" name="Picture 21"/>
          <p:cNvPicPr>
            <a:picLocks noChangeAspect="1"/>
          </p:cNvPicPr>
          <p:nvPr userDrawn="1"/>
        </p:nvPicPr>
        <p:blipFill>
          <a:blip r:embed="rId2"/>
          <a:srcRect/>
          <a:stretch>
            <a:fillRect/>
          </a:stretch>
        </p:blipFill>
        <p:spPr>
          <a:xfrm>
            <a:off x="200101" y="154846"/>
            <a:ext cx="2116247" cy="656037"/>
          </a:xfrm>
          <a:prstGeom prst="rect">
            <a:avLst/>
          </a:prstGeom>
        </p:spPr>
      </p:pic>
    </p:spTree>
    <p:extLst>
      <p:ext uri="{BB962C8B-B14F-4D97-AF65-F5344CB8AC3E}">
        <p14:creationId xmlns:p14="http://schemas.microsoft.com/office/powerpoint/2010/main" val="1117351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49598" y="1709738"/>
            <a:ext cx="9197851" cy="2852737"/>
          </a:xfrm>
        </p:spPr>
        <p:txBody>
          <a:bodyPr anchor="b"/>
          <a:lstStyle>
            <a:lvl1pPr>
              <a:defRPr sz="6000"/>
            </a:lvl1pPr>
          </a:lstStyle>
          <a:p>
            <a:r>
              <a:rPr lang="en-US"/>
              <a:t>Click to edit Master title style</a:t>
            </a:r>
            <a:endParaRPr lang="id-ID"/>
          </a:p>
        </p:txBody>
      </p:sp>
      <p:sp>
        <p:nvSpPr>
          <p:cNvPr id="3" name="Text Placeholder 2"/>
          <p:cNvSpPr>
            <a:spLocks noGrp="1"/>
          </p:cNvSpPr>
          <p:nvPr>
            <p:ph type="body" idx="1"/>
          </p:nvPr>
        </p:nvSpPr>
        <p:spPr>
          <a:xfrm>
            <a:off x="2149598" y="4589463"/>
            <a:ext cx="9197852"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45C82D-2DE8-453D-B525-71AA9DE8D838}" type="datetimeFigureOut">
              <a:rPr lang="id-ID" smtClean="0"/>
              <a:t>22/03/2022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192EACD-4C5B-40D5-9637-B5B929C45807}" type="slidenum">
              <a:rPr lang="id-ID" smtClean="0"/>
              <a:t>‹#›</a:t>
            </a:fld>
            <a:endParaRPr lang="id-ID"/>
          </a:p>
        </p:txBody>
      </p:sp>
      <p:grpSp>
        <p:nvGrpSpPr>
          <p:cNvPr id="18" name="Group 17"/>
          <p:cNvGrpSpPr/>
          <p:nvPr userDrawn="1"/>
        </p:nvGrpSpPr>
        <p:grpSpPr>
          <a:xfrm rot="10800000">
            <a:off x="-3572849" y="-6130080"/>
            <a:ext cx="25078097" cy="16695636"/>
            <a:chOff x="0" y="-165501"/>
            <a:chExt cx="12442674" cy="9034334"/>
          </a:xfrm>
        </p:grpSpPr>
        <p:cxnSp>
          <p:nvCxnSpPr>
            <p:cNvPr id="19" name="Straight Connector 18"/>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435325" y="-165501"/>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511836" y="1519766"/>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120556" y="5600700"/>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0" name="Picture 21"/>
          <p:cNvPicPr>
            <a:picLocks noChangeAspect="1"/>
          </p:cNvPicPr>
          <p:nvPr userDrawn="1"/>
        </p:nvPicPr>
        <p:blipFill>
          <a:blip r:embed="rId2"/>
          <a:srcRect/>
          <a:stretch>
            <a:fillRect/>
          </a:stretch>
        </p:blipFill>
        <p:spPr>
          <a:xfrm>
            <a:off x="5625863" y="534359"/>
            <a:ext cx="2116247" cy="656037"/>
          </a:xfrm>
          <a:prstGeom prst="rect">
            <a:avLst/>
          </a:prstGeom>
        </p:spPr>
      </p:pic>
    </p:spTree>
    <p:extLst>
      <p:ext uri="{BB962C8B-B14F-4D97-AF65-F5344CB8AC3E}">
        <p14:creationId xmlns:p14="http://schemas.microsoft.com/office/powerpoint/2010/main" val="1908078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BA45C82D-2DE8-453D-B525-71AA9DE8D838}" type="datetimeFigureOut">
              <a:rPr lang="id-ID" smtClean="0"/>
              <a:t>22/03/2022</a:t>
            </a:fld>
            <a:endParaRPr lang="id-ID"/>
          </a:p>
        </p:txBody>
      </p:sp>
      <p:sp>
        <p:nvSpPr>
          <p:cNvPr id="6" name="Footer Placeholder 5"/>
          <p:cNvSpPr>
            <a:spLocks noGrp="1"/>
          </p:cNvSpPr>
          <p:nvPr>
            <p:ph type="ftr" sz="quarter" idx="11"/>
          </p:nvPr>
        </p:nvSpPr>
        <p:spPr/>
        <p:txBody>
          <a:bodyPr/>
          <a:lstStyle/>
          <a:p>
            <a:endParaRPr lang="id-ID" dirty="0"/>
          </a:p>
        </p:txBody>
      </p:sp>
      <p:sp>
        <p:nvSpPr>
          <p:cNvPr id="7" name="Slide Number Placeholder 6"/>
          <p:cNvSpPr>
            <a:spLocks noGrp="1"/>
          </p:cNvSpPr>
          <p:nvPr>
            <p:ph type="sldNum" sz="quarter" idx="12"/>
          </p:nvPr>
        </p:nvSpPr>
        <p:spPr/>
        <p:txBody>
          <a:bodyPr/>
          <a:lstStyle/>
          <a:p>
            <a:fld id="{7192EACD-4C5B-40D5-9637-B5B929C45807}" type="slidenum">
              <a:rPr lang="id-ID" smtClean="0"/>
              <a:t>‹#›</a:t>
            </a:fld>
            <a:endParaRPr lang="id-ID"/>
          </a:p>
        </p:txBody>
      </p:sp>
      <p:grpSp>
        <p:nvGrpSpPr>
          <p:cNvPr id="19" name="Group 18"/>
          <p:cNvGrpSpPr/>
          <p:nvPr userDrawn="1"/>
        </p:nvGrpSpPr>
        <p:grpSpPr>
          <a:xfrm rot="3722849">
            <a:off x="1534064" y="-1717440"/>
            <a:ext cx="14457872" cy="7910423"/>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0" name="Picture 21"/>
          <p:cNvPicPr>
            <a:picLocks noChangeAspect="1"/>
          </p:cNvPicPr>
          <p:nvPr userDrawn="1"/>
        </p:nvPicPr>
        <p:blipFill>
          <a:blip r:embed="rId2"/>
          <a:srcRect/>
          <a:stretch>
            <a:fillRect/>
          </a:stretch>
        </p:blipFill>
        <p:spPr>
          <a:xfrm>
            <a:off x="200101" y="154846"/>
            <a:ext cx="2116247" cy="656037"/>
          </a:xfrm>
          <a:prstGeom prst="rect">
            <a:avLst/>
          </a:prstGeom>
        </p:spPr>
      </p:pic>
    </p:spTree>
    <p:extLst>
      <p:ext uri="{BB962C8B-B14F-4D97-AF65-F5344CB8AC3E}">
        <p14:creationId xmlns:p14="http://schemas.microsoft.com/office/powerpoint/2010/main" val="373129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BA45C82D-2DE8-453D-B525-71AA9DE8D838}" type="datetimeFigureOut">
              <a:rPr lang="id-ID" smtClean="0"/>
              <a:t>22/03/2022</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7192EACD-4C5B-40D5-9637-B5B929C45807}" type="slidenum">
              <a:rPr lang="id-ID" smtClean="0"/>
              <a:t>‹#›</a:t>
            </a:fld>
            <a:endParaRPr lang="id-ID"/>
          </a:p>
        </p:txBody>
      </p:sp>
      <p:grpSp>
        <p:nvGrpSpPr>
          <p:cNvPr id="21" name="Group 20"/>
          <p:cNvGrpSpPr/>
          <p:nvPr userDrawn="1"/>
        </p:nvGrpSpPr>
        <p:grpSpPr>
          <a:xfrm rot="10800000">
            <a:off x="-2539690" y="-2173063"/>
            <a:ext cx="17423779" cy="9356276"/>
            <a:chOff x="0" y="-8467"/>
            <a:chExt cx="12192000" cy="6866467"/>
          </a:xfrm>
        </p:grpSpPr>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2" name="Picture 21"/>
          <p:cNvPicPr>
            <a:picLocks noChangeAspect="1"/>
          </p:cNvPicPr>
          <p:nvPr userDrawn="1"/>
        </p:nvPicPr>
        <p:blipFill>
          <a:blip r:embed="rId2"/>
          <a:srcRect/>
          <a:stretch>
            <a:fillRect/>
          </a:stretch>
        </p:blipFill>
        <p:spPr>
          <a:xfrm>
            <a:off x="9926937" y="124990"/>
            <a:ext cx="2116247" cy="656037"/>
          </a:xfrm>
          <a:prstGeom prst="rect">
            <a:avLst/>
          </a:prstGeom>
        </p:spPr>
      </p:pic>
    </p:spTree>
    <p:extLst>
      <p:ext uri="{BB962C8B-B14F-4D97-AF65-F5344CB8AC3E}">
        <p14:creationId xmlns:p14="http://schemas.microsoft.com/office/powerpoint/2010/main" val="4235156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BA45C82D-2DE8-453D-B525-71AA9DE8D838}" type="datetimeFigureOut">
              <a:rPr lang="id-ID" smtClean="0"/>
              <a:t>22/03/2022</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7192EACD-4C5B-40D5-9637-B5B929C45807}" type="slidenum">
              <a:rPr lang="id-ID" smtClean="0"/>
              <a:t>‹#›</a:t>
            </a:fld>
            <a:endParaRPr lang="id-ID"/>
          </a:p>
        </p:txBody>
      </p:sp>
      <p:grpSp>
        <p:nvGrpSpPr>
          <p:cNvPr id="17" name="Group 16"/>
          <p:cNvGrpSpPr/>
          <p:nvPr userDrawn="1"/>
        </p:nvGrpSpPr>
        <p:grpSpPr>
          <a:xfrm>
            <a:off x="-5751" y="-1019177"/>
            <a:ext cx="14457872" cy="7910423"/>
            <a:chOff x="0" y="-8467"/>
            <a:chExt cx="12192000" cy="6866467"/>
          </a:xfrm>
        </p:grpSpPr>
        <p:cxnSp>
          <p:nvCxnSpPr>
            <p:cNvPr id="18" name="Straight Connector 17"/>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28" name="Picture 21"/>
          <p:cNvPicPr>
            <a:picLocks noChangeAspect="1"/>
          </p:cNvPicPr>
          <p:nvPr userDrawn="1"/>
        </p:nvPicPr>
        <p:blipFill>
          <a:blip r:embed="rId2"/>
          <a:srcRect/>
          <a:stretch>
            <a:fillRect/>
          </a:stretch>
        </p:blipFill>
        <p:spPr>
          <a:xfrm>
            <a:off x="200101" y="154846"/>
            <a:ext cx="2116247" cy="656037"/>
          </a:xfrm>
          <a:prstGeom prst="rect">
            <a:avLst/>
          </a:prstGeom>
        </p:spPr>
      </p:pic>
    </p:spTree>
    <p:extLst>
      <p:ext uri="{BB962C8B-B14F-4D97-AF65-F5344CB8AC3E}">
        <p14:creationId xmlns:p14="http://schemas.microsoft.com/office/powerpoint/2010/main" val="3598176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45C82D-2DE8-453D-B525-71AA9DE8D838}" type="datetimeFigureOut">
              <a:rPr lang="id-ID" smtClean="0"/>
              <a:t>22/03/2022</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7192EACD-4C5B-40D5-9637-B5B929C45807}" type="slidenum">
              <a:rPr lang="id-ID" smtClean="0"/>
              <a:t>‹#›</a:t>
            </a:fld>
            <a:endParaRPr lang="id-ID"/>
          </a:p>
        </p:txBody>
      </p:sp>
      <p:grpSp>
        <p:nvGrpSpPr>
          <p:cNvPr id="7" name="Group 6"/>
          <p:cNvGrpSpPr/>
          <p:nvPr userDrawn="1"/>
        </p:nvGrpSpPr>
        <p:grpSpPr>
          <a:xfrm rot="19428514">
            <a:off x="-5678893" y="2766263"/>
            <a:ext cx="21873384" cy="7910423"/>
            <a:chOff x="0" y="-8467"/>
            <a:chExt cx="12192000" cy="6866467"/>
          </a:xfrm>
        </p:grpSpPr>
        <p:cxnSp>
          <p:nvCxnSpPr>
            <p:cNvPr id="8" name="Straight Connector 7"/>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18" name="Picture 21"/>
          <p:cNvPicPr>
            <a:picLocks noChangeAspect="1"/>
          </p:cNvPicPr>
          <p:nvPr userDrawn="1"/>
        </p:nvPicPr>
        <p:blipFill>
          <a:blip r:embed="rId2"/>
          <a:srcRect/>
          <a:stretch>
            <a:fillRect/>
          </a:stretch>
        </p:blipFill>
        <p:spPr>
          <a:xfrm>
            <a:off x="200101" y="154846"/>
            <a:ext cx="2116247" cy="656037"/>
          </a:xfrm>
          <a:prstGeom prst="rect">
            <a:avLst/>
          </a:prstGeom>
        </p:spPr>
      </p:pic>
    </p:spTree>
    <p:extLst>
      <p:ext uri="{BB962C8B-B14F-4D97-AF65-F5344CB8AC3E}">
        <p14:creationId xmlns:p14="http://schemas.microsoft.com/office/powerpoint/2010/main" val="2096353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45C82D-2DE8-453D-B525-71AA9DE8D838}" type="datetimeFigureOut">
              <a:rPr lang="id-ID" smtClean="0"/>
              <a:t>22/03/2022</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7192EACD-4C5B-40D5-9637-B5B929C45807}" type="slidenum">
              <a:rPr lang="id-ID" smtClean="0"/>
              <a:t>‹#›</a:t>
            </a:fld>
            <a:endParaRPr lang="id-ID"/>
          </a:p>
        </p:txBody>
      </p:sp>
      <p:grpSp>
        <p:nvGrpSpPr>
          <p:cNvPr id="7" name="Group 6"/>
          <p:cNvGrpSpPr/>
          <p:nvPr userDrawn="1"/>
        </p:nvGrpSpPr>
        <p:grpSpPr>
          <a:xfrm>
            <a:off x="-24443041" y="-4237511"/>
            <a:ext cx="25343586" cy="12758057"/>
            <a:chOff x="0" y="-8467"/>
            <a:chExt cx="12192000" cy="6866467"/>
          </a:xfrm>
        </p:grpSpPr>
        <p:cxnSp>
          <p:nvCxnSpPr>
            <p:cNvPr id="8" name="Straight Connector 7"/>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18" name="Picture 21"/>
          <p:cNvPicPr>
            <a:picLocks noChangeAspect="1"/>
          </p:cNvPicPr>
          <p:nvPr userDrawn="1"/>
        </p:nvPicPr>
        <p:blipFill>
          <a:blip r:embed="rId2"/>
          <a:srcRect/>
          <a:stretch>
            <a:fillRect/>
          </a:stretch>
        </p:blipFill>
        <p:spPr>
          <a:xfrm>
            <a:off x="9697392" y="258755"/>
            <a:ext cx="2116247" cy="656037"/>
          </a:xfrm>
          <a:prstGeom prst="rect">
            <a:avLst/>
          </a:prstGeom>
        </p:spPr>
      </p:pic>
    </p:spTree>
    <p:extLst>
      <p:ext uri="{BB962C8B-B14F-4D97-AF65-F5344CB8AC3E}">
        <p14:creationId xmlns:p14="http://schemas.microsoft.com/office/powerpoint/2010/main" val="4120774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45C82D-2DE8-453D-B525-71AA9DE8D838}" type="datetimeFigureOut">
              <a:rPr lang="id-ID" smtClean="0"/>
              <a:t>22/03/2022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192EACD-4C5B-40D5-9637-B5B929C45807}" type="slidenum">
              <a:rPr lang="id-ID" smtClean="0"/>
              <a:t>‹#›</a:t>
            </a:fld>
            <a:endParaRPr lang="id-ID"/>
          </a:p>
        </p:txBody>
      </p:sp>
      <p:grpSp>
        <p:nvGrpSpPr>
          <p:cNvPr id="19" name="Group 18"/>
          <p:cNvGrpSpPr/>
          <p:nvPr userDrawn="1"/>
        </p:nvGrpSpPr>
        <p:grpSpPr>
          <a:xfrm rot="10800000">
            <a:off x="-3039898" y="-3366656"/>
            <a:ext cx="19415970" cy="1159815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0" name="Picture 21"/>
          <p:cNvPicPr>
            <a:picLocks noChangeAspect="1"/>
          </p:cNvPicPr>
          <p:nvPr userDrawn="1"/>
        </p:nvPicPr>
        <p:blipFill>
          <a:blip r:embed="rId2"/>
          <a:srcRect/>
          <a:stretch>
            <a:fillRect/>
          </a:stretch>
        </p:blipFill>
        <p:spPr>
          <a:xfrm>
            <a:off x="9890362" y="164106"/>
            <a:ext cx="2116247" cy="656037"/>
          </a:xfrm>
          <a:prstGeom prst="rect">
            <a:avLst/>
          </a:prstGeom>
        </p:spPr>
      </p:pic>
    </p:spTree>
    <p:extLst>
      <p:ext uri="{BB962C8B-B14F-4D97-AF65-F5344CB8AC3E}">
        <p14:creationId xmlns:p14="http://schemas.microsoft.com/office/powerpoint/2010/main" val="208088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45C82D-2DE8-453D-B525-71AA9DE8D838}" type="datetimeFigureOut">
              <a:rPr lang="id-ID" smtClean="0"/>
              <a:t>22/03/2022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192EACD-4C5B-40D5-9637-B5B929C45807}" type="slidenum">
              <a:rPr lang="id-ID" smtClean="0"/>
              <a:t>‹#›</a:t>
            </a:fld>
            <a:endParaRPr lang="id-ID"/>
          </a:p>
        </p:txBody>
      </p:sp>
      <p:grpSp>
        <p:nvGrpSpPr>
          <p:cNvPr id="19" name="Group 18"/>
          <p:cNvGrpSpPr/>
          <p:nvPr userDrawn="1"/>
        </p:nvGrpSpPr>
        <p:grpSpPr>
          <a:xfrm rot="5400000">
            <a:off x="-1514221" y="-5185538"/>
            <a:ext cx="15220444" cy="14055515"/>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30" name="Picture 21"/>
          <p:cNvPicPr>
            <a:picLocks noChangeAspect="1"/>
          </p:cNvPicPr>
          <p:nvPr userDrawn="1"/>
        </p:nvPicPr>
        <p:blipFill>
          <a:blip r:embed="rId2"/>
          <a:srcRect/>
          <a:stretch>
            <a:fillRect/>
          </a:stretch>
        </p:blipFill>
        <p:spPr>
          <a:xfrm>
            <a:off x="200101" y="154846"/>
            <a:ext cx="2116247" cy="656037"/>
          </a:xfrm>
          <a:prstGeom prst="rect">
            <a:avLst/>
          </a:prstGeom>
        </p:spPr>
      </p:pic>
    </p:spTree>
    <p:extLst>
      <p:ext uri="{BB962C8B-B14F-4D97-AF65-F5344CB8AC3E}">
        <p14:creationId xmlns:p14="http://schemas.microsoft.com/office/powerpoint/2010/main" val="2462042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45C82D-2DE8-453D-B525-71AA9DE8D838}" type="datetimeFigureOut">
              <a:rPr lang="id-ID" smtClean="0"/>
              <a:t>22/03/2022</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92EACD-4C5B-40D5-9637-B5B929C45807}" type="slidenum">
              <a:rPr lang="id-ID" smtClean="0"/>
              <a:t>‹#›</a:t>
            </a:fld>
            <a:endParaRPr lang="id-ID"/>
          </a:p>
        </p:txBody>
      </p:sp>
      <p:sp>
        <p:nvSpPr>
          <p:cNvPr id="9" name="Rectangle 8"/>
          <p:cNvSpPr/>
          <p:nvPr userDrawn="1"/>
        </p:nvSpPr>
        <p:spPr>
          <a:xfrm>
            <a:off x="0" y="6777483"/>
            <a:ext cx="12192000" cy="232914"/>
          </a:xfrm>
          <a:prstGeom prst="rect">
            <a:avLst/>
          </a:prstGeom>
          <a:solidFill>
            <a:srgbClr val="3866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997601760"/>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60"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legreya Bold" panose="020B060402020202020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legreya Bold" panose="020B060402020202020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Light" panose="020B0604020202020204" charset="0"/>
          <a:ea typeface="Open Sans Light" panose="020B0604020202020204" charset="0"/>
          <a:cs typeface="Open Sans Light" panose="020B060402020202020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Light" panose="020B0604020202020204" charset="0"/>
          <a:ea typeface="Open Sans Light" panose="020B0604020202020204" charset="0"/>
          <a:cs typeface="Open Sans Light" panose="020B060402020202020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Light" panose="020B0604020202020204" charset="0"/>
          <a:ea typeface="Open Sans Light" panose="020B0604020202020204" charset="0"/>
          <a:cs typeface="Open Sans Light" panose="020B060402020202020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Light" panose="020B0604020202020204" charset="0"/>
          <a:ea typeface="Open Sans Light" panose="020B0604020202020204" charset="0"/>
          <a:cs typeface="Open Sans Light" panose="020B060402020202020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hyperlink" Target="https://id.wikipedia.org/wiki/Aljabar_elementer" TargetMode="External"/><Relationship Id="rId3" Type="http://schemas.openxmlformats.org/officeDocument/2006/relationships/hyperlink" Target="https://id.wikipedia.org/wiki/Matematika" TargetMode="External"/><Relationship Id="rId7" Type="http://schemas.openxmlformats.org/officeDocument/2006/relationships/hyperlink" Target="https://id.wikipedia.org/wiki/0,999...#Deret_dan_barisan_takterhingga" TargetMode="External"/><Relationship Id="rId2" Type="http://schemas.openxmlformats.org/officeDocument/2006/relationships/hyperlink" Target="https://id.wikipedia.org/wiki/Bahasa_Latin" TargetMode="External"/><Relationship Id="rId1" Type="http://schemas.openxmlformats.org/officeDocument/2006/relationships/slideLayout" Target="../slideLayouts/slideLayout2.xml"/><Relationship Id="rId6" Type="http://schemas.openxmlformats.org/officeDocument/2006/relationships/hyperlink" Target="https://id.wikipedia.org/wiki/Integral" TargetMode="External"/><Relationship Id="rId5" Type="http://schemas.openxmlformats.org/officeDocument/2006/relationships/hyperlink" Target="https://id.wikipedia.org/wiki/Turunan" TargetMode="External"/><Relationship Id="rId4" Type="http://schemas.openxmlformats.org/officeDocument/2006/relationships/hyperlink" Target="https://id.wikipedia.org/wiki/Limit"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4"/>
            <a:ext cx="9144000" cy="1700350"/>
          </a:xfrm>
        </p:spPr>
        <p:txBody>
          <a:bodyPr>
            <a:normAutofit fontScale="90000"/>
          </a:bodyPr>
          <a:lstStyle/>
          <a:p>
            <a:r>
              <a:rPr lang="en-US" dirty="0"/>
              <a:t>KALKULUS </a:t>
            </a:r>
            <a:br>
              <a:rPr lang="en-US" dirty="0"/>
            </a:br>
            <a:br>
              <a:rPr lang="en-US" dirty="0"/>
            </a:br>
            <a:r>
              <a:rPr lang="en-US" dirty="0"/>
              <a:t>Bagian 1. </a:t>
            </a:r>
            <a:r>
              <a:rPr lang="en-US" dirty="0" err="1"/>
              <a:t>Pendahuluan</a:t>
            </a:r>
            <a:r>
              <a:rPr lang="en-US" dirty="0"/>
              <a:t> </a:t>
            </a:r>
            <a:br>
              <a:rPr lang="en-US" dirty="0"/>
            </a:br>
            <a:br>
              <a:rPr lang="en-US" dirty="0"/>
            </a:br>
            <a:r>
              <a:rPr lang="en-US" dirty="0" err="1"/>
              <a:t>Sesi</a:t>
            </a:r>
            <a:r>
              <a:rPr lang="en-US" dirty="0"/>
              <a:t> Online 1</a:t>
            </a:r>
            <a:endParaRPr lang="id-ID" dirty="0"/>
          </a:p>
        </p:txBody>
      </p:sp>
      <p:sp>
        <p:nvSpPr>
          <p:cNvPr id="3" name="Subtitle 2"/>
          <p:cNvSpPr>
            <a:spLocks noGrp="1"/>
          </p:cNvSpPr>
          <p:nvPr>
            <p:ph type="subTitle" idx="1"/>
          </p:nvPr>
        </p:nvSpPr>
        <p:spPr>
          <a:xfrm>
            <a:off x="1524000" y="3048000"/>
            <a:ext cx="9144000" cy="2548128"/>
          </a:xfrm>
        </p:spPr>
        <p:txBody>
          <a:bodyPr>
            <a:normAutofit lnSpcReduction="10000"/>
          </a:bodyPr>
          <a:lstStyle/>
          <a:p>
            <a:r>
              <a:rPr lang="en-US" dirty="0"/>
              <a:t>PROGRAM STUDI INFORMATIKA </a:t>
            </a:r>
          </a:p>
          <a:p>
            <a:r>
              <a:rPr lang="en-US" dirty="0"/>
              <a:t>UNIVERSITAS SIBER ASIA </a:t>
            </a:r>
          </a:p>
          <a:p>
            <a:endParaRPr lang="en-US" dirty="0"/>
          </a:p>
          <a:p>
            <a:r>
              <a:rPr lang="en-US" dirty="0"/>
              <a:t>Oleh : </a:t>
            </a:r>
          </a:p>
          <a:p>
            <a:endParaRPr lang="en-US" dirty="0"/>
          </a:p>
          <a:p>
            <a:r>
              <a:rPr lang="en-US" dirty="0" err="1"/>
              <a:t>Ambros</a:t>
            </a:r>
            <a:r>
              <a:rPr lang="en-US" dirty="0"/>
              <a:t> Magnus Rudolf </a:t>
            </a:r>
            <a:r>
              <a:rPr lang="en-US" dirty="0" err="1"/>
              <a:t>Mekeng,S.T,M.T</a:t>
            </a:r>
            <a:endParaRPr lang="id-ID" dirty="0"/>
          </a:p>
        </p:txBody>
      </p:sp>
    </p:spTree>
    <p:extLst>
      <p:ext uri="{BB962C8B-B14F-4D97-AF65-F5344CB8AC3E}">
        <p14:creationId xmlns:p14="http://schemas.microsoft.com/office/powerpoint/2010/main" val="607510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a:extLst>
              <a:ext uri="{FF2B5EF4-FFF2-40B4-BE49-F238E27FC236}">
                <a16:creationId xmlns:a16="http://schemas.microsoft.com/office/drawing/2014/main" id="{DBFB9651-E9D4-4F3F-9A61-D7995FFFEF9F}"/>
              </a:ext>
            </a:extLst>
          </p:cNvPr>
          <p:cNvSpPr txBox="1">
            <a:spLocks noGrp="1"/>
          </p:cNvSpPr>
          <p:nvPr>
            <p:ph type="title"/>
          </p:nvPr>
        </p:nvSpPr>
        <p:spPr>
          <a:xfrm>
            <a:off x="3486124" y="698296"/>
            <a:ext cx="6283325" cy="452120"/>
          </a:xfrm>
          <a:prstGeom prst="rect">
            <a:avLst/>
          </a:prstGeom>
        </p:spPr>
        <p:txBody>
          <a:bodyPr vert="horz" wrap="square" lIns="0" tIns="12065" rIns="0" bIns="0" rtlCol="0">
            <a:spAutoFit/>
          </a:bodyPr>
          <a:lstStyle/>
          <a:p>
            <a:pPr marL="12700">
              <a:lnSpc>
                <a:spcPct val="100000"/>
              </a:lnSpc>
              <a:spcBef>
                <a:spcPts val="95"/>
              </a:spcBef>
            </a:pPr>
            <a:r>
              <a:rPr sz="2800" i="0" spc="195" dirty="0">
                <a:solidFill>
                  <a:srgbClr val="000000"/>
                </a:solidFill>
                <a:latin typeface="Arial"/>
                <a:cs typeface="Arial"/>
              </a:rPr>
              <a:t>SEKILAS </a:t>
            </a:r>
            <a:r>
              <a:rPr sz="2800" i="0" spc="204" dirty="0">
                <a:solidFill>
                  <a:srgbClr val="000000"/>
                </a:solidFill>
                <a:latin typeface="Arial"/>
                <a:cs typeface="Arial"/>
              </a:rPr>
              <a:t>TENTANG</a:t>
            </a:r>
            <a:r>
              <a:rPr sz="2800" i="0" spc="-375" dirty="0">
                <a:solidFill>
                  <a:srgbClr val="000000"/>
                </a:solidFill>
                <a:latin typeface="Arial"/>
                <a:cs typeface="Arial"/>
              </a:rPr>
              <a:t> </a:t>
            </a:r>
            <a:r>
              <a:rPr sz="2800" i="0" spc="170" dirty="0">
                <a:solidFill>
                  <a:srgbClr val="000000"/>
                </a:solidFill>
                <a:latin typeface="Arial"/>
                <a:cs typeface="Arial"/>
              </a:rPr>
              <a:t>MATEMATIKA</a:t>
            </a:r>
            <a:endParaRPr sz="2800" dirty="0">
              <a:latin typeface="Arial"/>
              <a:cs typeface="Arial"/>
            </a:endParaRPr>
          </a:p>
        </p:txBody>
      </p:sp>
      <p:grpSp>
        <p:nvGrpSpPr>
          <p:cNvPr id="6" name="object 4">
            <a:extLst>
              <a:ext uri="{FF2B5EF4-FFF2-40B4-BE49-F238E27FC236}">
                <a16:creationId xmlns:a16="http://schemas.microsoft.com/office/drawing/2014/main" id="{F1677418-07FE-4992-80C0-54D2791C001F}"/>
              </a:ext>
            </a:extLst>
          </p:cNvPr>
          <p:cNvGrpSpPr/>
          <p:nvPr/>
        </p:nvGrpSpPr>
        <p:grpSpPr>
          <a:xfrm>
            <a:off x="1452342" y="1740104"/>
            <a:ext cx="3129280" cy="4419600"/>
            <a:chOff x="838193" y="1720595"/>
            <a:chExt cx="3129280" cy="4419600"/>
          </a:xfrm>
        </p:grpSpPr>
        <p:sp>
          <p:nvSpPr>
            <p:cNvPr id="7" name="object 5">
              <a:extLst>
                <a:ext uri="{FF2B5EF4-FFF2-40B4-BE49-F238E27FC236}">
                  <a16:creationId xmlns:a16="http://schemas.microsoft.com/office/drawing/2014/main" id="{FDFE11D9-7E92-46AD-AAA5-F2150A89E602}"/>
                </a:ext>
              </a:extLst>
            </p:cNvPr>
            <p:cNvSpPr/>
            <p:nvPr/>
          </p:nvSpPr>
          <p:spPr>
            <a:xfrm>
              <a:off x="838193" y="1720595"/>
              <a:ext cx="3048000" cy="2133600"/>
            </a:xfrm>
            <a:prstGeom prst="rect">
              <a:avLst/>
            </a:prstGeom>
            <a:blipFill>
              <a:blip r:embed="rId2" cstate="print"/>
              <a:stretch>
                <a:fillRect/>
              </a:stretch>
            </a:blipFill>
          </p:spPr>
          <p:txBody>
            <a:bodyPr wrap="square" lIns="0" tIns="0" rIns="0" bIns="0" rtlCol="0"/>
            <a:lstStyle/>
            <a:p>
              <a:endParaRPr/>
            </a:p>
          </p:txBody>
        </p:sp>
        <p:sp>
          <p:nvSpPr>
            <p:cNvPr id="8" name="object 6">
              <a:extLst>
                <a:ext uri="{FF2B5EF4-FFF2-40B4-BE49-F238E27FC236}">
                  <a16:creationId xmlns:a16="http://schemas.microsoft.com/office/drawing/2014/main" id="{5FA3EFCA-C169-48B5-BD1E-0BC87CCCACCF}"/>
                </a:ext>
              </a:extLst>
            </p:cNvPr>
            <p:cNvSpPr/>
            <p:nvPr/>
          </p:nvSpPr>
          <p:spPr>
            <a:xfrm>
              <a:off x="3962399" y="1720595"/>
              <a:ext cx="0" cy="4419600"/>
            </a:xfrm>
            <a:custGeom>
              <a:avLst/>
              <a:gdLst/>
              <a:ahLst/>
              <a:cxnLst/>
              <a:rect l="l" t="t" r="r" b="b"/>
              <a:pathLst>
                <a:path h="4419600">
                  <a:moveTo>
                    <a:pt x="0" y="0"/>
                  </a:moveTo>
                  <a:lnTo>
                    <a:pt x="0" y="4419599"/>
                  </a:lnTo>
                </a:path>
              </a:pathLst>
            </a:custGeom>
            <a:ln w="9524">
              <a:solidFill>
                <a:srgbClr val="FFFFFF"/>
              </a:solidFill>
            </a:ln>
          </p:spPr>
          <p:txBody>
            <a:bodyPr wrap="square" lIns="0" tIns="0" rIns="0" bIns="0" rtlCol="0"/>
            <a:lstStyle/>
            <a:p>
              <a:endParaRPr/>
            </a:p>
          </p:txBody>
        </p:sp>
        <p:sp>
          <p:nvSpPr>
            <p:cNvPr id="9" name="object 7">
              <a:extLst>
                <a:ext uri="{FF2B5EF4-FFF2-40B4-BE49-F238E27FC236}">
                  <a16:creationId xmlns:a16="http://schemas.microsoft.com/office/drawing/2014/main" id="{FD518B8D-E964-4853-B268-AE0FEFFC3B8F}"/>
                </a:ext>
              </a:extLst>
            </p:cNvPr>
            <p:cNvSpPr/>
            <p:nvPr/>
          </p:nvSpPr>
          <p:spPr>
            <a:xfrm>
              <a:off x="838193" y="4006595"/>
              <a:ext cx="3048000" cy="2133600"/>
            </a:xfrm>
            <a:prstGeom prst="rect">
              <a:avLst/>
            </a:prstGeom>
            <a:blipFill>
              <a:blip r:embed="rId3" cstate="print"/>
              <a:stretch>
                <a:fillRect/>
              </a:stretch>
            </a:blipFill>
          </p:spPr>
          <p:txBody>
            <a:bodyPr wrap="square" lIns="0" tIns="0" rIns="0" bIns="0" rtlCol="0"/>
            <a:lstStyle/>
            <a:p>
              <a:endParaRPr/>
            </a:p>
          </p:txBody>
        </p:sp>
      </p:grpSp>
      <p:sp>
        <p:nvSpPr>
          <p:cNvPr id="11" name="TextBox 10">
            <a:extLst>
              <a:ext uri="{FF2B5EF4-FFF2-40B4-BE49-F238E27FC236}">
                <a16:creationId xmlns:a16="http://schemas.microsoft.com/office/drawing/2014/main" id="{0392DBEB-CF1F-4B0E-8A86-6FDDF5D61738}"/>
              </a:ext>
            </a:extLst>
          </p:cNvPr>
          <p:cNvSpPr txBox="1"/>
          <p:nvPr/>
        </p:nvSpPr>
        <p:spPr>
          <a:xfrm>
            <a:off x="5186150" y="1888962"/>
            <a:ext cx="5417032" cy="3426579"/>
          </a:xfrm>
          <a:prstGeom prst="rect">
            <a:avLst/>
          </a:prstGeom>
          <a:noFill/>
        </p:spPr>
        <p:txBody>
          <a:bodyPr wrap="square">
            <a:spAutoFit/>
          </a:bodyPr>
          <a:lstStyle/>
          <a:p>
            <a:pPr marL="12700" marR="5080">
              <a:lnSpc>
                <a:spcPct val="99800"/>
              </a:lnSpc>
              <a:spcBef>
                <a:spcPts val="105"/>
              </a:spcBef>
            </a:pPr>
            <a:r>
              <a:rPr lang="en-US" sz="1800" spc="-5" dirty="0">
                <a:latin typeface="Arial"/>
                <a:cs typeface="Arial"/>
              </a:rPr>
              <a:t>±4000 </a:t>
            </a:r>
            <a:r>
              <a:rPr lang="en-US" sz="1800" dirty="0" err="1">
                <a:latin typeface="Arial"/>
                <a:cs typeface="Arial"/>
              </a:rPr>
              <a:t>tahun</a:t>
            </a:r>
            <a:r>
              <a:rPr lang="en-US" sz="1800" dirty="0">
                <a:latin typeface="Arial"/>
                <a:cs typeface="Arial"/>
              </a:rPr>
              <a:t> </a:t>
            </a:r>
            <a:r>
              <a:rPr lang="en-US" sz="1800" spc="-5" dirty="0" err="1">
                <a:latin typeface="Arial"/>
                <a:cs typeface="Arial"/>
              </a:rPr>
              <a:t>y.l</a:t>
            </a:r>
            <a:r>
              <a:rPr lang="en-US" sz="1800" spc="-5" dirty="0">
                <a:latin typeface="Arial"/>
                <a:cs typeface="Arial"/>
              </a:rPr>
              <a:t>. </a:t>
            </a:r>
            <a:r>
              <a:rPr lang="en-US" sz="1800" spc="-5" dirty="0" err="1">
                <a:latin typeface="Arial"/>
                <a:cs typeface="Arial"/>
              </a:rPr>
              <a:t>bangsa</a:t>
            </a:r>
            <a:r>
              <a:rPr lang="en-US" sz="1800" spc="-5" dirty="0">
                <a:latin typeface="Arial"/>
                <a:cs typeface="Arial"/>
              </a:rPr>
              <a:t> </a:t>
            </a:r>
            <a:r>
              <a:rPr lang="en-US" sz="1800" dirty="0" err="1">
                <a:latin typeface="Arial"/>
                <a:cs typeface="Arial"/>
              </a:rPr>
              <a:t>Babilonia</a:t>
            </a:r>
            <a:r>
              <a:rPr lang="en-US" sz="1800" dirty="0">
                <a:latin typeface="Arial"/>
                <a:cs typeface="Arial"/>
              </a:rPr>
              <a:t>  </a:t>
            </a:r>
            <a:r>
              <a:rPr lang="en-US" sz="1800" spc="-5" dirty="0" err="1">
                <a:latin typeface="Arial"/>
                <a:cs typeface="Arial"/>
              </a:rPr>
              <a:t>telah</a:t>
            </a:r>
            <a:r>
              <a:rPr lang="en-US" sz="1800" spc="-5" dirty="0">
                <a:latin typeface="Arial"/>
                <a:cs typeface="Arial"/>
              </a:rPr>
              <a:t> </a:t>
            </a:r>
            <a:r>
              <a:rPr lang="en-US" sz="1800" dirty="0" err="1">
                <a:latin typeface="Arial"/>
                <a:cs typeface="Arial"/>
              </a:rPr>
              <a:t>menggunakan</a:t>
            </a:r>
            <a:r>
              <a:rPr lang="en-US" sz="1800" dirty="0">
                <a:latin typeface="Arial"/>
                <a:cs typeface="Arial"/>
              </a:rPr>
              <a:t> </a:t>
            </a:r>
            <a:r>
              <a:rPr lang="en-US" sz="1800" spc="-5" dirty="0" err="1">
                <a:latin typeface="Arial"/>
                <a:cs typeface="Arial"/>
              </a:rPr>
              <a:t>geometri</a:t>
            </a:r>
            <a:r>
              <a:rPr lang="en-US" sz="1800" spc="-5" dirty="0">
                <a:latin typeface="Arial"/>
                <a:cs typeface="Arial"/>
              </a:rPr>
              <a:t> </a:t>
            </a:r>
            <a:r>
              <a:rPr lang="en-US" sz="1800" spc="-5" dirty="0" err="1">
                <a:latin typeface="Arial"/>
                <a:cs typeface="Arial"/>
              </a:rPr>
              <a:t>se</a:t>
            </a:r>
            <a:r>
              <a:rPr lang="en-US" sz="1800" dirty="0" err="1">
                <a:latin typeface="Arial"/>
                <a:cs typeface="Arial"/>
              </a:rPr>
              <a:t>bagai</a:t>
            </a:r>
            <a:r>
              <a:rPr lang="en-US" sz="1800" dirty="0">
                <a:latin typeface="Arial"/>
                <a:cs typeface="Arial"/>
              </a:rPr>
              <a:t> </a:t>
            </a:r>
            <a:r>
              <a:rPr lang="en-US" sz="1800" spc="-5" dirty="0">
                <a:latin typeface="Arial"/>
                <a:cs typeface="Arial"/>
              </a:rPr>
              <a:t>basis </a:t>
            </a:r>
            <a:r>
              <a:rPr lang="en-US" sz="1800" spc="-5" dirty="0" err="1">
                <a:latin typeface="Arial"/>
                <a:cs typeface="Arial"/>
              </a:rPr>
              <a:t>perhitungan</a:t>
            </a:r>
            <a:r>
              <a:rPr lang="en-US" sz="1800" spc="25" dirty="0">
                <a:latin typeface="Arial"/>
                <a:cs typeface="Arial"/>
              </a:rPr>
              <a:t> </a:t>
            </a:r>
            <a:r>
              <a:rPr lang="en-US" sz="1800" spc="-5" dirty="0" err="1">
                <a:latin typeface="Arial"/>
                <a:cs typeface="Arial"/>
              </a:rPr>
              <a:t>astronomis</a:t>
            </a:r>
            <a:r>
              <a:rPr lang="en-US" sz="1800" spc="-5" dirty="0">
                <a:latin typeface="Arial"/>
                <a:cs typeface="Arial"/>
              </a:rPr>
              <a:t>.</a:t>
            </a:r>
            <a:endParaRPr lang="en-US" sz="1800" dirty="0">
              <a:latin typeface="Arial"/>
              <a:cs typeface="Arial"/>
            </a:endParaRPr>
          </a:p>
          <a:p>
            <a:pPr marL="30480" marR="57150">
              <a:lnSpc>
                <a:spcPct val="99800"/>
              </a:lnSpc>
              <a:spcBef>
                <a:spcPts val="1325"/>
              </a:spcBef>
            </a:pPr>
            <a:r>
              <a:rPr lang="en-US" sz="1800" spc="-5" dirty="0" err="1">
                <a:latin typeface="Arial"/>
                <a:cs typeface="Arial"/>
              </a:rPr>
              <a:t>Bangsa</a:t>
            </a:r>
            <a:r>
              <a:rPr lang="en-US" sz="1800" spc="-5" dirty="0">
                <a:latin typeface="Arial"/>
                <a:cs typeface="Arial"/>
              </a:rPr>
              <a:t> </a:t>
            </a:r>
            <a:r>
              <a:rPr lang="en-US" sz="1800" spc="-5" dirty="0" err="1">
                <a:latin typeface="Arial"/>
                <a:cs typeface="Arial"/>
              </a:rPr>
              <a:t>Mesir</a:t>
            </a:r>
            <a:r>
              <a:rPr lang="en-US" sz="1800" spc="-5" dirty="0">
                <a:latin typeface="Arial"/>
                <a:cs typeface="Arial"/>
              </a:rPr>
              <a:t> </a:t>
            </a:r>
            <a:r>
              <a:rPr lang="en-US" sz="1800" spc="-5" dirty="0" err="1">
                <a:latin typeface="Arial"/>
                <a:cs typeface="Arial"/>
              </a:rPr>
              <a:t>Kuno</a:t>
            </a:r>
            <a:r>
              <a:rPr lang="en-US" sz="1800" spc="-5" dirty="0">
                <a:latin typeface="Arial"/>
                <a:cs typeface="Arial"/>
              </a:rPr>
              <a:t> </a:t>
            </a:r>
            <a:r>
              <a:rPr lang="en-US" sz="1800" dirty="0" err="1">
                <a:latin typeface="Arial"/>
                <a:cs typeface="Arial"/>
              </a:rPr>
              <a:t>telah</a:t>
            </a:r>
            <a:r>
              <a:rPr lang="en-US" sz="1800" dirty="0">
                <a:latin typeface="Arial"/>
                <a:cs typeface="Arial"/>
              </a:rPr>
              <a:t> </a:t>
            </a:r>
            <a:r>
              <a:rPr lang="en-US" sz="1800" dirty="0" err="1">
                <a:latin typeface="Arial"/>
                <a:cs typeface="Arial"/>
              </a:rPr>
              <a:t>mengenal</a:t>
            </a:r>
            <a:r>
              <a:rPr lang="en-US" sz="1800" dirty="0">
                <a:latin typeface="Arial"/>
                <a:cs typeface="Arial"/>
              </a:rPr>
              <a:t>  </a:t>
            </a:r>
            <a:r>
              <a:rPr lang="en-US" sz="1800" spc="-5" dirty="0" err="1">
                <a:latin typeface="Arial"/>
                <a:cs typeface="Arial"/>
              </a:rPr>
              <a:t>Tripel</a:t>
            </a:r>
            <a:r>
              <a:rPr lang="en-US" sz="1800" spc="-5" dirty="0">
                <a:latin typeface="Arial"/>
                <a:cs typeface="Arial"/>
              </a:rPr>
              <a:t> Pythagoras </a:t>
            </a:r>
            <a:r>
              <a:rPr lang="en-US" sz="1800" dirty="0">
                <a:latin typeface="Arial"/>
                <a:cs typeface="Arial"/>
              </a:rPr>
              <a:t>dan </a:t>
            </a:r>
            <a:r>
              <a:rPr lang="en-US" sz="1800" dirty="0" err="1">
                <a:latin typeface="Arial"/>
                <a:cs typeface="Arial"/>
              </a:rPr>
              <a:t>mengguna</a:t>
            </a:r>
            <a:r>
              <a:rPr lang="en-US" sz="1800" spc="-5" dirty="0" err="1">
                <a:latin typeface="Arial"/>
                <a:cs typeface="Arial"/>
              </a:rPr>
              <a:t>kannya</a:t>
            </a:r>
            <a:r>
              <a:rPr lang="en-US" sz="1800" spc="-5" dirty="0">
                <a:latin typeface="Arial"/>
                <a:cs typeface="Arial"/>
              </a:rPr>
              <a:t> </a:t>
            </a:r>
            <a:r>
              <a:rPr lang="en-US" sz="1800" spc="-5" dirty="0" err="1">
                <a:latin typeface="Arial"/>
                <a:cs typeface="Arial"/>
              </a:rPr>
              <a:t>untuk</a:t>
            </a:r>
            <a:r>
              <a:rPr lang="en-US" sz="1800" spc="-5" dirty="0">
                <a:latin typeface="Arial"/>
                <a:cs typeface="Arial"/>
              </a:rPr>
              <a:t> </a:t>
            </a:r>
            <a:r>
              <a:rPr lang="en-US" sz="1800" spc="-5" dirty="0" err="1">
                <a:latin typeface="Arial"/>
                <a:cs typeface="Arial"/>
              </a:rPr>
              <a:t>membuat</a:t>
            </a:r>
            <a:r>
              <a:rPr lang="en-US" sz="1800" spc="-5" dirty="0">
                <a:latin typeface="Arial"/>
                <a:cs typeface="Arial"/>
              </a:rPr>
              <a:t> </a:t>
            </a:r>
            <a:r>
              <a:rPr lang="en-US" sz="1800" spc="-5" dirty="0" err="1">
                <a:latin typeface="Arial"/>
                <a:cs typeface="Arial"/>
              </a:rPr>
              <a:t>sudut</a:t>
            </a:r>
            <a:r>
              <a:rPr lang="en-US" sz="1800" spc="40" dirty="0">
                <a:latin typeface="Arial"/>
                <a:cs typeface="Arial"/>
              </a:rPr>
              <a:t> </a:t>
            </a:r>
            <a:r>
              <a:rPr lang="en-US" sz="1800" spc="-10" dirty="0">
                <a:latin typeface="Arial"/>
                <a:cs typeface="Arial"/>
              </a:rPr>
              <a:t>siku.</a:t>
            </a:r>
            <a:endParaRPr lang="en-US" sz="1800" dirty="0">
              <a:latin typeface="Arial"/>
              <a:cs typeface="Arial"/>
            </a:endParaRPr>
          </a:p>
          <a:p>
            <a:pPr marL="30480" marR="177800">
              <a:lnSpc>
                <a:spcPct val="100000"/>
              </a:lnSpc>
              <a:spcBef>
                <a:spcPts val="1570"/>
              </a:spcBef>
            </a:pPr>
            <a:r>
              <a:rPr lang="en-US" sz="1800" spc="-5" dirty="0">
                <a:latin typeface="Arial"/>
                <a:cs typeface="Arial"/>
              </a:rPr>
              <a:t>±3000 </a:t>
            </a:r>
            <a:r>
              <a:rPr lang="en-US" sz="1800" dirty="0" err="1">
                <a:latin typeface="Arial"/>
                <a:cs typeface="Arial"/>
              </a:rPr>
              <a:t>tahun</a:t>
            </a:r>
            <a:r>
              <a:rPr lang="en-US" sz="1800" dirty="0">
                <a:latin typeface="Arial"/>
                <a:cs typeface="Arial"/>
              </a:rPr>
              <a:t> </a:t>
            </a:r>
            <a:r>
              <a:rPr lang="en-US" sz="1800" spc="-5" dirty="0" err="1">
                <a:latin typeface="Arial"/>
                <a:cs typeface="Arial"/>
              </a:rPr>
              <a:t>y.l</a:t>
            </a:r>
            <a:r>
              <a:rPr lang="en-US" sz="1800" spc="-5" dirty="0">
                <a:latin typeface="Arial"/>
                <a:cs typeface="Arial"/>
              </a:rPr>
              <a:t>. </a:t>
            </a:r>
            <a:r>
              <a:rPr lang="en-US" sz="1800" spc="-5" dirty="0" err="1">
                <a:latin typeface="Arial"/>
                <a:cs typeface="Arial"/>
              </a:rPr>
              <a:t>bangsa</a:t>
            </a:r>
            <a:r>
              <a:rPr lang="en-US" sz="1800" spc="-5" dirty="0">
                <a:latin typeface="Arial"/>
                <a:cs typeface="Arial"/>
              </a:rPr>
              <a:t> </a:t>
            </a:r>
            <a:r>
              <a:rPr lang="en-US" sz="1800" spc="-5" dirty="0" err="1">
                <a:latin typeface="Arial"/>
                <a:cs typeface="Arial"/>
              </a:rPr>
              <a:t>Cina</a:t>
            </a:r>
            <a:r>
              <a:rPr lang="en-US" sz="1800" spc="-5" dirty="0">
                <a:latin typeface="Arial"/>
                <a:cs typeface="Arial"/>
              </a:rPr>
              <a:t> </a:t>
            </a:r>
            <a:r>
              <a:rPr lang="en-US" sz="1800" spc="-5" dirty="0" err="1">
                <a:latin typeface="Arial"/>
                <a:cs typeface="Arial"/>
              </a:rPr>
              <a:t>telah</a:t>
            </a:r>
            <a:r>
              <a:rPr lang="en-US" sz="1800" spc="-5" dirty="0">
                <a:latin typeface="Arial"/>
                <a:cs typeface="Arial"/>
              </a:rPr>
              <a:t>  </a:t>
            </a:r>
            <a:r>
              <a:rPr lang="en-US" sz="1800" dirty="0" err="1">
                <a:latin typeface="Arial"/>
                <a:cs typeface="Arial"/>
              </a:rPr>
              <a:t>mengenal</a:t>
            </a:r>
            <a:r>
              <a:rPr lang="en-US" sz="1800" dirty="0">
                <a:latin typeface="Arial"/>
                <a:cs typeface="Arial"/>
              </a:rPr>
              <a:t> </a:t>
            </a:r>
            <a:r>
              <a:rPr lang="en-US" sz="1800" spc="-5" dirty="0" err="1">
                <a:latin typeface="Arial"/>
                <a:cs typeface="Arial"/>
              </a:rPr>
              <a:t>sifat-sifat</a:t>
            </a:r>
            <a:r>
              <a:rPr lang="en-US" sz="1800" spc="-5" dirty="0">
                <a:latin typeface="Arial"/>
                <a:cs typeface="Arial"/>
              </a:rPr>
              <a:t> </a:t>
            </a:r>
            <a:r>
              <a:rPr lang="en-US" sz="1800" spc="-5" dirty="0" err="1">
                <a:latin typeface="Arial"/>
                <a:cs typeface="Arial"/>
              </a:rPr>
              <a:t>segitiga</a:t>
            </a:r>
            <a:r>
              <a:rPr lang="en-US" sz="1800" spc="-15" dirty="0">
                <a:latin typeface="Arial"/>
                <a:cs typeface="Arial"/>
              </a:rPr>
              <a:t> </a:t>
            </a:r>
            <a:r>
              <a:rPr lang="en-US" sz="1800" spc="-5" dirty="0">
                <a:latin typeface="Arial"/>
                <a:cs typeface="Arial"/>
              </a:rPr>
              <a:t>siku.</a:t>
            </a:r>
            <a:endParaRPr lang="en-US" sz="1800" dirty="0">
              <a:latin typeface="Arial"/>
              <a:cs typeface="Arial"/>
            </a:endParaRPr>
          </a:p>
          <a:p>
            <a:pPr marL="12700" marR="619125">
              <a:lnSpc>
                <a:spcPct val="99800"/>
              </a:lnSpc>
              <a:spcBef>
                <a:spcPts val="1450"/>
              </a:spcBef>
            </a:pPr>
            <a:r>
              <a:rPr lang="en-US" sz="1800" spc="-5" dirty="0">
                <a:latin typeface="Arial"/>
                <a:cs typeface="Arial"/>
              </a:rPr>
              <a:t>±2500 </a:t>
            </a:r>
            <a:r>
              <a:rPr lang="en-US" sz="1800" dirty="0" err="1">
                <a:latin typeface="Arial"/>
                <a:cs typeface="Arial"/>
              </a:rPr>
              <a:t>tahun</a:t>
            </a:r>
            <a:r>
              <a:rPr lang="en-US" sz="1800" dirty="0">
                <a:latin typeface="Arial"/>
                <a:cs typeface="Arial"/>
              </a:rPr>
              <a:t> </a:t>
            </a:r>
            <a:r>
              <a:rPr lang="en-US" sz="1800" spc="-5" dirty="0" err="1">
                <a:latin typeface="Arial"/>
                <a:cs typeface="Arial"/>
              </a:rPr>
              <a:t>y.l</a:t>
            </a:r>
            <a:r>
              <a:rPr lang="en-US" sz="1800" spc="-5" dirty="0">
                <a:latin typeface="Arial"/>
                <a:cs typeface="Arial"/>
              </a:rPr>
              <a:t>. </a:t>
            </a:r>
            <a:r>
              <a:rPr lang="en-US" sz="1800" spc="-5" dirty="0" err="1">
                <a:latin typeface="Arial"/>
                <a:cs typeface="Arial"/>
              </a:rPr>
              <a:t>bangsa</a:t>
            </a:r>
            <a:r>
              <a:rPr lang="en-US" sz="1800" spc="-5" dirty="0">
                <a:latin typeface="Arial"/>
                <a:cs typeface="Arial"/>
              </a:rPr>
              <a:t> </a:t>
            </a:r>
            <a:r>
              <a:rPr lang="en-US" sz="1800" dirty="0">
                <a:latin typeface="Arial"/>
                <a:cs typeface="Arial"/>
              </a:rPr>
              <a:t>Yunani  </a:t>
            </a:r>
            <a:r>
              <a:rPr lang="en-US" sz="1800" spc="-5" dirty="0" err="1">
                <a:latin typeface="Arial"/>
                <a:cs typeface="Arial"/>
              </a:rPr>
              <a:t>Kuno</a:t>
            </a:r>
            <a:r>
              <a:rPr lang="en-US" sz="1800" spc="-5" dirty="0">
                <a:latin typeface="Arial"/>
                <a:cs typeface="Arial"/>
              </a:rPr>
              <a:t> </a:t>
            </a:r>
            <a:r>
              <a:rPr lang="en-US" sz="1800" dirty="0" err="1">
                <a:latin typeface="Arial"/>
                <a:cs typeface="Arial"/>
              </a:rPr>
              <a:t>mengembangkan</a:t>
            </a:r>
            <a:r>
              <a:rPr lang="en-US" sz="1800" dirty="0">
                <a:latin typeface="Arial"/>
                <a:cs typeface="Arial"/>
              </a:rPr>
              <a:t>  </a:t>
            </a:r>
            <a:r>
              <a:rPr lang="en-US" sz="1800" spc="-5" dirty="0" err="1">
                <a:latin typeface="Arial"/>
                <a:cs typeface="Arial"/>
              </a:rPr>
              <a:t>matematika</a:t>
            </a:r>
            <a:r>
              <a:rPr lang="en-US" sz="1800" spc="-5" dirty="0">
                <a:latin typeface="Arial"/>
                <a:cs typeface="Arial"/>
              </a:rPr>
              <a:t> </a:t>
            </a:r>
            <a:r>
              <a:rPr lang="en-US" sz="1800" dirty="0" err="1">
                <a:latin typeface="Arial"/>
                <a:cs typeface="Arial"/>
              </a:rPr>
              <a:t>sebagai</a:t>
            </a:r>
            <a:r>
              <a:rPr lang="en-US" sz="1800" spc="-10" dirty="0">
                <a:latin typeface="Arial"/>
                <a:cs typeface="Arial"/>
              </a:rPr>
              <a:t> </a:t>
            </a:r>
            <a:r>
              <a:rPr lang="en-US" sz="1800" dirty="0" err="1">
                <a:latin typeface="Arial"/>
                <a:cs typeface="Arial"/>
              </a:rPr>
              <a:t>ilmu</a:t>
            </a:r>
            <a:r>
              <a:rPr lang="en-US" sz="1800" dirty="0">
                <a:latin typeface="Arial"/>
                <a:cs typeface="Arial"/>
              </a:rPr>
              <a:t>.</a:t>
            </a:r>
          </a:p>
        </p:txBody>
      </p:sp>
    </p:spTree>
    <p:extLst>
      <p:ext uri="{BB962C8B-B14F-4D97-AF65-F5344CB8AC3E}">
        <p14:creationId xmlns:p14="http://schemas.microsoft.com/office/powerpoint/2010/main" val="3727266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object 4">
            <a:extLst>
              <a:ext uri="{FF2B5EF4-FFF2-40B4-BE49-F238E27FC236}">
                <a16:creationId xmlns:a16="http://schemas.microsoft.com/office/drawing/2014/main" id="{FD476F2C-A810-4538-83B8-82AA263EDD52}"/>
              </a:ext>
            </a:extLst>
          </p:cNvPr>
          <p:cNvGrpSpPr/>
          <p:nvPr/>
        </p:nvGrpSpPr>
        <p:grpSpPr>
          <a:xfrm>
            <a:off x="1522036" y="1226022"/>
            <a:ext cx="3141345" cy="5024651"/>
            <a:chOff x="826001" y="1676400"/>
            <a:chExt cx="3141345" cy="4572000"/>
          </a:xfrm>
        </p:grpSpPr>
        <p:sp>
          <p:nvSpPr>
            <p:cNvPr id="6" name="object 5">
              <a:extLst>
                <a:ext uri="{FF2B5EF4-FFF2-40B4-BE49-F238E27FC236}">
                  <a16:creationId xmlns:a16="http://schemas.microsoft.com/office/drawing/2014/main" id="{3C7922D4-543D-4C0C-9C8F-927EB7934498}"/>
                </a:ext>
              </a:extLst>
            </p:cNvPr>
            <p:cNvSpPr/>
            <p:nvPr/>
          </p:nvSpPr>
          <p:spPr>
            <a:xfrm>
              <a:off x="826001" y="1981200"/>
              <a:ext cx="3060192" cy="4267200"/>
            </a:xfrm>
            <a:prstGeom prst="rect">
              <a:avLst/>
            </a:prstGeom>
            <a:blipFill>
              <a:blip r:embed="rId2" cstate="print"/>
              <a:stretch>
                <a:fillRect/>
              </a:stretch>
            </a:blipFill>
          </p:spPr>
          <p:txBody>
            <a:bodyPr wrap="square" lIns="0" tIns="0" rIns="0" bIns="0" rtlCol="0"/>
            <a:lstStyle/>
            <a:p>
              <a:endParaRPr/>
            </a:p>
          </p:txBody>
        </p:sp>
        <p:sp>
          <p:nvSpPr>
            <p:cNvPr id="7" name="object 6">
              <a:extLst>
                <a:ext uri="{FF2B5EF4-FFF2-40B4-BE49-F238E27FC236}">
                  <a16:creationId xmlns:a16="http://schemas.microsoft.com/office/drawing/2014/main" id="{A23198D9-8D4A-45BD-986A-6EA7B279AE1D}"/>
                </a:ext>
              </a:extLst>
            </p:cNvPr>
            <p:cNvSpPr/>
            <p:nvPr/>
          </p:nvSpPr>
          <p:spPr>
            <a:xfrm>
              <a:off x="3962400" y="1676400"/>
              <a:ext cx="0" cy="4572000"/>
            </a:xfrm>
            <a:custGeom>
              <a:avLst/>
              <a:gdLst/>
              <a:ahLst/>
              <a:cxnLst/>
              <a:rect l="l" t="t" r="r" b="b"/>
              <a:pathLst>
                <a:path h="4572000">
                  <a:moveTo>
                    <a:pt x="0" y="0"/>
                  </a:moveTo>
                  <a:lnTo>
                    <a:pt x="0" y="4571999"/>
                  </a:lnTo>
                </a:path>
              </a:pathLst>
            </a:custGeom>
            <a:ln w="9524">
              <a:solidFill>
                <a:srgbClr val="FFFFFF"/>
              </a:solidFill>
            </a:ln>
          </p:spPr>
          <p:txBody>
            <a:bodyPr wrap="square" lIns="0" tIns="0" rIns="0" bIns="0" rtlCol="0"/>
            <a:lstStyle/>
            <a:p>
              <a:endParaRPr/>
            </a:p>
          </p:txBody>
        </p:sp>
      </p:grpSp>
      <p:sp>
        <p:nvSpPr>
          <p:cNvPr id="9" name="TextBox 8">
            <a:extLst>
              <a:ext uri="{FF2B5EF4-FFF2-40B4-BE49-F238E27FC236}">
                <a16:creationId xmlns:a16="http://schemas.microsoft.com/office/drawing/2014/main" id="{52FF5BF5-67DE-462B-B97A-A48ABD2774A2}"/>
              </a:ext>
            </a:extLst>
          </p:cNvPr>
          <p:cNvSpPr txBox="1"/>
          <p:nvPr/>
        </p:nvSpPr>
        <p:spPr>
          <a:xfrm>
            <a:off x="5199797" y="2140855"/>
            <a:ext cx="5322628" cy="3195747"/>
          </a:xfrm>
          <a:prstGeom prst="rect">
            <a:avLst/>
          </a:prstGeom>
          <a:noFill/>
        </p:spPr>
        <p:txBody>
          <a:bodyPr wrap="square">
            <a:spAutoFit/>
          </a:bodyPr>
          <a:lstStyle/>
          <a:p>
            <a:pPr marL="50800" marR="17780">
              <a:lnSpc>
                <a:spcPct val="99800"/>
              </a:lnSpc>
              <a:spcBef>
                <a:spcPts val="105"/>
              </a:spcBef>
            </a:pPr>
            <a:r>
              <a:rPr lang="en-US" sz="1800" spc="-5" dirty="0">
                <a:latin typeface="Arial"/>
                <a:cs typeface="Arial"/>
              </a:rPr>
              <a:t>Thales </a:t>
            </a:r>
            <a:r>
              <a:rPr lang="en-US" sz="1800" dirty="0">
                <a:latin typeface="Arial"/>
                <a:cs typeface="Arial"/>
              </a:rPr>
              <a:t>(625-547 </a:t>
            </a:r>
            <a:r>
              <a:rPr lang="en-US" sz="1800" spc="-5" dirty="0">
                <a:latin typeface="Arial"/>
                <a:cs typeface="Arial"/>
              </a:rPr>
              <a:t>SM) </a:t>
            </a:r>
            <a:r>
              <a:rPr lang="en-US" sz="1800" u="heavy" spc="-5" dirty="0" err="1">
                <a:uFill>
                  <a:solidFill>
                    <a:srgbClr val="000000"/>
                  </a:solidFill>
                </a:uFill>
                <a:latin typeface="Arial"/>
                <a:cs typeface="Arial"/>
              </a:rPr>
              <a:t>membuktikan</a:t>
            </a:r>
            <a:r>
              <a:rPr lang="en-US" sz="1800" u="heavy" spc="-5" dirty="0">
                <a:uFill>
                  <a:solidFill>
                    <a:srgbClr val="000000"/>
                  </a:solidFill>
                </a:uFill>
                <a:latin typeface="Arial"/>
                <a:cs typeface="Arial"/>
              </a:rPr>
              <a:t> </a:t>
            </a:r>
            <a:r>
              <a:rPr lang="en-US" sz="1800" spc="-5" dirty="0">
                <a:latin typeface="Arial"/>
                <a:cs typeface="Arial"/>
              </a:rPr>
              <a:t> </a:t>
            </a:r>
            <a:r>
              <a:rPr lang="en-US" sz="1800" dirty="0" err="1">
                <a:latin typeface="Arial"/>
                <a:cs typeface="Arial"/>
              </a:rPr>
              <a:t>dalil</a:t>
            </a:r>
            <a:r>
              <a:rPr lang="en-US" sz="1800" dirty="0">
                <a:latin typeface="Arial"/>
                <a:cs typeface="Arial"/>
              </a:rPr>
              <a:t> </a:t>
            </a:r>
            <a:r>
              <a:rPr lang="en-US" sz="1800" dirty="0" err="1">
                <a:latin typeface="Arial"/>
                <a:cs typeface="Arial"/>
              </a:rPr>
              <a:t>tentang</a:t>
            </a:r>
            <a:r>
              <a:rPr lang="en-US" sz="1800" dirty="0">
                <a:latin typeface="Arial"/>
                <a:cs typeface="Arial"/>
              </a:rPr>
              <a:t> </a:t>
            </a:r>
            <a:r>
              <a:rPr lang="en-US" sz="1800" spc="-5" dirty="0" err="1">
                <a:latin typeface="Arial"/>
                <a:cs typeface="Arial"/>
              </a:rPr>
              <a:t>segitiga</a:t>
            </a:r>
            <a:r>
              <a:rPr lang="en-US" sz="1800" spc="-5" dirty="0">
                <a:latin typeface="Arial"/>
                <a:cs typeface="Arial"/>
              </a:rPr>
              <a:t> siku </a:t>
            </a:r>
            <a:r>
              <a:rPr lang="en-US" sz="1800" dirty="0" err="1">
                <a:latin typeface="Arial"/>
                <a:cs typeface="Arial"/>
              </a:rPr>
              <a:t>dengan</a:t>
            </a:r>
            <a:r>
              <a:rPr lang="en-US" sz="1800" dirty="0">
                <a:latin typeface="Arial"/>
                <a:cs typeface="Arial"/>
              </a:rPr>
              <a:t>  alas diameter </a:t>
            </a:r>
            <a:r>
              <a:rPr lang="en-US" sz="1800" spc="-5" dirty="0" err="1">
                <a:latin typeface="Arial"/>
                <a:cs typeface="Arial"/>
              </a:rPr>
              <a:t>lingkaran</a:t>
            </a:r>
            <a:r>
              <a:rPr lang="en-US" sz="1800" spc="-5" dirty="0">
                <a:latin typeface="Arial"/>
                <a:cs typeface="Arial"/>
              </a:rPr>
              <a:t>.</a:t>
            </a:r>
            <a:endParaRPr lang="en-US" sz="1800" dirty="0">
              <a:latin typeface="Arial"/>
              <a:cs typeface="Arial"/>
            </a:endParaRPr>
          </a:p>
          <a:p>
            <a:pPr marL="50800" marR="426720" algn="just">
              <a:lnSpc>
                <a:spcPct val="99800"/>
              </a:lnSpc>
              <a:spcBef>
                <a:spcPts val="975"/>
              </a:spcBef>
            </a:pPr>
            <a:r>
              <a:rPr lang="en-US" sz="1800" spc="-5" dirty="0">
                <a:latin typeface="Arial"/>
                <a:cs typeface="Arial"/>
              </a:rPr>
              <a:t>Pythagoras (580-496 SM) mem-  </a:t>
            </a:r>
            <a:r>
              <a:rPr lang="en-US" sz="1800" spc="-5" dirty="0" err="1">
                <a:latin typeface="Arial"/>
                <a:cs typeface="Arial"/>
              </a:rPr>
              <a:t>buktikan</a:t>
            </a:r>
            <a:r>
              <a:rPr lang="en-US" sz="1800" spc="-5" dirty="0">
                <a:latin typeface="Arial"/>
                <a:cs typeface="Arial"/>
              </a:rPr>
              <a:t> </a:t>
            </a:r>
            <a:r>
              <a:rPr lang="en-US" sz="1800" dirty="0" err="1">
                <a:latin typeface="Arial"/>
                <a:cs typeface="Arial"/>
              </a:rPr>
              <a:t>dalil</a:t>
            </a:r>
            <a:r>
              <a:rPr lang="en-US" sz="1800" dirty="0">
                <a:latin typeface="Arial"/>
                <a:cs typeface="Arial"/>
              </a:rPr>
              <a:t> </a:t>
            </a:r>
            <a:r>
              <a:rPr lang="en-US" sz="1800" spc="-5" dirty="0" err="1">
                <a:latin typeface="Arial"/>
                <a:cs typeface="Arial"/>
              </a:rPr>
              <a:t>tentang</a:t>
            </a:r>
            <a:r>
              <a:rPr lang="en-US" sz="1800" spc="-5" dirty="0">
                <a:latin typeface="Arial"/>
                <a:cs typeface="Arial"/>
              </a:rPr>
              <a:t> </a:t>
            </a:r>
            <a:r>
              <a:rPr lang="en-US" sz="1800" spc="-5" dirty="0" err="1">
                <a:latin typeface="Arial"/>
                <a:cs typeface="Arial"/>
              </a:rPr>
              <a:t>ketiga</a:t>
            </a:r>
            <a:r>
              <a:rPr lang="en-US" sz="1800" spc="-5" dirty="0">
                <a:latin typeface="Arial"/>
                <a:cs typeface="Arial"/>
              </a:rPr>
              <a:t> </a:t>
            </a:r>
            <a:r>
              <a:rPr lang="en-US" sz="1800" spc="-5" dirty="0" err="1">
                <a:latin typeface="Arial"/>
                <a:cs typeface="Arial"/>
              </a:rPr>
              <a:t>sisi</a:t>
            </a:r>
            <a:r>
              <a:rPr lang="en-US" sz="1800" spc="-5" dirty="0">
                <a:latin typeface="Arial"/>
                <a:cs typeface="Arial"/>
              </a:rPr>
              <a:t>  </a:t>
            </a:r>
            <a:r>
              <a:rPr lang="en-US" sz="1800" spc="-5" dirty="0" err="1">
                <a:latin typeface="Arial"/>
                <a:cs typeface="Arial"/>
              </a:rPr>
              <a:t>segitiga</a:t>
            </a:r>
            <a:r>
              <a:rPr lang="en-US" sz="1800" spc="-5" dirty="0">
                <a:latin typeface="Arial"/>
                <a:cs typeface="Arial"/>
              </a:rPr>
              <a:t> siku: </a:t>
            </a:r>
            <a:r>
              <a:rPr lang="en-US" sz="1800" i="1" spc="-5" dirty="0">
                <a:latin typeface="Arial"/>
                <a:cs typeface="Arial"/>
              </a:rPr>
              <a:t>a</a:t>
            </a:r>
            <a:r>
              <a:rPr lang="en-US" sz="1800" spc="-7" baseline="24305" dirty="0">
                <a:latin typeface="Arial"/>
                <a:cs typeface="Arial"/>
              </a:rPr>
              <a:t>2 </a:t>
            </a:r>
            <a:r>
              <a:rPr lang="en-US" sz="1800" dirty="0">
                <a:latin typeface="Arial"/>
                <a:cs typeface="Arial"/>
              </a:rPr>
              <a:t>+ </a:t>
            </a:r>
            <a:r>
              <a:rPr lang="en-US" sz="1800" i="1" spc="-5" dirty="0">
                <a:latin typeface="Arial"/>
                <a:cs typeface="Arial"/>
              </a:rPr>
              <a:t>b</a:t>
            </a:r>
            <a:r>
              <a:rPr lang="en-US" sz="1800" spc="-7" baseline="24305" dirty="0">
                <a:latin typeface="Arial"/>
                <a:cs typeface="Arial"/>
              </a:rPr>
              <a:t>2 </a:t>
            </a:r>
            <a:r>
              <a:rPr lang="en-US" sz="1800" dirty="0">
                <a:latin typeface="Arial"/>
                <a:cs typeface="Arial"/>
              </a:rPr>
              <a:t>=</a:t>
            </a:r>
            <a:r>
              <a:rPr lang="en-US" sz="1800" spc="-15" dirty="0">
                <a:latin typeface="Arial"/>
                <a:cs typeface="Arial"/>
              </a:rPr>
              <a:t> </a:t>
            </a:r>
            <a:r>
              <a:rPr lang="en-US" sz="1800" i="1" spc="-5" dirty="0">
                <a:latin typeface="Arial"/>
                <a:cs typeface="Arial"/>
              </a:rPr>
              <a:t>c</a:t>
            </a:r>
            <a:r>
              <a:rPr lang="en-US" sz="1800" spc="-7" baseline="24305" dirty="0">
                <a:latin typeface="Arial"/>
                <a:cs typeface="Arial"/>
              </a:rPr>
              <a:t>2</a:t>
            </a:r>
            <a:r>
              <a:rPr lang="en-US" sz="1800" spc="-5" dirty="0">
                <a:latin typeface="Arial"/>
                <a:cs typeface="Arial"/>
              </a:rPr>
              <a:t>.</a:t>
            </a:r>
            <a:endParaRPr lang="en-US" sz="1800" dirty="0">
              <a:latin typeface="Arial"/>
              <a:cs typeface="Arial"/>
            </a:endParaRPr>
          </a:p>
          <a:p>
            <a:pPr marL="60960" marR="55244">
              <a:lnSpc>
                <a:spcPct val="99900"/>
              </a:lnSpc>
              <a:spcBef>
                <a:spcPts val="750"/>
              </a:spcBef>
            </a:pPr>
            <a:r>
              <a:rPr lang="en-US" sz="1800" spc="-5" dirty="0">
                <a:latin typeface="Arial"/>
                <a:cs typeface="Arial"/>
              </a:rPr>
              <a:t>Euclid </a:t>
            </a:r>
            <a:r>
              <a:rPr lang="en-US" sz="1800" dirty="0">
                <a:latin typeface="Arial"/>
                <a:cs typeface="Arial"/>
              </a:rPr>
              <a:t>(330-275 </a:t>
            </a:r>
            <a:r>
              <a:rPr lang="en-US" sz="1800" spc="-5" dirty="0">
                <a:latin typeface="Arial"/>
                <a:cs typeface="Arial"/>
              </a:rPr>
              <a:t>SM) </a:t>
            </a:r>
            <a:r>
              <a:rPr lang="en-US" sz="1800" dirty="0" err="1">
                <a:latin typeface="Arial"/>
                <a:cs typeface="Arial"/>
              </a:rPr>
              <a:t>menulis</a:t>
            </a:r>
            <a:r>
              <a:rPr lang="en-US" sz="1800" dirty="0">
                <a:latin typeface="Arial"/>
                <a:cs typeface="Arial"/>
              </a:rPr>
              <a:t> </a:t>
            </a:r>
            <a:r>
              <a:rPr lang="en-US" sz="1800" spc="-5" dirty="0">
                <a:latin typeface="Arial"/>
                <a:cs typeface="Arial"/>
              </a:rPr>
              <a:t>lima  </a:t>
            </a:r>
            <a:r>
              <a:rPr lang="en-US" sz="1800" spc="-5" dirty="0" err="1">
                <a:latin typeface="Arial"/>
                <a:cs typeface="Arial"/>
              </a:rPr>
              <a:t>belas</a:t>
            </a:r>
            <a:r>
              <a:rPr lang="en-US" sz="1800" spc="-5" dirty="0">
                <a:latin typeface="Arial"/>
                <a:cs typeface="Arial"/>
              </a:rPr>
              <a:t> </a:t>
            </a:r>
            <a:r>
              <a:rPr lang="en-US" sz="1800" dirty="0" err="1">
                <a:latin typeface="Arial"/>
                <a:cs typeface="Arial"/>
              </a:rPr>
              <a:t>jilid</a:t>
            </a:r>
            <a:r>
              <a:rPr lang="en-US" sz="1800" dirty="0">
                <a:latin typeface="Arial"/>
                <a:cs typeface="Arial"/>
              </a:rPr>
              <a:t> </a:t>
            </a:r>
            <a:r>
              <a:rPr lang="en-US" sz="1800" dirty="0" err="1">
                <a:latin typeface="Arial"/>
                <a:cs typeface="Arial"/>
              </a:rPr>
              <a:t>buku</a:t>
            </a:r>
            <a:r>
              <a:rPr lang="en-US" sz="1800" dirty="0">
                <a:latin typeface="Arial"/>
                <a:cs typeface="Arial"/>
              </a:rPr>
              <a:t> </a:t>
            </a:r>
            <a:r>
              <a:rPr lang="en-US" sz="1800" dirty="0" err="1">
                <a:latin typeface="Arial"/>
                <a:cs typeface="Arial"/>
              </a:rPr>
              <a:t>geometri</a:t>
            </a:r>
            <a:r>
              <a:rPr lang="en-US" sz="1800" dirty="0">
                <a:latin typeface="Arial"/>
                <a:cs typeface="Arial"/>
              </a:rPr>
              <a:t> </a:t>
            </a:r>
            <a:r>
              <a:rPr lang="en-US" sz="1800" i="1" spc="-5" dirty="0">
                <a:latin typeface="Arial"/>
                <a:cs typeface="Arial"/>
              </a:rPr>
              <a:t>Elements</a:t>
            </a:r>
            <a:r>
              <a:rPr lang="en-US" sz="1800" spc="-5" dirty="0">
                <a:latin typeface="Arial"/>
                <a:cs typeface="Arial"/>
              </a:rPr>
              <a:t>.  Archimedes (287-212 SM) </a:t>
            </a:r>
            <a:r>
              <a:rPr lang="en-US" sz="1800" spc="-5" dirty="0" err="1">
                <a:latin typeface="Arial"/>
                <a:cs typeface="Arial"/>
              </a:rPr>
              <a:t>menulis</a:t>
            </a:r>
            <a:r>
              <a:rPr lang="en-US" sz="1800" spc="-5" dirty="0">
                <a:latin typeface="Arial"/>
                <a:cs typeface="Arial"/>
              </a:rPr>
              <a:t>  </a:t>
            </a:r>
            <a:r>
              <a:rPr lang="en-US" sz="1800" spc="-5" dirty="0" err="1">
                <a:latin typeface="Arial"/>
                <a:cs typeface="Arial"/>
              </a:rPr>
              <a:t>buku</a:t>
            </a:r>
            <a:r>
              <a:rPr lang="en-US" sz="1800" spc="-5" dirty="0">
                <a:latin typeface="Arial"/>
                <a:cs typeface="Arial"/>
              </a:rPr>
              <a:t> </a:t>
            </a:r>
            <a:r>
              <a:rPr lang="en-US" sz="1800" i="1" spc="-5" dirty="0">
                <a:latin typeface="Arial"/>
                <a:cs typeface="Arial"/>
              </a:rPr>
              <a:t>The</a:t>
            </a:r>
            <a:r>
              <a:rPr lang="en-US" sz="1800" i="1" spc="10" dirty="0">
                <a:latin typeface="Arial"/>
                <a:cs typeface="Arial"/>
              </a:rPr>
              <a:t> </a:t>
            </a:r>
            <a:r>
              <a:rPr lang="en-US" sz="1800" i="1" spc="-5" dirty="0">
                <a:latin typeface="Arial"/>
                <a:cs typeface="Arial"/>
              </a:rPr>
              <a:t>Method</a:t>
            </a:r>
            <a:r>
              <a:rPr lang="en-US" sz="1800" spc="-5" dirty="0">
                <a:latin typeface="Arial"/>
                <a:cs typeface="Arial"/>
              </a:rPr>
              <a:t>.</a:t>
            </a:r>
            <a:endParaRPr lang="en-US" sz="1800" dirty="0">
              <a:latin typeface="Arial"/>
              <a:cs typeface="Arial"/>
            </a:endParaRPr>
          </a:p>
          <a:p>
            <a:pPr marL="50800" marR="85725">
              <a:lnSpc>
                <a:spcPct val="100000"/>
              </a:lnSpc>
              <a:spcBef>
                <a:spcPts val="840"/>
              </a:spcBef>
            </a:pPr>
            <a:r>
              <a:rPr lang="en-US" sz="1800" spc="-5" dirty="0" err="1">
                <a:latin typeface="Arial"/>
                <a:cs typeface="Arial"/>
              </a:rPr>
              <a:t>Hipparcus</a:t>
            </a:r>
            <a:r>
              <a:rPr lang="en-US" sz="1800" spc="-5" dirty="0">
                <a:latin typeface="Arial"/>
                <a:cs typeface="Arial"/>
              </a:rPr>
              <a:t> </a:t>
            </a:r>
            <a:r>
              <a:rPr lang="en-US" sz="1800" dirty="0">
                <a:latin typeface="Arial"/>
                <a:cs typeface="Arial"/>
              </a:rPr>
              <a:t>(147-127 SM) </a:t>
            </a:r>
            <a:r>
              <a:rPr lang="en-US" sz="1800" spc="-5" dirty="0" err="1">
                <a:latin typeface="Arial"/>
                <a:cs typeface="Arial"/>
              </a:rPr>
              <a:t>menemu</a:t>
            </a:r>
            <a:r>
              <a:rPr lang="en-US" sz="1800" spc="-5" dirty="0">
                <a:latin typeface="Arial"/>
                <a:cs typeface="Arial"/>
              </a:rPr>
              <a:t>-  </a:t>
            </a:r>
            <a:r>
              <a:rPr lang="en-US" sz="1800" spc="-5" dirty="0" err="1">
                <a:latin typeface="Arial"/>
                <a:cs typeface="Arial"/>
              </a:rPr>
              <a:t>kan</a:t>
            </a:r>
            <a:r>
              <a:rPr lang="en-US" sz="1800" spc="-5" dirty="0">
                <a:latin typeface="Arial"/>
                <a:cs typeface="Arial"/>
              </a:rPr>
              <a:t> </a:t>
            </a:r>
            <a:r>
              <a:rPr lang="en-US" sz="1800" spc="-5" dirty="0" err="1">
                <a:latin typeface="Arial"/>
                <a:cs typeface="Arial"/>
              </a:rPr>
              <a:t>trigonometri</a:t>
            </a:r>
            <a:r>
              <a:rPr lang="en-US" sz="1800" spc="-5" dirty="0">
                <a:latin typeface="Arial"/>
                <a:cs typeface="Arial"/>
              </a:rPr>
              <a:t>.</a:t>
            </a:r>
            <a:endParaRPr lang="en-US" sz="1800" dirty="0">
              <a:latin typeface="Arial"/>
              <a:cs typeface="Arial"/>
            </a:endParaRPr>
          </a:p>
        </p:txBody>
      </p:sp>
      <p:sp>
        <p:nvSpPr>
          <p:cNvPr id="10" name="object 3">
            <a:extLst>
              <a:ext uri="{FF2B5EF4-FFF2-40B4-BE49-F238E27FC236}">
                <a16:creationId xmlns:a16="http://schemas.microsoft.com/office/drawing/2014/main" id="{1F192F68-B61C-4210-9DA4-45B2F543DC87}"/>
              </a:ext>
            </a:extLst>
          </p:cNvPr>
          <p:cNvSpPr txBox="1">
            <a:spLocks noGrp="1"/>
          </p:cNvSpPr>
          <p:nvPr>
            <p:ph type="title"/>
          </p:nvPr>
        </p:nvSpPr>
        <p:spPr>
          <a:xfrm>
            <a:off x="4072978" y="559561"/>
            <a:ext cx="6283325" cy="452120"/>
          </a:xfrm>
          <a:prstGeom prst="rect">
            <a:avLst/>
          </a:prstGeom>
        </p:spPr>
        <p:txBody>
          <a:bodyPr vert="horz" wrap="square" lIns="0" tIns="12065" rIns="0" bIns="0" rtlCol="0">
            <a:spAutoFit/>
          </a:bodyPr>
          <a:lstStyle/>
          <a:p>
            <a:pPr marL="12700">
              <a:lnSpc>
                <a:spcPct val="100000"/>
              </a:lnSpc>
              <a:spcBef>
                <a:spcPts val="95"/>
              </a:spcBef>
            </a:pPr>
            <a:r>
              <a:rPr sz="2800" i="0" spc="195" dirty="0">
                <a:solidFill>
                  <a:srgbClr val="000000"/>
                </a:solidFill>
                <a:latin typeface="Arial"/>
                <a:cs typeface="Arial"/>
              </a:rPr>
              <a:t>SEKILAS </a:t>
            </a:r>
            <a:r>
              <a:rPr sz="2800" i="0" spc="204" dirty="0">
                <a:solidFill>
                  <a:srgbClr val="000000"/>
                </a:solidFill>
                <a:latin typeface="Arial"/>
                <a:cs typeface="Arial"/>
              </a:rPr>
              <a:t>TENTANG</a:t>
            </a:r>
            <a:r>
              <a:rPr sz="2800" i="0" spc="-375" dirty="0">
                <a:solidFill>
                  <a:srgbClr val="000000"/>
                </a:solidFill>
                <a:latin typeface="Arial"/>
                <a:cs typeface="Arial"/>
              </a:rPr>
              <a:t> </a:t>
            </a:r>
            <a:r>
              <a:rPr sz="2800" i="0" spc="170" dirty="0">
                <a:solidFill>
                  <a:srgbClr val="000000"/>
                </a:solidFill>
                <a:latin typeface="Arial"/>
                <a:cs typeface="Arial"/>
              </a:rPr>
              <a:t>MATEMATIKA</a:t>
            </a:r>
            <a:endParaRPr sz="2800" dirty="0">
              <a:latin typeface="Arial"/>
              <a:cs typeface="Arial"/>
            </a:endParaRPr>
          </a:p>
        </p:txBody>
      </p:sp>
    </p:spTree>
    <p:extLst>
      <p:ext uri="{BB962C8B-B14F-4D97-AF65-F5344CB8AC3E}">
        <p14:creationId xmlns:p14="http://schemas.microsoft.com/office/powerpoint/2010/main" val="2064921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125D8D6-D434-4200-BF26-0D6AD3630ADC}"/>
              </a:ext>
            </a:extLst>
          </p:cNvPr>
          <p:cNvSpPr txBox="1"/>
          <p:nvPr/>
        </p:nvSpPr>
        <p:spPr>
          <a:xfrm>
            <a:off x="2016457" y="2164551"/>
            <a:ext cx="7826990" cy="3636893"/>
          </a:xfrm>
          <a:prstGeom prst="rect">
            <a:avLst/>
          </a:prstGeom>
          <a:noFill/>
        </p:spPr>
        <p:txBody>
          <a:bodyPr wrap="square">
            <a:spAutoFit/>
          </a:bodyPr>
          <a:lstStyle/>
          <a:p>
            <a:pPr marL="12700" marR="88265">
              <a:lnSpc>
                <a:spcPts val="2870"/>
              </a:lnSpc>
              <a:spcBef>
                <a:spcPts val="200"/>
              </a:spcBef>
            </a:pPr>
            <a:r>
              <a:rPr lang="en-US" sz="1800" spc="-5" dirty="0">
                <a:latin typeface="Arial"/>
                <a:cs typeface="Arial"/>
              </a:rPr>
              <a:t>250] Diophantus </a:t>
            </a:r>
            <a:r>
              <a:rPr lang="en-US" sz="1800" dirty="0" err="1">
                <a:latin typeface="Arial"/>
                <a:cs typeface="Arial"/>
              </a:rPr>
              <a:t>dari</a:t>
            </a:r>
            <a:r>
              <a:rPr lang="en-US" sz="1800" dirty="0">
                <a:latin typeface="Arial"/>
                <a:cs typeface="Arial"/>
              </a:rPr>
              <a:t> </a:t>
            </a:r>
            <a:r>
              <a:rPr lang="en-US" sz="1800" spc="-5" dirty="0">
                <a:latin typeface="Arial"/>
                <a:cs typeface="Arial"/>
              </a:rPr>
              <a:t>Alexandria </a:t>
            </a:r>
            <a:r>
              <a:rPr lang="en-US" sz="1800" spc="-5" dirty="0" err="1">
                <a:latin typeface="Arial"/>
                <a:cs typeface="Arial"/>
              </a:rPr>
              <a:t>menulis</a:t>
            </a:r>
            <a:r>
              <a:rPr lang="en-US" sz="1800" spc="-5" dirty="0">
                <a:latin typeface="Arial"/>
                <a:cs typeface="Arial"/>
              </a:rPr>
              <a:t> </a:t>
            </a:r>
            <a:r>
              <a:rPr lang="en-US" sz="1800" spc="-5" dirty="0" err="1">
                <a:latin typeface="Arial"/>
                <a:cs typeface="Arial"/>
              </a:rPr>
              <a:t>buku</a:t>
            </a:r>
            <a:r>
              <a:rPr lang="en-US" sz="1800" spc="-5" dirty="0">
                <a:latin typeface="Arial"/>
                <a:cs typeface="Arial"/>
              </a:rPr>
              <a:t> </a:t>
            </a:r>
            <a:r>
              <a:rPr lang="en-US" sz="1800" i="1" spc="-5" dirty="0" err="1">
                <a:latin typeface="Arial"/>
                <a:cs typeface="Arial"/>
              </a:rPr>
              <a:t>Arith</a:t>
            </a:r>
            <a:r>
              <a:rPr lang="en-US" sz="1800" i="1" spc="-5" dirty="0">
                <a:latin typeface="Arial"/>
                <a:cs typeface="Arial"/>
              </a:rPr>
              <a:t>-  metica </a:t>
            </a:r>
            <a:r>
              <a:rPr lang="en-US" sz="1800" dirty="0">
                <a:latin typeface="Arial"/>
                <a:cs typeface="Arial"/>
              </a:rPr>
              <a:t>yang </a:t>
            </a:r>
            <a:r>
              <a:rPr lang="en-US" sz="1800" spc="-5" dirty="0" err="1">
                <a:latin typeface="Arial"/>
                <a:cs typeface="Arial"/>
              </a:rPr>
              <a:t>memperkenalkan</a:t>
            </a:r>
            <a:r>
              <a:rPr lang="en-US" sz="1800" spc="-5" dirty="0">
                <a:latin typeface="Arial"/>
                <a:cs typeface="Arial"/>
              </a:rPr>
              <a:t> </a:t>
            </a:r>
            <a:r>
              <a:rPr lang="en-US" sz="1800" dirty="0" err="1">
                <a:latin typeface="Arial"/>
                <a:cs typeface="Arial"/>
              </a:rPr>
              <a:t>gagasan</a:t>
            </a:r>
            <a:r>
              <a:rPr lang="en-US" sz="1800" dirty="0">
                <a:latin typeface="Arial"/>
                <a:cs typeface="Arial"/>
              </a:rPr>
              <a:t> </a:t>
            </a:r>
            <a:r>
              <a:rPr lang="en-US" sz="1800" spc="-5" dirty="0" err="1">
                <a:latin typeface="Arial"/>
                <a:cs typeface="Arial"/>
              </a:rPr>
              <a:t>kasar</a:t>
            </a:r>
            <a:r>
              <a:rPr lang="en-US" sz="1800" spc="60" dirty="0">
                <a:latin typeface="Arial"/>
                <a:cs typeface="Arial"/>
              </a:rPr>
              <a:t> </a:t>
            </a:r>
            <a:r>
              <a:rPr lang="en-US" sz="1800" spc="-5" dirty="0" err="1">
                <a:latin typeface="Arial"/>
                <a:cs typeface="Arial"/>
              </a:rPr>
              <a:t>aljabar</a:t>
            </a:r>
            <a:r>
              <a:rPr lang="en-US" sz="1800" spc="-5" dirty="0">
                <a:latin typeface="Arial"/>
                <a:cs typeface="Arial"/>
              </a:rPr>
              <a:t>.</a:t>
            </a:r>
            <a:endParaRPr lang="en-US" sz="1800" dirty="0">
              <a:latin typeface="Arial"/>
              <a:cs typeface="Arial"/>
            </a:endParaRPr>
          </a:p>
          <a:p>
            <a:pPr>
              <a:lnSpc>
                <a:spcPct val="100000"/>
              </a:lnSpc>
              <a:spcBef>
                <a:spcPts val="25"/>
              </a:spcBef>
            </a:pPr>
            <a:endParaRPr lang="en-US" sz="1800" dirty="0">
              <a:latin typeface="Arial"/>
              <a:cs typeface="Arial"/>
            </a:endParaRPr>
          </a:p>
          <a:p>
            <a:pPr marL="12700">
              <a:lnSpc>
                <a:spcPct val="100000"/>
              </a:lnSpc>
            </a:pPr>
            <a:r>
              <a:rPr lang="en-US" sz="1800" spc="-5" dirty="0">
                <a:latin typeface="Arial"/>
                <a:cs typeface="Arial"/>
              </a:rPr>
              <a:t>[595] </a:t>
            </a:r>
            <a:r>
              <a:rPr lang="en-US" sz="1800" spc="-5" dirty="0" err="1">
                <a:latin typeface="Arial"/>
                <a:cs typeface="Arial"/>
              </a:rPr>
              <a:t>Bilangan</a:t>
            </a:r>
            <a:r>
              <a:rPr lang="en-US" sz="1800" spc="-5" dirty="0">
                <a:latin typeface="Arial"/>
                <a:cs typeface="Arial"/>
              </a:rPr>
              <a:t> </a:t>
            </a:r>
            <a:r>
              <a:rPr lang="en-US" sz="1800" dirty="0" err="1">
                <a:latin typeface="Arial"/>
                <a:cs typeface="Arial"/>
              </a:rPr>
              <a:t>desimal</a:t>
            </a:r>
            <a:r>
              <a:rPr lang="en-US" sz="1800" dirty="0">
                <a:latin typeface="Arial"/>
                <a:cs typeface="Arial"/>
              </a:rPr>
              <a:t> </a:t>
            </a:r>
            <a:r>
              <a:rPr lang="en-US" sz="1800" spc="-5" dirty="0" err="1">
                <a:latin typeface="Arial"/>
                <a:cs typeface="Arial"/>
              </a:rPr>
              <a:t>telah</a:t>
            </a:r>
            <a:r>
              <a:rPr lang="en-US" sz="1800" spc="-5" dirty="0">
                <a:latin typeface="Arial"/>
                <a:cs typeface="Arial"/>
              </a:rPr>
              <a:t> </a:t>
            </a:r>
            <a:r>
              <a:rPr lang="en-US" sz="1800" spc="-5" dirty="0" err="1">
                <a:latin typeface="Arial"/>
                <a:cs typeface="Arial"/>
              </a:rPr>
              <a:t>dikenal</a:t>
            </a:r>
            <a:r>
              <a:rPr lang="en-US" sz="1800" spc="-5" dirty="0">
                <a:latin typeface="Arial"/>
                <a:cs typeface="Arial"/>
              </a:rPr>
              <a:t> </a:t>
            </a:r>
            <a:r>
              <a:rPr lang="en-US" sz="1800" dirty="0">
                <a:latin typeface="Arial"/>
                <a:cs typeface="Arial"/>
              </a:rPr>
              <a:t>di</a:t>
            </a:r>
            <a:r>
              <a:rPr lang="en-US" sz="1800" spc="10" dirty="0">
                <a:latin typeface="Arial"/>
                <a:cs typeface="Arial"/>
              </a:rPr>
              <a:t> </a:t>
            </a:r>
            <a:r>
              <a:rPr lang="en-US" sz="1800" dirty="0">
                <a:latin typeface="Arial"/>
                <a:cs typeface="Arial"/>
              </a:rPr>
              <a:t>India.</a:t>
            </a:r>
          </a:p>
          <a:p>
            <a:pPr>
              <a:lnSpc>
                <a:spcPct val="100000"/>
              </a:lnSpc>
            </a:pPr>
            <a:endParaRPr lang="en-US" sz="2000" dirty="0">
              <a:latin typeface="Arial"/>
              <a:cs typeface="Arial"/>
            </a:endParaRPr>
          </a:p>
          <a:p>
            <a:pPr marL="12700" marR="83820">
              <a:lnSpc>
                <a:spcPct val="99800"/>
              </a:lnSpc>
            </a:pPr>
            <a:r>
              <a:rPr lang="en-US" sz="1800" spc="-5" dirty="0">
                <a:latin typeface="Arial"/>
                <a:cs typeface="Arial"/>
              </a:rPr>
              <a:t>[630] </a:t>
            </a:r>
            <a:r>
              <a:rPr lang="en-US" sz="1800" spc="-5" dirty="0" err="1">
                <a:latin typeface="Arial"/>
                <a:cs typeface="Arial"/>
              </a:rPr>
              <a:t>Matematikawan</a:t>
            </a:r>
            <a:r>
              <a:rPr lang="en-US" sz="1800" spc="-5" dirty="0">
                <a:latin typeface="Arial"/>
                <a:cs typeface="Arial"/>
              </a:rPr>
              <a:t> India Brahmagupta (598-665)  </a:t>
            </a:r>
            <a:r>
              <a:rPr lang="en-US" sz="1800" spc="-5" dirty="0" err="1">
                <a:latin typeface="Arial"/>
                <a:cs typeface="Arial"/>
              </a:rPr>
              <a:t>telah</a:t>
            </a:r>
            <a:r>
              <a:rPr lang="en-US" sz="1800" spc="-5" dirty="0">
                <a:latin typeface="Arial"/>
                <a:cs typeface="Arial"/>
              </a:rPr>
              <a:t> </a:t>
            </a:r>
            <a:r>
              <a:rPr lang="en-US" sz="1800" dirty="0" err="1">
                <a:latin typeface="Arial"/>
                <a:cs typeface="Arial"/>
              </a:rPr>
              <a:t>mengenal</a:t>
            </a:r>
            <a:r>
              <a:rPr lang="en-US" sz="1800" dirty="0">
                <a:latin typeface="Arial"/>
                <a:cs typeface="Arial"/>
              </a:rPr>
              <a:t> </a:t>
            </a:r>
            <a:r>
              <a:rPr lang="en-US" sz="1800" dirty="0" err="1">
                <a:latin typeface="Arial"/>
                <a:cs typeface="Arial"/>
              </a:rPr>
              <a:t>konsep</a:t>
            </a:r>
            <a:r>
              <a:rPr lang="en-US" sz="1800" dirty="0">
                <a:latin typeface="Arial"/>
                <a:cs typeface="Arial"/>
              </a:rPr>
              <a:t> </a:t>
            </a:r>
            <a:r>
              <a:rPr lang="en-US" sz="1800" dirty="0" err="1">
                <a:latin typeface="Arial"/>
                <a:cs typeface="Arial"/>
              </a:rPr>
              <a:t>bilangan</a:t>
            </a:r>
            <a:r>
              <a:rPr lang="en-US" sz="1800" dirty="0">
                <a:latin typeface="Arial"/>
                <a:cs typeface="Arial"/>
              </a:rPr>
              <a:t> </a:t>
            </a:r>
            <a:r>
              <a:rPr lang="en-US" sz="1800" spc="-5" dirty="0" err="1">
                <a:latin typeface="Arial"/>
                <a:cs typeface="Arial"/>
              </a:rPr>
              <a:t>negatif</a:t>
            </a:r>
            <a:r>
              <a:rPr lang="en-US" sz="1800" spc="-5" dirty="0">
                <a:latin typeface="Arial"/>
                <a:cs typeface="Arial"/>
              </a:rPr>
              <a:t> dan </a:t>
            </a:r>
            <a:r>
              <a:rPr lang="en-US" sz="1800" spc="-5" dirty="0" err="1">
                <a:latin typeface="Arial"/>
                <a:cs typeface="Arial"/>
              </a:rPr>
              <a:t>nol</a:t>
            </a:r>
            <a:r>
              <a:rPr lang="en-US" sz="1800" spc="-5" dirty="0">
                <a:latin typeface="Arial"/>
                <a:cs typeface="Arial"/>
              </a:rPr>
              <a:t> </a:t>
            </a:r>
            <a:r>
              <a:rPr lang="en-US" sz="1800" dirty="0" err="1">
                <a:latin typeface="Arial"/>
                <a:cs typeface="Arial"/>
              </a:rPr>
              <a:t>serta</a:t>
            </a:r>
            <a:r>
              <a:rPr lang="en-US" sz="1800" dirty="0">
                <a:latin typeface="Arial"/>
                <a:cs typeface="Arial"/>
              </a:rPr>
              <a:t>  </a:t>
            </a:r>
            <a:r>
              <a:rPr lang="en-US" sz="1800" spc="-5" dirty="0" err="1">
                <a:latin typeface="Arial"/>
                <a:cs typeface="Arial"/>
              </a:rPr>
              <a:t>metode</a:t>
            </a:r>
            <a:r>
              <a:rPr lang="en-US" sz="1800" spc="-5" dirty="0">
                <a:latin typeface="Arial"/>
                <a:cs typeface="Arial"/>
              </a:rPr>
              <a:t> </a:t>
            </a:r>
            <a:r>
              <a:rPr lang="en-US" sz="1800" spc="-5" dirty="0" err="1">
                <a:latin typeface="Arial"/>
                <a:cs typeface="Arial"/>
              </a:rPr>
              <a:t>untuk</a:t>
            </a:r>
            <a:r>
              <a:rPr lang="en-US" sz="1800" spc="-5" dirty="0">
                <a:latin typeface="Arial"/>
                <a:cs typeface="Arial"/>
              </a:rPr>
              <a:t> </a:t>
            </a:r>
            <a:r>
              <a:rPr lang="en-US" sz="1800" spc="-5" dirty="0" err="1">
                <a:latin typeface="Arial"/>
                <a:cs typeface="Arial"/>
              </a:rPr>
              <a:t>menyelesaikan</a:t>
            </a:r>
            <a:r>
              <a:rPr lang="en-US" sz="1800" spc="-5" dirty="0">
                <a:latin typeface="Arial"/>
                <a:cs typeface="Arial"/>
              </a:rPr>
              <a:t> </a:t>
            </a:r>
            <a:r>
              <a:rPr lang="en-US" sz="1800" dirty="0" err="1">
                <a:latin typeface="Arial"/>
                <a:cs typeface="Arial"/>
              </a:rPr>
              <a:t>persamaan</a:t>
            </a:r>
            <a:r>
              <a:rPr lang="en-US" sz="1800" spc="30" dirty="0">
                <a:latin typeface="Arial"/>
                <a:cs typeface="Arial"/>
              </a:rPr>
              <a:t> </a:t>
            </a:r>
            <a:r>
              <a:rPr lang="en-US" sz="1800" spc="-5" dirty="0" err="1">
                <a:latin typeface="Arial"/>
                <a:cs typeface="Arial"/>
              </a:rPr>
              <a:t>kuadrat</a:t>
            </a:r>
            <a:r>
              <a:rPr lang="en-US" sz="1800" spc="-5" dirty="0">
                <a:latin typeface="Arial"/>
                <a:cs typeface="Arial"/>
              </a:rPr>
              <a:t>.</a:t>
            </a:r>
          </a:p>
          <a:p>
            <a:pPr marL="12700" marR="83820">
              <a:lnSpc>
                <a:spcPct val="99800"/>
              </a:lnSpc>
            </a:pPr>
            <a:endParaRPr lang="en-US" spc="-5" dirty="0">
              <a:latin typeface="Arial"/>
              <a:cs typeface="Arial"/>
            </a:endParaRPr>
          </a:p>
          <a:p>
            <a:pPr marL="12700" marR="83820">
              <a:lnSpc>
                <a:spcPct val="99800"/>
              </a:lnSpc>
            </a:pPr>
            <a:r>
              <a:rPr lang="en-US" sz="1800" spc="-5" dirty="0">
                <a:latin typeface="Arial"/>
                <a:cs typeface="Arial"/>
              </a:rPr>
              <a:t>[750] </a:t>
            </a:r>
            <a:r>
              <a:rPr lang="en-US" sz="1800" spc="-5" dirty="0" err="1">
                <a:latin typeface="Arial"/>
                <a:cs typeface="Arial"/>
              </a:rPr>
              <a:t>Matematika</a:t>
            </a:r>
            <a:r>
              <a:rPr lang="en-US" sz="1800" spc="-5" dirty="0">
                <a:latin typeface="Arial"/>
                <a:cs typeface="Arial"/>
              </a:rPr>
              <a:t> </a:t>
            </a:r>
            <a:r>
              <a:rPr lang="en-US" sz="1800" spc="-5" dirty="0" err="1">
                <a:latin typeface="Arial"/>
                <a:cs typeface="Arial"/>
              </a:rPr>
              <a:t>dikembangkan</a:t>
            </a:r>
            <a:r>
              <a:rPr lang="en-US" sz="1800" spc="-5" dirty="0">
                <a:latin typeface="Arial"/>
                <a:cs typeface="Arial"/>
              </a:rPr>
              <a:t> di </a:t>
            </a:r>
            <a:r>
              <a:rPr lang="en-US" sz="1800" spc="-5" dirty="0" err="1">
                <a:latin typeface="Arial"/>
                <a:cs typeface="Arial"/>
              </a:rPr>
              <a:t>Spanyol</a:t>
            </a:r>
            <a:r>
              <a:rPr lang="en-US" sz="1800" spc="-5" dirty="0">
                <a:latin typeface="Arial"/>
                <a:cs typeface="Arial"/>
              </a:rPr>
              <a:t> Arab, dan  </a:t>
            </a:r>
            <a:r>
              <a:rPr lang="en-US" sz="1800" spc="-5" dirty="0" err="1">
                <a:latin typeface="Arial"/>
                <a:cs typeface="Arial"/>
              </a:rPr>
              <a:t>karya</a:t>
            </a:r>
            <a:r>
              <a:rPr lang="en-US" sz="1800" spc="-5" dirty="0">
                <a:latin typeface="Arial"/>
                <a:cs typeface="Arial"/>
              </a:rPr>
              <a:t> </a:t>
            </a:r>
            <a:r>
              <a:rPr lang="en-US" sz="1800" dirty="0">
                <a:latin typeface="Arial"/>
                <a:cs typeface="Arial"/>
              </a:rPr>
              <a:t>Euclid </a:t>
            </a:r>
            <a:r>
              <a:rPr lang="en-US" sz="1800" i="1" spc="-5" dirty="0">
                <a:latin typeface="Arial"/>
                <a:cs typeface="Arial"/>
              </a:rPr>
              <a:t>Elements </a:t>
            </a:r>
            <a:r>
              <a:rPr lang="en-US" sz="1800" spc="-5" dirty="0" err="1">
                <a:latin typeface="Arial"/>
                <a:cs typeface="Arial"/>
              </a:rPr>
              <a:t>diterjemahkan</a:t>
            </a:r>
            <a:r>
              <a:rPr lang="en-US" sz="1800" spc="-5" dirty="0">
                <a:latin typeface="Arial"/>
                <a:cs typeface="Arial"/>
              </a:rPr>
              <a:t> </a:t>
            </a:r>
            <a:r>
              <a:rPr lang="en-US" sz="1800" spc="-5" dirty="0" err="1">
                <a:latin typeface="Arial"/>
                <a:cs typeface="Arial"/>
              </a:rPr>
              <a:t>ke</a:t>
            </a:r>
            <a:r>
              <a:rPr lang="en-US" sz="1800" spc="-5" dirty="0">
                <a:latin typeface="Arial"/>
                <a:cs typeface="Arial"/>
              </a:rPr>
              <a:t> </a:t>
            </a:r>
            <a:r>
              <a:rPr lang="en-US" sz="1800" spc="-5" dirty="0" err="1">
                <a:latin typeface="Arial"/>
                <a:cs typeface="Arial"/>
              </a:rPr>
              <a:t>bahasa</a:t>
            </a:r>
            <a:r>
              <a:rPr lang="en-US" sz="1800" spc="80" dirty="0">
                <a:latin typeface="Arial"/>
                <a:cs typeface="Arial"/>
              </a:rPr>
              <a:t> </a:t>
            </a:r>
            <a:r>
              <a:rPr lang="en-US" sz="1800" spc="-5" dirty="0">
                <a:latin typeface="Arial"/>
                <a:cs typeface="Arial"/>
              </a:rPr>
              <a:t>Arab</a:t>
            </a:r>
          </a:p>
          <a:p>
            <a:pPr marL="12700" marR="83820">
              <a:lnSpc>
                <a:spcPct val="99800"/>
              </a:lnSpc>
            </a:pPr>
            <a:endParaRPr lang="en-US" sz="1800" dirty="0">
              <a:latin typeface="Arial"/>
              <a:cs typeface="Arial"/>
            </a:endParaRPr>
          </a:p>
        </p:txBody>
      </p:sp>
      <p:sp>
        <p:nvSpPr>
          <p:cNvPr id="8" name="TextBox 7">
            <a:extLst>
              <a:ext uri="{FF2B5EF4-FFF2-40B4-BE49-F238E27FC236}">
                <a16:creationId xmlns:a16="http://schemas.microsoft.com/office/drawing/2014/main" id="{17841B1D-6331-4D74-9DCF-30EDEBE44DD1}"/>
              </a:ext>
            </a:extLst>
          </p:cNvPr>
          <p:cNvSpPr txBox="1"/>
          <p:nvPr/>
        </p:nvSpPr>
        <p:spPr>
          <a:xfrm>
            <a:off x="3285699" y="777501"/>
            <a:ext cx="7826990" cy="369332"/>
          </a:xfrm>
          <a:prstGeom prst="rect">
            <a:avLst/>
          </a:prstGeom>
          <a:noFill/>
        </p:spPr>
        <p:txBody>
          <a:bodyPr wrap="square">
            <a:spAutoFit/>
          </a:bodyPr>
          <a:lstStyle/>
          <a:p>
            <a:r>
              <a:rPr lang="en-US" sz="1800" i="0" spc="195" dirty="0">
                <a:solidFill>
                  <a:srgbClr val="000000"/>
                </a:solidFill>
                <a:latin typeface="Arial"/>
                <a:cs typeface="Arial"/>
              </a:rPr>
              <a:t>SEKILAS </a:t>
            </a:r>
            <a:r>
              <a:rPr lang="en-US" sz="1800" i="0" spc="204" dirty="0">
                <a:solidFill>
                  <a:srgbClr val="000000"/>
                </a:solidFill>
                <a:latin typeface="Arial"/>
                <a:cs typeface="Arial"/>
              </a:rPr>
              <a:t>TENTANG</a:t>
            </a:r>
            <a:r>
              <a:rPr lang="en-US" sz="1800" i="0" spc="-375" dirty="0">
                <a:solidFill>
                  <a:srgbClr val="000000"/>
                </a:solidFill>
                <a:latin typeface="Arial"/>
                <a:cs typeface="Arial"/>
              </a:rPr>
              <a:t> </a:t>
            </a:r>
            <a:r>
              <a:rPr lang="en-US" sz="1800" i="0" spc="170" dirty="0">
                <a:solidFill>
                  <a:srgbClr val="000000"/>
                </a:solidFill>
                <a:latin typeface="Arial"/>
                <a:cs typeface="Arial"/>
              </a:rPr>
              <a:t>MATEMATIKA</a:t>
            </a:r>
            <a:endParaRPr lang="en-US" dirty="0"/>
          </a:p>
        </p:txBody>
      </p:sp>
    </p:spTree>
    <p:extLst>
      <p:ext uri="{BB962C8B-B14F-4D97-AF65-F5344CB8AC3E}">
        <p14:creationId xmlns:p14="http://schemas.microsoft.com/office/powerpoint/2010/main" val="908350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3475093-587C-46D4-9140-82C677B136F8}"/>
              </a:ext>
            </a:extLst>
          </p:cNvPr>
          <p:cNvSpPr txBox="1"/>
          <p:nvPr/>
        </p:nvSpPr>
        <p:spPr>
          <a:xfrm>
            <a:off x="2182505" y="1843950"/>
            <a:ext cx="7826990" cy="3170099"/>
          </a:xfrm>
          <a:prstGeom prst="rect">
            <a:avLst/>
          </a:prstGeom>
          <a:noFill/>
        </p:spPr>
        <p:txBody>
          <a:bodyPr wrap="square">
            <a:spAutoFit/>
          </a:bodyPr>
          <a:lstStyle/>
          <a:p>
            <a:r>
              <a:rPr lang="en-US" dirty="0"/>
              <a:t>[8</a:t>
            </a:r>
            <a:r>
              <a:rPr lang="en-US" sz="2000" dirty="0"/>
              <a:t>20] </a:t>
            </a:r>
            <a:r>
              <a:rPr lang="en-US" sz="2000" dirty="0" err="1"/>
              <a:t>Matematikawan</a:t>
            </a:r>
            <a:r>
              <a:rPr lang="en-US" sz="2000" dirty="0"/>
              <a:t> Persia Muhammad </a:t>
            </a:r>
            <a:r>
              <a:rPr lang="en-US" sz="2000" dirty="0" err="1"/>
              <a:t>Ibnu</a:t>
            </a:r>
            <a:r>
              <a:rPr lang="en-US" sz="2000" dirty="0"/>
              <a:t> Musa  al </a:t>
            </a:r>
            <a:r>
              <a:rPr lang="en-US" sz="2000" dirty="0" err="1"/>
              <a:t>Khowarizmi</a:t>
            </a:r>
            <a:r>
              <a:rPr lang="en-US" sz="2000" dirty="0"/>
              <a:t> (780-850) </a:t>
            </a:r>
            <a:r>
              <a:rPr lang="en-US" sz="2000" dirty="0" err="1"/>
              <a:t>menulis</a:t>
            </a:r>
            <a:r>
              <a:rPr lang="en-US" sz="2000" dirty="0"/>
              <a:t> </a:t>
            </a:r>
            <a:r>
              <a:rPr lang="en-US" sz="2000" dirty="0" err="1"/>
              <a:t>buku</a:t>
            </a:r>
            <a:r>
              <a:rPr lang="en-US" sz="2000" dirty="0"/>
              <a:t> Al Jabr </a:t>
            </a:r>
            <a:r>
              <a:rPr lang="en-US" sz="2000" dirty="0" err="1"/>
              <a:t>Wa’l</a:t>
            </a:r>
            <a:r>
              <a:rPr lang="en-US" sz="2000" dirty="0"/>
              <a:t>  </a:t>
            </a:r>
            <a:r>
              <a:rPr lang="en-US" sz="2000" dirty="0" err="1"/>
              <a:t>Muqabalah</a:t>
            </a:r>
            <a:r>
              <a:rPr lang="en-US" sz="2000" dirty="0"/>
              <a:t> yang </a:t>
            </a:r>
            <a:r>
              <a:rPr lang="en-US" sz="2000" dirty="0" err="1"/>
              <a:t>memperkenalkan</a:t>
            </a:r>
            <a:r>
              <a:rPr lang="en-US" sz="2000" dirty="0"/>
              <a:t> </a:t>
            </a:r>
            <a:r>
              <a:rPr lang="en-US" sz="2000" dirty="0" err="1"/>
              <a:t>istilah</a:t>
            </a:r>
            <a:r>
              <a:rPr lang="en-US" sz="2000" dirty="0"/>
              <a:t> ‘</a:t>
            </a:r>
            <a:r>
              <a:rPr lang="en-US" sz="2000" dirty="0" err="1"/>
              <a:t>aljabar</a:t>
            </a:r>
            <a:r>
              <a:rPr lang="en-US" sz="2000" dirty="0"/>
              <a:t>’.</a:t>
            </a:r>
          </a:p>
          <a:p>
            <a:endParaRPr lang="en-US" sz="2000" dirty="0"/>
          </a:p>
          <a:p>
            <a:r>
              <a:rPr lang="en-US" sz="2000" dirty="0"/>
              <a:t>[975] </a:t>
            </a:r>
            <a:r>
              <a:rPr lang="en-US" sz="2000" dirty="0" err="1"/>
              <a:t>Notasi</a:t>
            </a:r>
            <a:r>
              <a:rPr lang="en-US" sz="2000" dirty="0"/>
              <a:t> </a:t>
            </a:r>
            <a:r>
              <a:rPr lang="en-US" sz="2000" dirty="0" err="1"/>
              <a:t>aritmetika</a:t>
            </a:r>
            <a:r>
              <a:rPr lang="en-US" sz="2000" dirty="0"/>
              <a:t> </a:t>
            </a:r>
            <a:r>
              <a:rPr lang="en-US" sz="2000" dirty="0" err="1"/>
              <a:t>diperkenalkan</a:t>
            </a:r>
            <a:r>
              <a:rPr lang="en-US" sz="2000" dirty="0"/>
              <a:t> di </a:t>
            </a:r>
            <a:r>
              <a:rPr lang="en-US" sz="2000" dirty="0" err="1"/>
              <a:t>Eropa</a:t>
            </a:r>
            <a:r>
              <a:rPr lang="en-US" sz="2000" dirty="0"/>
              <a:t> oleh  </a:t>
            </a:r>
            <a:r>
              <a:rPr lang="en-US" sz="2000" dirty="0" err="1"/>
              <a:t>bangsa</a:t>
            </a:r>
            <a:r>
              <a:rPr lang="en-US" sz="2000" dirty="0"/>
              <a:t> Arab.</a:t>
            </a:r>
          </a:p>
          <a:p>
            <a:endParaRPr lang="en-US" sz="2000" dirty="0"/>
          </a:p>
          <a:p>
            <a:r>
              <a:rPr lang="en-US" sz="2000" dirty="0"/>
              <a:t>[1202] Fibonacci (1170-1250) </a:t>
            </a:r>
            <a:r>
              <a:rPr lang="en-US" sz="2000" dirty="0" err="1"/>
              <a:t>melalui</a:t>
            </a:r>
            <a:r>
              <a:rPr lang="en-US" sz="2000" dirty="0"/>
              <a:t> Liber Abaci</a:t>
            </a:r>
          </a:p>
          <a:p>
            <a:r>
              <a:rPr lang="en-US" sz="2000" dirty="0" err="1"/>
              <a:t>memperkenalkan</a:t>
            </a:r>
            <a:r>
              <a:rPr lang="en-US" sz="2000" dirty="0"/>
              <a:t> </a:t>
            </a:r>
            <a:r>
              <a:rPr lang="en-US" sz="2000" dirty="0" err="1"/>
              <a:t>lambang</a:t>
            </a:r>
            <a:r>
              <a:rPr lang="en-US" sz="2000" dirty="0"/>
              <a:t> </a:t>
            </a:r>
            <a:r>
              <a:rPr lang="en-US" sz="2000" dirty="0" err="1"/>
              <a:t>bilangan</a:t>
            </a:r>
            <a:r>
              <a:rPr lang="en-US" sz="2000" dirty="0"/>
              <a:t> Arab di </a:t>
            </a:r>
            <a:r>
              <a:rPr lang="en-US" sz="2000" dirty="0" err="1"/>
              <a:t>Eropa</a:t>
            </a:r>
            <a:r>
              <a:rPr lang="en-US" sz="2000" dirty="0"/>
              <a:t>.</a:t>
            </a:r>
          </a:p>
          <a:p>
            <a:endParaRPr lang="en-US" sz="2000" dirty="0"/>
          </a:p>
          <a:p>
            <a:r>
              <a:rPr lang="en-US" sz="2000" dirty="0" err="1"/>
              <a:t>Sejumlah</a:t>
            </a:r>
            <a:r>
              <a:rPr lang="en-US" sz="2000" dirty="0"/>
              <a:t> universitas </a:t>
            </a:r>
            <a:r>
              <a:rPr lang="en-US" sz="2000" dirty="0" err="1"/>
              <a:t>didirikan</a:t>
            </a:r>
            <a:r>
              <a:rPr lang="en-US" sz="2000" dirty="0"/>
              <a:t> di </a:t>
            </a:r>
            <a:r>
              <a:rPr lang="en-US" sz="2000" dirty="0" err="1"/>
              <a:t>Eropa</a:t>
            </a:r>
            <a:r>
              <a:rPr lang="en-US" sz="2000" dirty="0"/>
              <a:t> pada </a:t>
            </a:r>
            <a:r>
              <a:rPr lang="en-US" sz="2000" dirty="0" err="1"/>
              <a:t>abad</a:t>
            </a:r>
            <a:r>
              <a:rPr lang="en-US" sz="2000" dirty="0"/>
              <a:t>  </a:t>
            </a:r>
            <a:r>
              <a:rPr lang="en-US" sz="2000" dirty="0" err="1"/>
              <a:t>pertengahan</a:t>
            </a:r>
            <a:r>
              <a:rPr lang="en-US" sz="2000" dirty="0"/>
              <a:t>.</a:t>
            </a:r>
          </a:p>
        </p:txBody>
      </p:sp>
      <p:sp>
        <p:nvSpPr>
          <p:cNvPr id="7" name="object 3">
            <a:extLst>
              <a:ext uri="{FF2B5EF4-FFF2-40B4-BE49-F238E27FC236}">
                <a16:creationId xmlns:a16="http://schemas.microsoft.com/office/drawing/2014/main" id="{5ED4D5B0-B610-447B-898D-C254DC74871D}"/>
              </a:ext>
            </a:extLst>
          </p:cNvPr>
          <p:cNvSpPr txBox="1">
            <a:spLocks noGrp="1"/>
          </p:cNvSpPr>
          <p:nvPr>
            <p:ph type="title"/>
          </p:nvPr>
        </p:nvSpPr>
        <p:spPr>
          <a:xfrm>
            <a:off x="3726170" y="655095"/>
            <a:ext cx="6283325" cy="452120"/>
          </a:xfrm>
          <a:prstGeom prst="rect">
            <a:avLst/>
          </a:prstGeom>
        </p:spPr>
        <p:txBody>
          <a:bodyPr vert="horz" wrap="square" lIns="0" tIns="12065" rIns="0" bIns="0" rtlCol="0">
            <a:spAutoFit/>
          </a:bodyPr>
          <a:lstStyle/>
          <a:p>
            <a:pPr marL="12700">
              <a:lnSpc>
                <a:spcPct val="100000"/>
              </a:lnSpc>
              <a:spcBef>
                <a:spcPts val="95"/>
              </a:spcBef>
            </a:pPr>
            <a:r>
              <a:rPr sz="2800" i="0" spc="195" dirty="0">
                <a:solidFill>
                  <a:srgbClr val="000000"/>
                </a:solidFill>
                <a:latin typeface="Arial"/>
                <a:cs typeface="Arial"/>
              </a:rPr>
              <a:t>SEKILAS </a:t>
            </a:r>
            <a:r>
              <a:rPr sz="2800" i="0" spc="204" dirty="0">
                <a:solidFill>
                  <a:srgbClr val="000000"/>
                </a:solidFill>
                <a:latin typeface="Arial"/>
                <a:cs typeface="Arial"/>
              </a:rPr>
              <a:t>TENTANG</a:t>
            </a:r>
            <a:r>
              <a:rPr sz="2800" i="0" spc="-375" dirty="0">
                <a:solidFill>
                  <a:srgbClr val="000000"/>
                </a:solidFill>
                <a:latin typeface="Arial"/>
                <a:cs typeface="Arial"/>
              </a:rPr>
              <a:t> </a:t>
            </a:r>
            <a:r>
              <a:rPr sz="2800" i="0" spc="170" dirty="0">
                <a:solidFill>
                  <a:srgbClr val="000000"/>
                </a:solidFill>
                <a:latin typeface="Arial"/>
                <a:cs typeface="Arial"/>
              </a:rPr>
              <a:t>MATEMATIKA</a:t>
            </a:r>
            <a:endParaRPr sz="2800" dirty="0">
              <a:latin typeface="Arial"/>
              <a:cs typeface="Arial"/>
            </a:endParaRPr>
          </a:p>
        </p:txBody>
      </p:sp>
    </p:spTree>
    <p:extLst>
      <p:ext uri="{BB962C8B-B14F-4D97-AF65-F5344CB8AC3E}">
        <p14:creationId xmlns:p14="http://schemas.microsoft.com/office/powerpoint/2010/main" val="2698796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94CF015-2134-48F1-977D-4BFB4C5C5134}"/>
              </a:ext>
            </a:extLst>
          </p:cNvPr>
          <p:cNvSpPr txBox="1"/>
          <p:nvPr/>
        </p:nvSpPr>
        <p:spPr>
          <a:xfrm>
            <a:off x="2889914" y="1665617"/>
            <a:ext cx="7826990" cy="4708981"/>
          </a:xfrm>
          <a:prstGeom prst="rect">
            <a:avLst/>
          </a:prstGeom>
          <a:noFill/>
        </p:spPr>
        <p:txBody>
          <a:bodyPr wrap="square">
            <a:spAutoFit/>
          </a:bodyPr>
          <a:lstStyle/>
          <a:p>
            <a:r>
              <a:rPr lang="en-US" sz="2000" dirty="0"/>
              <a:t>[ABAD KE-16 s/d18] RENAISSANCE DI EROPA!</a:t>
            </a:r>
          </a:p>
          <a:p>
            <a:endParaRPr lang="en-US" sz="2000" dirty="0"/>
          </a:p>
          <a:p>
            <a:r>
              <a:rPr lang="en-US" sz="2000" dirty="0" err="1"/>
              <a:t>Beberapa</a:t>
            </a:r>
            <a:r>
              <a:rPr lang="en-US" sz="2000" dirty="0"/>
              <a:t> </a:t>
            </a:r>
            <a:r>
              <a:rPr lang="en-US" sz="2000" dirty="0" err="1"/>
              <a:t>matematikawan</a:t>
            </a:r>
            <a:r>
              <a:rPr lang="en-US" sz="2000" dirty="0"/>
              <a:t> </a:t>
            </a:r>
            <a:r>
              <a:rPr lang="en-US" sz="2000" dirty="0" err="1"/>
              <a:t>terkenal</a:t>
            </a:r>
            <a:r>
              <a:rPr lang="en-US" sz="2000" dirty="0"/>
              <a:t> pada masa </a:t>
            </a:r>
            <a:r>
              <a:rPr lang="en-US" sz="2000" dirty="0" err="1"/>
              <a:t>itu</a:t>
            </a:r>
            <a:r>
              <a:rPr lang="en-US" sz="2000" dirty="0"/>
              <a:t>:</a:t>
            </a:r>
          </a:p>
          <a:p>
            <a:r>
              <a:rPr lang="en-US" sz="2000" dirty="0"/>
              <a:t>René Descartes (1596-1650)</a:t>
            </a:r>
          </a:p>
          <a:p>
            <a:r>
              <a:rPr lang="en-US" sz="2000" dirty="0"/>
              <a:t>Pierre de Fermat (1601-1665)</a:t>
            </a:r>
          </a:p>
          <a:p>
            <a:r>
              <a:rPr lang="en-US" sz="2000" dirty="0"/>
              <a:t>Isaac Newton (1643-1727)</a:t>
            </a:r>
          </a:p>
          <a:p>
            <a:r>
              <a:rPr lang="en-US" sz="2000" dirty="0"/>
              <a:t>Gottfried von Leibniz (1646-1716)</a:t>
            </a:r>
          </a:p>
          <a:p>
            <a:r>
              <a:rPr lang="en-US" sz="2000" dirty="0"/>
              <a:t>Jacob Bernoulli (1654-1705)</a:t>
            </a:r>
          </a:p>
          <a:p>
            <a:r>
              <a:rPr lang="en-US" sz="2000" dirty="0"/>
              <a:t>Johann Bernoulli (1667-1748)</a:t>
            </a:r>
          </a:p>
          <a:p>
            <a:r>
              <a:rPr lang="en-US" sz="2000" dirty="0"/>
              <a:t>Daniel Bernoulli (1700-1782)</a:t>
            </a:r>
          </a:p>
          <a:p>
            <a:r>
              <a:rPr lang="en-US" sz="2000" dirty="0"/>
              <a:t>Leonhard Euler (1707-1783)</a:t>
            </a:r>
          </a:p>
          <a:p>
            <a:r>
              <a:rPr lang="en-US" sz="2000" dirty="0"/>
              <a:t>Jean Le </a:t>
            </a:r>
            <a:r>
              <a:rPr lang="en-US" sz="2000" dirty="0" err="1"/>
              <a:t>Rond</a:t>
            </a:r>
            <a:r>
              <a:rPr lang="en-US" sz="2000" dirty="0"/>
              <a:t> d’Alembert (1717-1783)</a:t>
            </a:r>
          </a:p>
          <a:p>
            <a:r>
              <a:rPr lang="en-US" sz="2000" dirty="0"/>
              <a:t>Pierre Simon Laplace (1749-1827)</a:t>
            </a:r>
          </a:p>
          <a:p>
            <a:r>
              <a:rPr lang="en-US" sz="2000" dirty="0"/>
              <a:t>Jean Baptiste Joseph Fourier (1768-1830)</a:t>
            </a:r>
          </a:p>
          <a:p>
            <a:r>
              <a:rPr lang="en-US" sz="2000" dirty="0"/>
              <a:t>Karl Friedrich Gauss (1777-1855)</a:t>
            </a:r>
          </a:p>
        </p:txBody>
      </p:sp>
      <p:sp>
        <p:nvSpPr>
          <p:cNvPr id="7" name="object 3">
            <a:extLst>
              <a:ext uri="{FF2B5EF4-FFF2-40B4-BE49-F238E27FC236}">
                <a16:creationId xmlns:a16="http://schemas.microsoft.com/office/drawing/2014/main" id="{C47CDD3B-1338-4097-AD12-1EA8BE60801E}"/>
              </a:ext>
            </a:extLst>
          </p:cNvPr>
          <p:cNvSpPr txBox="1">
            <a:spLocks noGrp="1"/>
          </p:cNvSpPr>
          <p:nvPr>
            <p:ph type="title"/>
          </p:nvPr>
        </p:nvSpPr>
        <p:spPr>
          <a:xfrm>
            <a:off x="4203842" y="483402"/>
            <a:ext cx="6283325" cy="452120"/>
          </a:xfrm>
          <a:prstGeom prst="rect">
            <a:avLst/>
          </a:prstGeom>
        </p:spPr>
        <p:txBody>
          <a:bodyPr vert="horz" wrap="square" lIns="0" tIns="12065" rIns="0" bIns="0" rtlCol="0">
            <a:spAutoFit/>
          </a:bodyPr>
          <a:lstStyle/>
          <a:p>
            <a:pPr marL="12700">
              <a:lnSpc>
                <a:spcPct val="100000"/>
              </a:lnSpc>
              <a:spcBef>
                <a:spcPts val="95"/>
              </a:spcBef>
            </a:pPr>
            <a:r>
              <a:rPr sz="2800" i="0" spc="195" dirty="0">
                <a:solidFill>
                  <a:srgbClr val="000000"/>
                </a:solidFill>
                <a:latin typeface="Arial"/>
                <a:cs typeface="Arial"/>
              </a:rPr>
              <a:t>SEKILAS </a:t>
            </a:r>
            <a:r>
              <a:rPr sz="2800" i="0" spc="204" dirty="0">
                <a:solidFill>
                  <a:srgbClr val="000000"/>
                </a:solidFill>
                <a:latin typeface="Arial"/>
                <a:cs typeface="Arial"/>
              </a:rPr>
              <a:t>TENTANG</a:t>
            </a:r>
            <a:r>
              <a:rPr sz="2800" i="0" spc="-375" dirty="0">
                <a:solidFill>
                  <a:srgbClr val="000000"/>
                </a:solidFill>
                <a:latin typeface="Arial"/>
                <a:cs typeface="Arial"/>
              </a:rPr>
              <a:t> </a:t>
            </a:r>
            <a:r>
              <a:rPr sz="2800" i="0" spc="170" dirty="0">
                <a:solidFill>
                  <a:srgbClr val="000000"/>
                </a:solidFill>
                <a:latin typeface="Arial"/>
                <a:cs typeface="Arial"/>
              </a:rPr>
              <a:t>MATEMATIKA</a:t>
            </a:r>
            <a:endParaRPr sz="2800" dirty="0">
              <a:latin typeface="Arial"/>
              <a:cs typeface="Arial"/>
            </a:endParaRPr>
          </a:p>
        </p:txBody>
      </p:sp>
    </p:spTree>
    <p:extLst>
      <p:ext uri="{BB962C8B-B14F-4D97-AF65-F5344CB8AC3E}">
        <p14:creationId xmlns:p14="http://schemas.microsoft.com/office/powerpoint/2010/main" val="898055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C61FFD2-97A7-44BC-8B25-D4BD82534E21}"/>
              </a:ext>
            </a:extLst>
          </p:cNvPr>
          <p:cNvSpPr txBox="1"/>
          <p:nvPr/>
        </p:nvSpPr>
        <p:spPr>
          <a:xfrm>
            <a:off x="2332630" y="1610014"/>
            <a:ext cx="7826990" cy="3231654"/>
          </a:xfrm>
          <a:prstGeom prst="rect">
            <a:avLst/>
          </a:prstGeom>
          <a:noFill/>
        </p:spPr>
        <p:txBody>
          <a:bodyPr wrap="square">
            <a:spAutoFit/>
          </a:bodyPr>
          <a:lstStyle/>
          <a:p>
            <a:r>
              <a:rPr lang="sv-SE" sz="2400" dirty="0"/>
              <a:t>Matematika lahir dan berkembang  karena adanya keinginan manusia untuk “mensistematisasikan  pengalaman hidupnya, menatanya,  dan membuatnya mudah dimengerti,  supaya dapat meramalkan dan bila mungkin mengendalikan  peristiwa yang akan terjadi pada  masa depan.”</a:t>
            </a:r>
          </a:p>
          <a:p>
            <a:endParaRPr lang="sv-SE" sz="2400" dirty="0"/>
          </a:p>
          <a:p>
            <a:r>
              <a:rPr lang="sv-SE" sz="2400" dirty="0"/>
              <a:t>[P. Hilton, dalam buku J. Gullberg, 1997]</a:t>
            </a:r>
          </a:p>
          <a:p>
            <a:endParaRPr lang="sv-SE" dirty="0"/>
          </a:p>
          <a:p>
            <a:endParaRPr lang="en-US" dirty="0"/>
          </a:p>
        </p:txBody>
      </p:sp>
    </p:spTree>
    <p:extLst>
      <p:ext uri="{BB962C8B-B14F-4D97-AF65-F5344CB8AC3E}">
        <p14:creationId xmlns:p14="http://schemas.microsoft.com/office/powerpoint/2010/main" val="3491987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a:extLst>
              <a:ext uri="{FF2B5EF4-FFF2-40B4-BE49-F238E27FC236}">
                <a16:creationId xmlns:a16="http://schemas.microsoft.com/office/drawing/2014/main" id="{ACC7705E-0B66-4A41-A470-8E00C6B62EB2}"/>
              </a:ext>
            </a:extLst>
          </p:cNvPr>
          <p:cNvSpPr/>
          <p:nvPr/>
        </p:nvSpPr>
        <p:spPr>
          <a:xfrm>
            <a:off x="2026686" y="1228299"/>
            <a:ext cx="8836932" cy="4967784"/>
          </a:xfrm>
          <a:prstGeom prst="rect">
            <a:avLst/>
          </a:prstGeom>
          <a:blipFill>
            <a:blip r:embed="rId2" cstate="print"/>
            <a:stretch>
              <a:fillRect/>
            </a:stretch>
          </a:blipFill>
        </p:spPr>
        <p:txBody>
          <a:bodyPr wrap="square" lIns="0" tIns="0" rIns="0" bIns="0" rtlCol="0"/>
          <a:lstStyle/>
          <a:p>
            <a:endParaRPr/>
          </a:p>
        </p:txBody>
      </p:sp>
      <p:sp>
        <p:nvSpPr>
          <p:cNvPr id="6" name="object 2">
            <a:extLst>
              <a:ext uri="{FF2B5EF4-FFF2-40B4-BE49-F238E27FC236}">
                <a16:creationId xmlns:a16="http://schemas.microsoft.com/office/drawing/2014/main" id="{FC98B509-1558-49AF-BF10-ED57E104657E}"/>
              </a:ext>
            </a:extLst>
          </p:cNvPr>
          <p:cNvSpPr txBox="1"/>
          <p:nvPr/>
        </p:nvSpPr>
        <p:spPr>
          <a:xfrm>
            <a:off x="3679496" y="496499"/>
            <a:ext cx="5317490" cy="330835"/>
          </a:xfrm>
          <a:prstGeom prst="rect">
            <a:avLst/>
          </a:prstGeom>
        </p:spPr>
        <p:txBody>
          <a:bodyPr vert="horz" wrap="square" lIns="0" tIns="12700" rIns="0" bIns="0" rtlCol="0">
            <a:spAutoFit/>
          </a:bodyPr>
          <a:lstStyle/>
          <a:p>
            <a:pPr marL="12700">
              <a:lnSpc>
                <a:spcPct val="100000"/>
              </a:lnSpc>
              <a:spcBef>
                <a:spcPts val="100"/>
              </a:spcBef>
            </a:pPr>
            <a:r>
              <a:rPr sz="2000" i="1" dirty="0">
                <a:solidFill>
                  <a:srgbClr val="329965"/>
                </a:solidFill>
                <a:latin typeface="Arial"/>
                <a:cs typeface="Arial"/>
              </a:rPr>
              <a:t>Donald in </a:t>
            </a:r>
            <a:r>
              <a:rPr sz="2000" i="1" spc="-10" dirty="0">
                <a:solidFill>
                  <a:srgbClr val="329965"/>
                </a:solidFill>
                <a:latin typeface="Arial"/>
                <a:cs typeface="Arial"/>
              </a:rPr>
              <a:t>Mathmagic </a:t>
            </a:r>
            <a:r>
              <a:rPr sz="2000" i="1" spc="-5" dirty="0">
                <a:solidFill>
                  <a:srgbClr val="329965"/>
                </a:solidFill>
                <a:latin typeface="Arial"/>
                <a:cs typeface="Arial"/>
              </a:rPr>
              <a:t>Land </a:t>
            </a:r>
            <a:r>
              <a:rPr sz="2000" spc="-5" dirty="0">
                <a:solidFill>
                  <a:srgbClr val="329965"/>
                </a:solidFill>
                <a:latin typeface="Arial"/>
                <a:cs typeface="Arial"/>
              </a:rPr>
              <a:t>[Walt Disney,</a:t>
            </a:r>
            <a:r>
              <a:rPr sz="2000" spc="-25" dirty="0">
                <a:solidFill>
                  <a:srgbClr val="329965"/>
                </a:solidFill>
                <a:latin typeface="Arial"/>
                <a:cs typeface="Arial"/>
              </a:rPr>
              <a:t> </a:t>
            </a:r>
            <a:r>
              <a:rPr sz="2000" spc="-5" dirty="0">
                <a:solidFill>
                  <a:srgbClr val="329965"/>
                </a:solidFill>
                <a:latin typeface="Arial"/>
                <a:cs typeface="Arial"/>
              </a:rPr>
              <a:t>1999]</a:t>
            </a:r>
            <a:endParaRPr sz="2000" dirty="0">
              <a:latin typeface="Arial"/>
              <a:cs typeface="Arial"/>
            </a:endParaRPr>
          </a:p>
        </p:txBody>
      </p:sp>
    </p:spTree>
    <p:extLst>
      <p:ext uri="{BB962C8B-B14F-4D97-AF65-F5344CB8AC3E}">
        <p14:creationId xmlns:p14="http://schemas.microsoft.com/office/powerpoint/2010/main" val="3369586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8B715DE-555C-499B-969E-235CC9F30E82}"/>
              </a:ext>
            </a:extLst>
          </p:cNvPr>
          <p:cNvSpPr txBox="1"/>
          <p:nvPr/>
        </p:nvSpPr>
        <p:spPr>
          <a:xfrm>
            <a:off x="4705065" y="763854"/>
            <a:ext cx="3688307" cy="461665"/>
          </a:xfrm>
          <a:prstGeom prst="rect">
            <a:avLst/>
          </a:prstGeom>
          <a:noFill/>
        </p:spPr>
        <p:txBody>
          <a:bodyPr wrap="square">
            <a:spAutoFit/>
          </a:bodyPr>
          <a:lstStyle/>
          <a:p>
            <a:r>
              <a:rPr lang="en-US" sz="2400" i="0" spc="-5" dirty="0">
                <a:latin typeface="Arial"/>
                <a:cs typeface="Arial"/>
              </a:rPr>
              <a:t>KALKULUS </a:t>
            </a:r>
            <a:r>
              <a:rPr lang="en-US" sz="2400" i="0" dirty="0">
                <a:latin typeface="Arial"/>
                <a:cs typeface="Arial"/>
              </a:rPr>
              <a:t>=</a:t>
            </a:r>
            <a:r>
              <a:rPr lang="en-US" sz="2400" i="0" spc="-95" dirty="0">
                <a:latin typeface="Arial"/>
                <a:cs typeface="Arial"/>
              </a:rPr>
              <a:t> </a:t>
            </a:r>
            <a:r>
              <a:rPr lang="en-US" sz="2400" i="0" dirty="0">
                <a:latin typeface="Arial"/>
                <a:cs typeface="Arial"/>
              </a:rPr>
              <a:t>?</a:t>
            </a:r>
            <a:endParaRPr lang="en-US" sz="2400" dirty="0"/>
          </a:p>
        </p:txBody>
      </p:sp>
      <p:sp>
        <p:nvSpPr>
          <p:cNvPr id="8" name="TextBox 7">
            <a:extLst>
              <a:ext uri="{FF2B5EF4-FFF2-40B4-BE49-F238E27FC236}">
                <a16:creationId xmlns:a16="http://schemas.microsoft.com/office/drawing/2014/main" id="{E9E89E50-A9C7-4428-AF20-33CEB4C4AE2B}"/>
              </a:ext>
            </a:extLst>
          </p:cNvPr>
          <p:cNvSpPr txBox="1"/>
          <p:nvPr/>
        </p:nvSpPr>
        <p:spPr>
          <a:xfrm>
            <a:off x="2944504" y="1720840"/>
            <a:ext cx="7826990" cy="3046988"/>
          </a:xfrm>
          <a:prstGeom prst="rect">
            <a:avLst/>
          </a:prstGeom>
          <a:noFill/>
        </p:spPr>
        <p:txBody>
          <a:bodyPr wrap="square">
            <a:spAutoFit/>
          </a:bodyPr>
          <a:lstStyle/>
          <a:p>
            <a:r>
              <a:rPr lang="en-US" sz="2400" dirty="0"/>
              <a:t>… </a:t>
            </a:r>
            <a:r>
              <a:rPr lang="en-US" sz="2400" dirty="0" err="1"/>
              <a:t>Mempelajari</a:t>
            </a:r>
            <a:endParaRPr lang="en-US" sz="2400" dirty="0"/>
          </a:p>
          <a:p>
            <a:pPr marL="342900" indent="-342900">
              <a:buFont typeface="Arial" panose="020B0604020202020204" pitchFamily="34" charset="0"/>
              <a:buChar char="•"/>
            </a:pPr>
            <a:r>
              <a:rPr lang="en-US" sz="2400" dirty="0"/>
              <a:t>Limit</a:t>
            </a:r>
          </a:p>
          <a:p>
            <a:pPr marL="342900" indent="-342900">
              <a:buFont typeface="Arial" panose="020B0604020202020204" pitchFamily="34" charset="0"/>
              <a:buChar char="•"/>
            </a:pPr>
            <a:r>
              <a:rPr lang="en-US" sz="2400" dirty="0" err="1"/>
              <a:t>Turunan</a:t>
            </a:r>
            <a:endParaRPr lang="en-US" sz="2400" dirty="0"/>
          </a:p>
          <a:p>
            <a:pPr marL="342900" indent="-342900">
              <a:buFont typeface="Arial" panose="020B0604020202020204" pitchFamily="34" charset="0"/>
              <a:buChar char="•"/>
            </a:pPr>
            <a:r>
              <a:rPr lang="en-US" sz="2400" dirty="0"/>
              <a:t>Integral</a:t>
            </a:r>
          </a:p>
          <a:p>
            <a:pPr marL="342900" indent="-342900">
              <a:buFont typeface="Arial" panose="020B0604020202020204" pitchFamily="34" charset="0"/>
              <a:buChar char="•"/>
            </a:pPr>
            <a:r>
              <a:rPr lang="en-US" sz="2400" dirty="0" err="1"/>
              <a:t>Persamaan</a:t>
            </a:r>
            <a:r>
              <a:rPr lang="en-US" sz="2400" dirty="0"/>
              <a:t> </a:t>
            </a:r>
            <a:r>
              <a:rPr lang="en-US" sz="2400" dirty="0" err="1"/>
              <a:t>diferensial</a:t>
            </a:r>
            <a:endParaRPr lang="en-US" sz="2400" dirty="0"/>
          </a:p>
          <a:p>
            <a:endParaRPr lang="en-US" sz="2400" dirty="0"/>
          </a:p>
          <a:p>
            <a:r>
              <a:rPr lang="en-US" sz="2400" dirty="0"/>
              <a:t>… </a:t>
            </a:r>
            <a:r>
              <a:rPr lang="en-US" sz="2400" dirty="0" err="1"/>
              <a:t>Berurusan</a:t>
            </a:r>
            <a:r>
              <a:rPr lang="en-US" sz="2400" dirty="0"/>
              <a:t> </a:t>
            </a:r>
            <a:r>
              <a:rPr lang="en-US" sz="2400" dirty="0" err="1"/>
              <a:t>dengan</a:t>
            </a:r>
            <a:r>
              <a:rPr lang="en-US" sz="2400" dirty="0"/>
              <a:t> </a:t>
            </a:r>
            <a:r>
              <a:rPr lang="en-US" sz="2400" dirty="0" err="1"/>
              <a:t>fungsi</a:t>
            </a:r>
            <a:r>
              <a:rPr lang="en-US" sz="2400" dirty="0"/>
              <a:t>/</a:t>
            </a:r>
            <a:r>
              <a:rPr lang="en-US" sz="2400" dirty="0" err="1"/>
              <a:t>keterkaitan</a:t>
            </a:r>
            <a:r>
              <a:rPr lang="en-US" sz="2400" dirty="0"/>
              <a:t>  dan </a:t>
            </a:r>
            <a:r>
              <a:rPr lang="en-US" sz="2400" dirty="0" err="1"/>
              <a:t>kuantitas</a:t>
            </a:r>
            <a:r>
              <a:rPr lang="en-US" sz="2400" dirty="0"/>
              <a:t> ‘</a:t>
            </a:r>
            <a:r>
              <a:rPr lang="en-US" sz="2400" dirty="0" err="1"/>
              <a:t>mikro</a:t>
            </a:r>
            <a:r>
              <a:rPr lang="en-US" sz="2400" dirty="0"/>
              <a:t>’ (Infinitesimals)</a:t>
            </a:r>
          </a:p>
        </p:txBody>
      </p:sp>
    </p:spTree>
    <p:extLst>
      <p:ext uri="{BB962C8B-B14F-4D97-AF65-F5344CB8AC3E}">
        <p14:creationId xmlns:p14="http://schemas.microsoft.com/office/powerpoint/2010/main" val="1685089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6E82DC-91E4-492E-8092-24FAF9E0B01C}"/>
              </a:ext>
            </a:extLst>
          </p:cNvPr>
          <p:cNvSpPr txBox="1"/>
          <p:nvPr/>
        </p:nvSpPr>
        <p:spPr>
          <a:xfrm>
            <a:off x="3094631" y="941274"/>
            <a:ext cx="7826990" cy="369332"/>
          </a:xfrm>
          <a:prstGeom prst="rect">
            <a:avLst/>
          </a:prstGeom>
          <a:noFill/>
        </p:spPr>
        <p:txBody>
          <a:bodyPr wrap="square">
            <a:spAutoFit/>
          </a:bodyPr>
          <a:lstStyle/>
          <a:p>
            <a:r>
              <a:rPr lang="en-US" sz="1800" i="0" dirty="0">
                <a:latin typeface="Arial"/>
                <a:cs typeface="Arial"/>
              </a:rPr>
              <a:t>APA BEDANYA </a:t>
            </a:r>
            <a:r>
              <a:rPr lang="en-US" sz="1800" i="0" spc="-5" dirty="0">
                <a:latin typeface="Arial"/>
                <a:cs typeface="Arial"/>
              </a:rPr>
              <a:t>DENGAN KALKULUS  </a:t>
            </a:r>
            <a:r>
              <a:rPr lang="en-US" sz="1800" i="0" dirty="0">
                <a:latin typeface="Arial"/>
                <a:cs typeface="Arial"/>
              </a:rPr>
              <a:t>YANG </a:t>
            </a:r>
            <a:r>
              <a:rPr lang="en-US" sz="1800" i="0" spc="-5" dirty="0">
                <a:latin typeface="Arial"/>
                <a:cs typeface="Arial"/>
              </a:rPr>
              <a:t>DIPELAJARI </a:t>
            </a:r>
            <a:r>
              <a:rPr lang="en-US" sz="1800" i="0" dirty="0">
                <a:latin typeface="Arial"/>
                <a:cs typeface="Arial"/>
              </a:rPr>
              <a:t>DI</a:t>
            </a:r>
            <a:r>
              <a:rPr lang="en-US" sz="1800" i="0" spc="-40" dirty="0">
                <a:latin typeface="Arial"/>
                <a:cs typeface="Arial"/>
              </a:rPr>
              <a:t> </a:t>
            </a:r>
            <a:r>
              <a:rPr lang="en-US" sz="1800" i="0" spc="-5" dirty="0">
                <a:latin typeface="Arial"/>
                <a:cs typeface="Arial"/>
              </a:rPr>
              <a:t>SMA?</a:t>
            </a:r>
            <a:endParaRPr lang="en-US" dirty="0"/>
          </a:p>
        </p:txBody>
      </p:sp>
      <p:sp>
        <p:nvSpPr>
          <p:cNvPr id="8" name="TextBox 7">
            <a:extLst>
              <a:ext uri="{FF2B5EF4-FFF2-40B4-BE49-F238E27FC236}">
                <a16:creationId xmlns:a16="http://schemas.microsoft.com/office/drawing/2014/main" id="{98F7446E-BCB2-4E7B-B73C-02506929AD99}"/>
              </a:ext>
            </a:extLst>
          </p:cNvPr>
          <p:cNvSpPr txBox="1"/>
          <p:nvPr/>
        </p:nvSpPr>
        <p:spPr>
          <a:xfrm>
            <a:off x="3381232" y="1880444"/>
            <a:ext cx="6117609" cy="3170099"/>
          </a:xfrm>
          <a:prstGeom prst="rect">
            <a:avLst/>
          </a:prstGeom>
          <a:noFill/>
        </p:spPr>
        <p:txBody>
          <a:bodyPr wrap="square">
            <a:spAutoFit/>
          </a:bodyPr>
          <a:lstStyle/>
          <a:p>
            <a:pPr marL="285750" indent="-285750" algn="just">
              <a:buFont typeface="Arial" panose="020B0604020202020204" pitchFamily="34" charset="0"/>
              <a:buChar char="•"/>
            </a:pPr>
            <a:r>
              <a:rPr lang="en-US" sz="2000" dirty="0"/>
              <a:t>Sama, </a:t>
            </a:r>
            <a:r>
              <a:rPr lang="en-US" sz="2000" dirty="0" err="1"/>
              <a:t>tetapi</a:t>
            </a:r>
            <a:r>
              <a:rPr lang="en-US" sz="2000" dirty="0"/>
              <a:t> di PT </a:t>
            </a:r>
            <a:r>
              <a:rPr lang="en-US" sz="2000" dirty="0" err="1"/>
              <a:t>lebih</a:t>
            </a:r>
            <a:r>
              <a:rPr lang="en-US" sz="2000" dirty="0"/>
              <a:t> </a:t>
            </a:r>
            <a:r>
              <a:rPr lang="en-US" sz="2000" dirty="0" err="1"/>
              <a:t>mendalam</a:t>
            </a:r>
            <a:r>
              <a:rPr lang="en-US" sz="2000" dirty="0"/>
              <a:t>.  </a:t>
            </a:r>
            <a:r>
              <a:rPr lang="en-US" sz="2000" dirty="0" err="1"/>
              <a:t>Selain</a:t>
            </a:r>
            <a:r>
              <a:rPr lang="en-US" sz="2000" dirty="0"/>
              <a:t> </a:t>
            </a:r>
            <a:r>
              <a:rPr lang="en-US" sz="2000" dirty="0" err="1"/>
              <a:t>itu</a:t>
            </a:r>
            <a:r>
              <a:rPr lang="en-US" sz="2000" dirty="0"/>
              <a:t>, di PT </a:t>
            </a:r>
            <a:r>
              <a:rPr lang="en-US" sz="2000" dirty="0" err="1"/>
              <a:t>Kalkulus</a:t>
            </a:r>
            <a:r>
              <a:rPr lang="en-US" sz="2000" dirty="0"/>
              <a:t> </a:t>
            </a:r>
            <a:r>
              <a:rPr lang="en-US" sz="2000" dirty="0" err="1"/>
              <a:t>dibahas</a:t>
            </a:r>
            <a:r>
              <a:rPr lang="en-US" sz="2000" dirty="0"/>
              <a:t>  </a:t>
            </a:r>
            <a:r>
              <a:rPr lang="en-US" sz="2000" dirty="0" err="1"/>
              <a:t>secara</a:t>
            </a:r>
            <a:r>
              <a:rPr lang="en-US" sz="2000" dirty="0"/>
              <a:t> </a:t>
            </a:r>
            <a:r>
              <a:rPr lang="en-US" sz="2000" dirty="0" err="1"/>
              <a:t>utuh</a:t>
            </a:r>
            <a:r>
              <a:rPr lang="en-US" sz="2000" dirty="0"/>
              <a:t> dan </a:t>
            </a:r>
            <a:r>
              <a:rPr lang="en-US" sz="2000" dirty="0" err="1"/>
              <a:t>terstruktur</a:t>
            </a:r>
            <a:r>
              <a:rPr lang="en-US" sz="2000" dirty="0"/>
              <a:t>.</a:t>
            </a:r>
          </a:p>
          <a:p>
            <a:pPr algn="just"/>
            <a:endParaRPr lang="en-US" sz="2000" dirty="0"/>
          </a:p>
          <a:p>
            <a:pPr marL="285750" indent="-285750" algn="just">
              <a:buFont typeface="Arial" panose="020B0604020202020204" pitchFamily="34" charset="0"/>
              <a:buChar char="•"/>
            </a:pPr>
            <a:r>
              <a:rPr lang="en-US" sz="2000" dirty="0"/>
              <a:t>Di SMA  </a:t>
            </a:r>
            <a:r>
              <a:rPr lang="en-US" sz="2000" dirty="0" err="1"/>
              <a:t>siswa</a:t>
            </a:r>
            <a:r>
              <a:rPr lang="en-US" sz="2000" dirty="0"/>
              <a:t> </a:t>
            </a:r>
            <a:r>
              <a:rPr lang="en-US" sz="2000" dirty="0" err="1"/>
              <a:t>lebih</a:t>
            </a:r>
            <a:r>
              <a:rPr lang="en-US" sz="2000" dirty="0"/>
              <a:t> </a:t>
            </a:r>
            <a:r>
              <a:rPr lang="en-US" sz="2000" dirty="0" err="1"/>
              <a:t>banyak</a:t>
            </a:r>
            <a:r>
              <a:rPr lang="en-US" sz="2000" dirty="0"/>
              <a:t> meng-</a:t>
            </a:r>
            <a:r>
              <a:rPr lang="en-US" sz="2000" dirty="0" err="1"/>
              <a:t>hafalrumus</a:t>
            </a:r>
            <a:r>
              <a:rPr lang="en-US" sz="2000" dirty="0"/>
              <a:t>  dan </a:t>
            </a:r>
            <a:r>
              <a:rPr lang="en-US" sz="2000" dirty="0" err="1"/>
              <a:t>menggunakannya</a:t>
            </a:r>
            <a:r>
              <a:rPr lang="en-US" sz="2000" dirty="0"/>
              <a:t>  (lower order thinking).</a:t>
            </a:r>
          </a:p>
          <a:p>
            <a:pPr algn="just"/>
            <a:endParaRPr lang="en-US" sz="2000" dirty="0"/>
          </a:p>
          <a:p>
            <a:pPr marL="285750" indent="-285750" algn="just">
              <a:buFont typeface="Arial" panose="020B0604020202020204" pitchFamily="34" charset="0"/>
              <a:buChar char="•"/>
            </a:pPr>
            <a:r>
              <a:rPr lang="en-US" sz="2000" dirty="0"/>
              <a:t>Di PT </a:t>
            </a:r>
            <a:r>
              <a:rPr lang="en-US" sz="2000" dirty="0" err="1"/>
              <a:t>mahasiswa</a:t>
            </a:r>
            <a:r>
              <a:rPr lang="en-US" sz="2000" dirty="0"/>
              <a:t> </a:t>
            </a:r>
            <a:r>
              <a:rPr lang="en-US" sz="2000" dirty="0" err="1"/>
              <a:t>dituntut</a:t>
            </a:r>
            <a:r>
              <a:rPr lang="en-US" sz="2000" dirty="0"/>
              <a:t> </a:t>
            </a:r>
            <a:r>
              <a:rPr lang="en-US" sz="2000" dirty="0" err="1"/>
              <a:t>menguasai</a:t>
            </a:r>
            <a:r>
              <a:rPr lang="en-US" sz="2000" dirty="0"/>
              <a:t>  </a:t>
            </a:r>
            <a:r>
              <a:rPr lang="en-US" sz="2000" dirty="0" err="1"/>
              <a:t>konsep</a:t>
            </a:r>
            <a:r>
              <a:rPr lang="en-US" sz="2000" dirty="0"/>
              <a:t>, </a:t>
            </a:r>
            <a:r>
              <a:rPr lang="en-US" sz="2000" dirty="0" err="1"/>
              <a:t>memahamidan</a:t>
            </a:r>
            <a:r>
              <a:rPr lang="en-US" sz="2000" dirty="0"/>
              <a:t> </a:t>
            </a:r>
            <a:r>
              <a:rPr lang="en-US" sz="2000" dirty="0" err="1"/>
              <a:t>menerapkan</a:t>
            </a:r>
            <a:r>
              <a:rPr lang="en-US" sz="2000" dirty="0"/>
              <a:t>  </a:t>
            </a:r>
            <a:r>
              <a:rPr lang="en-US" sz="2000" dirty="0" err="1"/>
              <a:t>dalil</a:t>
            </a:r>
            <a:r>
              <a:rPr lang="en-US" sz="2000" dirty="0"/>
              <a:t>/</a:t>
            </a:r>
            <a:r>
              <a:rPr lang="en-US" sz="2000" dirty="0" err="1"/>
              <a:t>teorema</a:t>
            </a:r>
            <a:r>
              <a:rPr lang="en-US" sz="2000" dirty="0"/>
              <a:t>, </a:t>
            </a:r>
            <a:r>
              <a:rPr lang="en-US" sz="2000" dirty="0" err="1"/>
              <a:t>menganalisis</a:t>
            </a:r>
            <a:r>
              <a:rPr lang="en-US" sz="2000" dirty="0"/>
              <a:t>,	</a:t>
            </a:r>
            <a:r>
              <a:rPr lang="en-US" sz="2000" dirty="0" err="1"/>
              <a:t>eva</a:t>
            </a:r>
            <a:r>
              <a:rPr lang="en-US" sz="2000" dirty="0"/>
              <a:t>-  </a:t>
            </a:r>
            <a:r>
              <a:rPr lang="en-US" sz="2000" dirty="0" err="1"/>
              <a:t>luasi</a:t>
            </a:r>
            <a:r>
              <a:rPr lang="en-US" sz="2000" dirty="0"/>
              <a:t>, dan	</a:t>
            </a:r>
            <a:r>
              <a:rPr lang="en-US" sz="2000" dirty="0" err="1"/>
              <a:t>mengambil</a:t>
            </a:r>
            <a:r>
              <a:rPr lang="en-US" sz="2000" dirty="0"/>
              <a:t> </a:t>
            </a:r>
            <a:r>
              <a:rPr lang="en-US" sz="2000" dirty="0" err="1"/>
              <a:t>kesimpulan</a:t>
            </a:r>
            <a:r>
              <a:rPr lang="en-US" sz="2000" dirty="0"/>
              <a:t>  (higher </a:t>
            </a:r>
            <a:r>
              <a:rPr lang="en-US" sz="2000" dirty="0" err="1"/>
              <a:t>orderthinking</a:t>
            </a:r>
            <a:r>
              <a:rPr lang="en-US" sz="2000" dirty="0"/>
              <a:t>).</a:t>
            </a:r>
          </a:p>
        </p:txBody>
      </p:sp>
    </p:spTree>
    <p:extLst>
      <p:ext uri="{BB962C8B-B14F-4D97-AF65-F5344CB8AC3E}">
        <p14:creationId xmlns:p14="http://schemas.microsoft.com/office/powerpoint/2010/main" val="2317793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6D1C702-D19A-4FE9-AAF8-23822941A1B3}"/>
              </a:ext>
            </a:extLst>
          </p:cNvPr>
          <p:cNvSpPr txBox="1"/>
          <p:nvPr/>
        </p:nvSpPr>
        <p:spPr>
          <a:xfrm>
            <a:off x="5032612" y="1173287"/>
            <a:ext cx="1586551" cy="461665"/>
          </a:xfrm>
          <a:prstGeom prst="rect">
            <a:avLst/>
          </a:prstGeom>
          <a:noFill/>
        </p:spPr>
        <p:txBody>
          <a:bodyPr wrap="square">
            <a:spAutoFit/>
          </a:bodyPr>
          <a:lstStyle/>
          <a:p>
            <a:r>
              <a:rPr lang="en-US" sz="2400" i="0" spc="-5" dirty="0">
                <a:solidFill>
                  <a:srgbClr val="0065FF"/>
                </a:solidFill>
                <a:latin typeface="Arial"/>
                <a:cs typeface="Arial"/>
              </a:rPr>
              <a:t>C</a:t>
            </a:r>
            <a:r>
              <a:rPr lang="en-US" sz="2400" i="0" spc="-10" dirty="0">
                <a:solidFill>
                  <a:srgbClr val="0065FF"/>
                </a:solidFill>
                <a:latin typeface="Arial"/>
                <a:cs typeface="Arial"/>
              </a:rPr>
              <a:t>O</a:t>
            </a:r>
            <a:r>
              <a:rPr lang="en-US" sz="2400" i="0" spc="-5" dirty="0">
                <a:solidFill>
                  <a:srgbClr val="0065FF"/>
                </a:solidFill>
                <a:latin typeface="Arial"/>
                <a:cs typeface="Arial"/>
              </a:rPr>
              <a:t>N</a:t>
            </a:r>
            <a:r>
              <a:rPr lang="en-US" sz="2400" i="0" spc="-10" dirty="0">
                <a:solidFill>
                  <a:srgbClr val="0065FF"/>
                </a:solidFill>
                <a:latin typeface="Arial"/>
                <a:cs typeface="Arial"/>
              </a:rPr>
              <a:t>TO</a:t>
            </a:r>
            <a:r>
              <a:rPr lang="en-US" sz="2400" i="0" dirty="0">
                <a:solidFill>
                  <a:srgbClr val="0065FF"/>
                </a:solidFill>
                <a:latin typeface="Arial"/>
                <a:cs typeface="Arial"/>
              </a:rPr>
              <a:t>H</a:t>
            </a:r>
            <a:endParaRPr lang="en-US" sz="2400" dirty="0"/>
          </a:p>
        </p:txBody>
      </p:sp>
      <p:sp>
        <p:nvSpPr>
          <p:cNvPr id="8" name="TextBox 7">
            <a:extLst>
              <a:ext uri="{FF2B5EF4-FFF2-40B4-BE49-F238E27FC236}">
                <a16:creationId xmlns:a16="http://schemas.microsoft.com/office/drawing/2014/main" id="{286CDECE-51D1-4937-963A-E69CC6C94BB3}"/>
              </a:ext>
            </a:extLst>
          </p:cNvPr>
          <p:cNvSpPr txBox="1"/>
          <p:nvPr/>
        </p:nvSpPr>
        <p:spPr>
          <a:xfrm>
            <a:off x="2425890" y="2304029"/>
            <a:ext cx="6799997" cy="1384995"/>
          </a:xfrm>
          <a:prstGeom prst="rect">
            <a:avLst/>
          </a:prstGeom>
          <a:noFill/>
        </p:spPr>
        <p:txBody>
          <a:bodyPr wrap="square">
            <a:spAutoFit/>
          </a:bodyPr>
          <a:lstStyle/>
          <a:p>
            <a:r>
              <a:rPr lang="en-US" sz="2800" dirty="0"/>
              <a:t>[UAS 2007] </a:t>
            </a:r>
            <a:r>
              <a:rPr lang="en-US" sz="2800" dirty="0" err="1"/>
              <a:t>Dengan</a:t>
            </a:r>
            <a:r>
              <a:rPr lang="en-US" sz="2800" dirty="0"/>
              <a:t> </a:t>
            </a:r>
            <a:r>
              <a:rPr lang="en-US" sz="2800" dirty="0" err="1"/>
              <a:t>menggunakan</a:t>
            </a:r>
            <a:r>
              <a:rPr lang="en-US" sz="2800" dirty="0"/>
              <a:t>  </a:t>
            </a:r>
            <a:r>
              <a:rPr lang="en-US" sz="2800" dirty="0" err="1"/>
              <a:t>Teorema</a:t>
            </a:r>
            <a:r>
              <a:rPr lang="en-US" sz="2800" dirty="0"/>
              <a:t> Nilai Antara,	</a:t>
            </a:r>
            <a:r>
              <a:rPr lang="en-US" sz="2800" dirty="0" err="1"/>
              <a:t>tunjukkan</a:t>
            </a:r>
            <a:r>
              <a:rPr lang="en-US" sz="2800" dirty="0"/>
              <a:t>  </a:t>
            </a:r>
            <a:r>
              <a:rPr lang="en-US" sz="2800" dirty="0" err="1"/>
              <a:t>bahwa</a:t>
            </a:r>
            <a:r>
              <a:rPr lang="en-US" sz="2800" dirty="0"/>
              <a:t> </a:t>
            </a:r>
            <a:r>
              <a:rPr lang="en-US" sz="2800" dirty="0" err="1"/>
              <a:t>ada</a:t>
            </a:r>
            <a:r>
              <a:rPr lang="en-US" sz="2800" dirty="0"/>
              <a:t> </a:t>
            </a:r>
            <a:r>
              <a:rPr lang="en-US" sz="2800" dirty="0" err="1"/>
              <a:t>bilangan</a:t>
            </a:r>
            <a:r>
              <a:rPr lang="en-US" sz="2800" dirty="0"/>
              <a:t> real x yang  </a:t>
            </a:r>
            <a:r>
              <a:rPr lang="en-US" sz="2800" dirty="0" err="1"/>
              <a:t>memenuhi</a:t>
            </a:r>
            <a:r>
              <a:rPr lang="en-US" sz="2800" dirty="0"/>
              <a:t> </a:t>
            </a:r>
            <a:r>
              <a:rPr lang="en-US" sz="2800" dirty="0" err="1"/>
              <a:t>persamaan</a:t>
            </a:r>
            <a:r>
              <a:rPr lang="en-US" sz="2800" dirty="0"/>
              <a:t> x2	= cos x</a:t>
            </a:r>
          </a:p>
        </p:txBody>
      </p:sp>
    </p:spTree>
    <p:extLst>
      <p:ext uri="{BB962C8B-B14F-4D97-AF65-F5344CB8AC3E}">
        <p14:creationId xmlns:p14="http://schemas.microsoft.com/office/powerpoint/2010/main" val="2637670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9598" y="1709739"/>
            <a:ext cx="9197851" cy="716469"/>
          </a:xfrm>
        </p:spPr>
        <p:txBody>
          <a:bodyPr>
            <a:normAutofit/>
          </a:bodyPr>
          <a:lstStyle/>
          <a:p>
            <a:pPr algn="ctr"/>
            <a:r>
              <a:rPr lang="en-US" sz="2800" dirty="0" err="1"/>
              <a:t>Apa</a:t>
            </a:r>
            <a:r>
              <a:rPr lang="en-US" sz="2800" dirty="0"/>
              <a:t> </a:t>
            </a:r>
            <a:r>
              <a:rPr lang="en-US" sz="2800" dirty="0" err="1"/>
              <a:t>itu</a:t>
            </a:r>
            <a:r>
              <a:rPr lang="en-US" sz="2800" dirty="0"/>
              <a:t> </a:t>
            </a:r>
            <a:r>
              <a:rPr lang="en-US" sz="2800" dirty="0" err="1"/>
              <a:t>Kalkulus</a:t>
            </a:r>
            <a:r>
              <a:rPr lang="en-US" sz="2800" dirty="0"/>
              <a:t> ? </a:t>
            </a:r>
            <a:endParaRPr lang="id-ID" sz="2800" dirty="0"/>
          </a:p>
        </p:txBody>
      </p:sp>
      <p:sp>
        <p:nvSpPr>
          <p:cNvPr id="3" name="Text Placeholder 2"/>
          <p:cNvSpPr>
            <a:spLocks noGrp="1"/>
          </p:cNvSpPr>
          <p:nvPr>
            <p:ph type="body" idx="1"/>
          </p:nvPr>
        </p:nvSpPr>
        <p:spPr>
          <a:xfrm>
            <a:off x="2149598" y="2670048"/>
            <a:ext cx="9197852" cy="3419603"/>
          </a:xfrm>
        </p:spPr>
        <p:txBody>
          <a:bodyPr/>
          <a:lstStyle/>
          <a:p>
            <a:pPr algn="just"/>
            <a:endParaRPr lang="en-US" sz="1800" b="1" dirty="0">
              <a:solidFill>
                <a:schemeClr val="tx1"/>
              </a:solidFill>
              <a:effectLst/>
              <a:latin typeface="Times New Roman" panose="02020603050405020304" pitchFamily="18" charset="0"/>
              <a:ea typeface="Times New Roman" panose="02020603050405020304" pitchFamily="18" charset="0"/>
            </a:endParaRPr>
          </a:p>
          <a:p>
            <a:pPr algn="just"/>
            <a:r>
              <a:rPr lang="en-US" sz="1800" b="1" dirty="0">
                <a:solidFill>
                  <a:schemeClr val="tx1"/>
                </a:solidFill>
                <a:latin typeface="Times New Roman" panose="02020603050405020304" pitchFamily="18" charset="0"/>
                <a:ea typeface="Times New Roman" panose="02020603050405020304" pitchFamily="18" charset="0"/>
              </a:rPr>
              <a:t>math.mit.edu </a:t>
            </a:r>
            <a:r>
              <a:rPr lang="en-US" sz="1800" dirty="0">
                <a:solidFill>
                  <a:schemeClr val="tx1"/>
                </a:solidFill>
                <a:latin typeface="Times New Roman" panose="02020603050405020304" pitchFamily="18" charset="0"/>
                <a:ea typeface="Times New Roman" panose="02020603050405020304" pitchFamily="18" charset="0"/>
              </a:rPr>
              <a:t>- Calculus is the study of how things change. It provides a framework for modeling systems in which there is change, and a way to deduce the predictions of such models</a:t>
            </a:r>
          </a:p>
          <a:p>
            <a:pPr algn="just"/>
            <a:endParaRPr lang="en-US" sz="1800" b="1" dirty="0">
              <a:solidFill>
                <a:schemeClr val="tx1"/>
              </a:solidFill>
              <a:latin typeface="Times New Roman" panose="02020603050405020304" pitchFamily="18" charset="0"/>
              <a:ea typeface="Times New Roman" panose="02020603050405020304" pitchFamily="18" charset="0"/>
            </a:endParaRPr>
          </a:p>
          <a:p>
            <a:pPr algn="just"/>
            <a:r>
              <a:rPr lang="en-US" sz="1800" b="1" dirty="0">
                <a:solidFill>
                  <a:schemeClr val="tx1"/>
                </a:solidFill>
                <a:effectLst/>
                <a:latin typeface="Times New Roman" panose="02020603050405020304" pitchFamily="18" charset="0"/>
                <a:ea typeface="Times New Roman" panose="02020603050405020304" pitchFamily="18" charset="0"/>
              </a:rPr>
              <a:t>Wikipedia - </a:t>
            </a:r>
            <a:r>
              <a:rPr lang="en-US" sz="1800" dirty="0" err="1">
                <a:solidFill>
                  <a:schemeClr val="tx1"/>
                </a:solidFill>
                <a:effectLst/>
                <a:latin typeface="Times New Roman" panose="02020603050405020304" pitchFamily="18" charset="0"/>
                <a:ea typeface="Times New Roman" panose="02020603050405020304" pitchFamily="18" charset="0"/>
              </a:rPr>
              <a:t>Kalkulus</a:t>
            </a: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u="sng" dirty="0" err="1">
                <a:solidFill>
                  <a:schemeClr val="tx1"/>
                </a:solidFill>
                <a:effectLst/>
                <a:latin typeface="Times New Roman" panose="02020603050405020304" pitchFamily="18" charset="0"/>
                <a:ea typeface="Times New Roman" panose="02020603050405020304" pitchFamily="18" charset="0"/>
                <a:hlinkClick r:id="rId2" tooltip="Bahasa Latin">
                  <a:extLst>
                    <a:ext uri="{A12FA001-AC4F-418D-AE19-62706E023703}">
                      <ahyp:hlinkClr xmlns:ahyp="http://schemas.microsoft.com/office/drawing/2018/hyperlinkcolor" val="tx"/>
                    </a:ext>
                  </a:extLst>
                </a:hlinkClick>
              </a:rPr>
              <a:t>bahasa</a:t>
            </a:r>
            <a:r>
              <a:rPr lang="en-US" sz="1800" u="sng" dirty="0">
                <a:solidFill>
                  <a:schemeClr val="tx1"/>
                </a:solidFill>
                <a:effectLst/>
                <a:latin typeface="Times New Roman" panose="02020603050405020304" pitchFamily="18" charset="0"/>
                <a:ea typeface="Times New Roman" panose="02020603050405020304" pitchFamily="18" charset="0"/>
                <a:hlinkClick r:id="rId2" tooltip="Bahasa Latin">
                  <a:extLst>
                    <a:ext uri="{A12FA001-AC4F-418D-AE19-62706E023703}">
                      <ahyp:hlinkClr xmlns:ahyp="http://schemas.microsoft.com/office/drawing/2018/hyperlinkcolor" val="tx"/>
                    </a:ext>
                  </a:extLst>
                </a:hlinkClick>
              </a:rPr>
              <a:t> Latin</a:t>
            </a: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i="1" dirty="0">
                <a:solidFill>
                  <a:schemeClr val="tx1"/>
                </a:solidFill>
                <a:effectLst/>
                <a:latin typeface="Times New Roman" panose="02020603050405020304" pitchFamily="18" charset="0"/>
                <a:ea typeface="Times New Roman" panose="02020603050405020304" pitchFamily="18" charset="0"/>
              </a:rPr>
              <a:t>calculus</a:t>
            </a: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artinya</a:t>
            </a:r>
            <a:r>
              <a:rPr lang="en-US" sz="1800" dirty="0">
                <a:solidFill>
                  <a:schemeClr val="tx1"/>
                </a:solidFill>
                <a:effectLst/>
                <a:latin typeface="Times New Roman" panose="02020603050405020304" pitchFamily="18" charset="0"/>
                <a:ea typeface="Times New Roman" panose="02020603050405020304" pitchFamily="18" charset="0"/>
              </a:rPr>
              <a:t> "batu </a:t>
            </a:r>
            <a:r>
              <a:rPr lang="en-US" sz="1800" dirty="0" err="1">
                <a:solidFill>
                  <a:schemeClr val="tx1"/>
                </a:solidFill>
                <a:effectLst/>
                <a:latin typeface="Times New Roman" panose="02020603050405020304" pitchFamily="18" charset="0"/>
                <a:ea typeface="Times New Roman" panose="02020603050405020304" pitchFamily="18" charset="0"/>
              </a:rPr>
              <a:t>kecil</a:t>
            </a: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untuk</a:t>
            </a: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menghitung</a:t>
            </a: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Kalkulus</a:t>
            </a: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adalah</a:t>
            </a: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cabang</a:t>
            </a: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ilmu</a:t>
            </a: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u="sng" dirty="0" err="1">
                <a:solidFill>
                  <a:schemeClr val="tx1"/>
                </a:solidFill>
                <a:effectLst/>
                <a:latin typeface="Times New Roman" panose="02020603050405020304" pitchFamily="18" charset="0"/>
                <a:ea typeface="Times New Roman" panose="02020603050405020304" pitchFamily="18" charset="0"/>
                <a:hlinkClick r:id="rId3" tooltip="Matematika">
                  <a:extLst>
                    <a:ext uri="{A12FA001-AC4F-418D-AE19-62706E023703}">
                      <ahyp:hlinkClr xmlns:ahyp="http://schemas.microsoft.com/office/drawing/2018/hyperlinkcolor" val="tx"/>
                    </a:ext>
                  </a:extLst>
                </a:hlinkClick>
              </a:rPr>
              <a:t>matematika</a:t>
            </a:r>
            <a:r>
              <a:rPr lang="en-US" sz="1800" dirty="0">
                <a:solidFill>
                  <a:schemeClr val="tx1"/>
                </a:solidFill>
                <a:effectLst/>
                <a:latin typeface="Times New Roman" panose="02020603050405020304" pitchFamily="18" charset="0"/>
                <a:ea typeface="Times New Roman" panose="02020603050405020304" pitchFamily="18" charset="0"/>
              </a:rPr>
              <a:t> yang </a:t>
            </a:r>
            <a:r>
              <a:rPr lang="en-US" sz="1800" dirty="0" err="1">
                <a:solidFill>
                  <a:schemeClr val="tx1"/>
                </a:solidFill>
                <a:effectLst/>
                <a:latin typeface="Times New Roman" panose="02020603050405020304" pitchFamily="18" charset="0"/>
                <a:ea typeface="Times New Roman" panose="02020603050405020304" pitchFamily="18" charset="0"/>
              </a:rPr>
              <a:t>mencakup</a:t>
            </a: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u="sng" dirty="0">
                <a:solidFill>
                  <a:schemeClr val="tx1"/>
                </a:solidFill>
                <a:effectLst/>
                <a:latin typeface="Times New Roman" panose="02020603050405020304" pitchFamily="18" charset="0"/>
                <a:ea typeface="Times New Roman" panose="02020603050405020304" pitchFamily="18" charset="0"/>
                <a:hlinkClick r:id="rId4" tooltip="Limit">
                  <a:extLst>
                    <a:ext uri="{A12FA001-AC4F-418D-AE19-62706E023703}">
                      <ahyp:hlinkClr xmlns:ahyp="http://schemas.microsoft.com/office/drawing/2018/hyperlinkcolor" val="tx"/>
                    </a:ext>
                  </a:extLst>
                </a:hlinkClick>
              </a:rPr>
              <a:t>limit</a:t>
            </a: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u="sng" dirty="0" err="1">
                <a:solidFill>
                  <a:schemeClr val="tx1"/>
                </a:solidFill>
                <a:effectLst/>
                <a:latin typeface="Times New Roman" panose="02020603050405020304" pitchFamily="18" charset="0"/>
                <a:ea typeface="Times New Roman" panose="02020603050405020304" pitchFamily="18" charset="0"/>
                <a:hlinkClick r:id="rId5" tooltip="Turunan">
                  <a:extLst>
                    <a:ext uri="{A12FA001-AC4F-418D-AE19-62706E023703}">
                      <ahyp:hlinkClr xmlns:ahyp="http://schemas.microsoft.com/office/drawing/2018/hyperlinkcolor" val="tx"/>
                    </a:ext>
                  </a:extLst>
                </a:hlinkClick>
              </a:rPr>
              <a:t>turunan</a:t>
            </a: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u="sng" dirty="0">
                <a:solidFill>
                  <a:schemeClr val="tx1"/>
                </a:solidFill>
                <a:effectLst/>
                <a:latin typeface="Times New Roman" panose="02020603050405020304" pitchFamily="18" charset="0"/>
                <a:ea typeface="Times New Roman" panose="02020603050405020304" pitchFamily="18" charset="0"/>
                <a:hlinkClick r:id="rId6" tooltip="Integral">
                  <a:extLst>
                    <a:ext uri="{A12FA001-AC4F-418D-AE19-62706E023703}">
                      <ahyp:hlinkClr xmlns:ahyp="http://schemas.microsoft.com/office/drawing/2018/hyperlinkcolor" val="tx"/>
                    </a:ext>
                  </a:extLst>
                </a:hlinkClick>
              </a:rPr>
              <a:t>integral</a:t>
            </a:r>
            <a:r>
              <a:rPr lang="en-US" sz="1800" dirty="0">
                <a:solidFill>
                  <a:schemeClr val="tx1"/>
                </a:solidFill>
                <a:effectLst/>
                <a:latin typeface="Times New Roman" panose="02020603050405020304" pitchFamily="18" charset="0"/>
                <a:ea typeface="Times New Roman" panose="02020603050405020304" pitchFamily="18" charset="0"/>
              </a:rPr>
              <a:t>, dan </a:t>
            </a:r>
            <a:r>
              <a:rPr lang="en-US" sz="1800" u="sng" dirty="0" err="1">
                <a:solidFill>
                  <a:schemeClr val="tx1"/>
                </a:solidFill>
                <a:effectLst/>
                <a:latin typeface="Times New Roman" panose="02020603050405020304" pitchFamily="18" charset="0"/>
                <a:ea typeface="Times New Roman" panose="02020603050405020304" pitchFamily="18" charset="0"/>
                <a:hlinkClick r:id="rId7" tooltip="0,999...">
                  <a:extLst>
                    <a:ext uri="{A12FA001-AC4F-418D-AE19-62706E023703}">
                      <ahyp:hlinkClr xmlns:ahyp="http://schemas.microsoft.com/office/drawing/2018/hyperlinkcolor" val="tx"/>
                    </a:ext>
                  </a:extLst>
                </a:hlinkClick>
              </a:rPr>
              <a:t>deret</a:t>
            </a:r>
            <a:r>
              <a:rPr lang="en-US" sz="1800" u="sng" dirty="0">
                <a:solidFill>
                  <a:srgbClr val="F49100"/>
                </a:solidFill>
                <a:effectLst/>
                <a:latin typeface="Times New Roman" panose="02020603050405020304" pitchFamily="18" charset="0"/>
                <a:ea typeface="Times New Roman" panose="02020603050405020304" pitchFamily="18" charset="0"/>
                <a:hlinkClick r:id="rId7" tooltip="0,999...">
                  <a:extLst>
                    <a:ext uri="{A12FA001-AC4F-418D-AE19-62706E023703}">
                      <ahyp:hlinkClr xmlns:ahyp="http://schemas.microsoft.com/office/drawing/2018/hyperlinkcolor" val="tx"/>
                    </a:ext>
                  </a:extLst>
                </a:hlinkClick>
              </a:rPr>
              <a:t> </a:t>
            </a:r>
            <a:r>
              <a:rPr lang="en-US" sz="1800" u="sng" dirty="0" err="1">
                <a:solidFill>
                  <a:schemeClr val="tx1"/>
                </a:solidFill>
                <a:effectLst/>
                <a:latin typeface="Times New Roman" panose="02020603050405020304" pitchFamily="18" charset="0"/>
                <a:ea typeface="Times New Roman" panose="02020603050405020304" pitchFamily="18" charset="0"/>
                <a:hlinkClick r:id="rId7" tooltip="0,999...">
                  <a:extLst>
                    <a:ext uri="{A12FA001-AC4F-418D-AE19-62706E023703}">
                      <ahyp:hlinkClr xmlns:ahyp="http://schemas.microsoft.com/office/drawing/2018/hyperlinkcolor" val="tx"/>
                    </a:ext>
                  </a:extLst>
                </a:hlinkClick>
              </a:rPr>
              <a:t>takterhingga</a:t>
            </a: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Kalkulus</a:t>
            </a: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latin typeface="Times New Roman" panose="02020603050405020304" pitchFamily="18" charset="0"/>
                <a:ea typeface="Times New Roman" panose="02020603050405020304" pitchFamily="18" charset="0"/>
              </a:rPr>
              <a:t>merupakan</a:t>
            </a: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ilmu</a:t>
            </a: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matematika</a:t>
            </a:r>
            <a:r>
              <a:rPr lang="en-US" sz="1800" dirty="0">
                <a:solidFill>
                  <a:schemeClr val="tx1"/>
                </a:solidFill>
                <a:effectLst/>
                <a:latin typeface="Times New Roman" panose="02020603050405020304" pitchFamily="18" charset="0"/>
                <a:ea typeface="Times New Roman" panose="02020603050405020304" pitchFamily="18" charset="0"/>
              </a:rPr>
              <a:t> yang </a:t>
            </a:r>
            <a:r>
              <a:rPr lang="en-US" sz="1800" dirty="0" err="1">
                <a:solidFill>
                  <a:schemeClr val="tx1"/>
                </a:solidFill>
                <a:effectLst/>
                <a:latin typeface="Times New Roman" panose="02020603050405020304" pitchFamily="18" charset="0"/>
                <a:ea typeface="Times New Roman" panose="02020603050405020304" pitchFamily="18" charset="0"/>
              </a:rPr>
              <a:t>menganalisis</a:t>
            </a: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suatu</a:t>
            </a: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perubahan</a:t>
            </a: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Kalkulus</a:t>
            </a: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digunakan</a:t>
            </a: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dalam</a:t>
            </a: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berbagai</a:t>
            </a: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bidang</a:t>
            </a: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karna</a:t>
            </a: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dapat</a:t>
            </a: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memecahkan</a:t>
            </a: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berbagai</a:t>
            </a: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masalah</a:t>
            </a:r>
            <a:r>
              <a:rPr lang="en-US" sz="1800" dirty="0">
                <a:solidFill>
                  <a:schemeClr val="tx1"/>
                </a:solidFill>
                <a:effectLst/>
                <a:latin typeface="Times New Roman" panose="02020603050405020304" pitchFamily="18" charset="0"/>
                <a:ea typeface="Times New Roman" panose="02020603050405020304" pitchFamily="18" charset="0"/>
              </a:rPr>
              <a:t> yang </a:t>
            </a:r>
            <a:r>
              <a:rPr lang="en-US" sz="1800" dirty="0" err="1">
                <a:solidFill>
                  <a:schemeClr val="tx1"/>
                </a:solidFill>
                <a:effectLst/>
                <a:latin typeface="Times New Roman" panose="02020603050405020304" pitchFamily="18" charset="0"/>
                <a:ea typeface="Times New Roman" panose="02020603050405020304" pitchFamily="18" charset="0"/>
              </a:rPr>
              <a:t>tidak</a:t>
            </a: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dapat</a:t>
            </a: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dipecahkan</a:t>
            </a: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dengan</a:t>
            </a: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u="sng" dirty="0" err="1">
                <a:solidFill>
                  <a:schemeClr val="tx1"/>
                </a:solidFill>
                <a:effectLst/>
                <a:latin typeface="Times New Roman" panose="02020603050405020304" pitchFamily="18" charset="0"/>
                <a:ea typeface="Times New Roman" panose="02020603050405020304" pitchFamily="18" charset="0"/>
                <a:hlinkClick r:id="rId8" tooltip="Aljabar elementer">
                  <a:extLst>
                    <a:ext uri="{A12FA001-AC4F-418D-AE19-62706E023703}">
                      <ahyp:hlinkClr xmlns:ahyp="http://schemas.microsoft.com/office/drawing/2018/hyperlinkcolor" val="tx"/>
                    </a:ext>
                  </a:extLst>
                </a:hlinkClick>
              </a:rPr>
              <a:t>aljabar</a:t>
            </a:r>
            <a:r>
              <a:rPr lang="en-US" sz="1800" u="sng" dirty="0">
                <a:solidFill>
                  <a:schemeClr val="tx1"/>
                </a:solidFill>
                <a:effectLst/>
                <a:latin typeface="Times New Roman" panose="02020603050405020304" pitchFamily="18" charset="0"/>
                <a:ea typeface="Times New Roman" panose="02020603050405020304" pitchFamily="18" charset="0"/>
                <a:hlinkClick r:id="rId8" tooltip="Aljabar elementer">
                  <a:extLst>
                    <a:ext uri="{A12FA001-AC4F-418D-AE19-62706E023703}">
                      <ahyp:hlinkClr xmlns:ahyp="http://schemas.microsoft.com/office/drawing/2018/hyperlinkcolor" val="tx"/>
                    </a:ext>
                  </a:extLst>
                </a:hlinkClick>
              </a:rPr>
              <a:t> </a:t>
            </a:r>
            <a:r>
              <a:rPr lang="en-US" sz="1800" u="sng" dirty="0" err="1">
                <a:solidFill>
                  <a:schemeClr val="tx1"/>
                </a:solidFill>
                <a:effectLst/>
                <a:latin typeface="Times New Roman" panose="02020603050405020304" pitchFamily="18" charset="0"/>
                <a:ea typeface="Times New Roman" panose="02020603050405020304" pitchFamily="18" charset="0"/>
                <a:hlinkClick r:id="rId8" tooltip="Aljabar elementer">
                  <a:extLst>
                    <a:ext uri="{A12FA001-AC4F-418D-AE19-62706E023703}">
                      <ahyp:hlinkClr xmlns:ahyp="http://schemas.microsoft.com/office/drawing/2018/hyperlinkcolor" val="tx"/>
                    </a:ext>
                  </a:extLst>
                </a:hlinkClick>
              </a:rPr>
              <a:t>elementer</a:t>
            </a:r>
            <a:endParaRPr lang="en-US" sz="1800" u="sng" dirty="0">
              <a:solidFill>
                <a:schemeClr val="tx1"/>
              </a:solidFill>
              <a:effectLst/>
              <a:latin typeface="Times New Roman" panose="02020603050405020304" pitchFamily="18" charset="0"/>
              <a:ea typeface="Times New Roman" panose="02020603050405020304" pitchFamily="18" charset="0"/>
            </a:endParaRPr>
          </a:p>
          <a:p>
            <a:pPr algn="just"/>
            <a:endParaRPr lang="en-US" sz="1800" u="sng" dirty="0">
              <a:solidFill>
                <a:schemeClr val="tx1"/>
              </a:solidFill>
              <a:latin typeface="Times New Roman" panose="02020603050405020304" pitchFamily="18" charset="0"/>
              <a:ea typeface="Times New Roman" panose="02020603050405020304" pitchFamily="18" charset="0"/>
            </a:endParaRPr>
          </a:p>
          <a:p>
            <a:endParaRPr lang="id-ID" dirty="0"/>
          </a:p>
        </p:txBody>
      </p:sp>
    </p:spTree>
    <p:extLst>
      <p:ext uri="{BB962C8B-B14F-4D97-AF65-F5344CB8AC3E}">
        <p14:creationId xmlns:p14="http://schemas.microsoft.com/office/powerpoint/2010/main" val="2008833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1F9869F-6405-43BC-9AFC-7C75E815E5D9}"/>
              </a:ext>
            </a:extLst>
          </p:cNvPr>
          <p:cNvSpPr txBox="1"/>
          <p:nvPr/>
        </p:nvSpPr>
        <p:spPr>
          <a:xfrm>
            <a:off x="3067335" y="1500833"/>
            <a:ext cx="7826990" cy="461665"/>
          </a:xfrm>
          <a:prstGeom prst="rect">
            <a:avLst/>
          </a:prstGeom>
          <a:noFill/>
        </p:spPr>
        <p:txBody>
          <a:bodyPr wrap="square">
            <a:spAutoFit/>
          </a:bodyPr>
          <a:lstStyle/>
          <a:p>
            <a:r>
              <a:rPr lang="en-US" sz="2400" dirty="0"/>
              <a:t>BUKAN SEKADAR BERHITUNG  TETAPI </a:t>
            </a:r>
            <a:r>
              <a:rPr lang="en-US" dirty="0"/>
              <a:t>…</a:t>
            </a:r>
          </a:p>
        </p:txBody>
      </p:sp>
      <p:sp>
        <p:nvSpPr>
          <p:cNvPr id="8" name="TextBox 7">
            <a:extLst>
              <a:ext uri="{FF2B5EF4-FFF2-40B4-BE49-F238E27FC236}">
                <a16:creationId xmlns:a16="http://schemas.microsoft.com/office/drawing/2014/main" id="{ADB5F0B8-1FF7-491A-9839-2EB1DAEABBCD}"/>
              </a:ext>
            </a:extLst>
          </p:cNvPr>
          <p:cNvSpPr txBox="1"/>
          <p:nvPr/>
        </p:nvSpPr>
        <p:spPr>
          <a:xfrm>
            <a:off x="1568355" y="2477406"/>
            <a:ext cx="6238164" cy="2308324"/>
          </a:xfrm>
          <a:prstGeom prst="rect">
            <a:avLst/>
          </a:prstGeom>
          <a:noFill/>
        </p:spPr>
        <p:txBody>
          <a:bodyPr wrap="square">
            <a:spAutoFit/>
          </a:bodyPr>
          <a:lstStyle/>
          <a:p>
            <a:r>
              <a:rPr lang="en-US" sz="2400" dirty="0"/>
              <a:t>MENGEMBANGKAN DAYA  MATEMATIKA !</a:t>
            </a:r>
          </a:p>
          <a:p>
            <a:pPr marL="285750" indent="-285750">
              <a:buFont typeface="Arial" panose="020B0604020202020204" pitchFamily="34" charset="0"/>
              <a:buChar char="•"/>
            </a:pPr>
            <a:r>
              <a:rPr lang="en-US" sz="2400" dirty="0" err="1"/>
              <a:t>Bernalar</a:t>
            </a:r>
            <a:endParaRPr lang="en-US" sz="2400" dirty="0"/>
          </a:p>
          <a:p>
            <a:pPr marL="285750" indent="-285750">
              <a:buFont typeface="Arial" panose="020B0604020202020204" pitchFamily="34" charset="0"/>
              <a:buChar char="•"/>
            </a:pPr>
            <a:r>
              <a:rPr lang="en-US" sz="2400" dirty="0" err="1"/>
              <a:t>Memecahkan</a:t>
            </a:r>
            <a:r>
              <a:rPr lang="en-US" sz="2400" dirty="0"/>
              <a:t> </a:t>
            </a:r>
            <a:r>
              <a:rPr lang="en-US" sz="2400" dirty="0" err="1"/>
              <a:t>masalah</a:t>
            </a:r>
            <a:endParaRPr lang="en-US" sz="2400" dirty="0"/>
          </a:p>
          <a:p>
            <a:pPr marL="285750" indent="-285750">
              <a:buFont typeface="Arial" panose="020B0604020202020204" pitchFamily="34" charset="0"/>
              <a:buChar char="•"/>
            </a:pPr>
            <a:r>
              <a:rPr lang="en-US" sz="2400" dirty="0" err="1"/>
              <a:t>Membuat</a:t>
            </a:r>
            <a:r>
              <a:rPr lang="en-US" sz="2400" dirty="0"/>
              <a:t> </a:t>
            </a:r>
            <a:r>
              <a:rPr lang="en-US" sz="2400" dirty="0" err="1"/>
              <a:t>kaitan</a:t>
            </a:r>
            <a:r>
              <a:rPr lang="en-US" sz="2400" dirty="0"/>
              <a:t>  </a:t>
            </a:r>
          </a:p>
          <a:p>
            <a:pPr marL="285750" indent="-285750">
              <a:buFont typeface="Arial" panose="020B0604020202020204" pitchFamily="34" charset="0"/>
              <a:buChar char="•"/>
            </a:pPr>
            <a:r>
              <a:rPr lang="en-US" sz="2400" dirty="0" err="1"/>
              <a:t>Berkomunikasi</a:t>
            </a:r>
            <a:r>
              <a:rPr lang="en-US" sz="2400" dirty="0"/>
              <a:t> </a:t>
            </a:r>
          </a:p>
          <a:p>
            <a:pPr marL="285750" indent="-285750">
              <a:buFont typeface="Arial" panose="020B0604020202020204" pitchFamily="34" charset="0"/>
              <a:buChar char="•"/>
            </a:pPr>
            <a:r>
              <a:rPr lang="en-US" sz="2400" dirty="0"/>
              <a:t> …</a:t>
            </a:r>
          </a:p>
        </p:txBody>
      </p:sp>
      <p:sp>
        <p:nvSpPr>
          <p:cNvPr id="9" name="object 4">
            <a:extLst>
              <a:ext uri="{FF2B5EF4-FFF2-40B4-BE49-F238E27FC236}">
                <a16:creationId xmlns:a16="http://schemas.microsoft.com/office/drawing/2014/main" id="{1EE00324-C885-4FD2-A087-EE8EA2E916B5}"/>
              </a:ext>
            </a:extLst>
          </p:cNvPr>
          <p:cNvSpPr/>
          <p:nvPr/>
        </p:nvSpPr>
        <p:spPr>
          <a:xfrm>
            <a:off x="8072470" y="2313932"/>
            <a:ext cx="2551175" cy="337718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65076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694777F-5D1A-4C14-AC5A-DB4C00D23DC5}"/>
              </a:ext>
            </a:extLst>
          </p:cNvPr>
          <p:cNvSpPr txBox="1"/>
          <p:nvPr/>
        </p:nvSpPr>
        <p:spPr>
          <a:xfrm>
            <a:off x="5551228" y="354420"/>
            <a:ext cx="2196151" cy="400110"/>
          </a:xfrm>
          <a:prstGeom prst="rect">
            <a:avLst/>
          </a:prstGeom>
          <a:noFill/>
        </p:spPr>
        <p:txBody>
          <a:bodyPr wrap="square">
            <a:spAutoFit/>
          </a:bodyPr>
          <a:lstStyle/>
          <a:p>
            <a:r>
              <a:rPr lang="en-US" sz="2000" b="1" i="0" spc="-5" dirty="0">
                <a:latin typeface="Arial"/>
                <a:cs typeface="Arial"/>
              </a:rPr>
              <a:t>CONTOH</a:t>
            </a:r>
            <a:r>
              <a:rPr lang="en-US" sz="2000" b="1" i="0" spc="-80" dirty="0">
                <a:latin typeface="Arial"/>
                <a:cs typeface="Arial"/>
              </a:rPr>
              <a:t> </a:t>
            </a:r>
            <a:r>
              <a:rPr lang="en-US" sz="2000" b="1" i="0" spc="-5" dirty="0">
                <a:latin typeface="Arial"/>
                <a:cs typeface="Arial"/>
              </a:rPr>
              <a:t>LAGI</a:t>
            </a:r>
            <a:endParaRPr lang="en-US" sz="2000" b="1" dirty="0"/>
          </a:p>
        </p:txBody>
      </p:sp>
      <p:pic>
        <p:nvPicPr>
          <p:cNvPr id="9" name="Picture 8">
            <a:extLst>
              <a:ext uri="{FF2B5EF4-FFF2-40B4-BE49-F238E27FC236}">
                <a16:creationId xmlns:a16="http://schemas.microsoft.com/office/drawing/2014/main" id="{2C8E7BEC-3EF6-4B15-96CC-F7B0F72FEBEB}"/>
              </a:ext>
            </a:extLst>
          </p:cNvPr>
          <p:cNvPicPr>
            <a:picLocks noChangeAspect="1"/>
          </p:cNvPicPr>
          <p:nvPr/>
        </p:nvPicPr>
        <p:blipFill rotWithShape="1">
          <a:blip r:embed="rId2"/>
          <a:srcRect l="41866" t="39994" r="28134" b="25959"/>
          <a:stretch/>
        </p:blipFill>
        <p:spPr>
          <a:xfrm>
            <a:off x="95534" y="928048"/>
            <a:ext cx="11955439" cy="5929951"/>
          </a:xfrm>
          <a:prstGeom prst="rect">
            <a:avLst/>
          </a:prstGeom>
        </p:spPr>
      </p:pic>
    </p:spTree>
    <p:extLst>
      <p:ext uri="{BB962C8B-B14F-4D97-AF65-F5344CB8AC3E}">
        <p14:creationId xmlns:p14="http://schemas.microsoft.com/office/powerpoint/2010/main" val="1157964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84E0605-6503-46EE-B73C-DCA0F21A3989}"/>
              </a:ext>
            </a:extLst>
          </p:cNvPr>
          <p:cNvSpPr txBox="1"/>
          <p:nvPr/>
        </p:nvSpPr>
        <p:spPr>
          <a:xfrm>
            <a:off x="4063622" y="722910"/>
            <a:ext cx="5053083" cy="369332"/>
          </a:xfrm>
          <a:prstGeom prst="rect">
            <a:avLst/>
          </a:prstGeom>
          <a:noFill/>
        </p:spPr>
        <p:txBody>
          <a:bodyPr wrap="square">
            <a:spAutoFit/>
          </a:bodyPr>
          <a:lstStyle/>
          <a:p>
            <a:r>
              <a:rPr lang="en-US" sz="1800" i="0" spc="-5" dirty="0">
                <a:latin typeface="Arial"/>
                <a:cs typeface="Arial"/>
              </a:rPr>
              <a:t>MEMBUAT KESALAHAN  DIPERBOLEHKAN</a:t>
            </a:r>
            <a:endParaRPr lang="en-US" dirty="0"/>
          </a:p>
        </p:txBody>
      </p:sp>
      <p:sp>
        <p:nvSpPr>
          <p:cNvPr id="8" name="TextBox 7">
            <a:extLst>
              <a:ext uri="{FF2B5EF4-FFF2-40B4-BE49-F238E27FC236}">
                <a16:creationId xmlns:a16="http://schemas.microsoft.com/office/drawing/2014/main" id="{7A3C89E9-6D65-4B8A-8793-785214623E87}"/>
              </a:ext>
            </a:extLst>
          </p:cNvPr>
          <p:cNvSpPr txBox="1"/>
          <p:nvPr/>
        </p:nvSpPr>
        <p:spPr>
          <a:xfrm>
            <a:off x="2866030" y="1637731"/>
            <a:ext cx="6632812" cy="2862322"/>
          </a:xfrm>
          <a:prstGeom prst="rect">
            <a:avLst/>
          </a:prstGeom>
          <a:noFill/>
        </p:spPr>
        <p:txBody>
          <a:bodyPr wrap="square" rtlCol="0">
            <a:spAutoFit/>
          </a:bodyPr>
          <a:lstStyle/>
          <a:p>
            <a:r>
              <a:rPr lang="en-US" sz="2000" dirty="0"/>
              <a:t>Kata orang </a:t>
            </a:r>
            <a:r>
              <a:rPr lang="en-US" sz="2000" dirty="0" err="1"/>
              <a:t>Belajar</a:t>
            </a:r>
            <a:r>
              <a:rPr lang="en-US" sz="2000" dirty="0"/>
              <a:t> </a:t>
            </a:r>
            <a:r>
              <a:rPr lang="en-US" sz="2000" dirty="0" err="1"/>
              <a:t>matematika</a:t>
            </a:r>
            <a:r>
              <a:rPr lang="en-US" sz="2000" dirty="0"/>
              <a:t> </a:t>
            </a:r>
            <a:r>
              <a:rPr lang="en-US" sz="2000" dirty="0" err="1"/>
              <a:t>tidak</a:t>
            </a:r>
            <a:r>
              <a:rPr lang="en-US" sz="2000" dirty="0"/>
              <a:t> </a:t>
            </a:r>
            <a:r>
              <a:rPr lang="en-US" sz="2000" dirty="0" err="1"/>
              <a:t>saja</a:t>
            </a:r>
            <a:r>
              <a:rPr lang="en-US" sz="2000" dirty="0"/>
              <a:t> </a:t>
            </a:r>
            <a:r>
              <a:rPr lang="en-US" sz="2000" dirty="0" err="1"/>
              <a:t>membutuhkan</a:t>
            </a:r>
            <a:r>
              <a:rPr lang="en-US" sz="2000" dirty="0"/>
              <a:t> </a:t>
            </a:r>
            <a:r>
              <a:rPr lang="en-US" sz="2000" dirty="0" err="1"/>
              <a:t>pensil</a:t>
            </a:r>
            <a:r>
              <a:rPr lang="en-US" sz="2000" dirty="0"/>
              <a:t> dan </a:t>
            </a:r>
            <a:r>
              <a:rPr lang="en-US" sz="2000" dirty="0" err="1"/>
              <a:t>kertas</a:t>
            </a:r>
            <a:r>
              <a:rPr lang="en-US" sz="2000" dirty="0"/>
              <a:t> </a:t>
            </a:r>
            <a:r>
              <a:rPr lang="en-US" sz="2000" dirty="0" err="1"/>
              <a:t>tetapi</a:t>
            </a:r>
            <a:r>
              <a:rPr lang="en-US" sz="2000" dirty="0"/>
              <a:t> juga </a:t>
            </a:r>
            <a:r>
              <a:rPr lang="en-US" sz="2000" dirty="0" err="1"/>
              <a:t>tempat</a:t>
            </a:r>
            <a:r>
              <a:rPr lang="en-US" sz="2000" dirty="0"/>
              <a:t> </a:t>
            </a:r>
            <a:r>
              <a:rPr lang="en-US" sz="2000" dirty="0" err="1"/>
              <a:t>sampah</a:t>
            </a:r>
            <a:r>
              <a:rPr lang="en-US" sz="2000" dirty="0"/>
              <a:t> </a:t>
            </a:r>
          </a:p>
          <a:p>
            <a:endParaRPr lang="en-US" sz="2000" dirty="0"/>
          </a:p>
          <a:p>
            <a:endParaRPr lang="en-US" sz="2000" dirty="0"/>
          </a:p>
          <a:p>
            <a:r>
              <a:rPr lang="en-US" sz="2000" dirty="0" err="1"/>
              <a:t>Dalam</a:t>
            </a:r>
            <a:r>
              <a:rPr lang="en-US" sz="2000" dirty="0"/>
              <a:t> </a:t>
            </a:r>
            <a:r>
              <a:rPr lang="en-US" sz="2000" dirty="0" err="1"/>
              <a:t>belajar</a:t>
            </a:r>
            <a:r>
              <a:rPr lang="en-US" sz="2000" dirty="0"/>
              <a:t> </a:t>
            </a:r>
            <a:r>
              <a:rPr lang="en-US" sz="2000" dirty="0" err="1"/>
              <a:t>matematika</a:t>
            </a:r>
            <a:r>
              <a:rPr lang="en-US" sz="2000" dirty="0"/>
              <a:t> </a:t>
            </a:r>
            <a:r>
              <a:rPr lang="en-US" sz="2000" dirty="0" err="1"/>
              <a:t>setiap</a:t>
            </a:r>
            <a:r>
              <a:rPr lang="en-US" sz="2000" dirty="0"/>
              <a:t> orang </a:t>
            </a:r>
            <a:r>
              <a:rPr lang="en-US" sz="2000" dirty="0" err="1"/>
              <a:t>pasti</a:t>
            </a:r>
            <a:r>
              <a:rPr lang="en-US" sz="2000" dirty="0"/>
              <a:t> </a:t>
            </a:r>
            <a:r>
              <a:rPr lang="en-US" sz="2000" dirty="0" err="1"/>
              <a:t>pernah</a:t>
            </a:r>
            <a:r>
              <a:rPr lang="en-US" sz="2000" dirty="0"/>
              <a:t> </a:t>
            </a:r>
            <a:r>
              <a:rPr lang="en-US" sz="2000" dirty="0" err="1"/>
              <a:t>membuat</a:t>
            </a:r>
            <a:r>
              <a:rPr lang="en-US" sz="2000" dirty="0"/>
              <a:t> </a:t>
            </a:r>
            <a:r>
              <a:rPr lang="en-US" sz="2000" dirty="0" err="1"/>
              <a:t>kesalahan</a:t>
            </a:r>
            <a:r>
              <a:rPr lang="en-US" sz="2000" dirty="0"/>
              <a:t> </a:t>
            </a:r>
            <a:r>
              <a:rPr lang="en-US" sz="2000" dirty="0" err="1"/>
              <a:t>jadi</a:t>
            </a:r>
            <a:r>
              <a:rPr lang="en-US" sz="2000" dirty="0"/>
              <a:t> </a:t>
            </a:r>
            <a:r>
              <a:rPr lang="en-US" sz="2000" dirty="0" err="1"/>
              <a:t>tidak</a:t>
            </a:r>
            <a:r>
              <a:rPr lang="en-US" sz="2000" dirty="0"/>
              <a:t> </a:t>
            </a:r>
            <a:r>
              <a:rPr lang="en-US" sz="2000" dirty="0" err="1"/>
              <a:t>mesti</a:t>
            </a:r>
            <a:r>
              <a:rPr lang="en-US" sz="2000" dirty="0"/>
              <a:t> </a:t>
            </a:r>
            <a:r>
              <a:rPr lang="en-US" sz="2000" dirty="0" err="1"/>
              <a:t>khawatir</a:t>
            </a:r>
            <a:r>
              <a:rPr lang="en-US" sz="2000" dirty="0"/>
              <a:t> </a:t>
            </a:r>
          </a:p>
          <a:p>
            <a:endParaRPr lang="en-US" sz="2000" dirty="0"/>
          </a:p>
          <a:p>
            <a:r>
              <a:rPr lang="en-US" sz="2000" dirty="0" err="1"/>
              <a:t>Seringkali</a:t>
            </a:r>
            <a:r>
              <a:rPr lang="en-US" sz="2000" dirty="0"/>
              <a:t> </a:t>
            </a:r>
            <a:r>
              <a:rPr lang="en-US" sz="2000" dirty="0" err="1"/>
              <a:t>kita</a:t>
            </a:r>
            <a:r>
              <a:rPr lang="en-US" sz="2000" dirty="0"/>
              <a:t> </a:t>
            </a:r>
            <a:r>
              <a:rPr lang="en-US" sz="2000" dirty="0" err="1"/>
              <a:t>justru</a:t>
            </a:r>
            <a:r>
              <a:rPr lang="en-US" sz="2000" dirty="0"/>
              <a:t> </a:t>
            </a:r>
            <a:r>
              <a:rPr lang="en-US" sz="2000" dirty="0" err="1"/>
              <a:t>mengerti</a:t>
            </a:r>
            <a:r>
              <a:rPr lang="en-US" sz="2000" dirty="0"/>
              <a:t> </a:t>
            </a:r>
            <a:r>
              <a:rPr lang="en-US" sz="2000" dirty="0" err="1"/>
              <a:t>melalui</a:t>
            </a:r>
            <a:r>
              <a:rPr lang="en-US" sz="2000" dirty="0"/>
              <a:t> </a:t>
            </a:r>
            <a:r>
              <a:rPr lang="en-US" sz="2000" dirty="0" err="1"/>
              <a:t>kesalahan</a:t>
            </a:r>
            <a:r>
              <a:rPr lang="en-US" sz="2000" dirty="0"/>
              <a:t> yang </a:t>
            </a:r>
            <a:r>
              <a:rPr lang="en-US" sz="2000" dirty="0" err="1"/>
              <a:t>kita</a:t>
            </a:r>
            <a:r>
              <a:rPr lang="en-US" sz="2000" dirty="0"/>
              <a:t> </a:t>
            </a:r>
            <a:r>
              <a:rPr lang="en-US" sz="2000" dirty="0" err="1"/>
              <a:t>lakukan</a:t>
            </a:r>
            <a:r>
              <a:rPr lang="en-US" sz="2000" dirty="0"/>
              <a:t> </a:t>
            </a:r>
          </a:p>
        </p:txBody>
      </p:sp>
    </p:spTree>
    <p:extLst>
      <p:ext uri="{BB962C8B-B14F-4D97-AF65-F5344CB8AC3E}">
        <p14:creationId xmlns:p14="http://schemas.microsoft.com/office/powerpoint/2010/main" val="1943913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2BFAF77-FDBF-43FA-83B8-B832F98DC9EF}"/>
              </a:ext>
            </a:extLst>
          </p:cNvPr>
          <p:cNvSpPr txBox="1"/>
          <p:nvPr/>
        </p:nvSpPr>
        <p:spPr>
          <a:xfrm>
            <a:off x="3116807" y="1364356"/>
            <a:ext cx="6892119" cy="461665"/>
          </a:xfrm>
          <a:prstGeom prst="rect">
            <a:avLst/>
          </a:prstGeom>
          <a:noFill/>
        </p:spPr>
        <p:txBody>
          <a:bodyPr wrap="square">
            <a:spAutoFit/>
          </a:bodyPr>
          <a:lstStyle/>
          <a:p>
            <a:r>
              <a:rPr lang="en-US" sz="2400" i="0" spc="-5" dirty="0">
                <a:latin typeface="Arial"/>
                <a:cs typeface="Arial"/>
              </a:rPr>
              <a:t>STRATEGI SUKSES </a:t>
            </a:r>
            <a:r>
              <a:rPr lang="en-US" sz="2400" i="0" dirty="0">
                <a:latin typeface="Arial"/>
                <a:cs typeface="Arial"/>
              </a:rPr>
              <a:t>BELAJAR  </a:t>
            </a:r>
            <a:r>
              <a:rPr lang="en-US" sz="2400" i="0" spc="-5" dirty="0">
                <a:latin typeface="Arial"/>
                <a:cs typeface="Arial"/>
              </a:rPr>
              <a:t>KALKULUS</a:t>
            </a:r>
            <a:endParaRPr lang="en-US" sz="2400" dirty="0"/>
          </a:p>
        </p:txBody>
      </p:sp>
      <p:sp>
        <p:nvSpPr>
          <p:cNvPr id="8" name="TextBox 7">
            <a:extLst>
              <a:ext uri="{FF2B5EF4-FFF2-40B4-BE49-F238E27FC236}">
                <a16:creationId xmlns:a16="http://schemas.microsoft.com/office/drawing/2014/main" id="{DE04DB29-C55E-412B-A6E7-284EF6CA79DA}"/>
              </a:ext>
            </a:extLst>
          </p:cNvPr>
          <p:cNvSpPr txBox="1"/>
          <p:nvPr/>
        </p:nvSpPr>
        <p:spPr>
          <a:xfrm>
            <a:off x="2649372" y="2505670"/>
            <a:ext cx="7826990" cy="1569660"/>
          </a:xfrm>
          <a:prstGeom prst="rect">
            <a:avLst/>
          </a:prstGeom>
          <a:noFill/>
        </p:spPr>
        <p:txBody>
          <a:bodyPr wrap="square">
            <a:spAutoFit/>
          </a:bodyPr>
          <a:lstStyle/>
          <a:p>
            <a:r>
              <a:rPr lang="en-US" sz="2400" dirty="0"/>
              <a:t>DAILY STUDY IS A BIG PART OF YOUR EXAM PREPARATION !</a:t>
            </a:r>
          </a:p>
          <a:p>
            <a:endParaRPr lang="en-US" sz="2400" dirty="0"/>
          </a:p>
          <a:p>
            <a:r>
              <a:rPr lang="en-US" sz="2400" dirty="0"/>
              <a:t>BUT, REMEMBER, YOU LEARN	 MATH  NOT ONLY TO PASS THE EXAM</a:t>
            </a:r>
          </a:p>
        </p:txBody>
      </p:sp>
    </p:spTree>
    <p:extLst>
      <p:ext uri="{BB962C8B-B14F-4D97-AF65-F5344CB8AC3E}">
        <p14:creationId xmlns:p14="http://schemas.microsoft.com/office/powerpoint/2010/main" val="18373981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E72EC-A9B8-41DB-9F82-47D57C52E8AB}"/>
              </a:ext>
            </a:extLst>
          </p:cNvPr>
          <p:cNvSpPr>
            <a:spLocks noGrp="1"/>
          </p:cNvSpPr>
          <p:nvPr>
            <p:ph type="title"/>
          </p:nvPr>
        </p:nvSpPr>
        <p:spPr>
          <a:xfrm>
            <a:off x="2298510" y="1705970"/>
            <a:ext cx="8360391" cy="776288"/>
          </a:xfrm>
        </p:spPr>
        <p:txBody>
          <a:bodyPr>
            <a:normAutofit/>
          </a:bodyPr>
          <a:lstStyle/>
          <a:p>
            <a:r>
              <a:rPr lang="en-US" sz="3200" dirty="0"/>
              <a:t>Enjoy	Your	Learning	Process</a:t>
            </a:r>
          </a:p>
        </p:txBody>
      </p:sp>
      <p:sp>
        <p:nvSpPr>
          <p:cNvPr id="6" name="TextBox 5">
            <a:extLst>
              <a:ext uri="{FF2B5EF4-FFF2-40B4-BE49-F238E27FC236}">
                <a16:creationId xmlns:a16="http://schemas.microsoft.com/office/drawing/2014/main" id="{5D7109BD-883D-455B-B7BF-7DEF996CE546}"/>
              </a:ext>
            </a:extLst>
          </p:cNvPr>
          <p:cNvSpPr txBox="1"/>
          <p:nvPr/>
        </p:nvSpPr>
        <p:spPr>
          <a:xfrm>
            <a:off x="1776485" y="3023317"/>
            <a:ext cx="7826990" cy="2677656"/>
          </a:xfrm>
          <a:prstGeom prst="rect">
            <a:avLst/>
          </a:prstGeom>
          <a:noFill/>
        </p:spPr>
        <p:txBody>
          <a:bodyPr wrap="square">
            <a:spAutoFit/>
          </a:bodyPr>
          <a:lstStyle/>
          <a:p>
            <a:pPr marL="285750" indent="-285750">
              <a:buFont typeface="Arial" panose="020B0604020202020204" pitchFamily="34" charset="0"/>
              <a:buChar char="•"/>
            </a:pPr>
            <a:r>
              <a:rPr lang="en-US" sz="2800" dirty="0"/>
              <a:t>Working in groups is a good way  to learn.</a:t>
            </a:r>
          </a:p>
          <a:p>
            <a:pPr marL="285750" indent="-285750">
              <a:buFont typeface="Arial" panose="020B0604020202020204" pitchFamily="34" charset="0"/>
              <a:buChar char="•"/>
            </a:pPr>
            <a:r>
              <a:rPr lang="en-US" sz="2800" dirty="0"/>
              <a:t>Many problems cannot be solved  with simple application of a  ‘formula’.</a:t>
            </a:r>
          </a:p>
          <a:p>
            <a:pPr marL="285750" indent="-285750">
              <a:buFont typeface="Arial" panose="020B0604020202020204" pitchFamily="34" charset="0"/>
              <a:buChar char="•"/>
            </a:pPr>
            <a:r>
              <a:rPr lang="en-US" sz="2800" dirty="0"/>
              <a:t>Take breaks if you are getting  </a:t>
            </a:r>
            <a:r>
              <a:rPr lang="en-US" sz="2800" dirty="0" err="1"/>
              <a:t>frustated</a:t>
            </a:r>
            <a:r>
              <a:rPr lang="en-US" sz="2800" dirty="0"/>
              <a:t>, ask for help if you are  stuck. Enjoy the process: after  all, you are learning</a:t>
            </a:r>
          </a:p>
        </p:txBody>
      </p:sp>
    </p:spTree>
    <p:extLst>
      <p:ext uri="{BB962C8B-B14F-4D97-AF65-F5344CB8AC3E}">
        <p14:creationId xmlns:p14="http://schemas.microsoft.com/office/powerpoint/2010/main" val="8040631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a:extLst>
              <a:ext uri="{FF2B5EF4-FFF2-40B4-BE49-F238E27FC236}">
                <a16:creationId xmlns:a16="http://schemas.microsoft.com/office/drawing/2014/main" id="{83A1E8C5-B4B9-41BE-A9C3-0BD76446235D}"/>
              </a:ext>
            </a:extLst>
          </p:cNvPr>
          <p:cNvSpPr/>
          <p:nvPr/>
        </p:nvSpPr>
        <p:spPr>
          <a:xfrm>
            <a:off x="4015409" y="1192695"/>
            <a:ext cx="4784160" cy="4719789"/>
          </a:xfrm>
          <a:custGeom>
            <a:avLst/>
            <a:gdLst/>
            <a:ahLst/>
            <a:cxnLst/>
            <a:rect l="l" t="t" r="r" b="b"/>
            <a:pathLst>
              <a:path w="5039995" h="4966970">
                <a:moveTo>
                  <a:pt x="5039867" y="2482595"/>
                </a:moveTo>
                <a:lnTo>
                  <a:pt x="5039411" y="2434856"/>
                </a:lnTo>
                <a:lnTo>
                  <a:pt x="5038048" y="2387336"/>
                </a:lnTo>
                <a:lnTo>
                  <a:pt x="5035787" y="2340043"/>
                </a:lnTo>
                <a:lnTo>
                  <a:pt x="5032635" y="2292986"/>
                </a:lnTo>
                <a:lnTo>
                  <a:pt x="5028601" y="2246173"/>
                </a:lnTo>
                <a:lnTo>
                  <a:pt x="5023692" y="2199611"/>
                </a:lnTo>
                <a:lnTo>
                  <a:pt x="5017918" y="2153308"/>
                </a:lnTo>
                <a:lnTo>
                  <a:pt x="5011285" y="2107273"/>
                </a:lnTo>
                <a:lnTo>
                  <a:pt x="5003803" y="2061514"/>
                </a:lnTo>
                <a:lnTo>
                  <a:pt x="4995479" y="2016038"/>
                </a:lnTo>
                <a:lnTo>
                  <a:pt x="4986321" y="1970854"/>
                </a:lnTo>
                <a:lnTo>
                  <a:pt x="4976338" y="1925969"/>
                </a:lnTo>
                <a:lnTo>
                  <a:pt x="4965538" y="1881393"/>
                </a:lnTo>
                <a:lnTo>
                  <a:pt x="4953929" y="1837132"/>
                </a:lnTo>
                <a:lnTo>
                  <a:pt x="4941519" y="1793194"/>
                </a:lnTo>
                <a:lnTo>
                  <a:pt x="4928316" y="1749589"/>
                </a:lnTo>
                <a:lnTo>
                  <a:pt x="4914328" y="1706323"/>
                </a:lnTo>
                <a:lnTo>
                  <a:pt x="4899564" y="1663405"/>
                </a:lnTo>
                <a:lnTo>
                  <a:pt x="4884031" y="1620842"/>
                </a:lnTo>
                <a:lnTo>
                  <a:pt x="4867738" y="1578644"/>
                </a:lnTo>
                <a:lnTo>
                  <a:pt x="4850692" y="1536817"/>
                </a:lnTo>
                <a:lnTo>
                  <a:pt x="4832903" y="1495371"/>
                </a:lnTo>
                <a:lnTo>
                  <a:pt x="4814378" y="1454312"/>
                </a:lnTo>
                <a:lnTo>
                  <a:pt x="4795125" y="1413649"/>
                </a:lnTo>
                <a:lnTo>
                  <a:pt x="4775153" y="1373390"/>
                </a:lnTo>
                <a:lnTo>
                  <a:pt x="4754469" y="1333543"/>
                </a:lnTo>
                <a:lnTo>
                  <a:pt x="4733081" y="1294116"/>
                </a:lnTo>
                <a:lnTo>
                  <a:pt x="4710999" y="1255117"/>
                </a:lnTo>
                <a:lnTo>
                  <a:pt x="4688229" y="1216554"/>
                </a:lnTo>
                <a:lnTo>
                  <a:pt x="4664781" y="1178435"/>
                </a:lnTo>
                <a:lnTo>
                  <a:pt x="4640661" y="1140768"/>
                </a:lnTo>
                <a:lnTo>
                  <a:pt x="4615880" y="1103562"/>
                </a:lnTo>
                <a:lnTo>
                  <a:pt x="4590443" y="1066823"/>
                </a:lnTo>
                <a:lnTo>
                  <a:pt x="4564360" y="1030560"/>
                </a:lnTo>
                <a:lnTo>
                  <a:pt x="4537639" y="994782"/>
                </a:lnTo>
                <a:lnTo>
                  <a:pt x="4510288" y="959496"/>
                </a:lnTo>
                <a:lnTo>
                  <a:pt x="4482315" y="924710"/>
                </a:lnTo>
                <a:lnTo>
                  <a:pt x="4453728" y="890432"/>
                </a:lnTo>
                <a:lnTo>
                  <a:pt x="4424535" y="856671"/>
                </a:lnTo>
                <a:lnTo>
                  <a:pt x="4394745" y="823433"/>
                </a:lnTo>
                <a:lnTo>
                  <a:pt x="4364365" y="790728"/>
                </a:lnTo>
                <a:lnTo>
                  <a:pt x="4333404" y="758564"/>
                </a:lnTo>
                <a:lnTo>
                  <a:pt x="4301870" y="726947"/>
                </a:lnTo>
                <a:lnTo>
                  <a:pt x="4269771" y="695888"/>
                </a:lnTo>
                <a:lnTo>
                  <a:pt x="4237115" y="665392"/>
                </a:lnTo>
                <a:lnTo>
                  <a:pt x="4203911" y="635469"/>
                </a:lnTo>
                <a:lnTo>
                  <a:pt x="4170165" y="606126"/>
                </a:lnTo>
                <a:lnTo>
                  <a:pt x="4135888" y="577372"/>
                </a:lnTo>
                <a:lnTo>
                  <a:pt x="4101086" y="549214"/>
                </a:lnTo>
                <a:lnTo>
                  <a:pt x="4065767" y="521661"/>
                </a:lnTo>
                <a:lnTo>
                  <a:pt x="4029941" y="494720"/>
                </a:lnTo>
                <a:lnTo>
                  <a:pt x="3993615" y="468399"/>
                </a:lnTo>
                <a:lnTo>
                  <a:pt x="3956797" y="442708"/>
                </a:lnTo>
                <a:lnTo>
                  <a:pt x="3919495" y="417652"/>
                </a:lnTo>
                <a:lnTo>
                  <a:pt x="3881718" y="393242"/>
                </a:lnTo>
                <a:lnTo>
                  <a:pt x="3843473" y="369484"/>
                </a:lnTo>
                <a:lnTo>
                  <a:pt x="3804770" y="346386"/>
                </a:lnTo>
                <a:lnTo>
                  <a:pt x="3765615" y="323958"/>
                </a:lnTo>
                <a:lnTo>
                  <a:pt x="3726017" y="302206"/>
                </a:lnTo>
                <a:lnTo>
                  <a:pt x="3685985" y="281138"/>
                </a:lnTo>
                <a:lnTo>
                  <a:pt x="3645525" y="260764"/>
                </a:lnTo>
                <a:lnTo>
                  <a:pt x="3604647" y="241090"/>
                </a:lnTo>
                <a:lnTo>
                  <a:pt x="3563359" y="222125"/>
                </a:lnTo>
                <a:lnTo>
                  <a:pt x="3521669" y="203877"/>
                </a:lnTo>
                <a:lnTo>
                  <a:pt x="3479584" y="186353"/>
                </a:lnTo>
                <a:lnTo>
                  <a:pt x="3437113" y="169563"/>
                </a:lnTo>
                <a:lnTo>
                  <a:pt x="3394265" y="153513"/>
                </a:lnTo>
                <a:lnTo>
                  <a:pt x="3351047" y="138212"/>
                </a:lnTo>
                <a:lnTo>
                  <a:pt x="3307467" y="123668"/>
                </a:lnTo>
                <a:lnTo>
                  <a:pt x="3263533" y="109889"/>
                </a:lnTo>
                <a:lnTo>
                  <a:pt x="3219255" y="96883"/>
                </a:lnTo>
                <a:lnTo>
                  <a:pt x="3174639" y="84658"/>
                </a:lnTo>
                <a:lnTo>
                  <a:pt x="3129694" y="73222"/>
                </a:lnTo>
                <a:lnTo>
                  <a:pt x="3084429" y="62582"/>
                </a:lnTo>
                <a:lnTo>
                  <a:pt x="3038850" y="52748"/>
                </a:lnTo>
                <a:lnTo>
                  <a:pt x="2992967" y="43727"/>
                </a:lnTo>
                <a:lnTo>
                  <a:pt x="2946787" y="35527"/>
                </a:lnTo>
                <a:lnTo>
                  <a:pt x="2900319" y="28156"/>
                </a:lnTo>
                <a:lnTo>
                  <a:pt x="2853571" y="21623"/>
                </a:lnTo>
                <a:lnTo>
                  <a:pt x="2806551" y="15934"/>
                </a:lnTo>
                <a:lnTo>
                  <a:pt x="2759267" y="11099"/>
                </a:lnTo>
                <a:lnTo>
                  <a:pt x="2711727" y="7124"/>
                </a:lnTo>
                <a:lnTo>
                  <a:pt x="2663939" y="4019"/>
                </a:lnTo>
                <a:lnTo>
                  <a:pt x="2615912" y="1791"/>
                </a:lnTo>
                <a:lnTo>
                  <a:pt x="2567653" y="449"/>
                </a:lnTo>
                <a:lnTo>
                  <a:pt x="2519171" y="0"/>
                </a:lnTo>
                <a:lnTo>
                  <a:pt x="2470742" y="449"/>
                </a:lnTo>
                <a:lnTo>
                  <a:pt x="2422535" y="1791"/>
                </a:lnTo>
                <a:lnTo>
                  <a:pt x="2374558" y="4019"/>
                </a:lnTo>
                <a:lnTo>
                  <a:pt x="2326819" y="7124"/>
                </a:lnTo>
                <a:lnTo>
                  <a:pt x="2279327" y="11099"/>
                </a:lnTo>
                <a:lnTo>
                  <a:pt x="2232089" y="15934"/>
                </a:lnTo>
                <a:lnTo>
                  <a:pt x="2185114" y="21623"/>
                </a:lnTo>
                <a:lnTo>
                  <a:pt x="2138410" y="28156"/>
                </a:lnTo>
                <a:lnTo>
                  <a:pt x="2091986" y="35527"/>
                </a:lnTo>
                <a:lnTo>
                  <a:pt x="2045848" y="43727"/>
                </a:lnTo>
                <a:lnTo>
                  <a:pt x="2000006" y="52748"/>
                </a:lnTo>
                <a:lnTo>
                  <a:pt x="1954467" y="62582"/>
                </a:lnTo>
                <a:lnTo>
                  <a:pt x="1909241" y="73222"/>
                </a:lnTo>
                <a:lnTo>
                  <a:pt x="1864333" y="84658"/>
                </a:lnTo>
                <a:lnTo>
                  <a:pt x="1819754" y="96883"/>
                </a:lnTo>
                <a:lnTo>
                  <a:pt x="1775512" y="109889"/>
                </a:lnTo>
                <a:lnTo>
                  <a:pt x="1731613" y="123668"/>
                </a:lnTo>
                <a:lnTo>
                  <a:pt x="1688067" y="138212"/>
                </a:lnTo>
                <a:lnTo>
                  <a:pt x="1644881" y="153513"/>
                </a:lnTo>
                <a:lnTo>
                  <a:pt x="1602065" y="169563"/>
                </a:lnTo>
                <a:lnTo>
                  <a:pt x="1559625" y="186353"/>
                </a:lnTo>
                <a:lnTo>
                  <a:pt x="1517570" y="203877"/>
                </a:lnTo>
                <a:lnTo>
                  <a:pt x="1475909" y="222125"/>
                </a:lnTo>
                <a:lnTo>
                  <a:pt x="1434648" y="241090"/>
                </a:lnTo>
                <a:lnTo>
                  <a:pt x="1393798" y="260764"/>
                </a:lnTo>
                <a:lnTo>
                  <a:pt x="1353365" y="281138"/>
                </a:lnTo>
                <a:lnTo>
                  <a:pt x="1313358" y="302206"/>
                </a:lnTo>
                <a:lnTo>
                  <a:pt x="1273784" y="323958"/>
                </a:lnTo>
                <a:lnTo>
                  <a:pt x="1234653" y="346386"/>
                </a:lnTo>
                <a:lnTo>
                  <a:pt x="1195973" y="369484"/>
                </a:lnTo>
                <a:lnTo>
                  <a:pt x="1157750" y="393242"/>
                </a:lnTo>
                <a:lnTo>
                  <a:pt x="1119994" y="417652"/>
                </a:lnTo>
                <a:lnTo>
                  <a:pt x="1082713" y="442708"/>
                </a:lnTo>
                <a:lnTo>
                  <a:pt x="1045915" y="468399"/>
                </a:lnTo>
                <a:lnTo>
                  <a:pt x="1009608" y="494720"/>
                </a:lnTo>
                <a:lnTo>
                  <a:pt x="973800" y="521661"/>
                </a:lnTo>
                <a:lnTo>
                  <a:pt x="938499" y="549214"/>
                </a:lnTo>
                <a:lnTo>
                  <a:pt x="903714" y="577372"/>
                </a:lnTo>
                <a:lnTo>
                  <a:pt x="869453" y="606126"/>
                </a:lnTo>
                <a:lnTo>
                  <a:pt x="835723" y="635469"/>
                </a:lnTo>
                <a:lnTo>
                  <a:pt x="802533" y="665392"/>
                </a:lnTo>
                <a:lnTo>
                  <a:pt x="769891" y="695888"/>
                </a:lnTo>
                <a:lnTo>
                  <a:pt x="737806" y="726947"/>
                </a:lnTo>
                <a:lnTo>
                  <a:pt x="706285" y="758564"/>
                </a:lnTo>
                <a:lnTo>
                  <a:pt x="675336" y="790728"/>
                </a:lnTo>
                <a:lnTo>
                  <a:pt x="644969" y="823433"/>
                </a:lnTo>
                <a:lnTo>
                  <a:pt x="615190" y="856671"/>
                </a:lnTo>
                <a:lnTo>
                  <a:pt x="586007" y="890432"/>
                </a:lnTo>
                <a:lnTo>
                  <a:pt x="557431" y="924710"/>
                </a:lnTo>
                <a:lnTo>
                  <a:pt x="529467" y="959496"/>
                </a:lnTo>
                <a:lnTo>
                  <a:pt x="502125" y="994782"/>
                </a:lnTo>
                <a:lnTo>
                  <a:pt x="475412" y="1030560"/>
                </a:lnTo>
                <a:lnTo>
                  <a:pt x="449338" y="1066823"/>
                </a:lnTo>
                <a:lnTo>
                  <a:pt x="423909" y="1103562"/>
                </a:lnTo>
                <a:lnTo>
                  <a:pt x="399134" y="1140768"/>
                </a:lnTo>
                <a:lnTo>
                  <a:pt x="375021" y="1178435"/>
                </a:lnTo>
                <a:lnTo>
                  <a:pt x="351579" y="1216554"/>
                </a:lnTo>
                <a:lnTo>
                  <a:pt x="328815" y="1255117"/>
                </a:lnTo>
                <a:lnTo>
                  <a:pt x="306738" y="1294116"/>
                </a:lnTo>
                <a:lnTo>
                  <a:pt x="285356" y="1333543"/>
                </a:lnTo>
                <a:lnTo>
                  <a:pt x="264677" y="1373390"/>
                </a:lnTo>
                <a:lnTo>
                  <a:pt x="244709" y="1413649"/>
                </a:lnTo>
                <a:lnTo>
                  <a:pt x="225460" y="1454312"/>
                </a:lnTo>
                <a:lnTo>
                  <a:pt x="206938" y="1495371"/>
                </a:lnTo>
                <a:lnTo>
                  <a:pt x="189152" y="1536817"/>
                </a:lnTo>
                <a:lnTo>
                  <a:pt x="172110" y="1578644"/>
                </a:lnTo>
                <a:lnTo>
                  <a:pt x="155820" y="1620842"/>
                </a:lnTo>
                <a:lnTo>
                  <a:pt x="140289" y="1663405"/>
                </a:lnTo>
                <a:lnTo>
                  <a:pt x="125527" y="1706323"/>
                </a:lnTo>
                <a:lnTo>
                  <a:pt x="111541" y="1749589"/>
                </a:lnTo>
                <a:lnTo>
                  <a:pt x="98340" y="1793194"/>
                </a:lnTo>
                <a:lnTo>
                  <a:pt x="85931" y="1837132"/>
                </a:lnTo>
                <a:lnTo>
                  <a:pt x="74323" y="1881393"/>
                </a:lnTo>
                <a:lnTo>
                  <a:pt x="63524" y="1925969"/>
                </a:lnTo>
                <a:lnTo>
                  <a:pt x="53542" y="1970854"/>
                </a:lnTo>
                <a:lnTo>
                  <a:pt x="44386" y="2016038"/>
                </a:lnTo>
                <a:lnTo>
                  <a:pt x="36062" y="2061514"/>
                </a:lnTo>
                <a:lnTo>
                  <a:pt x="28581" y="2107273"/>
                </a:lnTo>
                <a:lnTo>
                  <a:pt x="21948" y="2153308"/>
                </a:lnTo>
                <a:lnTo>
                  <a:pt x="16174" y="2199611"/>
                </a:lnTo>
                <a:lnTo>
                  <a:pt x="11266" y="2246173"/>
                </a:lnTo>
                <a:lnTo>
                  <a:pt x="7232" y="2292986"/>
                </a:lnTo>
                <a:lnTo>
                  <a:pt x="4080" y="2340043"/>
                </a:lnTo>
                <a:lnTo>
                  <a:pt x="1818" y="2387336"/>
                </a:lnTo>
                <a:lnTo>
                  <a:pt x="456" y="2434856"/>
                </a:lnTo>
                <a:lnTo>
                  <a:pt x="0" y="2482595"/>
                </a:lnTo>
                <a:lnTo>
                  <a:pt x="456" y="2530336"/>
                </a:lnTo>
                <a:lnTo>
                  <a:pt x="1818" y="2577857"/>
                </a:lnTo>
                <a:lnTo>
                  <a:pt x="4080" y="2625153"/>
                </a:lnTo>
                <a:lnTo>
                  <a:pt x="7232" y="2672214"/>
                </a:lnTo>
                <a:lnTo>
                  <a:pt x="11266" y="2719033"/>
                </a:lnTo>
                <a:lnTo>
                  <a:pt x="16174" y="2765601"/>
                </a:lnTo>
                <a:lnTo>
                  <a:pt x="21948" y="2811911"/>
                </a:lnTo>
                <a:lnTo>
                  <a:pt x="28581" y="2857955"/>
                </a:lnTo>
                <a:lnTo>
                  <a:pt x="36062" y="2903724"/>
                </a:lnTo>
                <a:lnTo>
                  <a:pt x="44386" y="2949210"/>
                </a:lnTo>
                <a:lnTo>
                  <a:pt x="53542" y="2994405"/>
                </a:lnTo>
                <a:lnTo>
                  <a:pt x="63524" y="3039302"/>
                </a:lnTo>
                <a:lnTo>
                  <a:pt x="74323" y="3083892"/>
                </a:lnTo>
                <a:lnTo>
                  <a:pt x="85931" y="3128167"/>
                </a:lnTo>
                <a:lnTo>
                  <a:pt x="98340" y="3172120"/>
                </a:lnTo>
                <a:lnTo>
                  <a:pt x="111541" y="3215741"/>
                </a:lnTo>
                <a:lnTo>
                  <a:pt x="125527" y="3259023"/>
                </a:lnTo>
                <a:lnTo>
                  <a:pt x="140289" y="3301959"/>
                </a:lnTo>
                <a:lnTo>
                  <a:pt x="155820" y="3344539"/>
                </a:lnTo>
                <a:lnTo>
                  <a:pt x="172110" y="3386756"/>
                </a:lnTo>
                <a:lnTo>
                  <a:pt x="189152" y="3428602"/>
                </a:lnTo>
                <a:lnTo>
                  <a:pt x="206938" y="3470068"/>
                </a:lnTo>
                <a:lnTo>
                  <a:pt x="225460" y="3511148"/>
                </a:lnTo>
                <a:lnTo>
                  <a:pt x="244709" y="3551832"/>
                </a:lnTo>
                <a:lnTo>
                  <a:pt x="264677" y="3592112"/>
                </a:lnTo>
                <a:lnTo>
                  <a:pt x="285356" y="3631981"/>
                </a:lnTo>
                <a:lnTo>
                  <a:pt x="306738" y="3671431"/>
                </a:lnTo>
                <a:lnTo>
                  <a:pt x="328815" y="3710453"/>
                </a:lnTo>
                <a:lnTo>
                  <a:pt x="351579" y="3749040"/>
                </a:lnTo>
                <a:lnTo>
                  <a:pt x="375021" y="3787183"/>
                </a:lnTo>
                <a:lnTo>
                  <a:pt x="399134" y="3824874"/>
                </a:lnTo>
                <a:lnTo>
                  <a:pt x="423909" y="3862105"/>
                </a:lnTo>
                <a:lnTo>
                  <a:pt x="449338" y="3898869"/>
                </a:lnTo>
                <a:lnTo>
                  <a:pt x="475412" y="3935157"/>
                </a:lnTo>
                <a:lnTo>
                  <a:pt x="502125" y="3970961"/>
                </a:lnTo>
                <a:lnTo>
                  <a:pt x="529467" y="4006273"/>
                </a:lnTo>
                <a:lnTo>
                  <a:pt x="557431" y="4041085"/>
                </a:lnTo>
                <a:lnTo>
                  <a:pt x="586007" y="4075388"/>
                </a:lnTo>
                <a:lnTo>
                  <a:pt x="615190" y="4109176"/>
                </a:lnTo>
                <a:lnTo>
                  <a:pt x="644969" y="4142440"/>
                </a:lnTo>
                <a:lnTo>
                  <a:pt x="675336" y="4175171"/>
                </a:lnTo>
                <a:lnTo>
                  <a:pt x="706285" y="4207363"/>
                </a:lnTo>
                <a:lnTo>
                  <a:pt x="737806" y="4239005"/>
                </a:lnTo>
                <a:lnTo>
                  <a:pt x="769891" y="4270092"/>
                </a:lnTo>
                <a:lnTo>
                  <a:pt x="802533" y="4300614"/>
                </a:lnTo>
                <a:lnTo>
                  <a:pt x="835723" y="4330564"/>
                </a:lnTo>
                <a:lnTo>
                  <a:pt x="869453" y="4359933"/>
                </a:lnTo>
                <a:lnTo>
                  <a:pt x="903714" y="4388713"/>
                </a:lnTo>
                <a:lnTo>
                  <a:pt x="938499" y="4416897"/>
                </a:lnTo>
                <a:lnTo>
                  <a:pt x="973800" y="4444477"/>
                </a:lnTo>
                <a:lnTo>
                  <a:pt x="1009608" y="4471443"/>
                </a:lnTo>
                <a:lnTo>
                  <a:pt x="1045915" y="4497789"/>
                </a:lnTo>
                <a:lnTo>
                  <a:pt x="1082713" y="4523506"/>
                </a:lnTo>
                <a:lnTo>
                  <a:pt x="1119994" y="4548587"/>
                </a:lnTo>
                <a:lnTo>
                  <a:pt x="1157750" y="4573022"/>
                </a:lnTo>
                <a:lnTo>
                  <a:pt x="1195973" y="4596804"/>
                </a:lnTo>
                <a:lnTo>
                  <a:pt x="1234653" y="4619925"/>
                </a:lnTo>
                <a:lnTo>
                  <a:pt x="1273784" y="4642378"/>
                </a:lnTo>
                <a:lnTo>
                  <a:pt x="1313358" y="4664153"/>
                </a:lnTo>
                <a:lnTo>
                  <a:pt x="1353365" y="4685243"/>
                </a:lnTo>
                <a:lnTo>
                  <a:pt x="1393798" y="4705640"/>
                </a:lnTo>
                <a:lnTo>
                  <a:pt x="1434648" y="4725335"/>
                </a:lnTo>
                <a:lnTo>
                  <a:pt x="1475909" y="4744321"/>
                </a:lnTo>
                <a:lnTo>
                  <a:pt x="1517570" y="4762590"/>
                </a:lnTo>
                <a:lnTo>
                  <a:pt x="1559625" y="4780133"/>
                </a:lnTo>
                <a:lnTo>
                  <a:pt x="1602065" y="4796943"/>
                </a:lnTo>
                <a:lnTo>
                  <a:pt x="1644881" y="4813012"/>
                </a:lnTo>
                <a:lnTo>
                  <a:pt x="1688067" y="4828331"/>
                </a:lnTo>
                <a:lnTo>
                  <a:pt x="1731613" y="4842892"/>
                </a:lnTo>
                <a:lnTo>
                  <a:pt x="1775512" y="4856687"/>
                </a:lnTo>
                <a:lnTo>
                  <a:pt x="1819754" y="4869709"/>
                </a:lnTo>
                <a:lnTo>
                  <a:pt x="1864333" y="4881949"/>
                </a:lnTo>
                <a:lnTo>
                  <a:pt x="1909241" y="4893399"/>
                </a:lnTo>
                <a:lnTo>
                  <a:pt x="1954467" y="4904052"/>
                </a:lnTo>
                <a:lnTo>
                  <a:pt x="2000006" y="4913898"/>
                </a:lnTo>
                <a:lnTo>
                  <a:pt x="2045848" y="4922931"/>
                </a:lnTo>
                <a:lnTo>
                  <a:pt x="2091986" y="4931141"/>
                </a:lnTo>
                <a:lnTo>
                  <a:pt x="2138410" y="4938521"/>
                </a:lnTo>
                <a:lnTo>
                  <a:pt x="2185114" y="4945064"/>
                </a:lnTo>
                <a:lnTo>
                  <a:pt x="2232089" y="4950760"/>
                </a:lnTo>
                <a:lnTo>
                  <a:pt x="2279327" y="4955601"/>
                </a:lnTo>
                <a:lnTo>
                  <a:pt x="2326819" y="4959581"/>
                </a:lnTo>
                <a:lnTo>
                  <a:pt x="2374558" y="4962690"/>
                </a:lnTo>
                <a:lnTo>
                  <a:pt x="2422535" y="4964921"/>
                </a:lnTo>
                <a:lnTo>
                  <a:pt x="2470742" y="4966265"/>
                </a:lnTo>
                <a:lnTo>
                  <a:pt x="2519171" y="4966715"/>
                </a:lnTo>
                <a:lnTo>
                  <a:pt x="2567653" y="4966265"/>
                </a:lnTo>
                <a:lnTo>
                  <a:pt x="2615912" y="4964921"/>
                </a:lnTo>
                <a:lnTo>
                  <a:pt x="2663939" y="4962690"/>
                </a:lnTo>
                <a:lnTo>
                  <a:pt x="2711727" y="4959581"/>
                </a:lnTo>
                <a:lnTo>
                  <a:pt x="2759267" y="4955601"/>
                </a:lnTo>
                <a:lnTo>
                  <a:pt x="2806551" y="4950760"/>
                </a:lnTo>
                <a:lnTo>
                  <a:pt x="2853571" y="4945064"/>
                </a:lnTo>
                <a:lnTo>
                  <a:pt x="2900319" y="4938521"/>
                </a:lnTo>
                <a:lnTo>
                  <a:pt x="2946787" y="4931141"/>
                </a:lnTo>
                <a:lnTo>
                  <a:pt x="2992967" y="4922931"/>
                </a:lnTo>
                <a:lnTo>
                  <a:pt x="3038850" y="4913898"/>
                </a:lnTo>
                <a:lnTo>
                  <a:pt x="3084429" y="4904052"/>
                </a:lnTo>
                <a:lnTo>
                  <a:pt x="3129694" y="4893399"/>
                </a:lnTo>
                <a:lnTo>
                  <a:pt x="3174639" y="4881949"/>
                </a:lnTo>
                <a:lnTo>
                  <a:pt x="3219255" y="4869709"/>
                </a:lnTo>
                <a:lnTo>
                  <a:pt x="3263533" y="4856687"/>
                </a:lnTo>
                <a:lnTo>
                  <a:pt x="3307467" y="4842892"/>
                </a:lnTo>
                <a:lnTo>
                  <a:pt x="3351047" y="4828331"/>
                </a:lnTo>
                <a:lnTo>
                  <a:pt x="3394265" y="4813012"/>
                </a:lnTo>
                <a:lnTo>
                  <a:pt x="3437113" y="4796943"/>
                </a:lnTo>
                <a:lnTo>
                  <a:pt x="3479584" y="4780133"/>
                </a:lnTo>
                <a:lnTo>
                  <a:pt x="3521669" y="4762590"/>
                </a:lnTo>
                <a:lnTo>
                  <a:pt x="3563359" y="4744321"/>
                </a:lnTo>
                <a:lnTo>
                  <a:pt x="3604647" y="4725335"/>
                </a:lnTo>
                <a:lnTo>
                  <a:pt x="3645525" y="4705640"/>
                </a:lnTo>
                <a:lnTo>
                  <a:pt x="3685985" y="4685243"/>
                </a:lnTo>
                <a:lnTo>
                  <a:pt x="3726017" y="4664153"/>
                </a:lnTo>
                <a:lnTo>
                  <a:pt x="3765615" y="4642378"/>
                </a:lnTo>
                <a:lnTo>
                  <a:pt x="3804770" y="4619925"/>
                </a:lnTo>
                <a:lnTo>
                  <a:pt x="3843473" y="4596804"/>
                </a:lnTo>
                <a:lnTo>
                  <a:pt x="3881718" y="4573022"/>
                </a:lnTo>
                <a:lnTo>
                  <a:pt x="3919495" y="4548587"/>
                </a:lnTo>
                <a:lnTo>
                  <a:pt x="3956797" y="4523506"/>
                </a:lnTo>
                <a:lnTo>
                  <a:pt x="3993615" y="4497789"/>
                </a:lnTo>
                <a:lnTo>
                  <a:pt x="4029941" y="4471443"/>
                </a:lnTo>
                <a:lnTo>
                  <a:pt x="4065767" y="4444477"/>
                </a:lnTo>
                <a:lnTo>
                  <a:pt x="4101086" y="4416897"/>
                </a:lnTo>
                <a:lnTo>
                  <a:pt x="4135888" y="4388713"/>
                </a:lnTo>
                <a:lnTo>
                  <a:pt x="4170165" y="4359933"/>
                </a:lnTo>
                <a:lnTo>
                  <a:pt x="4203911" y="4330564"/>
                </a:lnTo>
                <a:lnTo>
                  <a:pt x="4237115" y="4300614"/>
                </a:lnTo>
                <a:lnTo>
                  <a:pt x="4269771" y="4270092"/>
                </a:lnTo>
                <a:lnTo>
                  <a:pt x="4301870" y="4239005"/>
                </a:lnTo>
                <a:lnTo>
                  <a:pt x="4333404" y="4207363"/>
                </a:lnTo>
                <a:lnTo>
                  <a:pt x="4364365" y="4175171"/>
                </a:lnTo>
                <a:lnTo>
                  <a:pt x="4394745" y="4142440"/>
                </a:lnTo>
                <a:lnTo>
                  <a:pt x="4424535" y="4109176"/>
                </a:lnTo>
                <a:lnTo>
                  <a:pt x="4453728" y="4075388"/>
                </a:lnTo>
                <a:lnTo>
                  <a:pt x="4482315" y="4041085"/>
                </a:lnTo>
                <a:lnTo>
                  <a:pt x="4510288" y="4006273"/>
                </a:lnTo>
                <a:lnTo>
                  <a:pt x="4537639" y="3970961"/>
                </a:lnTo>
                <a:lnTo>
                  <a:pt x="4564360" y="3935157"/>
                </a:lnTo>
                <a:lnTo>
                  <a:pt x="4590443" y="3898869"/>
                </a:lnTo>
                <a:lnTo>
                  <a:pt x="4615880" y="3862105"/>
                </a:lnTo>
                <a:lnTo>
                  <a:pt x="4640661" y="3824874"/>
                </a:lnTo>
                <a:lnTo>
                  <a:pt x="4664781" y="3787183"/>
                </a:lnTo>
                <a:lnTo>
                  <a:pt x="4688229" y="3749040"/>
                </a:lnTo>
                <a:lnTo>
                  <a:pt x="4710999" y="3710453"/>
                </a:lnTo>
                <a:lnTo>
                  <a:pt x="4733081" y="3671431"/>
                </a:lnTo>
                <a:lnTo>
                  <a:pt x="4754469" y="3631981"/>
                </a:lnTo>
                <a:lnTo>
                  <a:pt x="4775153" y="3592112"/>
                </a:lnTo>
                <a:lnTo>
                  <a:pt x="4795125" y="3551832"/>
                </a:lnTo>
                <a:lnTo>
                  <a:pt x="4814378" y="3511148"/>
                </a:lnTo>
                <a:lnTo>
                  <a:pt x="4832903" y="3470068"/>
                </a:lnTo>
                <a:lnTo>
                  <a:pt x="4850692" y="3428602"/>
                </a:lnTo>
                <a:lnTo>
                  <a:pt x="4867738" y="3386756"/>
                </a:lnTo>
                <a:lnTo>
                  <a:pt x="4884031" y="3344539"/>
                </a:lnTo>
                <a:lnTo>
                  <a:pt x="4899564" y="3301959"/>
                </a:lnTo>
                <a:lnTo>
                  <a:pt x="4914328" y="3259023"/>
                </a:lnTo>
                <a:lnTo>
                  <a:pt x="4928316" y="3215741"/>
                </a:lnTo>
                <a:lnTo>
                  <a:pt x="4941519" y="3172120"/>
                </a:lnTo>
                <a:lnTo>
                  <a:pt x="4953929" y="3128167"/>
                </a:lnTo>
                <a:lnTo>
                  <a:pt x="4965538" y="3083892"/>
                </a:lnTo>
                <a:lnTo>
                  <a:pt x="4976338" y="3039302"/>
                </a:lnTo>
                <a:lnTo>
                  <a:pt x="4986321" y="2994405"/>
                </a:lnTo>
                <a:lnTo>
                  <a:pt x="4995479" y="2949210"/>
                </a:lnTo>
                <a:lnTo>
                  <a:pt x="5003803" y="2903724"/>
                </a:lnTo>
                <a:lnTo>
                  <a:pt x="5011285" y="2857955"/>
                </a:lnTo>
                <a:lnTo>
                  <a:pt x="5017918" y="2811911"/>
                </a:lnTo>
                <a:lnTo>
                  <a:pt x="5023692" y="2765601"/>
                </a:lnTo>
                <a:lnTo>
                  <a:pt x="5028601" y="2719033"/>
                </a:lnTo>
                <a:lnTo>
                  <a:pt x="5032635" y="2672214"/>
                </a:lnTo>
                <a:lnTo>
                  <a:pt x="5035787" y="2625153"/>
                </a:lnTo>
                <a:lnTo>
                  <a:pt x="5038048" y="2577857"/>
                </a:lnTo>
                <a:lnTo>
                  <a:pt x="5039411" y="2530336"/>
                </a:lnTo>
                <a:lnTo>
                  <a:pt x="5039867" y="2482595"/>
                </a:lnTo>
                <a:close/>
              </a:path>
            </a:pathLst>
          </a:custGeom>
          <a:solidFill>
            <a:srgbClr val="329865"/>
          </a:solidFill>
        </p:spPr>
        <p:txBody>
          <a:bodyPr wrap="square" lIns="0" tIns="0" rIns="0" bIns="0" rtlCol="0"/>
          <a:lstStyle/>
          <a:p>
            <a:pPr marL="152400" algn="ctr">
              <a:lnSpc>
                <a:spcPct val="100000"/>
              </a:lnSpc>
              <a:spcBef>
                <a:spcPts val="100"/>
              </a:spcBef>
            </a:pPr>
            <a:endParaRPr lang="en-US" sz="1800" b="1" i="0" spc="-5" dirty="0">
              <a:solidFill>
                <a:srgbClr val="0000CC"/>
              </a:solidFill>
              <a:latin typeface="Arial"/>
              <a:cs typeface="Arial"/>
            </a:endParaRPr>
          </a:p>
          <a:p>
            <a:pPr marL="152400" algn="ctr">
              <a:lnSpc>
                <a:spcPct val="100000"/>
              </a:lnSpc>
              <a:spcBef>
                <a:spcPts val="100"/>
              </a:spcBef>
            </a:pPr>
            <a:endParaRPr lang="en-US" b="1" spc="-5" dirty="0">
              <a:solidFill>
                <a:srgbClr val="0000CC"/>
              </a:solidFill>
              <a:latin typeface="Arial"/>
              <a:cs typeface="Arial"/>
            </a:endParaRPr>
          </a:p>
          <a:p>
            <a:pPr marL="152400" algn="ctr">
              <a:lnSpc>
                <a:spcPct val="100000"/>
              </a:lnSpc>
              <a:spcBef>
                <a:spcPts val="100"/>
              </a:spcBef>
            </a:pPr>
            <a:endParaRPr lang="en-US" sz="1800" b="1" i="0" spc="-5" dirty="0">
              <a:solidFill>
                <a:srgbClr val="0000CC"/>
              </a:solidFill>
              <a:latin typeface="Arial"/>
              <a:cs typeface="Arial"/>
            </a:endParaRPr>
          </a:p>
          <a:p>
            <a:pPr marL="152400" algn="ctr">
              <a:lnSpc>
                <a:spcPct val="100000"/>
              </a:lnSpc>
              <a:spcBef>
                <a:spcPts val="100"/>
              </a:spcBef>
            </a:pPr>
            <a:endParaRPr lang="en-US" b="1" spc="-5" dirty="0">
              <a:solidFill>
                <a:srgbClr val="0000CC"/>
              </a:solidFill>
              <a:latin typeface="Arial"/>
              <a:cs typeface="Arial"/>
            </a:endParaRPr>
          </a:p>
          <a:p>
            <a:pPr marL="152400" algn="ctr">
              <a:lnSpc>
                <a:spcPct val="100000"/>
              </a:lnSpc>
              <a:spcBef>
                <a:spcPts val="100"/>
              </a:spcBef>
            </a:pPr>
            <a:endParaRPr lang="en-US" sz="1800" b="1" i="0" spc="-5" dirty="0">
              <a:solidFill>
                <a:srgbClr val="0000CC"/>
              </a:solidFill>
              <a:latin typeface="Arial"/>
              <a:cs typeface="Arial"/>
            </a:endParaRPr>
          </a:p>
          <a:p>
            <a:pPr marL="152400" algn="ctr">
              <a:lnSpc>
                <a:spcPct val="100000"/>
              </a:lnSpc>
              <a:spcBef>
                <a:spcPts val="100"/>
              </a:spcBef>
            </a:pPr>
            <a:endParaRPr lang="en-US" sz="2800" b="1" i="0" spc="-5" dirty="0">
              <a:solidFill>
                <a:srgbClr val="0000CC"/>
              </a:solidFill>
              <a:latin typeface="Arial"/>
              <a:cs typeface="Arial"/>
            </a:endParaRPr>
          </a:p>
          <a:p>
            <a:pPr marL="152400" algn="ctr">
              <a:lnSpc>
                <a:spcPct val="100000"/>
              </a:lnSpc>
              <a:spcBef>
                <a:spcPts val="100"/>
              </a:spcBef>
            </a:pPr>
            <a:r>
              <a:rPr lang="en-US" sz="2800" b="1" i="0" spc="-5" dirty="0">
                <a:solidFill>
                  <a:srgbClr val="0000CC"/>
                </a:solidFill>
                <a:latin typeface="Arial"/>
                <a:cs typeface="Arial"/>
              </a:rPr>
              <a:t>DISKUSI</a:t>
            </a:r>
            <a:endParaRPr lang="en-US" sz="2800" spc="-5" dirty="0">
              <a:latin typeface="Arial"/>
              <a:cs typeface="Arial"/>
            </a:endParaRPr>
          </a:p>
          <a:p>
            <a:pPr marL="152400" algn="ctr">
              <a:lnSpc>
                <a:spcPct val="100000"/>
              </a:lnSpc>
              <a:spcBef>
                <a:spcPts val="100"/>
              </a:spcBef>
            </a:pPr>
            <a:r>
              <a:rPr lang="en-US" sz="2800" b="1" i="0" dirty="0">
                <a:solidFill>
                  <a:srgbClr val="0000CC"/>
                </a:solidFill>
                <a:latin typeface="Arial"/>
                <a:cs typeface="Arial"/>
              </a:rPr>
              <a:t>&amp;  </a:t>
            </a:r>
          </a:p>
          <a:p>
            <a:pPr marL="12700" marR="5080" indent="901700" algn="ctr">
              <a:lnSpc>
                <a:spcPct val="100000"/>
              </a:lnSpc>
            </a:pPr>
            <a:r>
              <a:rPr lang="en-US" sz="2800" b="1" i="0" spc="-5" dirty="0">
                <a:solidFill>
                  <a:srgbClr val="0000CC"/>
                </a:solidFill>
                <a:latin typeface="Arial"/>
                <a:cs typeface="Arial"/>
              </a:rPr>
              <a:t>R</a:t>
            </a:r>
            <a:r>
              <a:rPr lang="en-US" sz="2800" b="1" i="0" spc="-10" dirty="0">
                <a:solidFill>
                  <a:srgbClr val="0000CC"/>
                </a:solidFill>
                <a:latin typeface="Arial"/>
                <a:cs typeface="Arial"/>
              </a:rPr>
              <a:t>EFLE</a:t>
            </a:r>
            <a:r>
              <a:rPr lang="en-US" sz="2800" b="1" i="0" spc="-5" dirty="0">
                <a:solidFill>
                  <a:srgbClr val="0000CC"/>
                </a:solidFill>
                <a:latin typeface="Arial"/>
                <a:cs typeface="Arial"/>
              </a:rPr>
              <a:t>K</a:t>
            </a:r>
            <a:r>
              <a:rPr lang="en-US" sz="2800" b="1" i="0" spc="-10" dirty="0">
                <a:solidFill>
                  <a:srgbClr val="0000CC"/>
                </a:solidFill>
                <a:latin typeface="Arial"/>
                <a:cs typeface="Arial"/>
              </a:rPr>
              <a:t>S</a:t>
            </a:r>
            <a:r>
              <a:rPr lang="en-US" sz="2800" b="1" i="0" dirty="0">
                <a:solidFill>
                  <a:srgbClr val="0000CC"/>
                </a:solidFill>
                <a:latin typeface="Arial"/>
                <a:cs typeface="Arial"/>
              </a:rPr>
              <a:t>I</a:t>
            </a:r>
            <a:endParaRPr sz="2800" dirty="0"/>
          </a:p>
        </p:txBody>
      </p:sp>
    </p:spTree>
    <p:extLst>
      <p:ext uri="{BB962C8B-B14F-4D97-AF65-F5344CB8AC3E}">
        <p14:creationId xmlns:p14="http://schemas.microsoft.com/office/powerpoint/2010/main" val="3427026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BA7B4-3233-49DD-8877-80C07207FFC3}"/>
              </a:ext>
            </a:extLst>
          </p:cNvPr>
          <p:cNvSpPr>
            <a:spLocks noGrp="1"/>
          </p:cNvSpPr>
          <p:nvPr>
            <p:ph type="title"/>
          </p:nvPr>
        </p:nvSpPr>
        <p:spPr>
          <a:xfrm>
            <a:off x="3150568" y="1078395"/>
            <a:ext cx="6568177" cy="506897"/>
          </a:xfrm>
        </p:spPr>
        <p:txBody>
          <a:bodyPr>
            <a:normAutofit fontScale="90000"/>
          </a:bodyPr>
          <a:lstStyle/>
          <a:p>
            <a:r>
              <a:rPr lang="en-US" dirty="0"/>
              <a:t>MATA KULIAH KALKULUS DI UNSIA </a:t>
            </a:r>
          </a:p>
        </p:txBody>
      </p:sp>
      <p:pic>
        <p:nvPicPr>
          <p:cNvPr id="6" name="Picture 5">
            <a:extLst>
              <a:ext uri="{FF2B5EF4-FFF2-40B4-BE49-F238E27FC236}">
                <a16:creationId xmlns:a16="http://schemas.microsoft.com/office/drawing/2014/main" id="{3251C0F7-978E-45A2-BC42-D190515EA5A2}"/>
              </a:ext>
            </a:extLst>
          </p:cNvPr>
          <p:cNvPicPr>
            <a:picLocks noChangeAspect="1"/>
          </p:cNvPicPr>
          <p:nvPr/>
        </p:nvPicPr>
        <p:blipFill rotWithShape="1">
          <a:blip r:embed="rId2"/>
          <a:srcRect l="64130" t="20276" r="15979" b="57878"/>
          <a:stretch/>
        </p:blipFill>
        <p:spPr>
          <a:xfrm>
            <a:off x="848139" y="2027582"/>
            <a:ext cx="10323444" cy="3977309"/>
          </a:xfrm>
          <a:prstGeom prst="rect">
            <a:avLst/>
          </a:prstGeom>
        </p:spPr>
      </p:pic>
    </p:spTree>
    <p:extLst>
      <p:ext uri="{BB962C8B-B14F-4D97-AF65-F5344CB8AC3E}">
        <p14:creationId xmlns:p14="http://schemas.microsoft.com/office/powerpoint/2010/main" val="16393800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4">
            <a:extLst>
              <a:ext uri="{FF2B5EF4-FFF2-40B4-BE49-F238E27FC236}">
                <a16:creationId xmlns:a16="http://schemas.microsoft.com/office/drawing/2014/main" id="{6B74A162-97C2-4F25-AF78-2122AA668B20}"/>
              </a:ext>
            </a:extLst>
          </p:cNvPr>
          <p:cNvSpPr txBox="1"/>
          <p:nvPr/>
        </p:nvSpPr>
        <p:spPr>
          <a:xfrm>
            <a:off x="2970458" y="2526196"/>
            <a:ext cx="7989570" cy="3596113"/>
          </a:xfrm>
          <a:prstGeom prst="rect">
            <a:avLst/>
          </a:prstGeom>
        </p:spPr>
        <p:txBody>
          <a:bodyPr vert="horz" wrap="square" lIns="0" tIns="100330" rIns="0" bIns="0" rtlCol="0">
            <a:spAutoFit/>
          </a:bodyPr>
          <a:lstStyle/>
          <a:p>
            <a:pPr marL="12700" marR="5080">
              <a:lnSpc>
                <a:spcPct val="80200"/>
              </a:lnSpc>
              <a:spcBef>
                <a:spcPts val="790"/>
              </a:spcBef>
            </a:pPr>
            <a:r>
              <a:rPr sz="2900" spc="-20" dirty="0">
                <a:solidFill>
                  <a:srgbClr val="3E3E3E"/>
                </a:solidFill>
                <a:latin typeface="Carlito"/>
                <a:cs typeface="Carlito"/>
              </a:rPr>
              <a:t>Mata </a:t>
            </a:r>
            <a:r>
              <a:rPr sz="2900" spc="-15" dirty="0">
                <a:solidFill>
                  <a:srgbClr val="3E3E3E"/>
                </a:solidFill>
                <a:latin typeface="Carlito"/>
                <a:cs typeface="Carlito"/>
              </a:rPr>
              <a:t>kuliah </a:t>
            </a:r>
            <a:r>
              <a:rPr sz="2900" spc="-10" dirty="0">
                <a:solidFill>
                  <a:srgbClr val="3E3E3E"/>
                </a:solidFill>
                <a:latin typeface="Carlito"/>
                <a:cs typeface="Carlito"/>
              </a:rPr>
              <a:t>ini dimaksudkan untuk </a:t>
            </a:r>
            <a:r>
              <a:rPr sz="2900" spc="-5" dirty="0">
                <a:solidFill>
                  <a:srgbClr val="3E3E3E"/>
                </a:solidFill>
                <a:latin typeface="Carlito"/>
                <a:cs typeface="Carlito"/>
              </a:rPr>
              <a:t>memberi  </a:t>
            </a:r>
            <a:r>
              <a:rPr sz="2900" spc="-15" dirty="0">
                <a:solidFill>
                  <a:srgbClr val="3E3E3E"/>
                </a:solidFill>
                <a:latin typeface="Carlito"/>
                <a:cs typeface="Carlito"/>
              </a:rPr>
              <a:t>kemampuan </a:t>
            </a:r>
            <a:r>
              <a:rPr sz="2900" spc="-5" dirty="0">
                <a:solidFill>
                  <a:srgbClr val="3E3E3E"/>
                </a:solidFill>
                <a:latin typeface="Carlito"/>
                <a:cs typeface="Carlito"/>
              </a:rPr>
              <a:t>pada </a:t>
            </a:r>
            <a:r>
              <a:rPr sz="2900" spc="-10" dirty="0">
                <a:solidFill>
                  <a:srgbClr val="3E3E3E"/>
                </a:solidFill>
                <a:latin typeface="Carlito"/>
                <a:cs typeface="Carlito"/>
              </a:rPr>
              <a:t>mahasiswa </a:t>
            </a:r>
            <a:r>
              <a:rPr sz="2900" spc="-20" dirty="0">
                <a:solidFill>
                  <a:srgbClr val="3E3E3E"/>
                </a:solidFill>
                <a:latin typeface="Carlito"/>
                <a:cs typeface="Carlito"/>
              </a:rPr>
              <a:t>tentang konsep-konsep  </a:t>
            </a:r>
            <a:r>
              <a:rPr sz="2900" spc="-15" dirty="0">
                <a:solidFill>
                  <a:srgbClr val="3E3E3E"/>
                </a:solidFill>
                <a:latin typeface="Carlito"/>
                <a:cs typeface="Carlito"/>
              </a:rPr>
              <a:t>matematika</a:t>
            </a:r>
            <a:r>
              <a:rPr sz="2900" spc="-70" dirty="0">
                <a:solidFill>
                  <a:srgbClr val="3E3E3E"/>
                </a:solidFill>
                <a:latin typeface="Carlito"/>
                <a:cs typeface="Carlito"/>
              </a:rPr>
              <a:t> </a:t>
            </a:r>
            <a:r>
              <a:rPr sz="2900" spc="-10" dirty="0">
                <a:solidFill>
                  <a:srgbClr val="3E3E3E"/>
                </a:solidFill>
                <a:latin typeface="Carlito"/>
                <a:cs typeface="Carlito"/>
              </a:rPr>
              <a:t>mengenai:</a:t>
            </a:r>
            <a:endParaRPr sz="2900" dirty="0">
              <a:latin typeface="Carlito"/>
              <a:cs typeface="Carlito"/>
            </a:endParaRPr>
          </a:p>
          <a:p>
            <a:pPr marL="642620" indent="-449580">
              <a:lnSpc>
                <a:spcPct val="100000"/>
              </a:lnSpc>
              <a:spcBef>
                <a:spcPts val="295"/>
              </a:spcBef>
              <a:buClr>
                <a:srgbClr val="90C226"/>
              </a:buClr>
              <a:buSzPct val="79310"/>
              <a:buFont typeface="Arial"/>
              <a:buChar char="•"/>
              <a:tabLst>
                <a:tab pos="641985" algn="l"/>
                <a:tab pos="642620" algn="l"/>
              </a:tabLst>
            </a:pPr>
            <a:r>
              <a:rPr sz="2900" spc="-15" dirty="0">
                <a:latin typeface="Carlito"/>
                <a:cs typeface="Carlito"/>
              </a:rPr>
              <a:t>Sistem </a:t>
            </a:r>
            <a:r>
              <a:rPr sz="2900" spc="-15" dirty="0" err="1">
                <a:latin typeface="Carlito"/>
                <a:cs typeface="Carlito"/>
              </a:rPr>
              <a:t>Bilangan</a:t>
            </a:r>
            <a:r>
              <a:rPr sz="2900" spc="10" dirty="0">
                <a:latin typeface="Carlito"/>
                <a:cs typeface="Carlito"/>
              </a:rPr>
              <a:t> </a:t>
            </a:r>
            <a:endParaRPr lang="en-US" sz="2900" spc="10" dirty="0">
              <a:latin typeface="Carlito"/>
              <a:cs typeface="Carlito"/>
            </a:endParaRPr>
          </a:p>
          <a:p>
            <a:pPr marL="642620" indent="-449580">
              <a:lnSpc>
                <a:spcPct val="100000"/>
              </a:lnSpc>
              <a:spcBef>
                <a:spcPts val="295"/>
              </a:spcBef>
              <a:buClr>
                <a:srgbClr val="90C226"/>
              </a:buClr>
              <a:buSzPct val="79310"/>
              <a:buFont typeface="Arial"/>
              <a:buChar char="•"/>
              <a:tabLst>
                <a:tab pos="641985" algn="l"/>
                <a:tab pos="642620" algn="l"/>
              </a:tabLst>
            </a:pPr>
            <a:r>
              <a:rPr sz="2900" spc="-5" dirty="0" err="1">
                <a:latin typeface="Carlito"/>
                <a:cs typeface="Carlito"/>
              </a:rPr>
              <a:t>Fungsi</a:t>
            </a:r>
            <a:r>
              <a:rPr sz="2900" spc="-5" dirty="0">
                <a:latin typeface="Carlito"/>
                <a:cs typeface="Carlito"/>
              </a:rPr>
              <a:t> dan</a:t>
            </a:r>
            <a:r>
              <a:rPr sz="2900" spc="-20" dirty="0">
                <a:latin typeface="Carlito"/>
                <a:cs typeface="Carlito"/>
              </a:rPr>
              <a:t> </a:t>
            </a:r>
            <a:r>
              <a:rPr sz="2900" spc="-5" dirty="0">
                <a:latin typeface="Carlito"/>
                <a:cs typeface="Carlito"/>
              </a:rPr>
              <a:t>Limit</a:t>
            </a:r>
            <a:endParaRPr sz="2900" dirty="0">
              <a:latin typeface="Carlito"/>
              <a:cs typeface="Carlito"/>
            </a:endParaRPr>
          </a:p>
          <a:p>
            <a:pPr marL="642620" indent="-449580">
              <a:lnSpc>
                <a:spcPct val="100000"/>
              </a:lnSpc>
              <a:spcBef>
                <a:spcPts val="300"/>
              </a:spcBef>
              <a:buClr>
                <a:srgbClr val="90C226"/>
              </a:buClr>
              <a:buSzPct val="79310"/>
              <a:buFont typeface="Arial"/>
              <a:buChar char="•"/>
              <a:tabLst>
                <a:tab pos="641985" algn="l"/>
                <a:tab pos="642620" algn="l"/>
              </a:tabLst>
            </a:pPr>
            <a:r>
              <a:rPr sz="2900" spc="-30" dirty="0">
                <a:latin typeface="Carlito"/>
                <a:cs typeface="Carlito"/>
              </a:rPr>
              <a:t>Turunan</a:t>
            </a:r>
            <a:r>
              <a:rPr sz="2900" spc="-25" dirty="0">
                <a:latin typeface="Carlito"/>
                <a:cs typeface="Carlito"/>
              </a:rPr>
              <a:t> </a:t>
            </a:r>
            <a:r>
              <a:rPr sz="2900" spc="-15" dirty="0">
                <a:latin typeface="Carlito"/>
                <a:cs typeface="Carlito"/>
              </a:rPr>
              <a:t>(</a:t>
            </a:r>
            <a:r>
              <a:rPr sz="2900" spc="-15" dirty="0" err="1">
                <a:latin typeface="Carlito"/>
                <a:cs typeface="Carlito"/>
              </a:rPr>
              <a:t>Diferensiasi</a:t>
            </a:r>
            <a:r>
              <a:rPr sz="2900" spc="-15" dirty="0">
                <a:latin typeface="Carlito"/>
                <a:cs typeface="Carlito"/>
              </a:rPr>
              <a:t>)</a:t>
            </a:r>
            <a:endParaRPr lang="en-US" sz="2900" spc="-15" dirty="0">
              <a:latin typeface="Carlito"/>
              <a:cs typeface="Carlito"/>
            </a:endParaRPr>
          </a:p>
          <a:p>
            <a:pPr marL="642620" indent="-449580">
              <a:lnSpc>
                <a:spcPct val="100000"/>
              </a:lnSpc>
              <a:spcBef>
                <a:spcPts val="300"/>
              </a:spcBef>
              <a:buClr>
                <a:srgbClr val="90C226"/>
              </a:buClr>
              <a:buSzPct val="79310"/>
              <a:buFont typeface="Arial"/>
              <a:buChar char="•"/>
              <a:tabLst>
                <a:tab pos="641985" algn="l"/>
                <a:tab pos="642620" algn="l"/>
              </a:tabLst>
            </a:pPr>
            <a:r>
              <a:rPr lang="en-US" sz="2900" spc="-15" dirty="0">
                <a:latin typeface="Carlito"/>
                <a:cs typeface="Carlito"/>
              </a:rPr>
              <a:t>Integral </a:t>
            </a:r>
            <a:endParaRPr sz="2900" dirty="0">
              <a:latin typeface="Carlito"/>
              <a:cs typeface="Carlito"/>
            </a:endParaRPr>
          </a:p>
          <a:p>
            <a:pPr marL="642620" indent="-449580">
              <a:lnSpc>
                <a:spcPct val="100000"/>
              </a:lnSpc>
              <a:spcBef>
                <a:spcPts val="320"/>
              </a:spcBef>
              <a:buClr>
                <a:srgbClr val="90C226"/>
              </a:buClr>
              <a:buSzPct val="79310"/>
              <a:buFont typeface="Arial"/>
              <a:buChar char="•"/>
              <a:tabLst>
                <a:tab pos="641985" algn="l"/>
                <a:tab pos="642620" algn="l"/>
              </a:tabLst>
            </a:pPr>
            <a:r>
              <a:rPr sz="2900" spc="-10" dirty="0" err="1">
                <a:latin typeface="Carlito"/>
                <a:cs typeface="Carlito"/>
              </a:rPr>
              <a:t>Aplikasi</a:t>
            </a:r>
            <a:r>
              <a:rPr sz="2900" spc="-50" dirty="0">
                <a:latin typeface="Carlito"/>
                <a:cs typeface="Carlito"/>
              </a:rPr>
              <a:t> </a:t>
            </a:r>
            <a:r>
              <a:rPr sz="2900" spc="-30" dirty="0" err="1">
                <a:latin typeface="Carlito"/>
                <a:cs typeface="Carlito"/>
              </a:rPr>
              <a:t>Turunan</a:t>
            </a:r>
            <a:r>
              <a:rPr lang="en-US" sz="2900" spc="-30" dirty="0">
                <a:latin typeface="Carlito"/>
                <a:cs typeface="Carlito"/>
              </a:rPr>
              <a:t> dan Integral </a:t>
            </a:r>
            <a:endParaRPr sz="2900" dirty="0">
              <a:latin typeface="Carlito"/>
              <a:cs typeface="Carlito"/>
            </a:endParaRPr>
          </a:p>
        </p:txBody>
      </p:sp>
      <p:sp>
        <p:nvSpPr>
          <p:cNvPr id="2" name="TextBox 1">
            <a:extLst>
              <a:ext uri="{FF2B5EF4-FFF2-40B4-BE49-F238E27FC236}">
                <a16:creationId xmlns:a16="http://schemas.microsoft.com/office/drawing/2014/main" id="{5F32DFC3-FC7A-485A-B01B-DB7C21030BD4}"/>
              </a:ext>
            </a:extLst>
          </p:cNvPr>
          <p:cNvSpPr txBox="1"/>
          <p:nvPr/>
        </p:nvSpPr>
        <p:spPr>
          <a:xfrm>
            <a:off x="2970458" y="1610273"/>
            <a:ext cx="5268036" cy="461665"/>
          </a:xfrm>
          <a:prstGeom prst="rect">
            <a:avLst/>
          </a:prstGeom>
          <a:noFill/>
        </p:spPr>
        <p:txBody>
          <a:bodyPr wrap="square" rtlCol="0">
            <a:spAutoFit/>
          </a:bodyPr>
          <a:lstStyle/>
          <a:p>
            <a:r>
              <a:rPr lang="en-US" sz="2400" dirty="0"/>
              <a:t>KALKULUS DI UNSIA </a:t>
            </a:r>
          </a:p>
        </p:txBody>
      </p:sp>
    </p:spTree>
    <p:extLst>
      <p:ext uri="{BB962C8B-B14F-4D97-AF65-F5344CB8AC3E}">
        <p14:creationId xmlns:p14="http://schemas.microsoft.com/office/powerpoint/2010/main" val="39460519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3">
            <a:extLst>
              <a:ext uri="{FF2B5EF4-FFF2-40B4-BE49-F238E27FC236}">
                <a16:creationId xmlns:a16="http://schemas.microsoft.com/office/drawing/2014/main" id="{914D4463-D054-454E-A4DA-1267525B0BB0}"/>
              </a:ext>
            </a:extLst>
          </p:cNvPr>
          <p:cNvSpPr txBox="1">
            <a:spLocks noGrp="1"/>
          </p:cNvSpPr>
          <p:nvPr>
            <p:ph type="title"/>
          </p:nvPr>
        </p:nvSpPr>
        <p:spPr>
          <a:xfrm>
            <a:off x="4363544" y="1934734"/>
            <a:ext cx="4707890" cy="320601"/>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767676"/>
                </a:solidFill>
                <a:latin typeface="Trebuchet MS"/>
                <a:cs typeface="Trebuchet MS"/>
              </a:rPr>
              <a:t>Capaian</a:t>
            </a:r>
            <a:r>
              <a:rPr sz="2000" spc="-100" dirty="0">
                <a:solidFill>
                  <a:srgbClr val="767676"/>
                </a:solidFill>
                <a:latin typeface="Trebuchet MS"/>
                <a:cs typeface="Trebuchet MS"/>
              </a:rPr>
              <a:t> </a:t>
            </a:r>
            <a:r>
              <a:rPr sz="2000" spc="-60" dirty="0">
                <a:solidFill>
                  <a:srgbClr val="767676"/>
                </a:solidFill>
                <a:latin typeface="Trebuchet MS"/>
                <a:cs typeface="Trebuchet MS"/>
              </a:rPr>
              <a:t>Pembelajaran:</a:t>
            </a:r>
            <a:endParaRPr sz="2000" dirty="0">
              <a:latin typeface="Trebuchet MS"/>
              <a:cs typeface="Trebuchet MS"/>
            </a:endParaRPr>
          </a:p>
        </p:txBody>
      </p:sp>
      <p:sp>
        <p:nvSpPr>
          <p:cNvPr id="5" name="object 14">
            <a:extLst>
              <a:ext uri="{FF2B5EF4-FFF2-40B4-BE49-F238E27FC236}">
                <a16:creationId xmlns:a16="http://schemas.microsoft.com/office/drawing/2014/main" id="{4A78A474-15EB-467F-B4D1-C92C7DC883C2}"/>
              </a:ext>
            </a:extLst>
          </p:cNvPr>
          <p:cNvSpPr txBox="1"/>
          <p:nvPr/>
        </p:nvSpPr>
        <p:spPr>
          <a:xfrm>
            <a:off x="3117598" y="2840634"/>
            <a:ext cx="7684770" cy="2486660"/>
          </a:xfrm>
          <a:prstGeom prst="rect">
            <a:avLst/>
          </a:prstGeom>
        </p:spPr>
        <p:txBody>
          <a:bodyPr vert="horz" wrap="square" lIns="0" tIns="149860" rIns="0" bIns="0" rtlCol="0">
            <a:spAutoFit/>
          </a:bodyPr>
          <a:lstStyle/>
          <a:p>
            <a:pPr marL="12700">
              <a:lnSpc>
                <a:spcPct val="100000"/>
              </a:lnSpc>
              <a:spcBef>
                <a:spcPts val="1180"/>
              </a:spcBef>
            </a:pPr>
            <a:r>
              <a:rPr sz="2400" spc="-10" dirty="0">
                <a:solidFill>
                  <a:srgbClr val="3E3E3E"/>
                </a:solidFill>
                <a:latin typeface="Carlito"/>
                <a:cs typeface="Carlito"/>
              </a:rPr>
              <a:t>Setelah mengikuti kuliah </a:t>
            </a:r>
            <a:r>
              <a:rPr sz="2400" dirty="0">
                <a:solidFill>
                  <a:srgbClr val="3E3E3E"/>
                </a:solidFill>
                <a:latin typeface="Carlito"/>
                <a:cs typeface="Carlito"/>
              </a:rPr>
              <a:t>ini, </a:t>
            </a:r>
            <a:r>
              <a:rPr sz="2400" spc="-10" dirty="0">
                <a:solidFill>
                  <a:srgbClr val="3E3E3E"/>
                </a:solidFill>
                <a:latin typeface="Carlito"/>
                <a:cs typeface="Carlito"/>
              </a:rPr>
              <a:t>mahasiswa </a:t>
            </a:r>
            <a:r>
              <a:rPr sz="2400" spc="-15" dirty="0">
                <a:solidFill>
                  <a:srgbClr val="3E3E3E"/>
                </a:solidFill>
                <a:latin typeface="Carlito"/>
                <a:cs typeface="Carlito"/>
              </a:rPr>
              <a:t>diharapkan</a:t>
            </a:r>
            <a:r>
              <a:rPr sz="2400" spc="5" dirty="0">
                <a:solidFill>
                  <a:srgbClr val="3E3E3E"/>
                </a:solidFill>
                <a:latin typeface="Carlito"/>
                <a:cs typeface="Carlito"/>
              </a:rPr>
              <a:t> </a:t>
            </a:r>
            <a:r>
              <a:rPr sz="2400" dirty="0">
                <a:solidFill>
                  <a:srgbClr val="3E3E3E"/>
                </a:solidFill>
                <a:latin typeface="Carlito"/>
                <a:cs typeface="Carlito"/>
              </a:rPr>
              <a:t>memiliki:</a:t>
            </a:r>
            <a:endParaRPr sz="2400" dirty="0">
              <a:latin typeface="Carlito"/>
              <a:cs typeface="Carlito"/>
            </a:endParaRPr>
          </a:p>
          <a:p>
            <a:pPr marL="461645" marR="5080">
              <a:lnSpc>
                <a:spcPct val="99500"/>
              </a:lnSpc>
              <a:spcBef>
                <a:spcPts val="1095"/>
              </a:spcBef>
            </a:pPr>
            <a:r>
              <a:rPr sz="2400" spc="-5" dirty="0">
                <a:solidFill>
                  <a:srgbClr val="3E3E3E"/>
                </a:solidFill>
                <a:latin typeface="Trebuchet MS"/>
                <a:cs typeface="Trebuchet MS"/>
              </a:rPr>
              <a:t>Mahasiswa </a:t>
            </a:r>
            <a:r>
              <a:rPr sz="2400" dirty="0">
                <a:solidFill>
                  <a:srgbClr val="3E3E3E"/>
                </a:solidFill>
                <a:latin typeface="Trebuchet MS"/>
                <a:cs typeface="Trebuchet MS"/>
              </a:rPr>
              <a:t>mampu </a:t>
            </a:r>
            <a:r>
              <a:rPr sz="2400" spc="-5" dirty="0">
                <a:solidFill>
                  <a:srgbClr val="3E3E3E"/>
                </a:solidFill>
                <a:latin typeface="Trebuchet MS"/>
                <a:cs typeface="Trebuchet MS"/>
              </a:rPr>
              <a:t>menerapkan konsep-konsep </a:t>
            </a:r>
            <a:r>
              <a:rPr sz="2400" dirty="0">
                <a:solidFill>
                  <a:srgbClr val="3E3E3E"/>
                </a:solidFill>
                <a:latin typeface="Trebuchet MS"/>
                <a:cs typeface="Trebuchet MS"/>
              </a:rPr>
              <a:t>dasar  matematika </a:t>
            </a:r>
            <a:r>
              <a:rPr sz="2400" spc="-5" dirty="0">
                <a:solidFill>
                  <a:srgbClr val="3E3E3E"/>
                </a:solidFill>
                <a:latin typeface="Trebuchet MS"/>
                <a:cs typeface="Trebuchet MS"/>
              </a:rPr>
              <a:t>yang meliputi sistem bilangan real,  fungsi, limit, </a:t>
            </a:r>
            <a:r>
              <a:rPr sz="2400" dirty="0">
                <a:solidFill>
                  <a:srgbClr val="3E3E3E"/>
                </a:solidFill>
                <a:latin typeface="Trebuchet MS"/>
                <a:cs typeface="Trebuchet MS"/>
              </a:rPr>
              <a:t>turunan </a:t>
            </a:r>
            <a:r>
              <a:rPr sz="2400" spc="-5" dirty="0">
                <a:solidFill>
                  <a:srgbClr val="3E3E3E"/>
                </a:solidFill>
                <a:latin typeface="Trebuchet MS"/>
                <a:cs typeface="Trebuchet MS"/>
              </a:rPr>
              <a:t>beserta aplikasinya, dan  integral, dalam menyelesaiakan permasalahan  matematis secara teliti, </a:t>
            </a:r>
            <a:r>
              <a:rPr sz="2400" dirty="0">
                <a:solidFill>
                  <a:srgbClr val="3E3E3E"/>
                </a:solidFill>
                <a:latin typeface="Trebuchet MS"/>
                <a:cs typeface="Trebuchet MS"/>
              </a:rPr>
              <a:t>sistematis, </a:t>
            </a:r>
            <a:r>
              <a:rPr sz="2400" spc="-5" dirty="0">
                <a:solidFill>
                  <a:srgbClr val="3E3E3E"/>
                </a:solidFill>
                <a:latin typeface="Trebuchet MS"/>
                <a:cs typeface="Trebuchet MS"/>
              </a:rPr>
              <a:t>dan</a:t>
            </a:r>
            <a:r>
              <a:rPr sz="2400" dirty="0">
                <a:solidFill>
                  <a:srgbClr val="3E3E3E"/>
                </a:solidFill>
                <a:latin typeface="Trebuchet MS"/>
                <a:cs typeface="Trebuchet MS"/>
              </a:rPr>
              <a:t> tepat.</a:t>
            </a:r>
            <a:endParaRPr sz="2400" dirty="0">
              <a:latin typeface="Trebuchet MS"/>
              <a:cs typeface="Trebuchet MS"/>
            </a:endParaRPr>
          </a:p>
        </p:txBody>
      </p:sp>
    </p:spTree>
    <p:extLst>
      <p:ext uri="{BB962C8B-B14F-4D97-AF65-F5344CB8AC3E}">
        <p14:creationId xmlns:p14="http://schemas.microsoft.com/office/powerpoint/2010/main" val="4434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7">
            <a:extLst>
              <a:ext uri="{FF2B5EF4-FFF2-40B4-BE49-F238E27FC236}">
                <a16:creationId xmlns:a16="http://schemas.microsoft.com/office/drawing/2014/main" id="{073E9E6B-0DB4-4A2E-84B8-A1F6998145C3}"/>
              </a:ext>
            </a:extLst>
          </p:cNvPr>
          <p:cNvSpPr txBox="1"/>
          <p:nvPr/>
        </p:nvSpPr>
        <p:spPr>
          <a:xfrm>
            <a:off x="2569494" y="1760613"/>
            <a:ext cx="7680325" cy="3842077"/>
          </a:xfrm>
          <a:prstGeom prst="rect">
            <a:avLst/>
          </a:prstGeom>
        </p:spPr>
        <p:txBody>
          <a:bodyPr vert="horz" wrap="square" lIns="0" tIns="12700" rIns="0" bIns="0" rtlCol="0">
            <a:spAutoFit/>
          </a:bodyPr>
          <a:lstStyle/>
          <a:p>
            <a:pPr marL="469900" indent="-457200">
              <a:lnSpc>
                <a:spcPct val="100000"/>
              </a:lnSpc>
              <a:spcBef>
                <a:spcPts val="100"/>
              </a:spcBef>
              <a:buClr>
                <a:srgbClr val="7FD13B"/>
              </a:buClr>
              <a:buSzPct val="68518"/>
              <a:buFont typeface="Wingdings" panose="05000000000000000000" pitchFamily="2" charset="2"/>
              <a:buChar char="§"/>
              <a:tabLst>
                <a:tab pos="268605" algn="l"/>
                <a:tab pos="269240" algn="l"/>
              </a:tabLst>
            </a:pPr>
            <a:r>
              <a:rPr sz="2700" spc="95" dirty="0">
                <a:latin typeface="Arial"/>
                <a:cs typeface="Arial"/>
              </a:rPr>
              <a:t>Kehadiran </a:t>
            </a:r>
            <a:r>
              <a:rPr sz="2700" spc="204" dirty="0">
                <a:latin typeface="Arial"/>
                <a:cs typeface="Arial"/>
              </a:rPr>
              <a:t>min</a:t>
            </a:r>
            <a:r>
              <a:rPr sz="2700" spc="40" dirty="0">
                <a:latin typeface="Arial"/>
                <a:cs typeface="Arial"/>
              </a:rPr>
              <a:t> </a:t>
            </a:r>
            <a:r>
              <a:rPr sz="2700" spc="-70" dirty="0">
                <a:latin typeface="Arial"/>
                <a:cs typeface="Arial"/>
              </a:rPr>
              <a:t>80%</a:t>
            </a:r>
            <a:endParaRPr lang="en-US" sz="2700" spc="-70" dirty="0">
              <a:latin typeface="Arial"/>
              <a:cs typeface="Arial"/>
            </a:endParaRPr>
          </a:p>
          <a:p>
            <a:pPr marL="469900" indent="-457200">
              <a:lnSpc>
                <a:spcPct val="100000"/>
              </a:lnSpc>
              <a:spcBef>
                <a:spcPts val="100"/>
              </a:spcBef>
              <a:buClr>
                <a:srgbClr val="7FD13B"/>
              </a:buClr>
              <a:buSzPct val="68518"/>
              <a:buFont typeface="Wingdings" panose="05000000000000000000" pitchFamily="2" charset="2"/>
              <a:buChar char="§"/>
              <a:tabLst>
                <a:tab pos="268605" algn="l"/>
                <a:tab pos="269240" algn="l"/>
              </a:tabLst>
            </a:pPr>
            <a:r>
              <a:rPr lang="en-US" sz="2700" spc="-70" dirty="0" err="1">
                <a:latin typeface="Arial"/>
                <a:cs typeface="Arial"/>
              </a:rPr>
              <a:t>Wajib</a:t>
            </a:r>
            <a:r>
              <a:rPr lang="en-US" sz="2700" spc="-70" dirty="0">
                <a:latin typeface="Arial"/>
                <a:cs typeface="Arial"/>
              </a:rPr>
              <a:t> </a:t>
            </a:r>
            <a:r>
              <a:rPr lang="en-US" sz="2700" spc="-70" dirty="0" err="1">
                <a:latin typeface="Arial"/>
                <a:cs typeface="Arial"/>
              </a:rPr>
              <a:t>mengumpulkan</a:t>
            </a:r>
            <a:r>
              <a:rPr lang="en-US" sz="2700" spc="-70" dirty="0">
                <a:latin typeface="Arial"/>
                <a:cs typeface="Arial"/>
              </a:rPr>
              <a:t> </a:t>
            </a:r>
            <a:r>
              <a:rPr lang="en-US" sz="2700" spc="-70" dirty="0" err="1">
                <a:latin typeface="Arial"/>
                <a:cs typeface="Arial"/>
              </a:rPr>
              <a:t>Tugas</a:t>
            </a:r>
            <a:r>
              <a:rPr lang="en-US" sz="2700" spc="-70" dirty="0">
                <a:latin typeface="Arial"/>
                <a:cs typeface="Arial"/>
              </a:rPr>
              <a:t> </a:t>
            </a:r>
          </a:p>
          <a:p>
            <a:pPr marL="469900" indent="-457200">
              <a:lnSpc>
                <a:spcPct val="100000"/>
              </a:lnSpc>
              <a:spcBef>
                <a:spcPts val="100"/>
              </a:spcBef>
              <a:buClr>
                <a:srgbClr val="7FD13B"/>
              </a:buClr>
              <a:buSzPct val="68518"/>
              <a:buFont typeface="Wingdings" panose="05000000000000000000" pitchFamily="2" charset="2"/>
              <a:buChar char="§"/>
              <a:tabLst>
                <a:tab pos="268605" algn="l"/>
                <a:tab pos="269240" algn="l"/>
              </a:tabLst>
            </a:pPr>
            <a:r>
              <a:rPr lang="en-US" sz="2700" spc="-70" dirty="0" err="1">
                <a:latin typeface="Arial"/>
                <a:cs typeface="Arial"/>
              </a:rPr>
              <a:t>Wajib</a:t>
            </a:r>
            <a:r>
              <a:rPr lang="en-US" sz="2700" spc="-70" dirty="0">
                <a:latin typeface="Arial"/>
                <a:cs typeface="Arial"/>
              </a:rPr>
              <a:t> </a:t>
            </a:r>
            <a:r>
              <a:rPr lang="en-US" sz="2700" spc="-70" dirty="0" err="1">
                <a:latin typeface="Arial"/>
                <a:cs typeface="Arial"/>
              </a:rPr>
              <a:t>mengikuti</a:t>
            </a:r>
            <a:r>
              <a:rPr lang="en-US" sz="2700" spc="-70" dirty="0">
                <a:latin typeface="Arial"/>
                <a:cs typeface="Arial"/>
              </a:rPr>
              <a:t> </a:t>
            </a:r>
            <a:r>
              <a:rPr lang="en-US" sz="2700" spc="-70" dirty="0" err="1">
                <a:latin typeface="Arial"/>
                <a:cs typeface="Arial"/>
              </a:rPr>
              <a:t>Ujian</a:t>
            </a:r>
            <a:r>
              <a:rPr lang="en-US" sz="2700" spc="-70" dirty="0">
                <a:latin typeface="Arial"/>
                <a:cs typeface="Arial"/>
              </a:rPr>
              <a:t> </a:t>
            </a:r>
            <a:endParaRPr sz="2700" dirty="0">
              <a:latin typeface="Arial"/>
              <a:cs typeface="Arial"/>
            </a:endParaRPr>
          </a:p>
          <a:p>
            <a:pPr marL="469900" indent="-457200">
              <a:lnSpc>
                <a:spcPct val="100000"/>
              </a:lnSpc>
              <a:spcBef>
                <a:spcPts val="80"/>
              </a:spcBef>
              <a:buClr>
                <a:srgbClr val="7FD13B"/>
              </a:buClr>
              <a:buSzPct val="68518"/>
              <a:buFont typeface="Wingdings" panose="05000000000000000000" pitchFamily="2" charset="2"/>
              <a:buChar char="§"/>
              <a:tabLst>
                <a:tab pos="268605" algn="l"/>
                <a:tab pos="269240" algn="l"/>
              </a:tabLst>
            </a:pPr>
            <a:r>
              <a:rPr sz="2700" spc="100" dirty="0" err="1">
                <a:latin typeface="Arial"/>
                <a:cs typeface="Arial"/>
              </a:rPr>
              <a:t>Aspek</a:t>
            </a:r>
            <a:r>
              <a:rPr sz="2700" spc="65" dirty="0">
                <a:latin typeface="Arial"/>
                <a:cs typeface="Arial"/>
              </a:rPr>
              <a:t> Penilaian:</a:t>
            </a:r>
            <a:endParaRPr sz="2700" dirty="0">
              <a:latin typeface="Arial"/>
              <a:cs typeface="Arial"/>
            </a:endParaRPr>
          </a:p>
          <a:p>
            <a:pPr marL="596900" indent="-342900">
              <a:lnSpc>
                <a:spcPct val="100000"/>
              </a:lnSpc>
              <a:spcBef>
                <a:spcPts val="80"/>
              </a:spcBef>
              <a:buFont typeface="Wingdings" panose="05000000000000000000" pitchFamily="2" charset="2"/>
              <a:buChar char="§"/>
              <a:tabLst>
                <a:tab pos="525145" algn="l"/>
              </a:tabLst>
            </a:pPr>
            <a:r>
              <a:rPr sz="2700" spc="50" dirty="0" err="1">
                <a:latin typeface="Arial"/>
                <a:cs typeface="Arial"/>
              </a:rPr>
              <a:t>Sikap</a:t>
            </a:r>
            <a:r>
              <a:rPr sz="2700" spc="50" dirty="0">
                <a:latin typeface="Arial"/>
                <a:cs typeface="Arial"/>
              </a:rPr>
              <a:t> </a:t>
            </a:r>
            <a:r>
              <a:rPr sz="2700" spc="100" dirty="0">
                <a:latin typeface="Arial"/>
                <a:cs typeface="Arial"/>
              </a:rPr>
              <a:t>(</a:t>
            </a:r>
            <a:r>
              <a:rPr lang="en-US" sz="2700" spc="100" dirty="0" err="1">
                <a:latin typeface="Arial"/>
                <a:cs typeface="Arial"/>
              </a:rPr>
              <a:t>Kehadiran,</a:t>
            </a:r>
            <a:r>
              <a:rPr sz="2700" spc="100" dirty="0" err="1">
                <a:latin typeface="Arial"/>
                <a:cs typeface="Arial"/>
              </a:rPr>
              <a:t>etika</a:t>
            </a:r>
            <a:r>
              <a:rPr sz="2700" spc="100" dirty="0">
                <a:latin typeface="Arial"/>
                <a:cs typeface="Arial"/>
              </a:rPr>
              <a:t>, </a:t>
            </a:r>
            <a:r>
              <a:rPr sz="2700" spc="135" dirty="0">
                <a:latin typeface="Arial"/>
                <a:cs typeface="Arial"/>
              </a:rPr>
              <a:t>keaktifan, </a:t>
            </a:r>
            <a:r>
              <a:rPr sz="2700" spc="125" dirty="0" err="1">
                <a:latin typeface="Arial"/>
                <a:cs typeface="Arial"/>
              </a:rPr>
              <a:t>kerajinan</a:t>
            </a:r>
            <a:r>
              <a:rPr sz="2700" spc="130" dirty="0">
                <a:latin typeface="Arial"/>
                <a:cs typeface="Arial"/>
              </a:rPr>
              <a:t>)</a:t>
            </a:r>
            <a:r>
              <a:rPr sz="2700" spc="-100" dirty="0">
                <a:latin typeface="Arial"/>
                <a:cs typeface="Arial"/>
              </a:rPr>
              <a:t> </a:t>
            </a:r>
            <a:r>
              <a:rPr lang="en-US" sz="2700" spc="-70" dirty="0">
                <a:latin typeface="Arial"/>
                <a:cs typeface="Arial"/>
              </a:rPr>
              <a:t>10</a:t>
            </a:r>
            <a:r>
              <a:rPr sz="2700" spc="-70" dirty="0">
                <a:latin typeface="Arial"/>
                <a:cs typeface="Arial"/>
              </a:rPr>
              <a:t>%</a:t>
            </a:r>
            <a:endParaRPr sz="2700" dirty="0">
              <a:latin typeface="Arial"/>
              <a:cs typeface="Arial"/>
            </a:endParaRPr>
          </a:p>
          <a:p>
            <a:pPr marL="596900" indent="-342900">
              <a:lnSpc>
                <a:spcPct val="100000"/>
              </a:lnSpc>
              <a:spcBef>
                <a:spcPts val="60"/>
              </a:spcBef>
              <a:buFont typeface="Wingdings" panose="05000000000000000000" pitchFamily="2" charset="2"/>
              <a:buChar char="§"/>
              <a:tabLst>
                <a:tab pos="525145" algn="l"/>
              </a:tabLst>
            </a:pPr>
            <a:r>
              <a:rPr sz="2700" spc="80" dirty="0" err="1">
                <a:latin typeface="Arial"/>
                <a:cs typeface="Arial"/>
              </a:rPr>
              <a:t>Tugas</a:t>
            </a:r>
            <a:r>
              <a:rPr sz="2700" spc="65" dirty="0">
                <a:latin typeface="Arial"/>
                <a:cs typeface="Arial"/>
              </a:rPr>
              <a:t> </a:t>
            </a:r>
            <a:r>
              <a:rPr lang="en-US" sz="2700" spc="-70" dirty="0">
                <a:latin typeface="Arial"/>
                <a:cs typeface="Arial"/>
              </a:rPr>
              <a:t> dan </a:t>
            </a:r>
            <a:r>
              <a:rPr sz="2700" spc="135" dirty="0">
                <a:latin typeface="Arial"/>
                <a:cs typeface="Arial"/>
              </a:rPr>
              <a:t>Quiz</a:t>
            </a:r>
            <a:r>
              <a:rPr sz="2700" spc="75" dirty="0">
                <a:latin typeface="Arial"/>
                <a:cs typeface="Arial"/>
              </a:rPr>
              <a:t> </a:t>
            </a:r>
            <a:r>
              <a:rPr lang="en-US" sz="2700" spc="-70" dirty="0">
                <a:latin typeface="Arial"/>
                <a:cs typeface="Arial"/>
              </a:rPr>
              <a:t>30 </a:t>
            </a:r>
            <a:r>
              <a:rPr sz="2700" spc="-70" dirty="0">
                <a:latin typeface="Arial"/>
                <a:cs typeface="Arial"/>
              </a:rPr>
              <a:t>%</a:t>
            </a:r>
            <a:endParaRPr sz="2700" dirty="0">
              <a:latin typeface="Arial"/>
              <a:cs typeface="Arial"/>
            </a:endParaRPr>
          </a:p>
          <a:p>
            <a:pPr marL="596900" indent="-342900">
              <a:lnSpc>
                <a:spcPct val="100000"/>
              </a:lnSpc>
              <a:spcBef>
                <a:spcPts val="80"/>
              </a:spcBef>
              <a:buFont typeface="Wingdings" panose="05000000000000000000" pitchFamily="2" charset="2"/>
              <a:buChar char="§"/>
              <a:tabLst>
                <a:tab pos="525145" algn="l"/>
              </a:tabLst>
            </a:pPr>
            <a:r>
              <a:rPr lang="en-US" sz="2700" spc="-215" dirty="0">
                <a:latin typeface="Arial"/>
                <a:cs typeface="Arial"/>
              </a:rPr>
              <a:t>U</a:t>
            </a:r>
            <a:r>
              <a:rPr sz="2700" spc="-215" dirty="0">
                <a:latin typeface="Arial"/>
                <a:cs typeface="Arial"/>
              </a:rPr>
              <a:t>TS</a:t>
            </a:r>
            <a:r>
              <a:rPr sz="2700" dirty="0">
                <a:latin typeface="Arial"/>
                <a:cs typeface="Arial"/>
              </a:rPr>
              <a:t> </a:t>
            </a:r>
            <a:r>
              <a:rPr lang="en-US" sz="2700" spc="-70" dirty="0">
                <a:latin typeface="Arial"/>
                <a:cs typeface="Arial"/>
              </a:rPr>
              <a:t>30</a:t>
            </a:r>
            <a:r>
              <a:rPr sz="2700" spc="-70" dirty="0">
                <a:latin typeface="Arial"/>
                <a:cs typeface="Arial"/>
              </a:rPr>
              <a:t>%</a:t>
            </a:r>
            <a:endParaRPr sz="2700" dirty="0">
              <a:latin typeface="Arial"/>
              <a:cs typeface="Arial"/>
            </a:endParaRPr>
          </a:p>
          <a:p>
            <a:pPr marL="596900" indent="-342900">
              <a:lnSpc>
                <a:spcPct val="100000"/>
              </a:lnSpc>
              <a:spcBef>
                <a:spcPts val="80"/>
              </a:spcBef>
              <a:buFont typeface="Wingdings" panose="05000000000000000000" pitchFamily="2" charset="2"/>
              <a:buChar char="§"/>
              <a:tabLst>
                <a:tab pos="525145" algn="l"/>
              </a:tabLst>
            </a:pPr>
            <a:r>
              <a:rPr lang="en-US" sz="2700" spc="-215" dirty="0">
                <a:latin typeface="Arial"/>
                <a:cs typeface="Arial"/>
              </a:rPr>
              <a:t>U</a:t>
            </a:r>
            <a:r>
              <a:rPr sz="2700" spc="-215" dirty="0">
                <a:latin typeface="Arial"/>
                <a:cs typeface="Arial"/>
              </a:rPr>
              <a:t>AS</a:t>
            </a:r>
            <a:r>
              <a:rPr sz="2700" spc="-15" dirty="0">
                <a:latin typeface="Arial"/>
                <a:cs typeface="Arial"/>
              </a:rPr>
              <a:t> </a:t>
            </a:r>
            <a:r>
              <a:rPr lang="en-US" sz="2700" spc="-70" dirty="0">
                <a:latin typeface="Arial"/>
                <a:cs typeface="Arial"/>
              </a:rPr>
              <a:t>30</a:t>
            </a:r>
            <a:r>
              <a:rPr sz="2700" spc="-70" dirty="0">
                <a:latin typeface="Arial"/>
                <a:cs typeface="Arial"/>
              </a:rPr>
              <a:t>%</a:t>
            </a:r>
            <a:endParaRPr sz="2700" dirty="0">
              <a:latin typeface="Arial"/>
              <a:cs typeface="Arial"/>
            </a:endParaRPr>
          </a:p>
        </p:txBody>
      </p:sp>
    </p:spTree>
    <p:extLst>
      <p:ext uri="{BB962C8B-B14F-4D97-AF65-F5344CB8AC3E}">
        <p14:creationId xmlns:p14="http://schemas.microsoft.com/office/powerpoint/2010/main" val="3664333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6788"/>
            <a:ext cx="10515600" cy="1524546"/>
          </a:xfrm>
        </p:spPr>
        <p:txBody>
          <a:bodyPr>
            <a:noAutofit/>
          </a:bodyPr>
          <a:lstStyle/>
          <a:p>
            <a:pPr algn="ctr"/>
            <a:r>
              <a:rPr lang="en-US" sz="4000" dirty="0" err="1"/>
              <a:t>Mengapa</a:t>
            </a:r>
            <a:r>
              <a:rPr lang="en-US" sz="4000" dirty="0"/>
              <a:t> </a:t>
            </a:r>
            <a:r>
              <a:rPr lang="en-US" sz="4000" b="1" dirty="0"/>
              <a:t>BELAJAR</a:t>
            </a:r>
            <a:r>
              <a:rPr lang="en-US" sz="4000" dirty="0"/>
              <a:t>  </a:t>
            </a:r>
            <a:r>
              <a:rPr lang="en-US" sz="4000" dirty="0" err="1"/>
              <a:t>Kalkulus</a:t>
            </a:r>
            <a:r>
              <a:rPr lang="en-US" sz="4000" dirty="0"/>
              <a:t> ?</a:t>
            </a:r>
            <a:endParaRPr lang="id-ID" sz="4000" dirty="0"/>
          </a:p>
        </p:txBody>
      </p:sp>
    </p:spTree>
    <p:extLst>
      <p:ext uri="{BB962C8B-B14F-4D97-AF65-F5344CB8AC3E}">
        <p14:creationId xmlns:p14="http://schemas.microsoft.com/office/powerpoint/2010/main" val="32730712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F81E77D-A520-41E7-9FF6-1D87C6E65BA2}"/>
              </a:ext>
            </a:extLst>
          </p:cNvPr>
          <p:cNvSpPr txBox="1"/>
          <p:nvPr/>
        </p:nvSpPr>
        <p:spPr>
          <a:xfrm>
            <a:off x="1158239" y="1020270"/>
            <a:ext cx="3401568" cy="5078313"/>
          </a:xfrm>
          <a:prstGeom prst="rect">
            <a:avLst/>
          </a:prstGeom>
          <a:noFill/>
        </p:spPr>
        <p:txBody>
          <a:bodyPr wrap="square" rtlCol="0">
            <a:spAutoFit/>
          </a:bodyPr>
          <a:lstStyle/>
          <a:p>
            <a:r>
              <a:rPr lang="en-US" b="1" dirty="0" err="1"/>
              <a:t>Buku</a:t>
            </a:r>
            <a:r>
              <a:rPr lang="en-US" b="1" dirty="0"/>
              <a:t> </a:t>
            </a:r>
            <a:r>
              <a:rPr lang="en-US" b="1" dirty="0" err="1"/>
              <a:t>Referensi</a:t>
            </a:r>
            <a:r>
              <a:rPr lang="en-US" b="1" dirty="0"/>
              <a:t> : </a:t>
            </a:r>
          </a:p>
          <a:p>
            <a:pPr marL="285750" indent="-285750">
              <a:buFont typeface="Arial" panose="020B0604020202020204" pitchFamily="34" charset="0"/>
              <a:buChar char="•"/>
            </a:pPr>
            <a:r>
              <a:rPr lang="fi-FI" b="1" dirty="0"/>
              <a:t>Sunkar E. Gautama, Kalkulus Dasar</a:t>
            </a:r>
          </a:p>
          <a:p>
            <a:pPr marL="285750" indent="-285750">
              <a:buFont typeface="Arial" panose="020B0604020202020204" pitchFamily="34" charset="0"/>
              <a:buChar char="•"/>
            </a:pPr>
            <a:r>
              <a:rPr lang="fi-FI" b="1" dirty="0"/>
              <a:t>CALCULUS   I  Paul Dawkins </a:t>
            </a:r>
          </a:p>
          <a:p>
            <a:pPr marL="285750" indent="-285750">
              <a:buFont typeface="Arial" panose="020B0604020202020204" pitchFamily="34" charset="0"/>
              <a:buChar char="•"/>
            </a:pPr>
            <a:r>
              <a:rPr lang="fi-FI" b="1" dirty="0"/>
              <a:t>Purcell, Varberg, Rigdon, “Calculus, Ninth  edition”,Pearson, Prentice Hall Inc. USA. 2007.</a:t>
            </a:r>
          </a:p>
          <a:p>
            <a:pPr marL="285750" indent="-285750">
              <a:buFont typeface="Arial" panose="020B0604020202020204" pitchFamily="34" charset="0"/>
              <a:buChar char="•"/>
            </a:pPr>
            <a:r>
              <a:rPr lang="fi-FI" b="1" dirty="0"/>
              <a:t>Anton, Bivens, Davis, “Calculus Early  Transcendentals 10th Edition”, John Wiley &amp;  Sons, Inc., USA, 2012.</a:t>
            </a:r>
          </a:p>
          <a:p>
            <a:pPr marL="285750" indent="-285750">
              <a:buFont typeface="Arial" panose="020B0604020202020204" pitchFamily="34" charset="0"/>
              <a:buChar char="•"/>
            </a:pPr>
            <a:r>
              <a:rPr lang="fi-FI" b="1" dirty="0"/>
              <a:t>Materi Kalkulus Institut Teknologi Kalimantan</a:t>
            </a:r>
          </a:p>
          <a:p>
            <a:pPr marL="285750" indent="-285750">
              <a:buFont typeface="Arial" panose="020B0604020202020204" pitchFamily="34" charset="0"/>
              <a:buChar char="•"/>
            </a:pPr>
            <a:endParaRPr lang="fi-FI" b="1" dirty="0"/>
          </a:p>
          <a:p>
            <a:endParaRPr lang="fi-FI" dirty="0"/>
          </a:p>
          <a:p>
            <a:endParaRPr lang="en-US" dirty="0"/>
          </a:p>
          <a:p>
            <a:endParaRPr lang="en-US" dirty="0"/>
          </a:p>
        </p:txBody>
      </p:sp>
      <p:pic>
        <p:nvPicPr>
          <p:cNvPr id="11" name="Picture 10">
            <a:extLst>
              <a:ext uri="{FF2B5EF4-FFF2-40B4-BE49-F238E27FC236}">
                <a16:creationId xmlns:a16="http://schemas.microsoft.com/office/drawing/2014/main" id="{985FE27F-16AB-4D2D-B1A1-366161245FA6}"/>
              </a:ext>
            </a:extLst>
          </p:cNvPr>
          <p:cNvPicPr>
            <a:picLocks noChangeAspect="1"/>
          </p:cNvPicPr>
          <p:nvPr/>
        </p:nvPicPr>
        <p:blipFill rotWithShape="1">
          <a:blip r:embed="rId2"/>
          <a:srcRect l="62801" t="21675" r="14299" b="38830"/>
          <a:stretch/>
        </p:blipFill>
        <p:spPr>
          <a:xfrm>
            <a:off x="7632194" y="2518857"/>
            <a:ext cx="2791968" cy="2146102"/>
          </a:xfrm>
          <a:prstGeom prst="rect">
            <a:avLst/>
          </a:prstGeom>
        </p:spPr>
      </p:pic>
      <p:sp>
        <p:nvSpPr>
          <p:cNvPr id="8" name="TextBox 7">
            <a:extLst>
              <a:ext uri="{FF2B5EF4-FFF2-40B4-BE49-F238E27FC236}">
                <a16:creationId xmlns:a16="http://schemas.microsoft.com/office/drawing/2014/main" id="{D6A04E80-1CBF-4016-A294-27D321865D6E}"/>
              </a:ext>
            </a:extLst>
          </p:cNvPr>
          <p:cNvSpPr txBox="1"/>
          <p:nvPr/>
        </p:nvSpPr>
        <p:spPr>
          <a:xfrm>
            <a:off x="7779026" y="1312830"/>
            <a:ext cx="2292626" cy="369332"/>
          </a:xfrm>
          <a:prstGeom prst="rect">
            <a:avLst/>
          </a:prstGeom>
          <a:noFill/>
        </p:spPr>
        <p:txBody>
          <a:bodyPr wrap="square">
            <a:spAutoFit/>
          </a:bodyPr>
          <a:lstStyle/>
          <a:p>
            <a:r>
              <a:rPr lang="en-US" dirty="0"/>
              <a:t>Software  -  </a:t>
            </a:r>
            <a:r>
              <a:rPr lang="en-US" dirty="0" err="1"/>
              <a:t>Matlab</a:t>
            </a:r>
            <a:r>
              <a:rPr lang="en-US" dirty="0"/>
              <a:t> </a:t>
            </a:r>
          </a:p>
        </p:txBody>
      </p:sp>
    </p:spTree>
    <p:extLst>
      <p:ext uri="{BB962C8B-B14F-4D97-AF65-F5344CB8AC3E}">
        <p14:creationId xmlns:p14="http://schemas.microsoft.com/office/powerpoint/2010/main" val="13042925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41444A-D392-4CC5-8619-85F5E1067A2C}"/>
              </a:ext>
            </a:extLst>
          </p:cNvPr>
          <p:cNvPicPr>
            <a:picLocks noChangeAspect="1"/>
          </p:cNvPicPr>
          <p:nvPr/>
        </p:nvPicPr>
        <p:blipFill rotWithShape="1">
          <a:blip r:embed="rId2"/>
          <a:srcRect l="58587" t="25882" r="4239" b="28879"/>
          <a:stretch/>
        </p:blipFill>
        <p:spPr>
          <a:xfrm>
            <a:off x="1974574" y="1550504"/>
            <a:ext cx="8441635" cy="4293705"/>
          </a:xfrm>
          <a:prstGeom prst="rect">
            <a:avLst/>
          </a:prstGeom>
        </p:spPr>
      </p:pic>
    </p:spTree>
    <p:extLst>
      <p:ext uri="{BB962C8B-B14F-4D97-AF65-F5344CB8AC3E}">
        <p14:creationId xmlns:p14="http://schemas.microsoft.com/office/powerpoint/2010/main" val="667832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3EB1D13A-A8B8-4A68-AF2A-E4022EC94E76}"/>
              </a:ext>
            </a:extLst>
          </p:cNvPr>
          <p:cNvSpPr txBox="1">
            <a:spLocks noGrp="1"/>
          </p:cNvSpPr>
          <p:nvPr>
            <p:ph type="title"/>
          </p:nvPr>
        </p:nvSpPr>
        <p:spPr>
          <a:xfrm>
            <a:off x="4062361" y="1339178"/>
            <a:ext cx="2833370" cy="574040"/>
          </a:xfrm>
          <a:prstGeom prst="rect">
            <a:avLst/>
          </a:prstGeom>
        </p:spPr>
        <p:txBody>
          <a:bodyPr vert="horz" wrap="square" lIns="0" tIns="12700" rIns="0" bIns="0" rtlCol="0">
            <a:spAutoFit/>
          </a:bodyPr>
          <a:lstStyle/>
          <a:p>
            <a:pPr marL="12700">
              <a:lnSpc>
                <a:spcPct val="100000"/>
              </a:lnSpc>
              <a:spcBef>
                <a:spcPts val="100"/>
              </a:spcBef>
            </a:pPr>
            <a:r>
              <a:rPr sz="3600" i="0" spc="-5" dirty="0">
                <a:latin typeface="Arial"/>
                <a:cs typeface="Arial"/>
              </a:rPr>
              <a:t>BELAJAR </a:t>
            </a:r>
            <a:r>
              <a:rPr sz="3600" i="0" dirty="0">
                <a:latin typeface="Arial"/>
                <a:cs typeface="Arial"/>
              </a:rPr>
              <a:t>=</a:t>
            </a:r>
            <a:r>
              <a:rPr sz="3600" i="0" spc="-90" dirty="0">
                <a:latin typeface="Arial"/>
                <a:cs typeface="Arial"/>
              </a:rPr>
              <a:t> </a:t>
            </a:r>
            <a:r>
              <a:rPr sz="3600" i="0" dirty="0">
                <a:latin typeface="Arial"/>
                <a:cs typeface="Arial"/>
              </a:rPr>
              <a:t>?</a:t>
            </a:r>
            <a:endParaRPr sz="3600" dirty="0">
              <a:latin typeface="Arial"/>
              <a:cs typeface="Arial"/>
            </a:endParaRPr>
          </a:p>
        </p:txBody>
      </p:sp>
      <p:sp>
        <p:nvSpPr>
          <p:cNvPr id="10" name="TextBox 9">
            <a:extLst>
              <a:ext uri="{FF2B5EF4-FFF2-40B4-BE49-F238E27FC236}">
                <a16:creationId xmlns:a16="http://schemas.microsoft.com/office/drawing/2014/main" id="{6919DC13-42B5-4AD6-9364-2D3D5C666BE9}"/>
              </a:ext>
            </a:extLst>
          </p:cNvPr>
          <p:cNvSpPr txBox="1"/>
          <p:nvPr/>
        </p:nvSpPr>
        <p:spPr>
          <a:xfrm>
            <a:off x="2357651" y="2682122"/>
            <a:ext cx="7826990" cy="1569660"/>
          </a:xfrm>
          <a:prstGeom prst="rect">
            <a:avLst/>
          </a:prstGeom>
          <a:noFill/>
        </p:spPr>
        <p:txBody>
          <a:bodyPr wrap="square">
            <a:spAutoFit/>
          </a:bodyPr>
          <a:lstStyle/>
          <a:p>
            <a:r>
              <a:rPr lang="en-US" sz="2400" dirty="0"/>
              <a:t>… proses </a:t>
            </a:r>
            <a:r>
              <a:rPr lang="en-US" sz="2400" dirty="0" err="1"/>
              <a:t>menumbuhkembangkan</a:t>
            </a:r>
            <a:r>
              <a:rPr lang="en-US" sz="2400" dirty="0"/>
              <a:t>  </a:t>
            </a:r>
            <a:r>
              <a:rPr lang="en-US" sz="2400" dirty="0" err="1"/>
              <a:t>pengetahuan</a:t>
            </a:r>
            <a:r>
              <a:rPr lang="en-US" sz="2400" dirty="0"/>
              <a:t> dan/</a:t>
            </a:r>
            <a:r>
              <a:rPr lang="en-US" sz="2400" dirty="0" err="1"/>
              <a:t>atau</a:t>
            </a:r>
            <a:r>
              <a:rPr lang="en-US" sz="2400" dirty="0"/>
              <a:t> </a:t>
            </a:r>
            <a:r>
              <a:rPr lang="en-US" sz="2400" dirty="0" err="1"/>
              <a:t>keterampilan</a:t>
            </a:r>
            <a:r>
              <a:rPr lang="en-US" sz="2400" dirty="0"/>
              <a:t>,  </a:t>
            </a:r>
            <a:r>
              <a:rPr lang="en-US" sz="2400" dirty="0" err="1"/>
              <a:t>dengan</a:t>
            </a:r>
            <a:r>
              <a:rPr lang="en-US" sz="2400" dirty="0"/>
              <a:t>/</a:t>
            </a:r>
            <a:r>
              <a:rPr lang="en-US" sz="2400" dirty="0" err="1"/>
              <a:t>melalui</a:t>
            </a:r>
            <a:r>
              <a:rPr lang="en-US" sz="2400" dirty="0"/>
              <a:t> </a:t>
            </a:r>
            <a:r>
              <a:rPr lang="en-US" sz="2400" dirty="0" err="1"/>
              <a:t>pengalaman</a:t>
            </a:r>
            <a:r>
              <a:rPr lang="en-US" sz="2400" dirty="0"/>
              <a:t>,  </a:t>
            </a:r>
            <a:r>
              <a:rPr lang="en-US" sz="2400" dirty="0" err="1"/>
              <a:t>pengamatan,mencoba</a:t>
            </a:r>
            <a:r>
              <a:rPr lang="en-US" sz="2400" dirty="0"/>
              <a:t> </a:t>
            </a:r>
            <a:r>
              <a:rPr lang="en-US" sz="2400" dirty="0" err="1"/>
              <a:t>melakukan</a:t>
            </a:r>
            <a:r>
              <a:rPr lang="en-US" sz="2400" dirty="0"/>
              <a:t>,  </a:t>
            </a:r>
            <a:r>
              <a:rPr lang="en-US" sz="2400" dirty="0" err="1"/>
              <a:t>praktek</a:t>
            </a:r>
            <a:r>
              <a:rPr lang="en-US" sz="2400" dirty="0"/>
              <a:t>/Latihan </a:t>
            </a:r>
            <a:r>
              <a:rPr lang="en-US" sz="2400" dirty="0" err="1"/>
              <a:t>mengingat,diajar</a:t>
            </a:r>
            <a:r>
              <a:rPr lang="en-US" sz="2400" dirty="0"/>
              <a:t>  oleh </a:t>
            </a:r>
            <a:r>
              <a:rPr lang="en-US" sz="2400" dirty="0" err="1"/>
              <a:t>individu</a:t>
            </a:r>
            <a:r>
              <a:rPr lang="en-US" sz="2400" dirty="0"/>
              <a:t> </a:t>
            </a:r>
            <a:r>
              <a:rPr lang="en-US" sz="2400" dirty="0" err="1"/>
              <a:t>lain,membaca</a:t>
            </a:r>
            <a:r>
              <a:rPr lang="en-US" sz="2400" dirty="0"/>
              <a:t>,  </a:t>
            </a:r>
            <a:r>
              <a:rPr lang="en-US" sz="2400" dirty="0" err="1"/>
              <a:t>merenung,dll</a:t>
            </a:r>
            <a:r>
              <a:rPr lang="en-US" sz="2400" dirty="0"/>
              <a:t>.</a:t>
            </a:r>
          </a:p>
        </p:txBody>
      </p:sp>
    </p:spTree>
    <p:extLst>
      <p:ext uri="{BB962C8B-B14F-4D97-AF65-F5344CB8AC3E}">
        <p14:creationId xmlns:p14="http://schemas.microsoft.com/office/powerpoint/2010/main" val="1281384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D1DAF38-5AC7-493C-AE2A-ABC5C62DB123}"/>
              </a:ext>
            </a:extLst>
          </p:cNvPr>
          <p:cNvSpPr txBox="1"/>
          <p:nvPr/>
        </p:nvSpPr>
        <p:spPr>
          <a:xfrm>
            <a:off x="1951630" y="1964857"/>
            <a:ext cx="3016155" cy="2062103"/>
          </a:xfrm>
          <a:prstGeom prst="rect">
            <a:avLst/>
          </a:prstGeom>
          <a:noFill/>
        </p:spPr>
        <p:txBody>
          <a:bodyPr wrap="square">
            <a:spAutoFit/>
          </a:bodyPr>
          <a:lstStyle/>
          <a:p>
            <a:r>
              <a:rPr lang="es-ES" sz="3200" dirty="0"/>
              <a:t>… </a:t>
            </a:r>
            <a:r>
              <a:rPr lang="es-ES" sz="3200" dirty="0" err="1"/>
              <a:t>belajar</a:t>
            </a:r>
            <a:r>
              <a:rPr lang="es-ES" sz="3200" dirty="0"/>
              <a:t> </a:t>
            </a:r>
            <a:r>
              <a:rPr lang="es-ES" sz="3200" dirty="0" err="1"/>
              <a:t>dapat</a:t>
            </a:r>
            <a:r>
              <a:rPr lang="es-ES" sz="3200" dirty="0"/>
              <a:t> </a:t>
            </a:r>
            <a:r>
              <a:rPr lang="es-ES" sz="3200" dirty="0" err="1"/>
              <a:t>dilakukan</a:t>
            </a:r>
            <a:r>
              <a:rPr lang="es-ES" sz="3200" dirty="0"/>
              <a:t>  secara </a:t>
            </a:r>
            <a:r>
              <a:rPr lang="es-ES" sz="3200" dirty="0" err="1"/>
              <a:t>individu</a:t>
            </a:r>
            <a:r>
              <a:rPr lang="es-ES" sz="3200" dirty="0"/>
              <a:t> </a:t>
            </a:r>
            <a:r>
              <a:rPr lang="es-ES" sz="3200" dirty="0" err="1"/>
              <a:t>maupun</a:t>
            </a:r>
            <a:r>
              <a:rPr lang="es-ES" sz="3200" dirty="0"/>
              <a:t>  </a:t>
            </a:r>
            <a:r>
              <a:rPr lang="es-ES" sz="3200" dirty="0" err="1"/>
              <a:t>kelompok</a:t>
            </a:r>
            <a:r>
              <a:rPr lang="es-ES" sz="3200" dirty="0"/>
              <a:t>.</a:t>
            </a:r>
            <a:endParaRPr lang="en-US" sz="3200" dirty="0"/>
          </a:p>
        </p:txBody>
      </p:sp>
      <p:sp>
        <p:nvSpPr>
          <p:cNvPr id="9" name="object 3">
            <a:extLst>
              <a:ext uri="{FF2B5EF4-FFF2-40B4-BE49-F238E27FC236}">
                <a16:creationId xmlns:a16="http://schemas.microsoft.com/office/drawing/2014/main" id="{CD8169C0-903C-4462-9840-7452E67EF2AA}"/>
              </a:ext>
            </a:extLst>
          </p:cNvPr>
          <p:cNvSpPr/>
          <p:nvPr/>
        </p:nvSpPr>
        <p:spPr>
          <a:xfrm>
            <a:off x="6096000" y="1784604"/>
            <a:ext cx="4312919" cy="3288791"/>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838243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18686EC-B596-4823-971D-7548B0C8E61F}"/>
              </a:ext>
            </a:extLst>
          </p:cNvPr>
          <p:cNvSpPr txBox="1"/>
          <p:nvPr/>
        </p:nvSpPr>
        <p:spPr>
          <a:xfrm>
            <a:off x="1484195" y="1350707"/>
            <a:ext cx="7826990" cy="523220"/>
          </a:xfrm>
          <a:prstGeom prst="rect">
            <a:avLst/>
          </a:prstGeom>
          <a:noFill/>
        </p:spPr>
        <p:txBody>
          <a:bodyPr wrap="square">
            <a:spAutoFit/>
          </a:bodyPr>
          <a:lstStyle/>
          <a:p>
            <a:r>
              <a:rPr lang="en-US" sz="2800" i="0" spc="-5" dirty="0">
                <a:latin typeface="Arial"/>
                <a:cs typeface="Arial"/>
              </a:rPr>
              <a:t>UNTUK APA</a:t>
            </a:r>
            <a:r>
              <a:rPr lang="en-US" sz="2800" i="0" spc="-70" dirty="0">
                <a:latin typeface="Arial"/>
                <a:cs typeface="Arial"/>
              </a:rPr>
              <a:t> </a:t>
            </a:r>
            <a:r>
              <a:rPr lang="en-US" sz="2800" i="0" spc="-5" dirty="0">
                <a:latin typeface="Arial"/>
                <a:cs typeface="Arial"/>
              </a:rPr>
              <a:t>BELAJAR</a:t>
            </a:r>
            <a:endParaRPr lang="en-US" sz="2800" dirty="0"/>
          </a:p>
        </p:txBody>
      </p:sp>
      <p:sp>
        <p:nvSpPr>
          <p:cNvPr id="11" name="TextBox 10">
            <a:extLst>
              <a:ext uri="{FF2B5EF4-FFF2-40B4-BE49-F238E27FC236}">
                <a16:creationId xmlns:a16="http://schemas.microsoft.com/office/drawing/2014/main" id="{04E8E3C1-4333-46B6-9C77-516A9DB1CF01}"/>
              </a:ext>
            </a:extLst>
          </p:cNvPr>
          <p:cNvSpPr txBox="1"/>
          <p:nvPr/>
        </p:nvSpPr>
        <p:spPr>
          <a:xfrm>
            <a:off x="2182505" y="2543622"/>
            <a:ext cx="7826990" cy="2677656"/>
          </a:xfrm>
          <a:prstGeom prst="rect">
            <a:avLst/>
          </a:prstGeom>
          <a:noFill/>
        </p:spPr>
        <p:txBody>
          <a:bodyPr wrap="square">
            <a:spAutoFit/>
          </a:bodyPr>
          <a:lstStyle/>
          <a:p>
            <a:pPr marL="285750" indent="-285750">
              <a:buFont typeface="Arial" panose="020B0604020202020204" pitchFamily="34" charset="0"/>
              <a:buChar char="•"/>
            </a:pPr>
            <a:r>
              <a:rPr lang="en-US" sz="2800" dirty="0" err="1"/>
              <a:t>untuk</a:t>
            </a:r>
            <a:r>
              <a:rPr lang="en-US" sz="2800" dirty="0"/>
              <a:t> survival (</a:t>
            </a:r>
            <a:r>
              <a:rPr lang="en-US" sz="2800" dirty="0" err="1"/>
              <a:t>bertahan</a:t>
            </a:r>
            <a:r>
              <a:rPr lang="en-US" sz="2800" dirty="0"/>
              <a:t> </a:t>
            </a:r>
            <a:r>
              <a:rPr lang="en-US" sz="2800" dirty="0" err="1"/>
              <a:t>hidup</a:t>
            </a:r>
            <a:r>
              <a:rPr lang="en-US" sz="2800" dirty="0"/>
              <a:t>),  </a:t>
            </a:r>
            <a:r>
              <a:rPr lang="en-US" sz="2800" dirty="0" err="1"/>
              <a:t>mengatasi</a:t>
            </a:r>
            <a:r>
              <a:rPr lang="en-US" sz="2800" dirty="0"/>
              <a:t> </a:t>
            </a:r>
            <a:r>
              <a:rPr lang="en-US" sz="2800" dirty="0" err="1"/>
              <a:t>masalah</a:t>
            </a:r>
            <a:r>
              <a:rPr lang="en-US" sz="2800" dirty="0"/>
              <a:t> </a:t>
            </a:r>
            <a:r>
              <a:rPr lang="en-US" sz="2800" dirty="0" err="1"/>
              <a:t>sehari-hari</a:t>
            </a:r>
            <a:endParaRPr lang="en-US" sz="2800" dirty="0"/>
          </a:p>
          <a:p>
            <a:pPr marL="285750" indent="-285750">
              <a:buFont typeface="Arial" panose="020B0604020202020204" pitchFamily="34" charset="0"/>
              <a:buChar char="•"/>
            </a:pPr>
            <a:r>
              <a:rPr lang="en-US" sz="2800" dirty="0" err="1"/>
              <a:t>untuk</a:t>
            </a:r>
            <a:r>
              <a:rPr lang="en-US" sz="2800" dirty="0"/>
              <a:t> </a:t>
            </a:r>
            <a:r>
              <a:rPr lang="en-US" sz="2800" dirty="0" err="1"/>
              <a:t>meningkatkan</a:t>
            </a:r>
            <a:r>
              <a:rPr lang="en-US" sz="2800" dirty="0"/>
              <a:t> </a:t>
            </a:r>
            <a:r>
              <a:rPr lang="en-US" sz="2800" dirty="0" err="1"/>
              <a:t>kualitas</a:t>
            </a:r>
            <a:r>
              <a:rPr lang="en-US" sz="2800" dirty="0"/>
              <a:t> </a:t>
            </a:r>
            <a:r>
              <a:rPr lang="en-US" sz="2800" dirty="0" err="1"/>
              <a:t>diri</a:t>
            </a:r>
            <a:r>
              <a:rPr lang="en-US" sz="2800" dirty="0"/>
              <a:t>  (dan </a:t>
            </a:r>
            <a:r>
              <a:rPr lang="en-US" sz="2800" dirty="0" err="1"/>
              <a:t>keturunannya</a:t>
            </a:r>
            <a:r>
              <a:rPr lang="en-US" sz="2800" dirty="0"/>
              <a:t> </a:t>
            </a:r>
            <a:r>
              <a:rPr lang="en-US" sz="2800" dirty="0" err="1"/>
              <a:t>kelak</a:t>
            </a:r>
            <a:r>
              <a:rPr lang="en-US" sz="2800" dirty="0"/>
              <a:t>)</a:t>
            </a:r>
          </a:p>
          <a:p>
            <a:pPr marL="285750" indent="-285750">
              <a:buFont typeface="Arial" panose="020B0604020202020204" pitchFamily="34" charset="0"/>
              <a:buChar char="•"/>
            </a:pPr>
            <a:r>
              <a:rPr lang="en-US" sz="2800" dirty="0" err="1"/>
              <a:t>untuk</a:t>
            </a:r>
            <a:r>
              <a:rPr lang="en-US" sz="2800" dirty="0"/>
              <a:t> </a:t>
            </a:r>
            <a:r>
              <a:rPr lang="en-US" sz="2800" dirty="0" err="1"/>
              <a:t>membuat</a:t>
            </a:r>
            <a:r>
              <a:rPr lang="en-US" sz="2800" dirty="0"/>
              <a:t> </a:t>
            </a:r>
            <a:r>
              <a:rPr lang="en-US" sz="2800" dirty="0" err="1"/>
              <a:t>hidup</a:t>
            </a:r>
            <a:r>
              <a:rPr lang="en-US" sz="2800" dirty="0"/>
              <a:t> </a:t>
            </a:r>
            <a:r>
              <a:rPr lang="en-US" sz="2800" dirty="0" err="1"/>
              <a:t>lebih</a:t>
            </a:r>
            <a:r>
              <a:rPr lang="en-US" sz="2800" dirty="0"/>
              <a:t>  </a:t>
            </a:r>
            <a:r>
              <a:rPr lang="en-US" sz="2800" dirty="0" err="1"/>
              <a:t>bermakna</a:t>
            </a:r>
            <a:endParaRPr lang="en-US" sz="2800" dirty="0"/>
          </a:p>
          <a:p>
            <a:pPr marL="285750" indent="-285750">
              <a:buFont typeface="Arial" panose="020B0604020202020204" pitchFamily="34" charset="0"/>
              <a:buChar char="•"/>
            </a:pPr>
            <a:r>
              <a:rPr lang="en-US" sz="2800" dirty="0"/>
              <a:t> …</a:t>
            </a:r>
          </a:p>
        </p:txBody>
      </p:sp>
    </p:spTree>
    <p:extLst>
      <p:ext uri="{BB962C8B-B14F-4D97-AF65-F5344CB8AC3E}">
        <p14:creationId xmlns:p14="http://schemas.microsoft.com/office/powerpoint/2010/main" val="223812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059909B3-708A-4235-A0C5-3431FAA8FDD7}"/>
              </a:ext>
            </a:extLst>
          </p:cNvPr>
          <p:cNvSpPr txBox="1">
            <a:spLocks noGrp="1"/>
          </p:cNvSpPr>
          <p:nvPr>
            <p:ph type="title"/>
          </p:nvPr>
        </p:nvSpPr>
        <p:spPr>
          <a:xfrm>
            <a:off x="3599474" y="661226"/>
            <a:ext cx="6605270" cy="574040"/>
          </a:xfrm>
          <a:prstGeom prst="rect">
            <a:avLst/>
          </a:prstGeom>
        </p:spPr>
        <p:txBody>
          <a:bodyPr vert="horz" wrap="square" lIns="0" tIns="12700" rIns="0" bIns="0" rtlCol="0">
            <a:spAutoFit/>
          </a:bodyPr>
          <a:lstStyle/>
          <a:p>
            <a:pPr marL="12700">
              <a:lnSpc>
                <a:spcPct val="100000"/>
              </a:lnSpc>
              <a:spcBef>
                <a:spcPts val="100"/>
              </a:spcBef>
            </a:pPr>
            <a:r>
              <a:rPr sz="3600" i="0" spc="-5" dirty="0">
                <a:latin typeface="Arial"/>
                <a:cs typeface="Arial"/>
              </a:rPr>
              <a:t>KENALI GAYA BELAJAR</a:t>
            </a:r>
            <a:r>
              <a:rPr sz="3600" i="0" spc="-70" dirty="0">
                <a:latin typeface="Arial"/>
                <a:cs typeface="Arial"/>
              </a:rPr>
              <a:t> </a:t>
            </a:r>
            <a:r>
              <a:rPr sz="3600" i="0" spc="-5" dirty="0">
                <a:latin typeface="Arial"/>
                <a:cs typeface="Arial"/>
              </a:rPr>
              <a:t>ANDA</a:t>
            </a:r>
            <a:endParaRPr sz="3600" dirty="0">
              <a:latin typeface="Arial"/>
              <a:cs typeface="Arial"/>
            </a:endParaRPr>
          </a:p>
        </p:txBody>
      </p:sp>
      <p:sp>
        <p:nvSpPr>
          <p:cNvPr id="7" name="TextBox 6">
            <a:extLst>
              <a:ext uri="{FF2B5EF4-FFF2-40B4-BE49-F238E27FC236}">
                <a16:creationId xmlns:a16="http://schemas.microsoft.com/office/drawing/2014/main" id="{2A1D6F49-2858-4B07-8556-4982D48A0A05}"/>
              </a:ext>
            </a:extLst>
          </p:cNvPr>
          <p:cNvSpPr txBox="1"/>
          <p:nvPr/>
        </p:nvSpPr>
        <p:spPr>
          <a:xfrm>
            <a:off x="1180123" y="1952200"/>
            <a:ext cx="6605270" cy="2675091"/>
          </a:xfrm>
          <a:prstGeom prst="rect">
            <a:avLst/>
          </a:prstGeom>
          <a:noFill/>
        </p:spPr>
        <p:txBody>
          <a:bodyPr wrap="square">
            <a:spAutoFit/>
          </a:bodyPr>
          <a:lstStyle/>
          <a:p>
            <a:pPr marL="285750" indent="-285750">
              <a:buFont typeface="Arial" panose="020B0604020202020204" pitchFamily="34" charset="0"/>
              <a:buChar char="•"/>
            </a:pPr>
            <a:r>
              <a:rPr lang="pt-BR" sz="2400" dirty="0"/>
              <a:t>Bagaimanakah  kecenderungan  dalam belajar?</a:t>
            </a:r>
          </a:p>
          <a:p>
            <a:pPr marL="354965" marR="5080" indent="-342900">
              <a:lnSpc>
                <a:spcPct val="99700"/>
              </a:lnSpc>
              <a:spcBef>
                <a:spcPts val="105"/>
              </a:spcBef>
              <a:buFont typeface="Arial" panose="020B0604020202020204" pitchFamily="34" charset="0"/>
              <a:buChar char="•"/>
              <a:tabLst>
                <a:tab pos="354965" algn="l"/>
                <a:tab pos="1093470" algn="l"/>
                <a:tab pos="1830070" algn="l"/>
                <a:tab pos="2014220" algn="l"/>
                <a:tab pos="2383790" algn="l"/>
                <a:tab pos="2752725" algn="l"/>
                <a:tab pos="2936875" algn="l"/>
              </a:tabLst>
            </a:pPr>
            <a:r>
              <a:rPr lang="en-US" sz="2400" spc="-155" dirty="0" err="1">
                <a:latin typeface="Arial"/>
                <a:cs typeface="Arial"/>
              </a:rPr>
              <a:t>A</a:t>
            </a:r>
            <a:r>
              <a:rPr lang="en-US" sz="2400" spc="110" dirty="0" err="1">
                <a:latin typeface="Arial"/>
                <a:cs typeface="Arial"/>
              </a:rPr>
              <a:t>pa</a:t>
            </a:r>
            <a:r>
              <a:rPr lang="en-US" sz="2400" spc="110" dirty="0">
                <a:latin typeface="Arial"/>
                <a:cs typeface="Arial"/>
              </a:rPr>
              <a:t>	</a:t>
            </a:r>
            <a:r>
              <a:rPr lang="en-US" sz="2400" spc="245" dirty="0">
                <a:latin typeface="Arial"/>
                <a:cs typeface="Arial"/>
              </a:rPr>
              <a:t>y</a:t>
            </a:r>
            <a:r>
              <a:rPr lang="en-US" sz="2400" spc="110" dirty="0">
                <a:latin typeface="Arial"/>
                <a:cs typeface="Arial"/>
              </a:rPr>
              <a:t>ang 	</a:t>
            </a:r>
            <a:r>
              <a:rPr lang="en-US" sz="2400" spc="110" dirty="0" err="1">
                <a:latin typeface="Arial"/>
                <a:cs typeface="Arial"/>
              </a:rPr>
              <a:t>anda</a:t>
            </a:r>
            <a:r>
              <a:rPr lang="en-US" sz="2400" spc="110" dirty="0">
                <a:latin typeface="Arial"/>
                <a:cs typeface="Arial"/>
              </a:rPr>
              <a:t>		</a:t>
            </a:r>
            <a:r>
              <a:rPr lang="en-US" sz="2400" spc="110" dirty="0" err="1">
                <a:latin typeface="Arial"/>
                <a:cs typeface="Arial"/>
              </a:rPr>
              <a:t>ba</a:t>
            </a:r>
            <a:r>
              <a:rPr lang="en-US" sz="2400" spc="245" dirty="0" err="1">
                <a:latin typeface="Arial"/>
                <a:cs typeface="Arial"/>
              </a:rPr>
              <a:t>s</a:t>
            </a:r>
            <a:r>
              <a:rPr lang="en-US" sz="2400" spc="75" dirty="0" err="1">
                <a:latin typeface="Arial"/>
                <a:cs typeface="Arial"/>
              </a:rPr>
              <a:t>a</a:t>
            </a:r>
            <a:r>
              <a:rPr lang="en-US" sz="2400" spc="75" dirty="0">
                <a:latin typeface="Arial"/>
                <a:cs typeface="Arial"/>
              </a:rPr>
              <a:t>  </a:t>
            </a:r>
            <a:r>
              <a:rPr lang="en-US" sz="2400" spc="265" dirty="0" err="1">
                <a:latin typeface="Arial"/>
                <a:cs typeface="Arial"/>
              </a:rPr>
              <a:t>lakukan</a:t>
            </a:r>
            <a:r>
              <a:rPr lang="en-US" sz="2400" spc="265" dirty="0">
                <a:latin typeface="Arial"/>
                <a:cs typeface="Arial"/>
              </a:rPr>
              <a:t>	</a:t>
            </a:r>
            <a:r>
              <a:rPr lang="en-US" sz="2400" spc="509" dirty="0" err="1">
                <a:latin typeface="Arial"/>
                <a:cs typeface="Arial"/>
              </a:rPr>
              <a:t>bila</a:t>
            </a:r>
            <a:r>
              <a:rPr lang="en-US" sz="2400" spc="509" dirty="0">
                <a:latin typeface="Arial"/>
                <a:cs typeface="Arial"/>
              </a:rPr>
              <a:t> </a:t>
            </a:r>
            <a:r>
              <a:rPr lang="en-US" sz="2400" spc="110" dirty="0" err="1">
                <a:latin typeface="Arial"/>
                <a:cs typeface="Arial"/>
              </a:rPr>
              <a:t>anda</a:t>
            </a:r>
            <a:r>
              <a:rPr lang="en-US" sz="2400" spc="110" dirty="0">
                <a:latin typeface="Arial"/>
                <a:cs typeface="Arial"/>
              </a:rPr>
              <a:t>  </a:t>
            </a:r>
            <a:r>
              <a:rPr lang="en-US" sz="2400" spc="204" dirty="0" err="1">
                <a:latin typeface="Arial"/>
                <a:cs typeface="Arial"/>
              </a:rPr>
              <a:t>dihadapkan</a:t>
            </a:r>
            <a:r>
              <a:rPr lang="en-US" sz="2400" spc="204" dirty="0">
                <a:latin typeface="Arial"/>
                <a:cs typeface="Arial"/>
              </a:rPr>
              <a:t>	</a:t>
            </a:r>
            <a:r>
              <a:rPr lang="en-US" sz="2400" spc="110" dirty="0">
                <a:latin typeface="Arial"/>
                <a:cs typeface="Arial"/>
              </a:rPr>
              <a:t>pada  </a:t>
            </a:r>
            <a:r>
              <a:rPr lang="en-US" sz="2400" spc="245" dirty="0" err="1">
                <a:latin typeface="Arial"/>
                <a:cs typeface="Arial"/>
              </a:rPr>
              <a:t>sesuatu</a:t>
            </a:r>
            <a:r>
              <a:rPr lang="en-US" sz="2400" spc="245" dirty="0">
                <a:latin typeface="Arial"/>
                <a:cs typeface="Arial"/>
              </a:rPr>
              <a:t> </a:t>
            </a:r>
            <a:r>
              <a:rPr lang="en-US" sz="2400" spc="145" dirty="0">
                <a:latin typeface="Arial"/>
                <a:cs typeface="Arial"/>
              </a:rPr>
              <a:t>yang </a:t>
            </a:r>
            <a:r>
              <a:rPr lang="en-US" sz="2400" spc="215" dirty="0" err="1">
                <a:latin typeface="Arial"/>
                <a:cs typeface="Arial"/>
              </a:rPr>
              <a:t>baru</a:t>
            </a:r>
            <a:r>
              <a:rPr lang="en-US" sz="2400" spc="215" dirty="0">
                <a:latin typeface="Arial"/>
                <a:cs typeface="Arial"/>
              </a:rPr>
              <a:t>?</a:t>
            </a:r>
            <a:endParaRPr lang="en-US" sz="2400" dirty="0">
              <a:latin typeface="Arial"/>
              <a:cs typeface="Arial"/>
            </a:endParaRPr>
          </a:p>
          <a:p>
            <a:pPr marL="354965" marR="1110615" indent="-342900">
              <a:lnSpc>
                <a:spcPct val="99800"/>
              </a:lnSpc>
              <a:spcBef>
                <a:spcPts val="585"/>
              </a:spcBef>
              <a:buFont typeface="Arial" panose="020B0604020202020204" pitchFamily="34" charset="0"/>
              <a:buChar char="•"/>
              <a:tabLst>
                <a:tab pos="354965" algn="l"/>
                <a:tab pos="1093470" algn="l"/>
                <a:tab pos="2014220" algn="l"/>
              </a:tabLst>
            </a:pPr>
            <a:r>
              <a:rPr lang="en-US" sz="2400" spc="-155" dirty="0" err="1">
                <a:latin typeface="Arial"/>
                <a:cs typeface="Arial"/>
              </a:rPr>
              <a:t>A</a:t>
            </a:r>
            <a:r>
              <a:rPr lang="en-US" sz="2400" spc="110" dirty="0" err="1">
                <a:latin typeface="Arial"/>
                <a:cs typeface="Arial"/>
              </a:rPr>
              <a:t>pa</a:t>
            </a:r>
            <a:r>
              <a:rPr lang="en-US" sz="2400" spc="110" dirty="0">
                <a:latin typeface="Arial"/>
                <a:cs typeface="Arial"/>
              </a:rPr>
              <a:t>	</a:t>
            </a:r>
            <a:r>
              <a:rPr lang="en-US" sz="2400" spc="245" dirty="0">
                <a:latin typeface="Arial"/>
                <a:cs typeface="Arial"/>
              </a:rPr>
              <a:t>y</a:t>
            </a:r>
            <a:r>
              <a:rPr lang="en-US" sz="2400" spc="110" dirty="0">
                <a:latin typeface="Arial"/>
                <a:cs typeface="Arial"/>
              </a:rPr>
              <a:t>ang	</a:t>
            </a:r>
            <a:r>
              <a:rPr lang="en-US" sz="2400" spc="95" dirty="0" err="1">
                <a:latin typeface="Arial"/>
                <a:cs typeface="Arial"/>
              </a:rPr>
              <a:t>anda</a:t>
            </a:r>
            <a:r>
              <a:rPr lang="en-US" sz="2400" spc="95" dirty="0">
                <a:latin typeface="Arial"/>
                <a:cs typeface="Arial"/>
              </a:rPr>
              <a:t>  </a:t>
            </a:r>
            <a:r>
              <a:rPr lang="en-US" sz="2400" spc="265" dirty="0" err="1">
                <a:latin typeface="Arial"/>
                <a:cs typeface="Arial"/>
              </a:rPr>
              <a:t>lakukan</a:t>
            </a:r>
            <a:r>
              <a:rPr lang="en-US" sz="2400" spc="265" dirty="0">
                <a:latin typeface="Arial"/>
                <a:cs typeface="Arial"/>
              </a:rPr>
              <a:t>  </a:t>
            </a:r>
            <a:r>
              <a:rPr lang="en-US" sz="2400" spc="320" dirty="0" err="1">
                <a:latin typeface="Arial"/>
                <a:cs typeface="Arial"/>
              </a:rPr>
              <a:t>selanjutnya</a:t>
            </a:r>
            <a:r>
              <a:rPr lang="en-US" sz="2400" spc="320" dirty="0">
                <a:latin typeface="Arial"/>
                <a:cs typeface="Arial"/>
              </a:rPr>
              <a:t>?</a:t>
            </a:r>
            <a:endParaRPr lang="en-US" sz="2400" dirty="0">
              <a:latin typeface="Arial"/>
              <a:cs typeface="Arial"/>
            </a:endParaRPr>
          </a:p>
          <a:p>
            <a:endParaRPr lang="pt-BR" dirty="0"/>
          </a:p>
        </p:txBody>
      </p:sp>
      <p:pic>
        <p:nvPicPr>
          <p:cNvPr id="8" name="Picture 7">
            <a:extLst>
              <a:ext uri="{FF2B5EF4-FFF2-40B4-BE49-F238E27FC236}">
                <a16:creationId xmlns:a16="http://schemas.microsoft.com/office/drawing/2014/main" id="{DF0A3855-43D1-4CC2-8142-D30A55B5BF7B}"/>
              </a:ext>
            </a:extLst>
          </p:cNvPr>
          <p:cNvPicPr>
            <a:picLocks noChangeAspect="1"/>
          </p:cNvPicPr>
          <p:nvPr/>
        </p:nvPicPr>
        <p:blipFill>
          <a:blip r:embed="rId2"/>
          <a:stretch>
            <a:fillRect/>
          </a:stretch>
        </p:blipFill>
        <p:spPr>
          <a:xfrm>
            <a:off x="7785393" y="2155857"/>
            <a:ext cx="3554276" cy="3938357"/>
          </a:xfrm>
          <a:prstGeom prst="rect">
            <a:avLst/>
          </a:prstGeom>
        </p:spPr>
      </p:pic>
    </p:spTree>
    <p:extLst>
      <p:ext uri="{BB962C8B-B14F-4D97-AF65-F5344CB8AC3E}">
        <p14:creationId xmlns:p14="http://schemas.microsoft.com/office/powerpoint/2010/main" val="499738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9FA05C92-3927-4DEC-8D8A-947F4AFE4BAA}"/>
              </a:ext>
            </a:extLst>
          </p:cNvPr>
          <p:cNvSpPr txBox="1">
            <a:spLocks noGrp="1"/>
          </p:cNvSpPr>
          <p:nvPr>
            <p:ph type="title"/>
          </p:nvPr>
        </p:nvSpPr>
        <p:spPr>
          <a:xfrm>
            <a:off x="5092382" y="605246"/>
            <a:ext cx="2007235" cy="574040"/>
          </a:xfrm>
          <a:prstGeom prst="rect">
            <a:avLst/>
          </a:prstGeom>
        </p:spPr>
        <p:txBody>
          <a:bodyPr vert="horz" wrap="square" lIns="0" tIns="12700" rIns="0" bIns="0" rtlCol="0">
            <a:spAutoFit/>
          </a:bodyPr>
          <a:lstStyle/>
          <a:p>
            <a:pPr marL="12700">
              <a:lnSpc>
                <a:spcPct val="100000"/>
              </a:lnSpc>
              <a:spcBef>
                <a:spcPts val="100"/>
              </a:spcBef>
            </a:pPr>
            <a:r>
              <a:rPr sz="3600" i="0" spc="-5" dirty="0">
                <a:solidFill>
                  <a:srgbClr val="0065FF"/>
                </a:solidFill>
                <a:latin typeface="Arial"/>
                <a:cs typeface="Arial"/>
              </a:rPr>
              <a:t>C</a:t>
            </a:r>
            <a:r>
              <a:rPr sz="3600" i="0" spc="-10" dirty="0">
                <a:solidFill>
                  <a:srgbClr val="0065FF"/>
                </a:solidFill>
                <a:latin typeface="Arial"/>
                <a:cs typeface="Arial"/>
              </a:rPr>
              <a:t>O</a:t>
            </a:r>
            <a:r>
              <a:rPr sz="3600" i="0" spc="-5" dirty="0">
                <a:solidFill>
                  <a:srgbClr val="0065FF"/>
                </a:solidFill>
                <a:latin typeface="Arial"/>
                <a:cs typeface="Arial"/>
              </a:rPr>
              <a:t>N</a:t>
            </a:r>
            <a:r>
              <a:rPr sz="3600" i="0" spc="-10" dirty="0">
                <a:solidFill>
                  <a:srgbClr val="0065FF"/>
                </a:solidFill>
                <a:latin typeface="Arial"/>
                <a:cs typeface="Arial"/>
              </a:rPr>
              <a:t>TO</a:t>
            </a:r>
            <a:r>
              <a:rPr sz="3600" i="0" dirty="0">
                <a:solidFill>
                  <a:srgbClr val="0065FF"/>
                </a:solidFill>
                <a:latin typeface="Arial"/>
                <a:cs typeface="Arial"/>
              </a:rPr>
              <a:t>H</a:t>
            </a:r>
            <a:endParaRPr sz="3600" dirty="0">
              <a:latin typeface="Arial"/>
              <a:cs typeface="Arial"/>
            </a:endParaRPr>
          </a:p>
        </p:txBody>
      </p:sp>
      <p:sp>
        <p:nvSpPr>
          <p:cNvPr id="7" name="TextBox 6">
            <a:extLst>
              <a:ext uri="{FF2B5EF4-FFF2-40B4-BE49-F238E27FC236}">
                <a16:creationId xmlns:a16="http://schemas.microsoft.com/office/drawing/2014/main" id="{B91E3CE5-6B17-4972-878B-A7B57326F3EE}"/>
              </a:ext>
            </a:extLst>
          </p:cNvPr>
          <p:cNvSpPr txBox="1"/>
          <p:nvPr/>
        </p:nvSpPr>
        <p:spPr>
          <a:xfrm>
            <a:off x="1538786" y="1874728"/>
            <a:ext cx="7826990" cy="3108543"/>
          </a:xfrm>
          <a:prstGeom prst="rect">
            <a:avLst/>
          </a:prstGeom>
          <a:noFill/>
        </p:spPr>
        <p:txBody>
          <a:bodyPr wrap="square">
            <a:spAutoFit/>
          </a:bodyPr>
          <a:lstStyle/>
          <a:p>
            <a:r>
              <a:rPr lang="en-US" sz="2800" dirty="0" err="1"/>
              <a:t>Apa</a:t>
            </a:r>
            <a:r>
              <a:rPr lang="en-US" sz="2800" dirty="0"/>
              <a:t> yang </a:t>
            </a:r>
            <a:r>
              <a:rPr lang="en-US" sz="2800" dirty="0" err="1"/>
              <a:t>anda</a:t>
            </a:r>
            <a:r>
              <a:rPr lang="en-US" sz="2800" dirty="0"/>
              <a:t> </a:t>
            </a:r>
            <a:r>
              <a:rPr lang="en-US" sz="2800" dirty="0" err="1"/>
              <a:t>lakukan</a:t>
            </a:r>
            <a:r>
              <a:rPr lang="en-US" sz="2800" dirty="0"/>
              <a:t> </a:t>
            </a:r>
            <a:r>
              <a:rPr lang="en-US" sz="2800" dirty="0" err="1"/>
              <a:t>ketika</a:t>
            </a:r>
            <a:r>
              <a:rPr lang="en-US" sz="2800" dirty="0"/>
              <a:t> </a:t>
            </a:r>
            <a:r>
              <a:rPr lang="en-US" sz="2800" dirty="0" err="1"/>
              <a:t>anda</a:t>
            </a:r>
            <a:endParaRPr lang="en-US" sz="2800" dirty="0"/>
          </a:p>
          <a:p>
            <a:pPr marL="457200" indent="-457200">
              <a:buFont typeface="Arial" panose="020B0604020202020204" pitchFamily="34" charset="0"/>
              <a:buChar char="•"/>
            </a:pPr>
            <a:r>
              <a:rPr lang="en-US" sz="2800" dirty="0" err="1"/>
              <a:t>mendapat</a:t>
            </a:r>
            <a:r>
              <a:rPr lang="en-US" sz="2800" dirty="0"/>
              <a:t> </a:t>
            </a:r>
            <a:r>
              <a:rPr lang="en-US" sz="2800" dirty="0" err="1"/>
              <a:t>sebuah</a:t>
            </a:r>
            <a:r>
              <a:rPr lang="en-US" sz="2800" dirty="0"/>
              <a:t> PDA, yang </a:t>
            </a:r>
            <a:r>
              <a:rPr lang="en-US" sz="2800" dirty="0" err="1"/>
              <a:t>belum</a:t>
            </a:r>
            <a:r>
              <a:rPr lang="en-US" sz="2800" dirty="0"/>
              <a:t>  </a:t>
            </a:r>
            <a:r>
              <a:rPr lang="en-US" sz="2800" dirty="0" err="1"/>
              <a:t>pernah</a:t>
            </a:r>
            <a:r>
              <a:rPr lang="en-US" sz="2800" dirty="0"/>
              <a:t> </a:t>
            </a:r>
            <a:r>
              <a:rPr lang="en-US" sz="2800" dirty="0" err="1"/>
              <a:t>anda</a:t>
            </a:r>
            <a:r>
              <a:rPr lang="en-US" sz="2800" dirty="0"/>
              <a:t> </a:t>
            </a:r>
            <a:r>
              <a:rPr lang="en-US" sz="2800" dirty="0" err="1"/>
              <a:t>miliki</a:t>
            </a:r>
            <a:r>
              <a:rPr lang="en-US" sz="2800" dirty="0"/>
              <a:t> </a:t>
            </a:r>
            <a:r>
              <a:rPr lang="en-US" sz="2800" dirty="0" err="1"/>
              <a:t>ataupun</a:t>
            </a:r>
            <a:r>
              <a:rPr lang="en-US" sz="2800" dirty="0"/>
              <a:t> </a:t>
            </a:r>
            <a:r>
              <a:rPr lang="en-US" sz="2800" dirty="0" err="1"/>
              <a:t>ketahui</a:t>
            </a:r>
            <a:r>
              <a:rPr lang="en-US" sz="2800" dirty="0"/>
              <a:t>  </a:t>
            </a:r>
            <a:r>
              <a:rPr lang="en-US" sz="2800" dirty="0" err="1"/>
              <a:t>sebelumnya</a:t>
            </a:r>
            <a:r>
              <a:rPr lang="en-US" sz="2800" dirty="0"/>
              <a:t>?</a:t>
            </a:r>
          </a:p>
          <a:p>
            <a:pPr marL="457200" indent="-457200">
              <a:buFont typeface="Arial" panose="020B0604020202020204" pitchFamily="34" charset="0"/>
              <a:buChar char="•"/>
            </a:pPr>
            <a:r>
              <a:rPr lang="en-US" sz="2800" dirty="0" err="1"/>
              <a:t>memegang</a:t>
            </a:r>
            <a:r>
              <a:rPr lang="en-US" sz="2800" dirty="0"/>
              <a:t> </a:t>
            </a:r>
            <a:r>
              <a:rPr lang="en-US" sz="2800" dirty="0" err="1"/>
              <a:t>sebuah</a:t>
            </a:r>
            <a:r>
              <a:rPr lang="en-US" sz="2800" dirty="0"/>
              <a:t> </a:t>
            </a:r>
            <a:r>
              <a:rPr lang="en-US" sz="2800" dirty="0" err="1"/>
              <a:t>buku</a:t>
            </a:r>
            <a:r>
              <a:rPr lang="en-US" sz="2800" dirty="0"/>
              <a:t> dan  </a:t>
            </a:r>
            <a:r>
              <a:rPr lang="en-US" sz="2800" dirty="0" err="1"/>
              <a:t>terpapar</a:t>
            </a:r>
            <a:r>
              <a:rPr lang="en-US" sz="2800" dirty="0"/>
              <a:t> pada </a:t>
            </a:r>
            <a:r>
              <a:rPr lang="en-US" sz="2800" dirty="0" err="1"/>
              <a:t>rangkaian</a:t>
            </a:r>
            <a:r>
              <a:rPr lang="en-US" sz="2800" dirty="0"/>
              <a:t> </a:t>
            </a:r>
            <a:r>
              <a:rPr lang="en-US" sz="2800" dirty="0" err="1"/>
              <a:t>bilangan</a:t>
            </a:r>
            <a:r>
              <a:rPr lang="en-US" sz="2800" dirty="0"/>
              <a:t>  0-8218-2175-5?</a:t>
            </a:r>
          </a:p>
          <a:p>
            <a:pPr marL="457200" indent="-457200">
              <a:buFont typeface="Arial" panose="020B0604020202020204" pitchFamily="34" charset="0"/>
              <a:buChar char="•"/>
            </a:pPr>
            <a:r>
              <a:rPr lang="en-US" sz="2800" dirty="0" err="1"/>
              <a:t>mengikuti</a:t>
            </a:r>
            <a:r>
              <a:rPr lang="en-US" sz="2800" dirty="0"/>
              <a:t> </a:t>
            </a:r>
            <a:r>
              <a:rPr lang="en-US" sz="2800" dirty="0" err="1"/>
              <a:t>kuliah</a:t>
            </a:r>
            <a:r>
              <a:rPr lang="en-US" sz="2800" dirty="0"/>
              <a:t> yang </a:t>
            </a:r>
            <a:r>
              <a:rPr lang="en-US" sz="2800" dirty="0" err="1"/>
              <a:t>membahas</a:t>
            </a:r>
            <a:r>
              <a:rPr lang="en-US" sz="2800" dirty="0"/>
              <a:t>  </a:t>
            </a:r>
            <a:r>
              <a:rPr lang="en-US" sz="2800" dirty="0" err="1"/>
              <a:t>topik</a:t>
            </a:r>
            <a:r>
              <a:rPr lang="en-US" sz="2800" dirty="0"/>
              <a:t> </a:t>
            </a:r>
            <a:r>
              <a:rPr lang="en-US" sz="2800" dirty="0" err="1"/>
              <a:t>baru</a:t>
            </a:r>
            <a:r>
              <a:rPr lang="en-US" sz="2800" dirty="0"/>
              <a:t> (mis. limit)?</a:t>
            </a:r>
          </a:p>
        </p:txBody>
      </p:sp>
    </p:spTree>
    <p:extLst>
      <p:ext uri="{BB962C8B-B14F-4D97-AF65-F5344CB8AC3E}">
        <p14:creationId xmlns:p14="http://schemas.microsoft.com/office/powerpoint/2010/main" val="894097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874DB69-1AC5-4BCF-AB97-56312CDF5A36}"/>
              </a:ext>
            </a:extLst>
          </p:cNvPr>
          <p:cNvSpPr txBox="1"/>
          <p:nvPr/>
        </p:nvSpPr>
        <p:spPr>
          <a:xfrm>
            <a:off x="2780731" y="1623662"/>
            <a:ext cx="7826990" cy="954107"/>
          </a:xfrm>
          <a:prstGeom prst="rect">
            <a:avLst/>
          </a:prstGeom>
          <a:noFill/>
        </p:spPr>
        <p:txBody>
          <a:bodyPr wrap="square">
            <a:spAutoFit/>
          </a:bodyPr>
          <a:lstStyle/>
          <a:p>
            <a:r>
              <a:rPr lang="sv-SE" sz="2800" dirty="0"/>
              <a:t>MENGAPA HARUS BELAJAR  MATEMATIKA (KALKULUS)?</a:t>
            </a:r>
            <a:endParaRPr lang="en-US" sz="2800" dirty="0"/>
          </a:p>
        </p:txBody>
      </p:sp>
      <p:pic>
        <p:nvPicPr>
          <p:cNvPr id="8" name="Picture 7">
            <a:extLst>
              <a:ext uri="{FF2B5EF4-FFF2-40B4-BE49-F238E27FC236}">
                <a16:creationId xmlns:a16="http://schemas.microsoft.com/office/drawing/2014/main" id="{3A519008-8055-42EE-ABFA-1825EC36A923}"/>
              </a:ext>
            </a:extLst>
          </p:cNvPr>
          <p:cNvPicPr>
            <a:picLocks noChangeAspect="1"/>
          </p:cNvPicPr>
          <p:nvPr/>
        </p:nvPicPr>
        <p:blipFill>
          <a:blip r:embed="rId2"/>
          <a:stretch>
            <a:fillRect/>
          </a:stretch>
        </p:blipFill>
        <p:spPr>
          <a:xfrm>
            <a:off x="5932068" y="2753459"/>
            <a:ext cx="3657917" cy="3053545"/>
          </a:xfrm>
          <a:prstGeom prst="rect">
            <a:avLst/>
          </a:prstGeom>
        </p:spPr>
      </p:pic>
    </p:spTree>
    <p:extLst>
      <p:ext uri="{BB962C8B-B14F-4D97-AF65-F5344CB8AC3E}">
        <p14:creationId xmlns:p14="http://schemas.microsoft.com/office/powerpoint/2010/main" val="3783311654"/>
      </p:ext>
    </p:extLst>
  </p:cSld>
  <p:clrMapOvr>
    <a:masterClrMapping/>
  </p:clrMapOvr>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7406D"/>
      </a:dk2>
      <a:lt2>
        <a:srgbClr val="DBEFF9"/>
      </a:lt2>
      <a:accent1>
        <a:srgbClr val="154B7C"/>
      </a:accent1>
      <a:accent2>
        <a:srgbClr val="005792"/>
      </a:accent2>
      <a:accent3>
        <a:srgbClr val="BFBFBF"/>
      </a:accent3>
      <a:accent4>
        <a:srgbClr val="FFFF99"/>
      </a:accent4>
      <a:accent5>
        <a:srgbClr val="FFFF00"/>
      </a:accent5>
      <a:accent6>
        <a:srgbClr val="FFFFFF"/>
      </a:accent6>
      <a:hlink>
        <a:srgbClr val="F49100"/>
      </a:hlink>
      <a:folHlink>
        <a:srgbClr val="85DFD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PPT UNSIA" id="{38E7BC52-C451-40C2-A4B9-94773560EC3D}" vid="{ACF667A5-915D-4418-AD7C-ABC34209BF67}"/>
    </a:ext>
  </a:extLst>
</a:theme>
</file>

<file path=docProps/app.xml><?xml version="1.0" encoding="utf-8"?>
<Properties xmlns="http://schemas.openxmlformats.org/officeDocument/2006/extended-properties" xmlns:vt="http://schemas.openxmlformats.org/officeDocument/2006/docPropsVTypes">
  <Template>Template PPT UNSIA(1)</Template>
  <TotalTime>1135</TotalTime>
  <Words>1168</Words>
  <Application>Microsoft Office PowerPoint</Application>
  <PresentationFormat>Widescreen</PresentationFormat>
  <Paragraphs>154</Paragraphs>
  <Slides>31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Alegreya Bold</vt:lpstr>
      <vt:lpstr>Arial</vt:lpstr>
      <vt:lpstr>Calibri</vt:lpstr>
      <vt:lpstr>Carlito</vt:lpstr>
      <vt:lpstr>Open Sans Light</vt:lpstr>
      <vt:lpstr>Times New Roman</vt:lpstr>
      <vt:lpstr>Trebuchet MS</vt:lpstr>
      <vt:lpstr>Wingdings</vt:lpstr>
      <vt:lpstr>Office Theme</vt:lpstr>
      <vt:lpstr>KALKULUS   Bagian 1. Pendahuluan   Sesi Online 1</vt:lpstr>
      <vt:lpstr>Apa itu Kalkulus ? </vt:lpstr>
      <vt:lpstr>Mengapa BELAJAR  Kalkulus ?</vt:lpstr>
      <vt:lpstr>BELAJAR = ?</vt:lpstr>
      <vt:lpstr>PowerPoint Presentation</vt:lpstr>
      <vt:lpstr>PowerPoint Presentation</vt:lpstr>
      <vt:lpstr>KENALI GAYA BELAJAR ANDA</vt:lpstr>
      <vt:lpstr>CONTOH</vt:lpstr>
      <vt:lpstr>PowerPoint Presentation</vt:lpstr>
      <vt:lpstr>SEKILAS TENTANG MATEMATIKA</vt:lpstr>
      <vt:lpstr>SEKILAS TENTANG MATEMATIKA</vt:lpstr>
      <vt:lpstr>PowerPoint Presentation</vt:lpstr>
      <vt:lpstr>SEKILAS TENTANG MATEMATIKA</vt:lpstr>
      <vt:lpstr>SEKILAS TENTANG MATEMATIKA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Enjoy Your Learning Process</vt:lpstr>
      <vt:lpstr>PowerPoint Presentation</vt:lpstr>
      <vt:lpstr>MATA KULIAH KALKULUS DI UNSIA </vt:lpstr>
      <vt:lpstr>PowerPoint Presentation</vt:lpstr>
      <vt:lpstr>Capaian Pembelajaran: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KALKULUS   Bagian 1. Pendahuluan</dc:title>
  <dc:creator>Rudolf M</dc:creator>
  <cp:lastModifiedBy>Rudolf M</cp:lastModifiedBy>
  <cp:revision>37</cp:revision>
  <dcterms:created xsi:type="dcterms:W3CDTF">2021-03-08T15:58:29Z</dcterms:created>
  <dcterms:modified xsi:type="dcterms:W3CDTF">2022-03-21T16:38:38Z</dcterms:modified>
</cp:coreProperties>
</file>