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457" r:id="rId2"/>
    <p:sldId id="458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3BFB7-3873-4226-9F35-FFB9417CF53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C9F7F-EDFB-4572-A66C-24FAA808C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4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655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latin typeface="Alegreya Bold" panose="020B060402020202020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legreya Bold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80302"/>
            <a:ext cx="2743200" cy="365125"/>
          </a:xfrm>
        </p:spPr>
        <p:txBody>
          <a:bodyPr/>
          <a:lstStyle/>
          <a:p>
            <a:fld id="{71F755D8-7053-4CEC-BE3E-FBA6D4F465C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630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80306"/>
            <a:ext cx="2743200" cy="365125"/>
          </a:xfrm>
        </p:spPr>
        <p:txBody>
          <a:bodyPr/>
          <a:lstStyle/>
          <a:p>
            <a:fld id="{AF57AB1C-8079-4913-BB56-310E7D22638A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4"/>
          <p:cNvGrpSpPr/>
          <p:nvPr/>
        </p:nvGrpSpPr>
        <p:grpSpPr>
          <a:xfrm>
            <a:off x="11372491" y="379562"/>
            <a:ext cx="280422" cy="280422"/>
            <a:chOff x="0" y="0"/>
            <a:chExt cx="477520" cy="477520"/>
          </a:xfrm>
        </p:grpSpPr>
        <p:grpSp>
          <p:nvGrpSpPr>
            <p:cNvPr id="10" name="Group 5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1" name="Group 7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14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2" name="Group 9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13" name="Freeform 10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</p:grpSp>
      <p:grpSp>
        <p:nvGrpSpPr>
          <p:cNvPr id="52" name="Group 51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3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4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55D8-7053-4CEC-BE3E-FBA6D4F465C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B1C-8079-4913-BB56-310E7D22638A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8041234">
            <a:off x="-90295" y="-1256191"/>
            <a:ext cx="18942240" cy="16228381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55D8-7053-4CEC-BE3E-FBA6D4F465C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B1C-8079-4913-BB56-310E7D22638A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7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6947" y="427657"/>
            <a:ext cx="6198107" cy="319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9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2463015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755D8-7053-4CEC-BE3E-FBA6D4F465C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AB1C-8079-4913-BB56-310E7D22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7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1AE8-EEF1-4858-A7D3-2DD065EA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E8F0-CEA9-4621-8071-7C6356C9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FDBB-BCC5-4255-A1EE-35BCC3A0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55D8-7053-4CEC-BE3E-FBA6D4F465C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5E5D-5A81-4370-9211-FE2F82A0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E6A7-ABC5-4356-9648-31F13549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B1C-8079-4913-BB56-310E7D226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9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598" y="1709738"/>
            <a:ext cx="91978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9598" y="4589463"/>
            <a:ext cx="919785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55D8-7053-4CEC-BE3E-FBA6D4F465C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B1C-8079-4913-BB56-310E7D22638A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-3572849" y="-6130080"/>
            <a:ext cx="25078097" cy="16695636"/>
            <a:chOff x="0" y="-165501"/>
            <a:chExt cx="12442674" cy="903433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435325" y="-165501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511836" y="1519766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120556" y="5600700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25863" y="534359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7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55D8-7053-4CEC-BE3E-FBA6D4F465C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B1C-8079-4913-BB56-310E7D22638A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3722849">
            <a:off x="1534064" y="-1717440"/>
            <a:ext cx="14457872" cy="791042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5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55D8-7053-4CEC-BE3E-FBA6D4F465C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B1C-8079-4913-BB56-310E7D22638A}" type="slidenum">
              <a:rPr lang="en-US" smtClean="0"/>
              <a:t>‹#›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10800000">
            <a:off x="-2539690" y="-2173063"/>
            <a:ext cx="17423779" cy="9356276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2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26937" y="124990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5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55D8-7053-4CEC-BE3E-FBA6D4F465C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B1C-8079-4913-BB56-310E7D22638A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55D8-7053-4CEC-BE3E-FBA6D4F465C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B1C-8079-4913-BB56-310E7D22638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9428514">
            <a:off x="-5678893" y="2766263"/>
            <a:ext cx="21873384" cy="7910423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6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55D8-7053-4CEC-BE3E-FBA6D4F465C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B1C-8079-4913-BB56-310E7D22638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24443041" y="-4237511"/>
            <a:ext cx="25343586" cy="12758057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97392" y="258755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5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55D8-7053-4CEC-BE3E-FBA6D4F465C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B1C-8079-4913-BB56-310E7D22638A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-3039898" y="-3366656"/>
            <a:ext cx="19415970" cy="115981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90362" y="16410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8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55D8-7053-4CEC-BE3E-FBA6D4F465C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7AB1C-8079-4913-BB56-310E7D22638A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5400000">
            <a:off x="-1514221" y="-5185538"/>
            <a:ext cx="15220444" cy="14055515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2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755D8-7053-4CEC-BE3E-FBA6D4F465C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AB1C-8079-4913-BB56-310E7D2263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777483"/>
            <a:ext cx="12192000" cy="232914"/>
          </a:xfrm>
          <a:prstGeom prst="rect">
            <a:avLst/>
          </a:prstGeom>
          <a:solidFill>
            <a:srgbClr val="38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676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legreya Bold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egreya Bold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B4513-5DAB-49A2-BFDA-C17DF31CCA7B}"/>
              </a:ext>
            </a:extLst>
          </p:cNvPr>
          <p:cNvSpPr txBox="1"/>
          <p:nvPr/>
        </p:nvSpPr>
        <p:spPr>
          <a:xfrm>
            <a:off x="3617844" y="1148332"/>
            <a:ext cx="72356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KALKULUS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Bagian 4.  </a:t>
            </a:r>
            <a:r>
              <a:rPr lang="en-US" dirty="0" err="1"/>
              <a:t>Turunan</a:t>
            </a:r>
            <a:r>
              <a:rPr lang="en-US" dirty="0"/>
              <a:t> dan Integral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Sesi</a:t>
            </a:r>
            <a:r>
              <a:rPr lang="en-US" dirty="0"/>
              <a:t> Online 11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PROGRAM STUDI INFORMATIKA </a:t>
            </a:r>
            <a:br>
              <a:rPr lang="en-US" dirty="0"/>
            </a:br>
            <a:r>
              <a:rPr lang="en-US" dirty="0"/>
              <a:t>UNIVERSITAS SIBER ASIA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Oleh :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Ambros</a:t>
            </a:r>
            <a:r>
              <a:rPr lang="en-US" dirty="0"/>
              <a:t> Magnus Rudolf </a:t>
            </a:r>
            <a:r>
              <a:rPr lang="en-US" dirty="0" err="1"/>
              <a:t>Mekeng,S.T,M.T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5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4015" y="437972"/>
            <a:ext cx="6743971" cy="442511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822" spc="-3" dirty="0">
                <a:solidFill>
                  <a:srgbClr val="474B57"/>
                </a:solidFill>
                <a:latin typeface="Schoolbook Uralic"/>
                <a:cs typeface="Schoolbook Uralic"/>
              </a:rPr>
              <a:t>Latihan</a:t>
            </a:r>
            <a:r>
              <a:rPr sz="2822" spc="-51" dirty="0">
                <a:solidFill>
                  <a:srgbClr val="474B57"/>
                </a:solidFill>
                <a:latin typeface="Schoolbook Uralic"/>
                <a:cs typeface="Schoolbook Uralic"/>
              </a:rPr>
              <a:t> </a:t>
            </a:r>
            <a:r>
              <a:rPr sz="2822" dirty="0">
                <a:solidFill>
                  <a:srgbClr val="474B57"/>
                </a:solidFill>
                <a:latin typeface="Schoolbook Uralic"/>
                <a:cs typeface="Schoolbook Uralic"/>
              </a:rPr>
              <a:t>1</a:t>
            </a:r>
            <a:endParaRPr sz="2822">
              <a:latin typeface="Schoolbook Uralic"/>
              <a:cs typeface="Schoolbook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31165" y="1219200"/>
            <a:ext cx="8481392" cy="4903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452" y="0"/>
            <a:ext cx="7819097" cy="43982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EFCF7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/>
          <p:nvPr/>
        </p:nvSpPr>
        <p:spPr>
          <a:xfrm>
            <a:off x="4067922" y="1395538"/>
            <a:ext cx="5624863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569" y="0"/>
                </a:lnTo>
              </a:path>
            </a:pathLst>
          </a:custGeom>
          <a:ln w="38100">
            <a:solidFill>
              <a:srgbClr val="79A8A4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4015" y="437972"/>
            <a:ext cx="6743971" cy="442511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822" spc="-6" dirty="0">
                <a:solidFill>
                  <a:srgbClr val="474B57"/>
                </a:solidFill>
                <a:latin typeface="Schoolbook Uralic"/>
                <a:cs typeface="Schoolbook Uralic"/>
              </a:rPr>
              <a:t>Turunan Tingkat</a:t>
            </a:r>
            <a:r>
              <a:rPr sz="2822" spc="19" dirty="0">
                <a:solidFill>
                  <a:srgbClr val="474B57"/>
                </a:solidFill>
                <a:latin typeface="Schoolbook Uralic"/>
                <a:cs typeface="Schoolbook Uralic"/>
              </a:rPr>
              <a:t> </a:t>
            </a:r>
            <a:r>
              <a:rPr sz="2822" spc="-6" dirty="0">
                <a:solidFill>
                  <a:srgbClr val="474B57"/>
                </a:solidFill>
                <a:latin typeface="Schoolbook Uralic"/>
                <a:cs typeface="Schoolbook Uralic"/>
              </a:rPr>
              <a:t>Tinggi</a:t>
            </a:r>
            <a:endParaRPr sz="2822">
              <a:latin typeface="Schoolbook Uralic"/>
              <a:cs typeface="Schoolbook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70846" y="1567728"/>
            <a:ext cx="4757367" cy="2410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451" y="615122"/>
            <a:ext cx="7819097" cy="43982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EFCF7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grpSp>
        <p:nvGrpSpPr>
          <p:cNvPr id="3" name="object 3"/>
          <p:cNvGrpSpPr/>
          <p:nvPr/>
        </p:nvGrpSpPr>
        <p:grpSpPr>
          <a:xfrm>
            <a:off x="3498078" y="1475051"/>
            <a:ext cx="5624863" cy="2510102"/>
            <a:chOff x="2933700" y="2176005"/>
            <a:chExt cx="8770620" cy="3913899"/>
          </a:xfrm>
        </p:grpSpPr>
        <p:sp>
          <p:nvSpPr>
            <p:cNvPr id="5" name="object 5"/>
            <p:cNvSpPr/>
            <p:nvPr/>
          </p:nvSpPr>
          <p:spPr>
            <a:xfrm>
              <a:off x="2933700" y="2176005"/>
              <a:ext cx="8770620" cy="0"/>
            </a:xfrm>
            <a:custGeom>
              <a:avLst/>
              <a:gdLst/>
              <a:ahLst/>
              <a:cxnLst/>
              <a:rect l="l" t="t" r="r" b="b"/>
              <a:pathLst>
                <a:path w="8770620">
                  <a:moveTo>
                    <a:pt x="0" y="0"/>
                  </a:moveTo>
                  <a:lnTo>
                    <a:pt x="8770569" y="0"/>
                  </a:lnTo>
                </a:path>
              </a:pathLst>
            </a:custGeom>
            <a:ln w="38100">
              <a:solidFill>
                <a:srgbClr val="79A8A4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6" name="object 6"/>
            <p:cNvSpPr/>
            <p:nvPr/>
          </p:nvSpPr>
          <p:spPr>
            <a:xfrm>
              <a:off x="2933700" y="2438400"/>
              <a:ext cx="8770569" cy="3651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452" y="0"/>
            <a:ext cx="7819097" cy="43982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EFCF7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24015" y="316561"/>
            <a:ext cx="6743971" cy="685333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pc="-6" dirty="0">
                <a:solidFill>
                  <a:srgbClr val="000000"/>
                </a:solidFill>
                <a:latin typeface="Carlito"/>
                <a:cs typeface="Carlito"/>
              </a:rPr>
              <a:t>Notasi</a:t>
            </a:r>
            <a:r>
              <a:rPr spc="-58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pc="-16" dirty="0">
                <a:solidFill>
                  <a:srgbClr val="000000"/>
                </a:solidFill>
                <a:latin typeface="Carlito"/>
                <a:cs typeface="Carlito"/>
              </a:rPr>
              <a:t>Turunan</a:t>
            </a:r>
          </a:p>
        </p:txBody>
      </p:sp>
      <p:sp>
        <p:nvSpPr>
          <p:cNvPr id="7" name="object 7"/>
          <p:cNvSpPr/>
          <p:nvPr/>
        </p:nvSpPr>
        <p:spPr>
          <a:xfrm>
            <a:off x="3497689" y="1216025"/>
            <a:ext cx="5491010" cy="31822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450" y="1388201"/>
            <a:ext cx="7819097" cy="43982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EFCF7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/>
          <p:nvPr/>
        </p:nvSpPr>
        <p:spPr>
          <a:xfrm>
            <a:off x="3477257" y="1631063"/>
            <a:ext cx="5237484" cy="3912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0522" y="1229879"/>
            <a:ext cx="7819097" cy="43982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EFCF7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/>
          <p:nvPr/>
        </p:nvSpPr>
        <p:spPr>
          <a:xfrm>
            <a:off x="4004391" y="1709947"/>
            <a:ext cx="5809043" cy="3438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451" y="871221"/>
            <a:ext cx="7819097" cy="43982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EFCF7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6293" y="1343453"/>
            <a:ext cx="6743971" cy="245084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1539" spc="-3" dirty="0">
                <a:solidFill>
                  <a:srgbClr val="000000"/>
                </a:solidFill>
                <a:latin typeface="Carlito"/>
                <a:cs typeface="Carlito"/>
              </a:rPr>
              <a:t>Cobalah soal </a:t>
            </a:r>
            <a:r>
              <a:rPr sz="1539" spc="-6" dirty="0">
                <a:solidFill>
                  <a:srgbClr val="000000"/>
                </a:solidFill>
                <a:latin typeface="Carlito"/>
                <a:cs typeface="Carlito"/>
              </a:rPr>
              <a:t>berikut</a:t>
            </a:r>
            <a:r>
              <a:rPr sz="1539" spc="-48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539" dirty="0">
                <a:solidFill>
                  <a:srgbClr val="000000"/>
                </a:solidFill>
                <a:latin typeface="Carlito"/>
                <a:cs typeface="Carlito"/>
              </a:rPr>
              <a:t>ini:</a:t>
            </a:r>
            <a:endParaRPr sz="1539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71199" y="2442300"/>
            <a:ext cx="5296787" cy="14540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451" y="1070853"/>
            <a:ext cx="7819097" cy="43982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EFCF7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/>
          <p:nvPr/>
        </p:nvSpPr>
        <p:spPr>
          <a:xfrm>
            <a:off x="4747531" y="1229879"/>
            <a:ext cx="4481336" cy="1592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/>
          <p:nvPr/>
        </p:nvSpPr>
        <p:spPr>
          <a:xfrm>
            <a:off x="4758690" y="3020803"/>
            <a:ext cx="4459019" cy="2297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452" y="0"/>
            <a:ext cx="7819097" cy="43982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EFCF7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24015" y="536685"/>
            <a:ext cx="6743971" cy="245084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1539" b="1" spc="-6" dirty="0">
                <a:solidFill>
                  <a:srgbClr val="000000"/>
                </a:solidFill>
                <a:latin typeface="Carlito"/>
                <a:cs typeface="Carlito"/>
              </a:rPr>
              <a:t>Latihan</a:t>
            </a:r>
            <a:r>
              <a:rPr sz="1539" b="1" spc="-51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539" b="1" dirty="0">
                <a:solidFill>
                  <a:srgbClr val="000000"/>
                </a:solidFill>
                <a:latin typeface="Carlito"/>
                <a:cs typeface="Carlito"/>
              </a:rPr>
              <a:t>II</a:t>
            </a:r>
            <a:endParaRPr sz="1539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81355" y="731916"/>
            <a:ext cx="3760090" cy="3410267"/>
            <a:chOff x="3110572" y="1141247"/>
            <a:chExt cx="5862955" cy="5317490"/>
          </a:xfrm>
        </p:grpSpPr>
        <p:sp>
          <p:nvSpPr>
            <p:cNvPr id="7" name="object 7"/>
            <p:cNvSpPr/>
            <p:nvPr/>
          </p:nvSpPr>
          <p:spPr>
            <a:xfrm>
              <a:off x="3111398" y="1141247"/>
              <a:ext cx="5580519" cy="2129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8" name="object 8"/>
            <p:cNvSpPr/>
            <p:nvPr/>
          </p:nvSpPr>
          <p:spPr>
            <a:xfrm>
              <a:off x="3110572" y="3539582"/>
              <a:ext cx="5862916" cy="2918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452" y="0"/>
            <a:ext cx="7819097" cy="43982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EFCF7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/>
          <p:nvPr/>
        </p:nvSpPr>
        <p:spPr>
          <a:xfrm>
            <a:off x="4067922" y="1395538"/>
            <a:ext cx="5624863" cy="0"/>
          </a:xfrm>
          <a:custGeom>
            <a:avLst/>
            <a:gdLst/>
            <a:ahLst/>
            <a:cxnLst/>
            <a:rect l="l" t="t" r="r" b="b"/>
            <a:pathLst>
              <a:path w="8770620">
                <a:moveTo>
                  <a:pt x="0" y="0"/>
                </a:moveTo>
                <a:lnTo>
                  <a:pt x="8770569" y="0"/>
                </a:lnTo>
              </a:path>
            </a:pathLst>
          </a:custGeom>
          <a:ln w="38100">
            <a:solidFill>
              <a:srgbClr val="79A8A4"/>
            </a:solidFill>
          </a:ln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4015" y="437972"/>
            <a:ext cx="6743971" cy="442511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822" spc="-3" dirty="0">
                <a:solidFill>
                  <a:srgbClr val="474B57"/>
                </a:solidFill>
                <a:latin typeface="Schoolbook Uralic"/>
                <a:cs typeface="Schoolbook Uralic"/>
              </a:rPr>
              <a:t>Diferensiasi</a:t>
            </a:r>
            <a:r>
              <a:rPr sz="2822" spc="-35" dirty="0">
                <a:solidFill>
                  <a:srgbClr val="474B57"/>
                </a:solidFill>
                <a:latin typeface="Schoolbook Uralic"/>
                <a:cs typeface="Schoolbook Uralic"/>
              </a:rPr>
              <a:t> </a:t>
            </a:r>
            <a:r>
              <a:rPr sz="2822" spc="-3" dirty="0">
                <a:solidFill>
                  <a:srgbClr val="474B57"/>
                </a:solidFill>
                <a:latin typeface="Schoolbook Uralic"/>
                <a:cs typeface="Schoolbook Uralic"/>
              </a:rPr>
              <a:t>Implisit</a:t>
            </a:r>
            <a:endParaRPr sz="2822">
              <a:latin typeface="Schoolbook Uralic"/>
              <a:cs typeface="Schoolbook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67922" y="1563819"/>
            <a:ext cx="5624830" cy="234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4015" y="437972"/>
            <a:ext cx="6743971" cy="442511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822" spc="-3" dirty="0">
                <a:solidFill>
                  <a:srgbClr val="474B57"/>
                </a:solidFill>
                <a:latin typeface="Schoolbook Uralic"/>
                <a:cs typeface="Schoolbook Uralic"/>
              </a:rPr>
              <a:t>Content:</a:t>
            </a:r>
            <a:endParaRPr sz="2822">
              <a:latin typeface="Schoolbook Uralic"/>
              <a:cs typeface="Schoolbook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8419" y="1469339"/>
            <a:ext cx="3209088" cy="1540014"/>
          </a:xfrm>
          <a:prstGeom prst="rect">
            <a:avLst/>
          </a:prstGeom>
        </p:spPr>
        <p:txBody>
          <a:bodyPr vert="horz" wrap="square" lIns="0" tIns="123802" rIns="0" bIns="0" rtlCol="0">
            <a:spAutoFit/>
          </a:bodyPr>
          <a:lstStyle/>
          <a:p>
            <a:pPr marL="213386" indent="-205242">
              <a:spcBef>
                <a:spcPts val="975"/>
              </a:spcBef>
              <a:buFont typeface="Arial"/>
              <a:buChar char="–"/>
              <a:tabLst>
                <a:tab pos="213386" algn="l"/>
              </a:tabLst>
            </a:pPr>
            <a:r>
              <a:rPr sz="2565" spc="-19" dirty="0">
                <a:solidFill>
                  <a:srgbClr val="474B57"/>
                </a:solidFill>
                <a:latin typeface="Carlito"/>
                <a:cs typeface="Carlito"/>
              </a:rPr>
              <a:t>Aturan</a:t>
            </a:r>
            <a:r>
              <a:rPr sz="2565" spc="-35" dirty="0">
                <a:solidFill>
                  <a:srgbClr val="474B57"/>
                </a:solidFill>
                <a:latin typeface="Carlito"/>
                <a:cs typeface="Carlito"/>
              </a:rPr>
              <a:t> </a:t>
            </a:r>
            <a:r>
              <a:rPr sz="2565" spc="-10" dirty="0">
                <a:solidFill>
                  <a:srgbClr val="474B57"/>
                </a:solidFill>
                <a:latin typeface="Carlito"/>
                <a:cs typeface="Carlito"/>
              </a:rPr>
              <a:t>Rantai</a:t>
            </a:r>
            <a:endParaRPr sz="2565">
              <a:latin typeface="Carlito"/>
              <a:cs typeface="Carlito"/>
            </a:endParaRPr>
          </a:p>
          <a:p>
            <a:pPr marL="213386" indent="-205242">
              <a:spcBef>
                <a:spcPts val="911"/>
              </a:spcBef>
              <a:buFont typeface="Arial"/>
              <a:buChar char="–"/>
              <a:tabLst>
                <a:tab pos="213386" algn="l"/>
              </a:tabLst>
            </a:pPr>
            <a:r>
              <a:rPr sz="2565" spc="-26" dirty="0">
                <a:solidFill>
                  <a:srgbClr val="474B57"/>
                </a:solidFill>
                <a:latin typeface="Carlito"/>
                <a:cs typeface="Carlito"/>
              </a:rPr>
              <a:t>Turunan </a:t>
            </a:r>
            <a:r>
              <a:rPr sz="2565" spc="-13" dirty="0">
                <a:solidFill>
                  <a:srgbClr val="474B57"/>
                </a:solidFill>
                <a:latin typeface="Carlito"/>
                <a:cs typeface="Carlito"/>
              </a:rPr>
              <a:t>Tingkat</a:t>
            </a:r>
            <a:r>
              <a:rPr sz="2565" spc="-42" dirty="0">
                <a:solidFill>
                  <a:srgbClr val="474B57"/>
                </a:solidFill>
                <a:latin typeface="Carlito"/>
                <a:cs typeface="Carlito"/>
              </a:rPr>
              <a:t> </a:t>
            </a:r>
            <a:r>
              <a:rPr sz="2565" dirty="0">
                <a:solidFill>
                  <a:srgbClr val="474B57"/>
                </a:solidFill>
                <a:latin typeface="Carlito"/>
                <a:cs typeface="Carlito"/>
              </a:rPr>
              <a:t>Tinggi</a:t>
            </a:r>
            <a:endParaRPr sz="2565">
              <a:latin typeface="Carlito"/>
              <a:cs typeface="Carlito"/>
            </a:endParaRPr>
          </a:p>
          <a:p>
            <a:pPr marL="213386" indent="-205242">
              <a:spcBef>
                <a:spcPts val="923"/>
              </a:spcBef>
              <a:buFont typeface="Arial"/>
              <a:buChar char="–"/>
              <a:tabLst>
                <a:tab pos="213386" algn="l"/>
              </a:tabLst>
            </a:pPr>
            <a:r>
              <a:rPr sz="2565" spc="-10" dirty="0">
                <a:solidFill>
                  <a:srgbClr val="474B57"/>
                </a:solidFill>
                <a:latin typeface="Carlito"/>
                <a:cs typeface="Carlito"/>
              </a:rPr>
              <a:t>Diferensiasi</a:t>
            </a:r>
            <a:r>
              <a:rPr sz="2565" spc="-48" dirty="0">
                <a:solidFill>
                  <a:srgbClr val="474B57"/>
                </a:solidFill>
                <a:latin typeface="Carlito"/>
                <a:cs typeface="Carlito"/>
              </a:rPr>
              <a:t> </a:t>
            </a:r>
            <a:r>
              <a:rPr sz="2565" spc="-3" dirty="0">
                <a:solidFill>
                  <a:srgbClr val="474B57"/>
                </a:solidFill>
                <a:latin typeface="Carlito"/>
                <a:cs typeface="Carlito"/>
              </a:rPr>
              <a:t>Implisit</a:t>
            </a:r>
            <a:endParaRPr sz="2565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0415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451" y="636104"/>
            <a:ext cx="7819097" cy="43982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EFCF7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grpSp>
        <p:nvGrpSpPr>
          <p:cNvPr id="3" name="object 3"/>
          <p:cNvGrpSpPr/>
          <p:nvPr/>
        </p:nvGrpSpPr>
        <p:grpSpPr>
          <a:xfrm>
            <a:off x="4067922" y="1563820"/>
            <a:ext cx="5624830" cy="2341820"/>
            <a:chOff x="2933700" y="2438400"/>
            <a:chExt cx="8770569" cy="3651504"/>
          </a:xfrm>
        </p:grpSpPr>
        <p:sp>
          <p:nvSpPr>
            <p:cNvPr id="6" name="object 6"/>
            <p:cNvSpPr/>
            <p:nvPr/>
          </p:nvSpPr>
          <p:spPr>
            <a:xfrm>
              <a:off x="2933700" y="2438400"/>
              <a:ext cx="8770569" cy="3651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8" name="object 8"/>
            <p:cNvSpPr/>
            <p:nvPr/>
          </p:nvSpPr>
          <p:spPr>
            <a:xfrm>
              <a:off x="8269477" y="2586710"/>
              <a:ext cx="2857525" cy="26405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5378" y="1516270"/>
            <a:ext cx="7819097" cy="43982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EFCF7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grpSp>
        <p:nvGrpSpPr>
          <p:cNvPr id="3" name="object 3"/>
          <p:cNvGrpSpPr/>
          <p:nvPr/>
        </p:nvGrpSpPr>
        <p:grpSpPr>
          <a:xfrm>
            <a:off x="4081174" y="2376199"/>
            <a:ext cx="5624863" cy="2625494"/>
            <a:chOff x="2933700" y="2176005"/>
            <a:chExt cx="8770620" cy="4093825"/>
          </a:xfrm>
        </p:grpSpPr>
        <p:sp>
          <p:nvSpPr>
            <p:cNvPr id="5" name="object 5"/>
            <p:cNvSpPr/>
            <p:nvPr/>
          </p:nvSpPr>
          <p:spPr>
            <a:xfrm>
              <a:off x="2933700" y="2176005"/>
              <a:ext cx="8770620" cy="0"/>
            </a:xfrm>
            <a:custGeom>
              <a:avLst/>
              <a:gdLst/>
              <a:ahLst/>
              <a:cxnLst/>
              <a:rect l="l" t="t" r="r" b="b"/>
              <a:pathLst>
                <a:path w="8770620">
                  <a:moveTo>
                    <a:pt x="0" y="0"/>
                  </a:moveTo>
                  <a:lnTo>
                    <a:pt x="8770569" y="0"/>
                  </a:lnTo>
                </a:path>
              </a:pathLst>
            </a:custGeom>
            <a:ln w="38100">
              <a:solidFill>
                <a:srgbClr val="79A8A4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6" name="object 6"/>
            <p:cNvSpPr/>
            <p:nvPr/>
          </p:nvSpPr>
          <p:spPr>
            <a:xfrm>
              <a:off x="2933700" y="2438400"/>
              <a:ext cx="8770569" cy="3651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8" name="object 8"/>
            <p:cNvSpPr/>
            <p:nvPr/>
          </p:nvSpPr>
          <p:spPr>
            <a:xfrm>
              <a:off x="3326168" y="3601027"/>
              <a:ext cx="6773583" cy="26688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1584" y="808383"/>
            <a:ext cx="7819097" cy="43982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EFCF7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5" name="object 5"/>
          <p:cNvSpPr/>
          <p:nvPr/>
        </p:nvSpPr>
        <p:spPr>
          <a:xfrm>
            <a:off x="4694157" y="2944398"/>
            <a:ext cx="4179861" cy="336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7" name="object 7"/>
          <p:cNvSpPr/>
          <p:nvPr/>
        </p:nvSpPr>
        <p:spPr>
          <a:xfrm>
            <a:off x="4474342" y="908798"/>
            <a:ext cx="4619490" cy="1975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8" name="object 8"/>
          <p:cNvSpPr/>
          <p:nvPr/>
        </p:nvSpPr>
        <p:spPr>
          <a:xfrm>
            <a:off x="4673557" y="3539975"/>
            <a:ext cx="3492717" cy="125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452" y="0"/>
            <a:ext cx="7819097" cy="43982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EFCF7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/>
          <p:nvPr/>
        </p:nvSpPr>
        <p:spPr>
          <a:xfrm>
            <a:off x="4759602" y="242685"/>
            <a:ext cx="3914109" cy="1735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/>
          <p:nvPr/>
        </p:nvSpPr>
        <p:spPr>
          <a:xfrm>
            <a:off x="4756442" y="2345729"/>
            <a:ext cx="4544817" cy="1302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452" y="0"/>
            <a:ext cx="7819097" cy="43982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EFCF7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24015" y="181460"/>
            <a:ext cx="6743971" cy="955535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 marR="3258">
              <a:lnSpc>
                <a:spcPct val="100000"/>
              </a:lnSpc>
              <a:spcBef>
                <a:spcPts val="64"/>
              </a:spcBef>
            </a:pPr>
            <a:r>
              <a:rPr sz="3078" dirty="0">
                <a:solidFill>
                  <a:srgbClr val="FF0000"/>
                </a:solidFill>
                <a:latin typeface="Arial Black"/>
                <a:cs typeface="Arial Black"/>
              </a:rPr>
              <a:t>Nothing </a:t>
            </a:r>
            <a:r>
              <a:rPr sz="3078" spc="16" dirty="0">
                <a:solidFill>
                  <a:srgbClr val="FF0000"/>
                </a:solidFill>
                <a:latin typeface="Arial Black"/>
                <a:cs typeface="Arial Black"/>
              </a:rPr>
              <a:t>Worth  </a:t>
            </a:r>
            <a:r>
              <a:rPr sz="3078" spc="-10" dirty="0">
                <a:solidFill>
                  <a:srgbClr val="FF0000"/>
                </a:solidFill>
                <a:latin typeface="Arial Black"/>
                <a:cs typeface="Arial Black"/>
              </a:rPr>
              <a:t>Having </a:t>
            </a:r>
            <a:r>
              <a:rPr sz="3078" dirty="0">
                <a:solidFill>
                  <a:srgbClr val="FF0000"/>
                </a:solidFill>
                <a:latin typeface="Arial Black"/>
                <a:cs typeface="Arial Black"/>
              </a:rPr>
              <a:t>Comes</a:t>
            </a:r>
            <a:r>
              <a:rPr sz="3078" spc="-5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3078" spc="-61" dirty="0">
                <a:solidFill>
                  <a:srgbClr val="FF0000"/>
                </a:solidFill>
                <a:latin typeface="Arial Black"/>
                <a:cs typeface="Arial Black"/>
              </a:rPr>
              <a:t>Easy.</a:t>
            </a:r>
            <a:endParaRPr sz="3078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873" y="1789669"/>
            <a:ext cx="4066338" cy="1311082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633236">
              <a:spcBef>
                <a:spcPts val="64"/>
              </a:spcBef>
            </a:pPr>
            <a:r>
              <a:rPr sz="2822" spc="-38" dirty="0">
                <a:solidFill>
                  <a:srgbClr val="002060"/>
                </a:solidFill>
                <a:latin typeface="Georgia"/>
                <a:cs typeface="Georgia"/>
              </a:rPr>
              <a:t>There </a:t>
            </a:r>
            <a:r>
              <a:rPr sz="2822" spc="-29" dirty="0">
                <a:solidFill>
                  <a:srgbClr val="002060"/>
                </a:solidFill>
                <a:latin typeface="Georgia"/>
                <a:cs typeface="Georgia"/>
              </a:rPr>
              <a:t>is </a:t>
            </a:r>
            <a:r>
              <a:rPr sz="2822" spc="-61" dirty="0">
                <a:solidFill>
                  <a:srgbClr val="002060"/>
                </a:solidFill>
                <a:latin typeface="Georgia"/>
                <a:cs typeface="Georgia"/>
              </a:rPr>
              <a:t>no </a:t>
            </a:r>
            <a:r>
              <a:rPr sz="2822" spc="-29" dirty="0">
                <a:solidFill>
                  <a:srgbClr val="002060"/>
                </a:solidFill>
                <a:latin typeface="Georgia"/>
                <a:cs typeface="Georgia"/>
              </a:rPr>
              <a:t>elevator</a:t>
            </a:r>
            <a:r>
              <a:rPr sz="2822" spc="-87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822" spc="-42" dirty="0">
                <a:solidFill>
                  <a:srgbClr val="002060"/>
                </a:solidFill>
                <a:latin typeface="Georgia"/>
                <a:cs typeface="Georgia"/>
              </a:rPr>
              <a:t>to  </a:t>
            </a:r>
            <a:r>
              <a:rPr sz="2822" spc="-38" dirty="0">
                <a:solidFill>
                  <a:srgbClr val="002060"/>
                </a:solidFill>
                <a:latin typeface="Georgia"/>
                <a:cs typeface="Georgia"/>
              </a:rPr>
              <a:t>success.</a:t>
            </a:r>
            <a:endParaRPr sz="2822">
              <a:latin typeface="Georgia"/>
              <a:cs typeface="Georgia"/>
            </a:endParaRPr>
          </a:p>
          <a:p>
            <a:pPr marL="8145"/>
            <a:r>
              <a:rPr sz="2822" spc="-157" dirty="0">
                <a:solidFill>
                  <a:srgbClr val="002060"/>
                </a:solidFill>
                <a:latin typeface="Georgia"/>
                <a:cs typeface="Georgia"/>
              </a:rPr>
              <a:t>You </a:t>
            </a:r>
            <a:r>
              <a:rPr sz="2822" spc="-55" dirty="0">
                <a:solidFill>
                  <a:srgbClr val="002060"/>
                </a:solidFill>
                <a:latin typeface="Georgia"/>
                <a:cs typeface="Georgia"/>
              </a:rPr>
              <a:t>have </a:t>
            </a:r>
            <a:r>
              <a:rPr sz="2822" spc="-42" dirty="0">
                <a:solidFill>
                  <a:srgbClr val="002060"/>
                </a:solidFill>
                <a:latin typeface="Georgia"/>
                <a:cs typeface="Georgia"/>
              </a:rPr>
              <a:t>to take </a:t>
            </a:r>
            <a:r>
              <a:rPr sz="2822" spc="-38" dirty="0">
                <a:solidFill>
                  <a:srgbClr val="002060"/>
                </a:solidFill>
                <a:latin typeface="Georgia"/>
                <a:cs typeface="Georgia"/>
              </a:rPr>
              <a:t>the</a:t>
            </a:r>
            <a:r>
              <a:rPr sz="2822" spc="16" dirty="0">
                <a:solidFill>
                  <a:srgbClr val="002060"/>
                </a:solidFill>
                <a:latin typeface="Georgia"/>
                <a:cs typeface="Georgia"/>
              </a:rPr>
              <a:t> </a:t>
            </a:r>
            <a:r>
              <a:rPr sz="2822" spc="-45" dirty="0">
                <a:solidFill>
                  <a:srgbClr val="002060"/>
                </a:solidFill>
                <a:latin typeface="Georgia"/>
                <a:cs typeface="Georgia"/>
              </a:rPr>
              <a:t>stairs.</a:t>
            </a:r>
            <a:endParaRPr sz="2822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4015" y="437972"/>
            <a:ext cx="6743971" cy="442511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822" spc="-3" dirty="0">
                <a:solidFill>
                  <a:srgbClr val="474B57"/>
                </a:solidFill>
                <a:latin typeface="Schoolbook Uralic"/>
                <a:cs typeface="Schoolbook Uralic"/>
              </a:rPr>
              <a:t>Aturan</a:t>
            </a:r>
            <a:r>
              <a:rPr sz="2822" spc="-51" dirty="0">
                <a:solidFill>
                  <a:srgbClr val="474B57"/>
                </a:solidFill>
                <a:latin typeface="Schoolbook Uralic"/>
                <a:cs typeface="Schoolbook Uralic"/>
              </a:rPr>
              <a:t> </a:t>
            </a:r>
            <a:r>
              <a:rPr sz="2822" spc="-6" dirty="0">
                <a:solidFill>
                  <a:srgbClr val="474B57"/>
                </a:solidFill>
                <a:latin typeface="Schoolbook Uralic"/>
                <a:cs typeface="Schoolbook Uralic"/>
              </a:rPr>
              <a:t>Rantai</a:t>
            </a:r>
            <a:endParaRPr sz="2822">
              <a:latin typeface="Schoolbook Uralic"/>
              <a:cs typeface="Schoolbook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26296" y="1974636"/>
            <a:ext cx="6626087" cy="2575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4015" y="437972"/>
            <a:ext cx="6743971" cy="442511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822" spc="-3" dirty="0">
                <a:solidFill>
                  <a:srgbClr val="474B57"/>
                </a:solidFill>
                <a:latin typeface="Schoolbook Uralic"/>
                <a:cs typeface="Schoolbook Uralic"/>
              </a:rPr>
              <a:t>Aturan</a:t>
            </a:r>
            <a:r>
              <a:rPr sz="2822" spc="-51" dirty="0">
                <a:solidFill>
                  <a:srgbClr val="474B57"/>
                </a:solidFill>
                <a:latin typeface="Schoolbook Uralic"/>
                <a:cs typeface="Schoolbook Uralic"/>
              </a:rPr>
              <a:t> </a:t>
            </a:r>
            <a:r>
              <a:rPr sz="2822" spc="-6" dirty="0">
                <a:solidFill>
                  <a:srgbClr val="474B57"/>
                </a:solidFill>
                <a:latin typeface="Schoolbook Uralic"/>
                <a:cs typeface="Schoolbook Uralic"/>
              </a:rPr>
              <a:t>Rantai</a:t>
            </a:r>
            <a:endParaRPr sz="2822">
              <a:latin typeface="Schoolbook Uralic"/>
              <a:cs typeface="Schoolbook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71220" y="1492426"/>
            <a:ext cx="5320375" cy="2495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4015" y="437972"/>
            <a:ext cx="6743971" cy="442511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822" spc="-3" dirty="0">
                <a:solidFill>
                  <a:srgbClr val="474B57"/>
                </a:solidFill>
                <a:latin typeface="Schoolbook Uralic"/>
                <a:cs typeface="Schoolbook Uralic"/>
              </a:rPr>
              <a:t>Penerapan Aturan</a:t>
            </a:r>
            <a:r>
              <a:rPr sz="2822" spc="-29" dirty="0">
                <a:solidFill>
                  <a:srgbClr val="474B57"/>
                </a:solidFill>
                <a:latin typeface="Schoolbook Uralic"/>
                <a:cs typeface="Schoolbook Uralic"/>
              </a:rPr>
              <a:t> </a:t>
            </a:r>
            <a:r>
              <a:rPr sz="2822" spc="-6" dirty="0">
                <a:solidFill>
                  <a:srgbClr val="474B57"/>
                </a:solidFill>
                <a:latin typeface="Schoolbook Uralic"/>
                <a:cs typeface="Schoolbook Uralic"/>
              </a:rPr>
              <a:t>Rantai</a:t>
            </a:r>
            <a:endParaRPr sz="2822">
              <a:latin typeface="Schoolbook Uralic"/>
              <a:cs typeface="Schoolbook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67922" y="1440205"/>
            <a:ext cx="5624830" cy="21560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067922" y="1563820"/>
            <a:ext cx="5624830" cy="234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875721" y="1471054"/>
            <a:ext cx="7076661" cy="3259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3930" y="1033669"/>
            <a:ext cx="7819097" cy="43982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EFCF7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 txBox="1"/>
          <p:nvPr/>
        </p:nvSpPr>
        <p:spPr>
          <a:xfrm>
            <a:off x="4118420" y="1584996"/>
            <a:ext cx="863766" cy="20565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212979" algn="l"/>
              </a:tabLst>
            </a:pPr>
            <a:r>
              <a:rPr sz="1283" spc="-90" dirty="0">
                <a:solidFill>
                  <a:srgbClr val="474B57"/>
                </a:solidFill>
                <a:latin typeface="Arial"/>
                <a:cs typeface="Arial"/>
              </a:rPr>
              <a:t>–	</a:t>
            </a:r>
            <a:r>
              <a:rPr sz="1283" spc="-3" dirty="0">
                <a:solidFill>
                  <a:srgbClr val="474B57"/>
                </a:solidFill>
                <a:latin typeface="Carlito"/>
                <a:cs typeface="Carlito"/>
              </a:rPr>
              <a:t>Contoh</a:t>
            </a:r>
            <a:r>
              <a:rPr sz="1283" spc="-93" dirty="0">
                <a:solidFill>
                  <a:srgbClr val="474B57"/>
                </a:solidFill>
                <a:latin typeface="Carlito"/>
                <a:cs typeface="Carlito"/>
              </a:rPr>
              <a:t> </a:t>
            </a:r>
            <a:r>
              <a:rPr sz="1283" spc="3" dirty="0">
                <a:solidFill>
                  <a:srgbClr val="474B57"/>
                </a:solidFill>
                <a:latin typeface="Carlito"/>
                <a:cs typeface="Carlito"/>
              </a:rPr>
              <a:t>4:</a:t>
            </a:r>
            <a:endParaRPr sz="1283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19331" y="2265103"/>
            <a:ext cx="4353338" cy="1935373"/>
            <a:chOff x="3658895" y="2923087"/>
            <a:chExt cx="6787984" cy="3017749"/>
          </a:xfrm>
        </p:grpSpPr>
        <p:sp>
          <p:nvSpPr>
            <p:cNvPr id="9" name="object 9"/>
            <p:cNvSpPr/>
            <p:nvPr/>
          </p:nvSpPr>
          <p:spPr>
            <a:xfrm>
              <a:off x="3659390" y="2923087"/>
              <a:ext cx="2494775" cy="7301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8895" y="3806424"/>
              <a:ext cx="6787984" cy="21344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452" y="0"/>
            <a:ext cx="7819097" cy="43982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EFCF7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6" name="object 6"/>
          <p:cNvSpPr txBox="1"/>
          <p:nvPr/>
        </p:nvSpPr>
        <p:spPr>
          <a:xfrm>
            <a:off x="4118419" y="1584996"/>
            <a:ext cx="874762" cy="20565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212979" algn="l"/>
              </a:tabLst>
            </a:pPr>
            <a:r>
              <a:rPr sz="1283" spc="-90" dirty="0">
                <a:solidFill>
                  <a:srgbClr val="474B57"/>
                </a:solidFill>
                <a:latin typeface="Arial"/>
                <a:cs typeface="Arial"/>
              </a:rPr>
              <a:t>–	</a:t>
            </a:r>
            <a:r>
              <a:rPr sz="1283" b="1" spc="-3" dirty="0">
                <a:solidFill>
                  <a:srgbClr val="474B57"/>
                </a:solidFill>
                <a:latin typeface="Carlito"/>
                <a:cs typeface="Carlito"/>
              </a:rPr>
              <a:t>Contoh</a:t>
            </a:r>
            <a:r>
              <a:rPr sz="1283" b="1" spc="-83" dirty="0">
                <a:solidFill>
                  <a:srgbClr val="474B57"/>
                </a:solidFill>
                <a:latin typeface="Carlito"/>
                <a:cs typeface="Carlito"/>
              </a:rPr>
              <a:t> </a:t>
            </a:r>
            <a:r>
              <a:rPr sz="1283" b="1" spc="3" dirty="0">
                <a:solidFill>
                  <a:srgbClr val="474B57"/>
                </a:solidFill>
                <a:latin typeface="Carlito"/>
                <a:cs typeface="Carlito"/>
              </a:rPr>
              <a:t>5:</a:t>
            </a:r>
            <a:endParaRPr sz="1283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83870" y="1847400"/>
            <a:ext cx="3722257" cy="2284374"/>
            <a:chOff x="3426345" y="2880575"/>
            <a:chExt cx="5803963" cy="3561932"/>
          </a:xfrm>
        </p:grpSpPr>
        <p:sp>
          <p:nvSpPr>
            <p:cNvPr id="9" name="object 9"/>
            <p:cNvSpPr/>
            <p:nvPr/>
          </p:nvSpPr>
          <p:spPr>
            <a:xfrm>
              <a:off x="3426345" y="2880575"/>
              <a:ext cx="1648040" cy="4847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7120" y="3546817"/>
              <a:ext cx="5803188" cy="5060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7958" y="4270617"/>
              <a:ext cx="5171173" cy="21718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ALKULUS Himpunan Fungsi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54B7C"/>
      </a:accent1>
      <a:accent2>
        <a:srgbClr val="005792"/>
      </a:accent2>
      <a:accent3>
        <a:srgbClr val="BFBFBF"/>
      </a:accent3>
      <a:accent4>
        <a:srgbClr val="FFFF99"/>
      </a:accent4>
      <a:accent5>
        <a:srgbClr val="FFFF00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UNSIA" id="{38E7BC52-C451-40C2-A4B9-94773560EC3D}" vid="{ACF667A5-915D-4418-AD7C-ABC34209BF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KALKULUS 4</Template>
  <TotalTime>69</TotalTime>
  <Words>104</Words>
  <Application>Microsoft Office PowerPoint</Application>
  <PresentationFormat>Widescreen</PresentationFormat>
  <Paragraphs>19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Alegreya Bold</vt:lpstr>
      <vt:lpstr>Arial</vt:lpstr>
      <vt:lpstr>Arial Black</vt:lpstr>
      <vt:lpstr>Calibri</vt:lpstr>
      <vt:lpstr>Carlito</vt:lpstr>
      <vt:lpstr>Georgia</vt:lpstr>
      <vt:lpstr>Open Sans Light</vt:lpstr>
      <vt:lpstr>Schoolbook Uralic</vt:lpstr>
      <vt:lpstr>Trebuchet MS</vt:lpstr>
      <vt:lpstr>KALKULUS Himpunan Fungsi</vt:lpstr>
      <vt:lpstr>PowerPoint Presentation</vt:lpstr>
      <vt:lpstr>Content:</vt:lpstr>
      <vt:lpstr>Aturan Rantai</vt:lpstr>
      <vt:lpstr>Aturan Rantai</vt:lpstr>
      <vt:lpstr>Penerapan Aturan Rantai</vt:lpstr>
      <vt:lpstr>PowerPoint Presentation</vt:lpstr>
      <vt:lpstr>PowerPoint Presentation</vt:lpstr>
      <vt:lpstr>PowerPoint Presentation</vt:lpstr>
      <vt:lpstr>PowerPoint Presentation</vt:lpstr>
      <vt:lpstr>Latihan 1</vt:lpstr>
      <vt:lpstr>Turunan Tingkat Tinggi</vt:lpstr>
      <vt:lpstr>PowerPoint Presentation</vt:lpstr>
      <vt:lpstr>Notasi Turunan</vt:lpstr>
      <vt:lpstr>PowerPoint Presentation</vt:lpstr>
      <vt:lpstr>PowerPoint Presentation</vt:lpstr>
      <vt:lpstr>Cobalah soal berikut ini:</vt:lpstr>
      <vt:lpstr>PowerPoint Presentation</vt:lpstr>
      <vt:lpstr>Latihan II</vt:lpstr>
      <vt:lpstr>Diferensiasi Implisit</vt:lpstr>
      <vt:lpstr>PowerPoint Presentation</vt:lpstr>
      <vt:lpstr>PowerPoint Presentation</vt:lpstr>
      <vt:lpstr>PowerPoint Presentation</vt:lpstr>
      <vt:lpstr>PowerPoint Presentation</vt:lpstr>
      <vt:lpstr>Nothing Worth  Having Comes Easy.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Content:</dc:title>
  <dc:creator>Rudolf M</dc:creator>
  <cp:lastModifiedBy>Rudolf M</cp:lastModifiedBy>
  <cp:revision>4</cp:revision>
  <dcterms:created xsi:type="dcterms:W3CDTF">2021-03-26T05:08:05Z</dcterms:created>
  <dcterms:modified xsi:type="dcterms:W3CDTF">2021-03-28T19:15:29Z</dcterms:modified>
</cp:coreProperties>
</file>