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484" r:id="rId2"/>
    <p:sldId id="48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D113C-6A23-483A-A3BC-D4E500D68752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A46D-56DE-4099-BC44-84C23404A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6947" y="427657"/>
            <a:ext cx="6198107" cy="319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9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2463015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95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AE8-EEF1-4858-A7D3-2DD065E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E8F0-CEA9-4621-8071-7C6356C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FDBB-BCC5-4255-A1EE-35BCC3A0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5E5D-5A81-4370-9211-FE2F82A0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E6A7-ABC5-4356-9648-31F1354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4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FB14-29D0-4D4F-8647-57031D1D1C4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BFC8-8291-40A6-92EB-93A581E1C9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918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663D85-336A-402E-AD5F-63189A86ED0B}"/>
              </a:ext>
            </a:extLst>
          </p:cNvPr>
          <p:cNvSpPr txBox="1"/>
          <p:nvPr/>
        </p:nvSpPr>
        <p:spPr>
          <a:xfrm>
            <a:off x="3048000" y="158565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4. 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dan Integral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14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STUDI INFORMATIKA </a:t>
            </a:r>
            <a:br>
              <a:rPr lang="en-US" dirty="0"/>
            </a:br>
            <a:r>
              <a:rPr lang="en-US" dirty="0"/>
              <a:t>UNIVERSITAS SIBER ASIA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Oleh :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398039"/>
            <a:ext cx="6743971" cy="522378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24434">
              <a:lnSpc>
                <a:spcPts val="2043"/>
              </a:lnSpc>
              <a:spcBef>
                <a:spcPts val="61"/>
              </a:spcBef>
              <a:tabLst>
                <a:tab pos="354693" algn="l"/>
              </a:tabLst>
            </a:pPr>
            <a:r>
              <a:rPr sz="2000" spc="-55" dirty="0">
                <a:solidFill>
                  <a:srgbClr val="000000"/>
                </a:solidFill>
              </a:rPr>
              <a:t>d.	</a:t>
            </a:r>
            <a:r>
              <a:rPr sz="2000" spc="-45" dirty="0">
                <a:solidFill>
                  <a:srgbClr val="000000"/>
                </a:solidFill>
              </a:rPr>
              <a:t>Asimtot</a:t>
            </a:r>
            <a:r>
              <a:rPr sz="2000" spc="-90" dirty="0">
                <a:solidFill>
                  <a:srgbClr val="000000"/>
                </a:solidFill>
              </a:rPr>
              <a:t> </a:t>
            </a:r>
            <a:r>
              <a:rPr sz="2000" spc="-77" dirty="0">
                <a:solidFill>
                  <a:srgbClr val="000000"/>
                </a:solidFill>
              </a:rPr>
              <a:t>tegak:</a:t>
            </a:r>
            <a:r>
              <a:rPr sz="2000" spc="-99" dirty="0">
                <a:solidFill>
                  <a:srgbClr val="000000"/>
                </a:solidFill>
              </a:rPr>
              <a:t> </a:t>
            </a:r>
            <a:r>
              <a:rPr sz="2000" spc="-42" dirty="0">
                <a:solidFill>
                  <a:srgbClr val="000000"/>
                </a:solidFill>
              </a:rPr>
              <a:t>diambil</a:t>
            </a:r>
            <a:r>
              <a:rPr sz="2000" spc="-77" dirty="0">
                <a:solidFill>
                  <a:srgbClr val="000000"/>
                </a:solidFill>
              </a:rPr>
              <a:t> </a:t>
            </a:r>
            <a:r>
              <a:rPr sz="2000" spc="-122" dirty="0">
                <a:solidFill>
                  <a:srgbClr val="000000"/>
                </a:solidFill>
                <a:latin typeface="Tinos"/>
                <a:cs typeface="Tinos"/>
              </a:rPr>
              <a:t>𝑥</a:t>
            </a:r>
            <a:r>
              <a:rPr sz="2000" spc="-182" baseline="27100" dirty="0">
                <a:solidFill>
                  <a:srgbClr val="000000"/>
                </a:solidFill>
                <a:latin typeface="Tinos"/>
                <a:cs typeface="Tinos"/>
              </a:rPr>
              <a:t>2</a:t>
            </a:r>
            <a:r>
              <a:rPr sz="2000" spc="-91" baseline="27100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324" dirty="0">
                <a:solidFill>
                  <a:srgbClr val="000000"/>
                </a:solidFill>
                <a:latin typeface="Tinos"/>
                <a:cs typeface="Tinos"/>
              </a:rPr>
              <a:t>−</a:t>
            </a:r>
            <a:r>
              <a:rPr sz="2000" spc="-48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93" dirty="0">
                <a:solidFill>
                  <a:srgbClr val="000000"/>
                </a:solidFill>
                <a:latin typeface="Tinos"/>
                <a:cs typeface="Tinos"/>
              </a:rPr>
              <a:t>16</a:t>
            </a:r>
            <a:r>
              <a:rPr sz="2000" spc="45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324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  <a:r>
              <a:rPr sz="2000" spc="48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93" dirty="0">
                <a:solidFill>
                  <a:srgbClr val="000000"/>
                </a:solidFill>
                <a:latin typeface="Tinos"/>
                <a:cs typeface="Tinos"/>
              </a:rPr>
              <a:t>0</a:t>
            </a:r>
            <a:r>
              <a:rPr sz="2000" spc="-35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-115" dirty="0">
                <a:solidFill>
                  <a:srgbClr val="000000"/>
                </a:solidFill>
              </a:rPr>
              <a:t>maka</a:t>
            </a:r>
            <a:r>
              <a:rPr sz="2000" spc="-96" dirty="0">
                <a:solidFill>
                  <a:srgbClr val="000000"/>
                </a:solidFill>
              </a:rPr>
              <a:t> </a:t>
            </a:r>
            <a:r>
              <a:rPr sz="2000" spc="-42" dirty="0">
                <a:solidFill>
                  <a:srgbClr val="000000"/>
                </a:solidFill>
              </a:rPr>
              <a:t>asimtot</a:t>
            </a:r>
            <a:r>
              <a:rPr sz="2000" spc="-87" dirty="0">
                <a:solidFill>
                  <a:srgbClr val="000000"/>
                </a:solidFill>
              </a:rPr>
              <a:t> tegak</a:t>
            </a:r>
            <a:r>
              <a:rPr sz="2000" spc="-96" dirty="0">
                <a:solidFill>
                  <a:srgbClr val="000000"/>
                </a:solidFill>
              </a:rPr>
              <a:t> </a:t>
            </a:r>
            <a:r>
              <a:rPr sz="2000" spc="-442" dirty="0">
                <a:solidFill>
                  <a:srgbClr val="000000"/>
                </a:solidFill>
                <a:latin typeface="Tinos"/>
                <a:cs typeface="Tinos"/>
              </a:rPr>
              <a:t>𝑥  </a:t>
            </a:r>
            <a:r>
              <a:rPr sz="2000" spc="324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  <a:r>
              <a:rPr sz="2000" spc="48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208" dirty="0">
                <a:solidFill>
                  <a:srgbClr val="000000"/>
                </a:solidFill>
                <a:latin typeface="Tinos"/>
                <a:cs typeface="Tinos"/>
              </a:rPr>
              <a:t>−4</a:t>
            </a:r>
            <a:endParaRPr sz="2000" dirty="0">
              <a:latin typeface="Tinos"/>
              <a:cs typeface="Tinos"/>
            </a:endParaRPr>
          </a:p>
          <a:p>
            <a:pPr marL="354693">
              <a:lnSpc>
                <a:spcPts val="2043"/>
              </a:lnSpc>
            </a:pPr>
            <a:r>
              <a:rPr sz="2000" spc="-87" dirty="0">
                <a:solidFill>
                  <a:srgbClr val="000000"/>
                </a:solidFill>
              </a:rPr>
              <a:t>dan </a:t>
            </a:r>
            <a:r>
              <a:rPr sz="2000" spc="-442" dirty="0">
                <a:solidFill>
                  <a:srgbClr val="000000"/>
                </a:solidFill>
                <a:latin typeface="Tinos"/>
                <a:cs typeface="Tinos"/>
              </a:rPr>
              <a:t>𝑥 </a:t>
            </a:r>
            <a:r>
              <a:rPr sz="2000" spc="324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  <a:r>
              <a:rPr sz="2000" spc="45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93" dirty="0">
                <a:solidFill>
                  <a:srgbClr val="000000"/>
                </a:solidFill>
                <a:latin typeface="Tinos"/>
                <a:cs typeface="Tinos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9820" y="1115280"/>
            <a:ext cx="617790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315" spc="26" dirty="0">
                <a:latin typeface="Tinos"/>
                <a:cs typeface="Tinos"/>
              </a:rPr>
              <a:t>𝑥→−4</a:t>
            </a:r>
            <a:r>
              <a:rPr sz="1587" spc="38" baseline="20202" dirty="0">
                <a:latin typeface="Tinos"/>
                <a:cs typeface="Tinos"/>
              </a:rPr>
              <a:t>−</a:t>
            </a:r>
            <a:endParaRPr sz="1587" baseline="20202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8898" y="980889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2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4"/>
                </a:lnTo>
                <a:lnTo>
                  <a:pt x="327533" y="328929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6469931" y="1123099"/>
            <a:ext cx="617383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315" spc="26" dirty="0">
                <a:latin typeface="Tinos"/>
                <a:cs typeface="Tinos"/>
              </a:rPr>
              <a:t>𝑥→−4</a:t>
            </a:r>
            <a:r>
              <a:rPr sz="1587" spc="38" baseline="20202" dirty="0">
                <a:latin typeface="Tinos"/>
                <a:cs typeface="Tinos"/>
              </a:rPr>
              <a:t>+</a:t>
            </a:r>
            <a:endParaRPr sz="1587" baseline="20202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8601" y="980889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5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 txBox="1"/>
          <p:nvPr/>
        </p:nvSpPr>
        <p:spPr>
          <a:xfrm>
            <a:off x="4071017" y="1442705"/>
            <a:ext cx="496431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315" spc="-19" dirty="0">
                <a:latin typeface="Tinos"/>
                <a:cs typeface="Tinos"/>
              </a:rPr>
              <a:t>𝑥→4</a:t>
            </a:r>
            <a:r>
              <a:rPr sz="1587" spc="-28" baseline="20202" dirty="0">
                <a:latin typeface="Tinos"/>
                <a:cs typeface="Tinos"/>
              </a:rPr>
              <a:t>−</a:t>
            </a:r>
            <a:endParaRPr sz="1587" baseline="20202">
              <a:latin typeface="Tinos"/>
              <a:cs typeface="Tino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8898" y="1308314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2" y="65532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5"/>
                </a:lnTo>
                <a:lnTo>
                  <a:pt x="327533" y="328929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4156700" y="1243318"/>
            <a:ext cx="1609431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430437" algn="l"/>
                <a:tab pos="657262" algn="l"/>
                <a:tab pos="942320" algn="l"/>
              </a:tabLst>
            </a:pPr>
            <a:r>
              <a:rPr sz="1796" spc="22" dirty="0">
                <a:latin typeface="Tinos"/>
                <a:cs typeface="Tinos"/>
              </a:rPr>
              <a:t>lim	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6" dirty="0">
                <a:latin typeface="Tinos"/>
                <a:cs typeface="Tinos"/>
              </a:rPr>
              <a:t> </a:t>
            </a:r>
            <a:r>
              <a:rPr sz="1796" spc="183" dirty="0">
                <a:latin typeface="Tinos"/>
                <a:cs typeface="Tinos"/>
              </a:rPr>
              <a:t>−∞;</a:t>
            </a:r>
            <a:endParaRPr sz="1796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9932" y="1450524"/>
            <a:ext cx="496431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315" spc="-19" dirty="0">
                <a:latin typeface="Tinos"/>
                <a:cs typeface="Tinos"/>
              </a:rPr>
              <a:t>𝑥→4</a:t>
            </a:r>
            <a:r>
              <a:rPr sz="1587" spc="-28" baseline="20202" dirty="0">
                <a:latin typeface="Tinos"/>
                <a:cs typeface="Tinos"/>
              </a:rPr>
              <a:t>+</a:t>
            </a:r>
            <a:endParaRPr sz="1587" baseline="20202">
              <a:latin typeface="Tinos"/>
              <a:cs typeface="Tino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7405" y="1308314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5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2" y="328929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6555616" y="1243318"/>
            <a:ext cx="786797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430030" algn="l"/>
                <a:tab pos="657262" algn="l"/>
              </a:tabLst>
            </a:pPr>
            <a:r>
              <a:rPr sz="1796" spc="13" dirty="0">
                <a:latin typeface="Tinos"/>
                <a:cs typeface="Tinos"/>
              </a:rPr>
              <a:t>li</a:t>
            </a:r>
            <a:r>
              <a:rPr sz="1796" spc="45" dirty="0">
                <a:latin typeface="Tinos"/>
                <a:cs typeface="Tinos"/>
              </a:rPr>
              <a:t>m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529" dirty="0">
                <a:latin typeface="Tinos"/>
                <a:cs typeface="Tinos"/>
              </a:rPr>
              <a:t>𝑓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571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6103" y="861054"/>
            <a:ext cx="4129461" cy="666928"/>
          </a:xfrm>
          <a:prstGeom prst="rect">
            <a:avLst/>
          </a:prstGeom>
        </p:spPr>
        <p:txBody>
          <a:bodyPr vert="horz" wrap="square" lIns="0" tIns="62308" rIns="0" bIns="0" rtlCol="0">
            <a:spAutoFit/>
          </a:bodyPr>
          <a:lstStyle/>
          <a:p>
            <a:pPr marL="8145">
              <a:spcBef>
                <a:spcPts val="491"/>
              </a:spcBef>
              <a:tabLst>
                <a:tab pos="491114" algn="l"/>
                <a:tab pos="717531" algn="l"/>
                <a:tab pos="1002996" algn="l"/>
                <a:tab pos="2528055" algn="l"/>
                <a:tab pos="3011025" algn="l"/>
                <a:tab pos="3237850" algn="l"/>
                <a:tab pos="3522908" algn="l"/>
              </a:tabLst>
            </a:pPr>
            <a:r>
              <a:rPr sz="1796" spc="26" dirty="0">
                <a:latin typeface="Tinos"/>
                <a:cs typeface="Tinos"/>
              </a:rPr>
              <a:t>lim	</a:t>
            </a:r>
            <a:r>
              <a:rPr sz="1796" spc="-410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183" dirty="0">
                <a:latin typeface="Tinos"/>
                <a:cs typeface="Tinos"/>
              </a:rPr>
              <a:t>+∞;	</a:t>
            </a:r>
            <a:r>
              <a:rPr sz="1796" spc="26" dirty="0">
                <a:latin typeface="Tinos"/>
                <a:cs typeface="Tinos"/>
              </a:rPr>
              <a:t>lim	</a:t>
            </a:r>
            <a:r>
              <a:rPr sz="1796" spc="-410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-6" dirty="0">
                <a:latin typeface="Tinos"/>
                <a:cs typeface="Tinos"/>
              </a:rPr>
              <a:t> </a:t>
            </a:r>
            <a:r>
              <a:rPr sz="1796" spc="285" dirty="0">
                <a:latin typeface="Tinos"/>
                <a:cs typeface="Tinos"/>
              </a:rPr>
              <a:t>−∞</a:t>
            </a:r>
            <a:endParaRPr sz="1796">
              <a:latin typeface="Tinos"/>
              <a:cs typeface="Tinos"/>
            </a:endParaRPr>
          </a:p>
          <a:p>
            <a:pPr marL="3401962">
              <a:spcBef>
                <a:spcPts val="426"/>
              </a:spcBef>
            </a:pP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29" dirty="0">
                <a:latin typeface="Tinos"/>
                <a:cs typeface="Tinos"/>
              </a:rPr>
              <a:t> </a:t>
            </a:r>
            <a:r>
              <a:rPr sz="1796" spc="282" dirty="0">
                <a:latin typeface="Tinos"/>
                <a:cs typeface="Tinos"/>
              </a:rPr>
              <a:t>+∞</a:t>
            </a:r>
            <a:endParaRPr sz="1796">
              <a:latin typeface="Tinos"/>
              <a:cs typeface="Tino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4512" y="1976521"/>
            <a:ext cx="2279755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338404" algn="l"/>
              </a:tabLst>
            </a:pPr>
            <a:r>
              <a:rPr sz="1796" spc="-77" dirty="0">
                <a:latin typeface="Arial"/>
                <a:cs typeface="Arial"/>
              </a:rPr>
              <a:t>e.	</a:t>
            </a:r>
            <a:r>
              <a:rPr sz="1796" spc="-45" dirty="0">
                <a:latin typeface="Arial"/>
                <a:cs typeface="Arial"/>
              </a:rPr>
              <a:t>Asimtot </a:t>
            </a:r>
            <a:r>
              <a:rPr sz="1796" spc="-48" dirty="0">
                <a:latin typeface="Arial"/>
                <a:cs typeface="Arial"/>
              </a:rPr>
              <a:t>datar: </a:t>
            </a: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73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2</a:t>
            </a:r>
            <a:endParaRPr sz="1796">
              <a:latin typeface="Tinos"/>
              <a:cs typeface="Tino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3465" y="2389956"/>
            <a:ext cx="33068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22" dirty="0">
                <a:latin typeface="Tinos"/>
                <a:cs typeface="Tinos"/>
              </a:rPr>
              <a:t>lim</a:t>
            </a:r>
            <a:endParaRPr sz="1796">
              <a:latin typeface="Tinos"/>
              <a:cs typeface="Tino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84710" y="2552935"/>
            <a:ext cx="763584" cy="14661"/>
          </a:xfrm>
          <a:custGeom>
            <a:avLst/>
            <a:gdLst/>
            <a:ahLst/>
            <a:cxnLst/>
            <a:rect l="l" t="t" r="r" b="b"/>
            <a:pathLst>
              <a:path w="1190625" h="22860">
                <a:moveTo>
                  <a:pt x="1190243" y="0"/>
                </a:moveTo>
                <a:lnTo>
                  <a:pt x="0" y="0"/>
                </a:lnTo>
                <a:lnTo>
                  <a:pt x="0" y="22860"/>
                </a:lnTo>
                <a:lnTo>
                  <a:pt x="1190243" y="22860"/>
                </a:lnTo>
                <a:lnTo>
                  <a:pt x="1190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7" name="object 17"/>
          <p:cNvSpPr txBox="1"/>
          <p:nvPr/>
        </p:nvSpPr>
        <p:spPr>
          <a:xfrm>
            <a:off x="4421817" y="2527572"/>
            <a:ext cx="693130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315" spc="10" dirty="0">
                <a:latin typeface="Tinos"/>
                <a:cs typeface="Tinos"/>
              </a:rPr>
              <a:t>𝑥→+∞</a:t>
            </a:r>
            <a:r>
              <a:rPr sz="1315" spc="-73" dirty="0">
                <a:latin typeface="Tinos"/>
                <a:cs typeface="Tinos"/>
              </a:rPr>
              <a:t> </a:t>
            </a:r>
            <a:r>
              <a:rPr sz="2693" spc="-664" baseline="-3968" dirty="0">
                <a:latin typeface="Tinos"/>
                <a:cs typeface="Tinos"/>
              </a:rPr>
              <a:t>𝑥</a:t>
            </a:r>
            <a:endParaRPr sz="2693" baseline="-3968">
              <a:latin typeface="Tinos"/>
              <a:cs typeface="Tino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0683" y="2217936"/>
            <a:ext cx="81245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-51" dirty="0">
                <a:latin typeface="Tinos"/>
                <a:cs typeface="Tinos"/>
              </a:rPr>
              <a:t>2𝑥</a:t>
            </a:r>
            <a:r>
              <a:rPr sz="1972" spc="-77" baseline="27100" dirty="0">
                <a:latin typeface="Tinos"/>
                <a:cs typeface="Tinos"/>
              </a:rPr>
              <a:t>2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180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8</a:t>
            </a:r>
            <a:endParaRPr sz="1796">
              <a:latin typeface="Tinos"/>
              <a:cs typeface="Tino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0875" y="2535586"/>
            <a:ext cx="112807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99" dirty="0">
                <a:latin typeface="Tinos"/>
                <a:cs typeface="Tinos"/>
              </a:rPr>
              <a:t>2</a:t>
            </a:r>
            <a:endParaRPr sz="1315">
              <a:latin typeface="Tinos"/>
              <a:cs typeface="Tino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7257" y="2542233"/>
            <a:ext cx="489508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326" dirty="0">
                <a:latin typeface="Tinos"/>
                <a:cs typeface="Tinos"/>
              </a:rPr>
              <a:t>−</a:t>
            </a:r>
            <a:r>
              <a:rPr sz="1796" spc="-103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16</a:t>
            </a:r>
            <a:endParaRPr sz="1796">
              <a:latin typeface="Tinos"/>
              <a:cs typeface="Tino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4005" y="2389956"/>
            <a:ext cx="64059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317636" algn="l"/>
              </a:tabLst>
            </a:pP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22" dirty="0">
                <a:latin typeface="Tinos"/>
                <a:cs typeface="Tinos"/>
              </a:rPr>
              <a:t>lim</a:t>
            </a:r>
            <a:endParaRPr sz="1796">
              <a:latin typeface="Tinos"/>
              <a:cs typeface="Tino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74919" y="2552935"/>
            <a:ext cx="763584" cy="14661"/>
          </a:xfrm>
          <a:custGeom>
            <a:avLst/>
            <a:gdLst/>
            <a:ahLst/>
            <a:cxnLst/>
            <a:rect l="l" t="t" r="r" b="b"/>
            <a:pathLst>
              <a:path w="1190625" h="22860">
                <a:moveTo>
                  <a:pt x="1190244" y="0"/>
                </a:moveTo>
                <a:lnTo>
                  <a:pt x="0" y="0"/>
                </a:lnTo>
                <a:lnTo>
                  <a:pt x="0" y="22860"/>
                </a:lnTo>
                <a:lnTo>
                  <a:pt x="1190244" y="22860"/>
                </a:lnTo>
                <a:lnTo>
                  <a:pt x="119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3" name="object 23"/>
          <p:cNvSpPr txBox="1"/>
          <p:nvPr/>
        </p:nvSpPr>
        <p:spPr>
          <a:xfrm>
            <a:off x="6012189" y="2527572"/>
            <a:ext cx="693130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315" spc="13" dirty="0">
                <a:latin typeface="Tinos"/>
                <a:cs typeface="Tinos"/>
              </a:rPr>
              <a:t>𝑥→−∞</a:t>
            </a:r>
            <a:r>
              <a:rPr sz="1315" spc="-83" dirty="0">
                <a:latin typeface="Tinos"/>
                <a:cs typeface="Tinos"/>
              </a:rPr>
              <a:t> </a:t>
            </a:r>
            <a:r>
              <a:rPr sz="2693" spc="-664" baseline="-3968" dirty="0">
                <a:latin typeface="Tinos"/>
                <a:cs typeface="Tinos"/>
              </a:rPr>
              <a:t>𝑥</a:t>
            </a:r>
            <a:endParaRPr sz="2693" baseline="-3968">
              <a:latin typeface="Tinos"/>
              <a:cs typeface="Tino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1054" y="2217936"/>
            <a:ext cx="813675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-51" dirty="0">
                <a:latin typeface="Tinos"/>
                <a:cs typeface="Tinos"/>
              </a:rPr>
              <a:t>2𝑥</a:t>
            </a:r>
            <a:r>
              <a:rPr sz="1972" spc="-77" baseline="27100" dirty="0">
                <a:latin typeface="Tinos"/>
                <a:cs typeface="Tinos"/>
              </a:rPr>
              <a:t>2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170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8</a:t>
            </a:r>
            <a:endParaRPr sz="1796">
              <a:latin typeface="Tinos"/>
              <a:cs typeface="Tino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1247" y="2535586"/>
            <a:ext cx="112807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99" dirty="0">
                <a:latin typeface="Tinos"/>
                <a:cs typeface="Tinos"/>
              </a:rPr>
              <a:t>2</a:t>
            </a:r>
            <a:endParaRPr sz="1315">
              <a:latin typeface="Tinos"/>
              <a:cs typeface="Tino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8606" y="2542233"/>
            <a:ext cx="488694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326" dirty="0">
                <a:latin typeface="Tinos"/>
                <a:cs typeface="Tinos"/>
              </a:rPr>
              <a:t>−</a:t>
            </a:r>
            <a:r>
              <a:rPr sz="1796" spc="-109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16</a:t>
            </a:r>
            <a:endParaRPr sz="1796">
              <a:latin typeface="Tinos"/>
              <a:cs typeface="Tino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95436" y="2389956"/>
            <a:ext cx="375072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13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2</a:t>
            </a:r>
            <a:endParaRPr sz="1796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219101"/>
            <a:ext cx="6743971" cy="315590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z="2000" spc="-38" dirty="0">
                <a:solidFill>
                  <a:srgbClr val="000000"/>
                </a:solidFill>
              </a:rPr>
              <a:t>Titik</a:t>
            </a:r>
            <a:r>
              <a:rPr sz="2000" spc="-144" dirty="0">
                <a:solidFill>
                  <a:srgbClr val="000000"/>
                </a:solidFill>
              </a:rPr>
              <a:t> </a:t>
            </a:r>
            <a:r>
              <a:rPr sz="2000" spc="-35" dirty="0">
                <a:solidFill>
                  <a:srgbClr val="000000"/>
                </a:solidFill>
              </a:rPr>
              <a:t>Uji</a:t>
            </a:r>
          </a:p>
        </p:txBody>
      </p:sp>
      <p:sp>
        <p:nvSpPr>
          <p:cNvPr id="3" name="object 3"/>
          <p:cNvSpPr/>
          <p:nvPr/>
        </p:nvSpPr>
        <p:spPr>
          <a:xfrm>
            <a:off x="3270374" y="719357"/>
            <a:ext cx="6197611" cy="333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6602" y="673420"/>
            <a:ext cx="263895" cy="14661"/>
          </a:xfrm>
          <a:custGeom>
            <a:avLst/>
            <a:gdLst/>
            <a:ahLst/>
            <a:cxnLst/>
            <a:rect l="l" t="t" r="r" b="b"/>
            <a:pathLst>
              <a:path w="411480" h="22859">
                <a:moveTo>
                  <a:pt x="411480" y="0"/>
                </a:moveTo>
                <a:lnTo>
                  <a:pt x="0" y="0"/>
                </a:lnTo>
                <a:lnTo>
                  <a:pt x="0" y="22860"/>
                </a:lnTo>
                <a:lnTo>
                  <a:pt x="411480" y="22860"/>
                </a:lnTo>
                <a:lnTo>
                  <a:pt x="411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 txBox="1"/>
          <p:nvPr/>
        </p:nvSpPr>
        <p:spPr>
          <a:xfrm>
            <a:off x="3468620" y="338013"/>
            <a:ext cx="513128" cy="62785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1754"/>
              </a:lnSpc>
              <a:spcBef>
                <a:spcPts val="61"/>
              </a:spcBef>
            </a:pPr>
            <a:r>
              <a:rPr sz="1796" spc="-382" dirty="0">
                <a:latin typeface="Tinos"/>
                <a:cs typeface="Tinos"/>
              </a:rPr>
              <a:t>𝑑𝑦</a:t>
            </a:r>
            <a:endParaRPr sz="1796">
              <a:latin typeface="Tinos"/>
              <a:cs typeface="Tinos"/>
            </a:endParaRPr>
          </a:p>
          <a:p>
            <a:pPr marL="334331">
              <a:lnSpc>
                <a:spcPts val="1276"/>
              </a:lnSpc>
            </a:pPr>
            <a:r>
              <a:rPr sz="1796" spc="324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  <a:p>
            <a:pPr marL="9773">
              <a:lnSpc>
                <a:spcPts val="1677"/>
              </a:lnSpc>
            </a:pPr>
            <a:r>
              <a:rPr sz="1796" spc="-404" dirty="0">
                <a:latin typeface="Tinos"/>
                <a:cs typeface="Tinos"/>
              </a:rPr>
              <a:t>𝑑𝑥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6491" y="673420"/>
            <a:ext cx="3065331" cy="14661"/>
          </a:xfrm>
          <a:custGeom>
            <a:avLst/>
            <a:gdLst/>
            <a:ahLst/>
            <a:cxnLst/>
            <a:rect l="l" t="t" r="r" b="b"/>
            <a:pathLst>
              <a:path w="4779645" h="22859">
                <a:moveTo>
                  <a:pt x="4779264" y="0"/>
                </a:moveTo>
                <a:lnTo>
                  <a:pt x="0" y="0"/>
                </a:lnTo>
                <a:lnTo>
                  <a:pt x="0" y="22860"/>
                </a:lnTo>
                <a:lnTo>
                  <a:pt x="4779264" y="22860"/>
                </a:lnTo>
                <a:lnTo>
                  <a:pt x="4779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4106529" y="403253"/>
            <a:ext cx="912635" cy="210953"/>
          </a:xfrm>
          <a:custGeom>
            <a:avLst/>
            <a:gdLst/>
            <a:ahLst/>
            <a:cxnLst/>
            <a:rect l="l" t="t" r="r" b="b"/>
            <a:pathLst>
              <a:path w="1423035" h="328930">
                <a:moveTo>
                  <a:pt x="1318132" y="0"/>
                </a:moveTo>
                <a:lnTo>
                  <a:pt x="1313434" y="13335"/>
                </a:lnTo>
                <a:lnTo>
                  <a:pt x="1332484" y="21597"/>
                </a:lnTo>
                <a:lnTo>
                  <a:pt x="1348866" y="33051"/>
                </a:lnTo>
                <a:lnTo>
                  <a:pt x="1373631" y="65532"/>
                </a:lnTo>
                <a:lnTo>
                  <a:pt x="1388205" y="109219"/>
                </a:lnTo>
                <a:lnTo>
                  <a:pt x="1393063" y="162813"/>
                </a:lnTo>
                <a:lnTo>
                  <a:pt x="1391828" y="191845"/>
                </a:lnTo>
                <a:lnTo>
                  <a:pt x="1382025" y="241859"/>
                </a:lnTo>
                <a:lnTo>
                  <a:pt x="1362483" y="280965"/>
                </a:lnTo>
                <a:lnTo>
                  <a:pt x="1332678" y="307306"/>
                </a:lnTo>
                <a:lnTo>
                  <a:pt x="1313941" y="315595"/>
                </a:lnTo>
                <a:lnTo>
                  <a:pt x="1318132" y="328930"/>
                </a:lnTo>
                <a:lnTo>
                  <a:pt x="1362964" y="307895"/>
                </a:lnTo>
                <a:lnTo>
                  <a:pt x="1395984" y="271525"/>
                </a:lnTo>
                <a:lnTo>
                  <a:pt x="1416272" y="222678"/>
                </a:lnTo>
                <a:lnTo>
                  <a:pt x="1423035" y="164592"/>
                </a:lnTo>
                <a:lnTo>
                  <a:pt x="1421324" y="134417"/>
                </a:lnTo>
                <a:lnTo>
                  <a:pt x="1407711" y="80974"/>
                </a:lnTo>
                <a:lnTo>
                  <a:pt x="1380855" y="37468"/>
                </a:lnTo>
                <a:lnTo>
                  <a:pt x="1341993" y="8616"/>
                </a:lnTo>
                <a:lnTo>
                  <a:pt x="1318132" y="0"/>
                </a:lnTo>
                <a:close/>
              </a:path>
              <a:path w="14230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316767"/>
            <a:ext cx="6743971" cy="684922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24434">
              <a:lnSpc>
                <a:spcPct val="100000"/>
              </a:lnSpc>
              <a:spcBef>
                <a:spcPts val="61"/>
              </a:spcBef>
            </a:pPr>
            <a:r>
              <a:rPr spc="-122" dirty="0">
                <a:solidFill>
                  <a:srgbClr val="000000"/>
                </a:solidFill>
                <a:latin typeface="Tinos"/>
                <a:cs typeface="Tinos"/>
              </a:rPr>
              <a:t>𝑥</a:t>
            </a:r>
            <a:r>
              <a:rPr sz="1972" spc="-182" baseline="27100" dirty="0">
                <a:solidFill>
                  <a:srgbClr val="000000"/>
                </a:solidFill>
                <a:latin typeface="Tinos"/>
                <a:cs typeface="Tinos"/>
              </a:rPr>
              <a:t>2 </a:t>
            </a:r>
            <a:r>
              <a:rPr sz="1796" spc="324" dirty="0">
                <a:solidFill>
                  <a:srgbClr val="000000"/>
                </a:solidFill>
                <a:latin typeface="Tinos"/>
                <a:cs typeface="Tinos"/>
              </a:rPr>
              <a:t>−</a:t>
            </a:r>
            <a:r>
              <a:rPr sz="1796" spc="-38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796" spc="90" dirty="0">
                <a:solidFill>
                  <a:srgbClr val="000000"/>
                </a:solidFill>
                <a:latin typeface="Tinos"/>
                <a:cs typeface="Tinos"/>
              </a:rPr>
              <a:t>16</a:t>
            </a:r>
            <a:endParaRPr sz="1796">
              <a:latin typeface="Tinos"/>
              <a:cs typeface="Tino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9481" y="403253"/>
            <a:ext cx="403579" cy="210953"/>
          </a:xfrm>
          <a:custGeom>
            <a:avLst/>
            <a:gdLst/>
            <a:ahLst/>
            <a:cxnLst/>
            <a:rect l="l" t="t" r="r" b="b"/>
            <a:pathLst>
              <a:path w="629285" h="328930">
                <a:moveTo>
                  <a:pt x="524128" y="0"/>
                </a:moveTo>
                <a:lnTo>
                  <a:pt x="519429" y="13335"/>
                </a:lnTo>
                <a:lnTo>
                  <a:pt x="538479" y="21597"/>
                </a:lnTo>
                <a:lnTo>
                  <a:pt x="554863" y="33051"/>
                </a:lnTo>
                <a:lnTo>
                  <a:pt x="579627" y="65532"/>
                </a:lnTo>
                <a:lnTo>
                  <a:pt x="594201" y="109219"/>
                </a:lnTo>
                <a:lnTo>
                  <a:pt x="599059" y="162813"/>
                </a:lnTo>
                <a:lnTo>
                  <a:pt x="597824" y="191845"/>
                </a:lnTo>
                <a:lnTo>
                  <a:pt x="588021" y="241859"/>
                </a:lnTo>
                <a:lnTo>
                  <a:pt x="568479" y="280965"/>
                </a:lnTo>
                <a:lnTo>
                  <a:pt x="538674" y="307306"/>
                </a:lnTo>
                <a:lnTo>
                  <a:pt x="519938" y="315595"/>
                </a:lnTo>
                <a:lnTo>
                  <a:pt x="524128" y="328930"/>
                </a:lnTo>
                <a:lnTo>
                  <a:pt x="568960" y="307895"/>
                </a:lnTo>
                <a:lnTo>
                  <a:pt x="601979" y="271525"/>
                </a:lnTo>
                <a:lnTo>
                  <a:pt x="622268" y="222678"/>
                </a:lnTo>
                <a:lnTo>
                  <a:pt x="629030" y="164592"/>
                </a:lnTo>
                <a:lnTo>
                  <a:pt x="627320" y="134417"/>
                </a:lnTo>
                <a:lnTo>
                  <a:pt x="613707" y="80974"/>
                </a:lnTo>
                <a:lnTo>
                  <a:pt x="586851" y="37468"/>
                </a:lnTo>
                <a:lnTo>
                  <a:pt x="547989" y="8616"/>
                </a:lnTo>
                <a:lnTo>
                  <a:pt x="524128" y="0"/>
                </a:lnTo>
                <a:close/>
              </a:path>
              <a:path w="62928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5110224" y="338013"/>
            <a:ext cx="206635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  <a:tabLst>
                <a:tab pos="423922" algn="l"/>
              </a:tabLst>
            </a:pPr>
            <a:r>
              <a:rPr sz="1796" spc="-176" dirty="0">
                <a:latin typeface="Tinos"/>
                <a:cs typeface="Tinos"/>
              </a:rPr>
              <a:t>4𝑥	</a:t>
            </a:r>
            <a:r>
              <a:rPr sz="1796" spc="324" dirty="0">
                <a:latin typeface="Tinos"/>
                <a:cs typeface="Tinos"/>
              </a:rPr>
              <a:t>− </a:t>
            </a:r>
            <a:r>
              <a:rPr sz="1796" spc="-3" dirty="0">
                <a:latin typeface="Tinos"/>
                <a:cs typeface="Tinos"/>
              </a:rPr>
              <a:t>(2𝑥</a:t>
            </a:r>
            <a:r>
              <a:rPr sz="1972" spc="-4" baseline="27100" dirty="0">
                <a:latin typeface="Tinos"/>
                <a:cs typeface="Tinos"/>
              </a:rPr>
              <a:t>2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317" dirty="0">
                <a:latin typeface="Tinos"/>
                <a:cs typeface="Tinos"/>
              </a:rPr>
              <a:t> </a:t>
            </a:r>
            <a:r>
              <a:rPr sz="1796" spc="38" dirty="0">
                <a:latin typeface="Tinos"/>
                <a:cs typeface="Tinos"/>
              </a:rPr>
              <a:t>8)(2𝑥)</a:t>
            </a:r>
            <a:endParaRPr sz="1796">
              <a:latin typeface="Tinos"/>
              <a:cs typeface="Tino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5264" y="662505"/>
            <a:ext cx="109833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-35" dirty="0">
                <a:latin typeface="Tinos"/>
                <a:cs typeface="Tinos"/>
              </a:rPr>
              <a:t>(𝑥</a:t>
            </a:r>
            <a:r>
              <a:rPr sz="1972" spc="-53" baseline="23035" dirty="0">
                <a:latin typeface="Tinos"/>
                <a:cs typeface="Tinos"/>
              </a:rPr>
              <a:t>2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202" dirty="0">
                <a:latin typeface="Tinos"/>
                <a:cs typeface="Tinos"/>
              </a:rPr>
              <a:t> </a:t>
            </a:r>
            <a:r>
              <a:rPr sz="1796" spc="106" dirty="0">
                <a:latin typeface="Tinos"/>
                <a:cs typeface="Tinos"/>
              </a:rPr>
              <a:t>16)</a:t>
            </a:r>
            <a:r>
              <a:rPr sz="1972" spc="158" baseline="23035" dirty="0">
                <a:latin typeface="Tinos"/>
                <a:cs typeface="Tinos"/>
              </a:rPr>
              <a:t>2</a:t>
            </a:r>
            <a:endParaRPr sz="1972" baseline="23035">
              <a:latin typeface="Tinos"/>
              <a:cs typeface="Tino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55910" y="673420"/>
            <a:ext cx="1059651" cy="14661"/>
          </a:xfrm>
          <a:custGeom>
            <a:avLst/>
            <a:gdLst/>
            <a:ahLst/>
            <a:cxnLst/>
            <a:rect l="l" t="t" r="r" b="b"/>
            <a:pathLst>
              <a:path w="1652270" h="22859">
                <a:moveTo>
                  <a:pt x="1652016" y="0"/>
                </a:moveTo>
                <a:lnTo>
                  <a:pt x="0" y="0"/>
                </a:lnTo>
                <a:lnTo>
                  <a:pt x="0" y="22860"/>
                </a:lnTo>
                <a:lnTo>
                  <a:pt x="1652016" y="22860"/>
                </a:lnTo>
                <a:lnTo>
                  <a:pt x="165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1" name="object 11"/>
          <p:cNvSpPr txBox="1"/>
          <p:nvPr/>
        </p:nvSpPr>
        <p:spPr>
          <a:xfrm>
            <a:off x="7190511" y="338013"/>
            <a:ext cx="1540199" cy="62785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05085">
              <a:lnSpc>
                <a:spcPts val="1754"/>
              </a:lnSpc>
              <a:spcBef>
                <a:spcPts val="61"/>
              </a:spcBef>
            </a:pPr>
            <a:r>
              <a:rPr sz="1796" spc="-90" dirty="0">
                <a:latin typeface="Tinos"/>
                <a:cs typeface="Tinos"/>
              </a:rPr>
              <a:t>48𝑥</a:t>
            </a:r>
            <a:endParaRPr sz="1796">
              <a:latin typeface="Tinos"/>
              <a:cs typeface="Tinos"/>
            </a:endParaRPr>
          </a:p>
          <a:p>
            <a:pPr marL="24434">
              <a:lnSpc>
                <a:spcPts val="1276"/>
              </a:lnSpc>
            </a:pP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−</a:t>
            </a:r>
            <a:endParaRPr sz="1796">
              <a:latin typeface="Tinos"/>
              <a:cs typeface="Tinos"/>
            </a:endParaRPr>
          </a:p>
          <a:p>
            <a:pPr marL="465866">
              <a:lnSpc>
                <a:spcPts val="1677"/>
              </a:lnSpc>
            </a:pPr>
            <a:r>
              <a:rPr sz="1796" spc="-35" dirty="0">
                <a:latin typeface="Tinos"/>
                <a:cs typeface="Tinos"/>
              </a:rPr>
              <a:t>(𝑥</a:t>
            </a:r>
            <a:r>
              <a:rPr sz="1972" spc="-53" baseline="23035" dirty="0">
                <a:latin typeface="Tinos"/>
                <a:cs typeface="Tinos"/>
              </a:rPr>
              <a:t>2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202" dirty="0">
                <a:latin typeface="Tinos"/>
                <a:cs typeface="Tinos"/>
              </a:rPr>
              <a:t> </a:t>
            </a:r>
            <a:r>
              <a:rPr sz="1796" spc="106" dirty="0">
                <a:latin typeface="Tinos"/>
                <a:cs typeface="Tinos"/>
              </a:rPr>
              <a:t>16)</a:t>
            </a:r>
            <a:r>
              <a:rPr sz="1972" spc="158" baseline="23035" dirty="0">
                <a:latin typeface="Tinos"/>
                <a:cs typeface="Tinos"/>
              </a:rPr>
              <a:t>2</a:t>
            </a:r>
            <a:endParaRPr sz="1972" baseline="23035">
              <a:latin typeface="Tinos"/>
              <a:cs typeface="Tino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9768" y="1052646"/>
            <a:ext cx="5512464" cy="2908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35" dirty="0">
                <a:solidFill>
                  <a:srgbClr val="000000"/>
                </a:solidFill>
                <a:latin typeface="Trebuchet MS"/>
                <a:cs typeface="Trebuchet MS"/>
              </a:rPr>
              <a:t>Definisi </a:t>
            </a:r>
            <a:r>
              <a:rPr sz="2822" spc="-131" dirty="0">
                <a:solidFill>
                  <a:srgbClr val="000000"/>
                </a:solidFill>
                <a:latin typeface="Trebuchet MS"/>
                <a:cs typeface="Trebuchet MS"/>
              </a:rPr>
              <a:t>Garis </a:t>
            </a:r>
            <a:r>
              <a:rPr sz="2822" spc="-93" dirty="0">
                <a:solidFill>
                  <a:srgbClr val="000000"/>
                </a:solidFill>
                <a:latin typeface="Trebuchet MS"/>
                <a:cs typeface="Trebuchet MS"/>
              </a:rPr>
              <a:t>Singgung </a:t>
            </a:r>
            <a:r>
              <a:rPr sz="2822" spc="-231" dirty="0">
                <a:solidFill>
                  <a:srgbClr val="000000"/>
                </a:solidFill>
                <a:latin typeface="Trebuchet MS"/>
                <a:cs typeface="Trebuchet MS"/>
              </a:rPr>
              <a:t>Tegak </a:t>
            </a:r>
            <a:r>
              <a:rPr sz="2822" spc="-112" dirty="0">
                <a:solidFill>
                  <a:srgbClr val="000000"/>
                </a:solidFill>
                <a:latin typeface="Trebuchet MS"/>
                <a:cs typeface="Trebuchet MS"/>
              </a:rPr>
              <a:t>dan</a:t>
            </a:r>
            <a:r>
              <a:rPr sz="2822" spc="-4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06" dirty="0">
                <a:solidFill>
                  <a:srgbClr val="000000"/>
                </a:solidFill>
                <a:latin typeface="Trebuchet MS"/>
                <a:cs typeface="Trebuchet MS"/>
              </a:rPr>
              <a:t>Cusp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0077" y="1094649"/>
            <a:ext cx="6682478" cy="1580373"/>
          </a:xfrm>
          <a:prstGeom prst="rect">
            <a:avLst/>
          </a:prstGeom>
        </p:spPr>
        <p:txBody>
          <a:bodyPr vert="horz" wrap="square" lIns="0" tIns="63123" rIns="0" bIns="0" rtlCol="0">
            <a:spAutoFit/>
          </a:bodyPr>
          <a:lstStyle/>
          <a:p>
            <a:pPr marL="179179" indent="-147008">
              <a:spcBef>
                <a:spcPts val="497"/>
              </a:spcBef>
              <a:buChar char="•"/>
              <a:tabLst>
                <a:tab pos="179586" algn="l"/>
              </a:tabLst>
            </a:pPr>
            <a:r>
              <a:rPr sz="1796" spc="-67" dirty="0">
                <a:latin typeface="Arial"/>
                <a:cs typeface="Arial"/>
              </a:rPr>
              <a:t>Definisi </a:t>
            </a:r>
            <a:r>
              <a:rPr sz="1796" spc="-115" dirty="0">
                <a:latin typeface="Arial"/>
                <a:cs typeface="Arial"/>
              </a:rPr>
              <a:t>Garis </a:t>
            </a:r>
            <a:r>
              <a:rPr sz="1796" spc="-125" dirty="0">
                <a:latin typeface="Arial"/>
                <a:cs typeface="Arial"/>
              </a:rPr>
              <a:t>Singgung</a:t>
            </a:r>
            <a:r>
              <a:rPr sz="1796" spc="-83" dirty="0">
                <a:latin typeface="Arial"/>
                <a:cs typeface="Arial"/>
              </a:rPr>
              <a:t> </a:t>
            </a:r>
            <a:r>
              <a:rPr sz="1796" spc="-180" dirty="0">
                <a:latin typeface="Arial"/>
                <a:cs typeface="Arial"/>
              </a:rPr>
              <a:t>Tegak</a:t>
            </a:r>
            <a:endParaRPr sz="1796">
              <a:latin typeface="Arial"/>
              <a:cs typeface="Arial"/>
            </a:endParaRPr>
          </a:p>
          <a:p>
            <a:pPr marL="32578">
              <a:lnSpc>
                <a:spcPts val="2046"/>
              </a:lnSpc>
              <a:spcBef>
                <a:spcPts val="433"/>
              </a:spcBef>
            </a:pPr>
            <a:r>
              <a:rPr sz="1796" spc="-77" dirty="0">
                <a:latin typeface="Arial"/>
                <a:cs typeface="Arial"/>
              </a:rPr>
              <a:t>Grafik suatu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414" dirty="0">
                <a:latin typeface="Tinos"/>
                <a:cs typeface="Tinos"/>
              </a:rPr>
              <a:t>𝑓 </a:t>
            </a:r>
            <a:r>
              <a:rPr sz="1796" spc="-80" dirty="0">
                <a:latin typeface="Arial"/>
                <a:cs typeface="Arial"/>
              </a:rPr>
              <a:t>dikatakan </a:t>
            </a:r>
            <a:r>
              <a:rPr sz="1796" spc="-77" dirty="0">
                <a:latin typeface="Arial"/>
                <a:cs typeface="Arial"/>
              </a:rPr>
              <a:t>mempunyai </a:t>
            </a:r>
            <a:r>
              <a:rPr sz="1796" spc="-96" dirty="0">
                <a:latin typeface="Arial"/>
                <a:cs typeface="Arial"/>
              </a:rPr>
              <a:t>garis </a:t>
            </a:r>
            <a:r>
              <a:rPr sz="1796" spc="-103" dirty="0">
                <a:latin typeface="Arial"/>
                <a:cs typeface="Arial"/>
              </a:rPr>
              <a:t>singgung </a:t>
            </a:r>
            <a:r>
              <a:rPr sz="1796" spc="-90" dirty="0">
                <a:latin typeface="Arial"/>
                <a:cs typeface="Arial"/>
              </a:rPr>
              <a:t>tegak </a:t>
            </a:r>
            <a:r>
              <a:rPr sz="1796" spc="-26" dirty="0">
                <a:latin typeface="Arial"/>
                <a:cs typeface="Arial"/>
              </a:rPr>
              <a:t>di</a:t>
            </a:r>
            <a:r>
              <a:rPr sz="1796" spc="186" dirty="0">
                <a:latin typeface="Arial"/>
                <a:cs typeface="Arial"/>
              </a:rPr>
              <a:t> </a:t>
            </a:r>
            <a:r>
              <a:rPr sz="1796" spc="-180" dirty="0">
                <a:latin typeface="Tinos"/>
                <a:cs typeface="Tinos"/>
              </a:rPr>
              <a:t>𝑥</a:t>
            </a:r>
            <a:r>
              <a:rPr sz="1972" spc="-269" baseline="-16260" dirty="0">
                <a:latin typeface="Tinos"/>
                <a:cs typeface="Tinos"/>
              </a:rPr>
              <a:t>0</a:t>
            </a:r>
            <a:endParaRPr sz="1972" baseline="-16260">
              <a:latin typeface="Tinos"/>
              <a:cs typeface="Tinos"/>
            </a:endParaRPr>
          </a:p>
          <a:p>
            <a:pPr marL="32578">
              <a:lnSpc>
                <a:spcPts val="2046"/>
              </a:lnSpc>
            </a:pPr>
            <a:r>
              <a:rPr sz="1796" spc="-58" dirty="0">
                <a:latin typeface="Arial"/>
                <a:cs typeface="Arial"/>
              </a:rPr>
              <a:t>jika </a:t>
            </a:r>
            <a:r>
              <a:rPr sz="1796" spc="-414" dirty="0">
                <a:latin typeface="Tinos"/>
                <a:cs typeface="Tinos"/>
              </a:rPr>
              <a:t>𝑓 </a:t>
            </a:r>
            <a:r>
              <a:rPr sz="1796" spc="-42" dirty="0">
                <a:latin typeface="Arial"/>
                <a:cs typeface="Arial"/>
              </a:rPr>
              <a:t>kontinu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-180" dirty="0">
                <a:latin typeface="Tinos"/>
                <a:cs typeface="Tinos"/>
              </a:rPr>
              <a:t>𝑥</a:t>
            </a:r>
            <a:r>
              <a:rPr sz="1972" spc="-269" baseline="-16260" dirty="0">
                <a:latin typeface="Tinos"/>
                <a:cs typeface="Tinos"/>
              </a:rPr>
              <a:t>0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6" dirty="0">
                <a:latin typeface="Tinos"/>
                <a:cs typeface="Tinos"/>
              </a:rPr>
              <a:t>|𝑓′(𝑥)| </a:t>
            </a:r>
            <a:r>
              <a:rPr sz="1796" spc="-55" dirty="0">
                <a:latin typeface="Arial"/>
                <a:cs typeface="Arial"/>
              </a:rPr>
              <a:t>menuju </a:t>
            </a:r>
            <a:r>
              <a:rPr sz="1796" spc="282" dirty="0">
                <a:latin typeface="Tinos"/>
                <a:cs typeface="Tinos"/>
              </a:rPr>
              <a:t>+∞</a:t>
            </a:r>
            <a:r>
              <a:rPr sz="1796" spc="-163" dirty="0">
                <a:latin typeface="Tinos"/>
                <a:cs typeface="Tinos"/>
              </a:rPr>
              <a:t> </a:t>
            </a:r>
            <a:r>
              <a:rPr sz="1796" spc="-48" dirty="0">
                <a:latin typeface="Arial"/>
                <a:cs typeface="Arial"/>
              </a:rPr>
              <a:t>bila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294" dirty="0">
                <a:latin typeface="Tinos"/>
                <a:cs typeface="Tinos"/>
              </a:rPr>
              <a:t>→ </a:t>
            </a:r>
            <a:r>
              <a:rPr sz="1796" spc="-109" dirty="0">
                <a:latin typeface="Tinos"/>
                <a:cs typeface="Tinos"/>
              </a:rPr>
              <a:t>𝑥</a:t>
            </a:r>
            <a:r>
              <a:rPr sz="1972" spc="-163" baseline="-16260" dirty="0">
                <a:latin typeface="Tinos"/>
                <a:cs typeface="Tinos"/>
              </a:rPr>
              <a:t>0</a:t>
            </a:r>
            <a:r>
              <a:rPr sz="1796" spc="-109" dirty="0">
                <a:latin typeface="Arial"/>
                <a:cs typeface="Arial"/>
              </a:rPr>
              <a:t>.</a:t>
            </a:r>
            <a:endParaRPr sz="1796">
              <a:latin typeface="Arial"/>
              <a:cs typeface="Arial"/>
            </a:endParaRPr>
          </a:p>
          <a:p>
            <a:pPr>
              <a:spcBef>
                <a:spcPts val="16"/>
              </a:spcBef>
            </a:pPr>
            <a:endParaRPr sz="2597">
              <a:latin typeface="Arial"/>
              <a:cs typeface="Arial"/>
            </a:endParaRPr>
          </a:p>
          <a:p>
            <a:pPr marL="179179" indent="-147008">
              <a:buChar char="•"/>
              <a:tabLst>
                <a:tab pos="179586" algn="l"/>
              </a:tabLst>
            </a:pPr>
            <a:r>
              <a:rPr sz="1796" spc="-61" dirty="0">
                <a:latin typeface="Arial"/>
                <a:cs typeface="Arial"/>
              </a:rPr>
              <a:t>Definisi:</a:t>
            </a:r>
            <a:endParaRPr sz="179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077" y="2708584"/>
            <a:ext cx="6682070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32578">
              <a:spcBef>
                <a:spcPts val="61"/>
              </a:spcBef>
              <a:tabLst>
                <a:tab pos="681288" algn="l"/>
                <a:tab pos="1336107" algn="l"/>
                <a:tab pos="1566189" algn="l"/>
                <a:tab pos="2554118" algn="l"/>
                <a:tab pos="3745660" algn="l"/>
                <a:tab pos="4270574" algn="l"/>
                <a:tab pos="4540564" algn="l"/>
                <a:tab pos="4863087" algn="l"/>
                <a:tab pos="5277642" algn="l"/>
                <a:tab pos="5507318" algn="l"/>
                <a:tab pos="6307923" algn="l"/>
              </a:tabLst>
            </a:pPr>
            <a:r>
              <a:rPr sz="1796" spc="-77" dirty="0">
                <a:latin typeface="Arial"/>
                <a:cs typeface="Arial"/>
              </a:rPr>
              <a:t>Grafik	</a:t>
            </a:r>
            <a:r>
              <a:rPr sz="1796" spc="-71" dirty="0">
                <a:latin typeface="Arial"/>
                <a:cs typeface="Arial"/>
              </a:rPr>
              <a:t>fungsi	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77" dirty="0">
                <a:latin typeface="Arial"/>
                <a:cs typeface="Arial"/>
              </a:rPr>
              <a:t>dikatakan	mempunyai	</a:t>
            </a:r>
            <a:r>
              <a:rPr sz="1796" spc="-112" dirty="0">
                <a:latin typeface="Arial"/>
                <a:cs typeface="Arial"/>
              </a:rPr>
              <a:t>cusp	</a:t>
            </a:r>
            <a:r>
              <a:rPr sz="1796" spc="-26" dirty="0">
                <a:latin typeface="Arial"/>
                <a:cs typeface="Arial"/>
              </a:rPr>
              <a:t>di	</a:t>
            </a:r>
            <a:r>
              <a:rPr sz="1796" spc="-180" dirty="0">
                <a:latin typeface="Tinos"/>
                <a:cs typeface="Tinos"/>
              </a:rPr>
              <a:t>𝑥</a:t>
            </a:r>
            <a:r>
              <a:rPr sz="1972" spc="-269" baseline="-16260" dirty="0">
                <a:latin typeface="Tinos"/>
                <a:cs typeface="Tinos"/>
              </a:rPr>
              <a:t>0	</a:t>
            </a:r>
            <a:r>
              <a:rPr sz="1796" spc="-55" dirty="0">
                <a:latin typeface="Arial"/>
                <a:cs typeface="Arial"/>
              </a:rPr>
              <a:t>jika	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2" dirty="0">
                <a:latin typeface="Arial"/>
                <a:cs typeface="Arial"/>
              </a:rPr>
              <a:t>kontinu	</a:t>
            </a:r>
            <a:r>
              <a:rPr sz="1796" spc="-83" dirty="0">
                <a:latin typeface="Arial"/>
                <a:cs typeface="Arial"/>
              </a:rPr>
              <a:t>dan</a:t>
            </a:r>
            <a:endParaRPr sz="179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8222" y="2871613"/>
            <a:ext cx="247198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-96" baseline="-19841" dirty="0">
                <a:latin typeface="Tinos"/>
                <a:cs typeface="Tinos"/>
              </a:rPr>
              <a:t>𝑓</a:t>
            </a:r>
            <a:r>
              <a:rPr sz="1315" spc="-64" dirty="0">
                <a:latin typeface="Tinos"/>
                <a:cs typeface="Tinos"/>
              </a:rPr>
              <a:t>′</a:t>
            </a:r>
            <a:endParaRPr sz="1315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0877" y="3019637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4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8040511" y="3019637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2" y="0"/>
                </a:moveTo>
                <a:lnTo>
                  <a:pt x="322833" y="13334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053230" y="2954691"/>
            <a:ext cx="6379895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32578">
              <a:spcBef>
                <a:spcPts val="61"/>
              </a:spcBef>
              <a:tabLst>
                <a:tab pos="317636" algn="l"/>
                <a:tab pos="5062220" algn="l"/>
                <a:tab pos="5347685" algn="l"/>
              </a:tabLst>
            </a:pP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294" dirty="0">
                <a:latin typeface="Tinos"/>
                <a:cs typeface="Tinos"/>
              </a:rPr>
              <a:t>→   </a:t>
            </a:r>
            <a:r>
              <a:rPr sz="1796" spc="285" dirty="0">
                <a:latin typeface="Tinos"/>
                <a:cs typeface="Tinos"/>
              </a:rPr>
              <a:t>+∞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442" dirty="0">
                <a:latin typeface="Tinos"/>
                <a:cs typeface="Tinos"/>
              </a:rPr>
              <a:t>𝑥                                                                          </a:t>
            </a:r>
            <a:r>
              <a:rPr sz="1796" spc="-436" dirty="0">
                <a:latin typeface="Tinos"/>
                <a:cs typeface="Tinos"/>
              </a:rPr>
              <a:t> </a:t>
            </a:r>
            <a:r>
              <a:rPr sz="1796" spc="-61" dirty="0">
                <a:latin typeface="Arial"/>
                <a:cs typeface="Arial"/>
              </a:rPr>
              <a:t>mendekati </a:t>
            </a:r>
            <a:r>
              <a:rPr sz="1796" spc="-183" dirty="0">
                <a:latin typeface="Tinos"/>
                <a:cs typeface="Tinos"/>
              </a:rPr>
              <a:t>𝑥</a:t>
            </a:r>
            <a:r>
              <a:rPr sz="1972" spc="-274" baseline="-16260" dirty="0">
                <a:latin typeface="Tinos"/>
                <a:cs typeface="Tinos"/>
              </a:rPr>
              <a:t>0 </a:t>
            </a:r>
            <a:r>
              <a:rPr sz="1972" spc="-57" baseline="-16260" dirty="0">
                <a:latin typeface="Tinos"/>
                <a:cs typeface="Tinos"/>
              </a:rPr>
              <a:t>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73" dirty="0">
                <a:latin typeface="Arial"/>
                <a:cs typeface="Arial"/>
              </a:rPr>
              <a:t>suatu</a:t>
            </a:r>
            <a:r>
              <a:rPr sz="1796" spc="-278" dirty="0">
                <a:latin typeface="Arial"/>
                <a:cs typeface="Arial"/>
              </a:rPr>
              <a:t> </a:t>
            </a:r>
            <a:r>
              <a:rPr sz="1796" spc="-93" dirty="0">
                <a:latin typeface="Arial"/>
                <a:cs typeface="Arial"/>
              </a:rPr>
              <a:t>sisi</a:t>
            </a:r>
            <a:r>
              <a:rPr sz="1796" spc="-58" dirty="0">
                <a:latin typeface="Arial"/>
                <a:cs typeface="Arial"/>
              </a:rPr>
              <a:t> </a:t>
            </a:r>
            <a:r>
              <a:rPr sz="1796" spc="-77" dirty="0">
                <a:latin typeface="Arial"/>
                <a:cs typeface="Arial"/>
              </a:rPr>
              <a:t>dan</a:t>
            </a:r>
            <a:r>
              <a:rPr sz="1796" spc="-77" dirty="0">
                <a:latin typeface="Tinos"/>
                <a:cs typeface="Tinos"/>
              </a:rPr>
              <a:t>𝑓</a:t>
            </a:r>
            <a:r>
              <a:rPr sz="1972" spc="-115" baseline="27100" dirty="0">
                <a:latin typeface="Tinos"/>
                <a:cs typeface="Tinos"/>
              </a:rPr>
              <a:t>′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294" dirty="0">
                <a:latin typeface="Tinos"/>
                <a:cs typeface="Tinos"/>
              </a:rPr>
              <a:t>→ </a:t>
            </a:r>
            <a:r>
              <a:rPr sz="1796" spc="285" dirty="0">
                <a:latin typeface="Tinos"/>
                <a:cs typeface="Tinos"/>
              </a:rPr>
              <a:t>−∞</a:t>
            </a:r>
            <a:r>
              <a:rPr sz="1796" spc="-16" dirty="0">
                <a:latin typeface="Tinos"/>
                <a:cs typeface="Tinos"/>
              </a:rPr>
              <a:t> </a:t>
            </a:r>
            <a:r>
              <a:rPr sz="1796" spc="-48" dirty="0">
                <a:latin typeface="Arial"/>
                <a:cs typeface="Arial"/>
              </a:rPr>
              <a:t>bila</a:t>
            </a:r>
            <a:endParaRPr sz="179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8223" y="3201431"/>
            <a:ext cx="3166327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64" dirty="0">
                <a:latin typeface="Arial"/>
                <a:cs typeface="Arial"/>
              </a:rPr>
              <a:t>mendekati </a:t>
            </a:r>
            <a:r>
              <a:rPr sz="1796" spc="-180" dirty="0">
                <a:latin typeface="Tinos"/>
                <a:cs typeface="Tinos"/>
              </a:rPr>
              <a:t>𝑥</a:t>
            </a:r>
            <a:r>
              <a:rPr sz="1972" spc="-269" baseline="-16260" dirty="0">
                <a:latin typeface="Tinos"/>
                <a:cs typeface="Tinos"/>
              </a:rPr>
              <a:t>0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96" dirty="0">
                <a:latin typeface="Arial"/>
                <a:cs typeface="Arial"/>
              </a:rPr>
              <a:t>sisi </a:t>
            </a:r>
            <a:r>
              <a:rPr sz="1796" spc="-119" dirty="0">
                <a:latin typeface="Arial"/>
                <a:cs typeface="Arial"/>
              </a:rPr>
              <a:t>yang</a:t>
            </a:r>
            <a:r>
              <a:rPr sz="1796" spc="-125" dirty="0">
                <a:latin typeface="Arial"/>
                <a:cs typeface="Arial"/>
              </a:rPr>
              <a:t> </a:t>
            </a:r>
            <a:r>
              <a:rPr sz="1796" spc="-48" dirty="0">
                <a:latin typeface="Arial"/>
                <a:cs typeface="Arial"/>
              </a:rPr>
              <a:t>lain.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9170" y="483807"/>
            <a:ext cx="5915147" cy="357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6ECFA2-3162-4706-B575-907EBA18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316767"/>
            <a:ext cx="6743971" cy="684922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pc="-77" dirty="0">
                <a:solidFill>
                  <a:srgbClr val="000000"/>
                </a:solidFill>
              </a:rPr>
              <a:t>Contoh: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502" y="603863"/>
            <a:ext cx="1466895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796" spc="-151" dirty="0">
                <a:latin typeface="Tinos"/>
                <a:cs typeface="Tinos"/>
              </a:rPr>
              <a:t>(𝑥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176" dirty="0">
                <a:latin typeface="Tinos"/>
                <a:cs typeface="Tinos"/>
              </a:rPr>
              <a:t> </a:t>
            </a:r>
            <a:r>
              <a:rPr sz="1796" spc="141" dirty="0">
                <a:latin typeface="Tinos"/>
                <a:cs typeface="Tinos"/>
              </a:rPr>
              <a:t>4)</a:t>
            </a:r>
            <a:r>
              <a:rPr sz="1972" spc="212" baseline="27100" dirty="0">
                <a:latin typeface="Tinos"/>
                <a:cs typeface="Tinos"/>
              </a:rPr>
              <a:t>2/3</a:t>
            </a:r>
            <a:endParaRPr sz="1972" baseline="27100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8476" y="2137546"/>
            <a:ext cx="397878" cy="219912"/>
          </a:xfrm>
          <a:custGeom>
            <a:avLst/>
            <a:gdLst/>
            <a:ahLst/>
            <a:cxnLst/>
            <a:rect l="l" t="t" r="r" b="b"/>
            <a:pathLst>
              <a:path w="620394" h="342900">
                <a:moveTo>
                  <a:pt x="620268" y="0"/>
                </a:moveTo>
                <a:lnTo>
                  <a:pt x="227075" y="0"/>
                </a:lnTo>
                <a:lnTo>
                  <a:pt x="227075" y="635"/>
                </a:lnTo>
                <a:lnTo>
                  <a:pt x="203707" y="635"/>
                </a:lnTo>
                <a:lnTo>
                  <a:pt x="118109" y="296672"/>
                </a:lnTo>
                <a:lnTo>
                  <a:pt x="56895" y="162051"/>
                </a:lnTo>
                <a:lnTo>
                  <a:pt x="0" y="188087"/>
                </a:lnTo>
                <a:lnTo>
                  <a:pt x="5333" y="201040"/>
                </a:lnTo>
                <a:lnTo>
                  <a:pt x="34670" y="188087"/>
                </a:lnTo>
                <a:lnTo>
                  <a:pt x="106425" y="342392"/>
                </a:lnTo>
                <a:lnTo>
                  <a:pt x="123189" y="342392"/>
                </a:lnTo>
                <a:lnTo>
                  <a:pt x="216534" y="23749"/>
                </a:lnTo>
                <a:lnTo>
                  <a:pt x="247903" y="23749"/>
                </a:lnTo>
                <a:lnTo>
                  <a:pt x="247903" y="22860"/>
                </a:lnTo>
                <a:lnTo>
                  <a:pt x="620268" y="22860"/>
                </a:lnTo>
                <a:lnTo>
                  <a:pt x="620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4998476" y="3230753"/>
            <a:ext cx="534712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282" dirty="0">
                <a:latin typeface="Tinos"/>
                <a:cs typeface="Tinos"/>
              </a:rPr>
              <a:t>𝑥</a:t>
            </a:r>
            <a:r>
              <a:rPr sz="1315" spc="-218" dirty="0">
                <a:latin typeface="Tinos"/>
                <a:cs typeface="Tinos"/>
              </a:rPr>
              <a:t>→</a:t>
            </a:r>
            <a:r>
              <a:rPr sz="1315" spc="208" dirty="0">
                <a:latin typeface="Tinos"/>
                <a:cs typeface="Tinos"/>
              </a:rPr>
              <a:t>+</a:t>
            </a:r>
            <a:r>
              <a:rPr sz="1315" spc="269" dirty="0">
                <a:latin typeface="Tinos"/>
                <a:cs typeface="Tinos"/>
              </a:rPr>
              <a:t>∞</a:t>
            </a:r>
            <a:endParaRPr sz="1315">
              <a:latin typeface="Tinos"/>
              <a:cs typeface="Tino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1932" y="873759"/>
            <a:ext cx="6681256" cy="2900670"/>
          </a:xfrm>
          <a:prstGeom prst="rect">
            <a:avLst/>
          </a:prstGeom>
        </p:spPr>
        <p:txBody>
          <a:bodyPr vert="horz" wrap="square" lIns="0" tIns="63123" rIns="0" bIns="0" rtlCol="0">
            <a:spAutoFit/>
          </a:bodyPr>
          <a:lstStyle/>
          <a:p>
            <a:pPr marL="370982" indent="-330667">
              <a:spcBef>
                <a:spcPts val="497"/>
              </a:spcBef>
              <a:buAutoNum type="alphaLcPeriod"/>
              <a:tabLst>
                <a:tab pos="370982" algn="l"/>
                <a:tab pos="371390" algn="l"/>
              </a:tabLst>
            </a:pPr>
            <a:r>
              <a:rPr sz="1796" spc="-58" dirty="0">
                <a:latin typeface="Arial"/>
                <a:cs typeface="Arial"/>
              </a:rPr>
              <a:t>Simetri: </a:t>
            </a:r>
            <a:r>
              <a:rPr sz="1796" spc="-35" dirty="0">
                <a:latin typeface="Arial"/>
                <a:cs typeface="Arial"/>
              </a:rPr>
              <a:t>tidak </a:t>
            </a:r>
            <a:r>
              <a:rPr sz="1796" spc="-112" dirty="0">
                <a:latin typeface="Arial"/>
                <a:cs typeface="Arial"/>
              </a:rPr>
              <a:t>ada </a:t>
            </a:r>
            <a:r>
              <a:rPr sz="1796" spc="-35" dirty="0">
                <a:latin typeface="Arial"/>
                <a:cs typeface="Arial"/>
              </a:rPr>
              <a:t>simetri </a:t>
            </a:r>
            <a:r>
              <a:rPr sz="1796" spc="-58" dirty="0">
                <a:latin typeface="Arial"/>
                <a:cs typeface="Arial"/>
              </a:rPr>
              <a:t>terhadap </a:t>
            </a:r>
            <a:r>
              <a:rPr sz="1796" spc="-90" dirty="0">
                <a:latin typeface="Arial"/>
                <a:cs typeface="Arial"/>
              </a:rPr>
              <a:t>sumbu </a:t>
            </a:r>
            <a:r>
              <a:rPr sz="1796" spc="-48" dirty="0">
                <a:latin typeface="Arial"/>
                <a:cs typeface="Arial"/>
              </a:rPr>
              <a:t>koordinat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26" dirty="0">
                <a:latin typeface="Arial"/>
                <a:cs typeface="Arial"/>
              </a:rPr>
              <a:t>titik</a:t>
            </a:r>
            <a:r>
              <a:rPr sz="1796" spc="-266" dirty="0">
                <a:latin typeface="Arial"/>
                <a:cs typeface="Arial"/>
              </a:rPr>
              <a:t> </a:t>
            </a:r>
            <a:r>
              <a:rPr sz="1796" spc="-103" dirty="0">
                <a:latin typeface="Arial"/>
                <a:cs typeface="Arial"/>
              </a:rPr>
              <a:t>asal.</a:t>
            </a:r>
            <a:endParaRPr sz="1796">
              <a:latin typeface="Arial"/>
              <a:cs typeface="Arial"/>
            </a:endParaRPr>
          </a:p>
          <a:p>
            <a:pPr marL="370982" indent="-330667">
              <a:lnSpc>
                <a:spcPts val="2046"/>
              </a:lnSpc>
              <a:spcBef>
                <a:spcPts val="433"/>
              </a:spcBef>
              <a:buAutoNum type="alphaLcPeriod"/>
              <a:tabLst>
                <a:tab pos="370982" algn="l"/>
                <a:tab pos="371390" algn="l"/>
              </a:tabLst>
            </a:pPr>
            <a:r>
              <a:rPr sz="1796" spc="-87" dirty="0">
                <a:latin typeface="Arial"/>
                <a:cs typeface="Arial"/>
              </a:rPr>
              <a:t>Perpotongan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90" dirty="0">
                <a:latin typeface="Arial"/>
                <a:cs typeface="Arial"/>
              </a:rPr>
              <a:t>sumbu </a:t>
            </a:r>
            <a:r>
              <a:rPr sz="1796" spc="-205" dirty="0">
                <a:latin typeface="Tinos"/>
                <a:cs typeface="Tinos"/>
              </a:rPr>
              <a:t>𝑥</a:t>
            </a:r>
            <a:r>
              <a:rPr sz="1796" spc="-205" dirty="0">
                <a:latin typeface="Arial"/>
                <a:cs typeface="Arial"/>
              </a:rPr>
              <a:t>: </a:t>
            </a: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796" spc="93" dirty="0">
                <a:latin typeface="Tinos"/>
                <a:cs typeface="Tinos"/>
              </a:rPr>
              <a:t>0 </a:t>
            </a:r>
            <a:r>
              <a:rPr sz="1796" spc="-90" dirty="0">
                <a:latin typeface="Arial"/>
                <a:cs typeface="Arial"/>
              </a:rPr>
              <a:t>menghasilkan</a:t>
            </a:r>
            <a:r>
              <a:rPr sz="1796" spc="-333" dirty="0">
                <a:latin typeface="Arial"/>
                <a:cs typeface="Arial"/>
              </a:rPr>
              <a:t> </a:t>
            </a:r>
            <a:r>
              <a:rPr sz="1796" spc="-58" dirty="0">
                <a:latin typeface="Arial"/>
                <a:cs typeface="Arial"/>
              </a:rPr>
              <a:t>perpotongandi</a:t>
            </a:r>
            <a:endParaRPr sz="1796">
              <a:latin typeface="Arial"/>
              <a:cs typeface="Arial"/>
            </a:endParaRPr>
          </a:p>
          <a:p>
            <a:pPr marL="370982">
              <a:lnSpc>
                <a:spcPts val="2046"/>
              </a:lnSpc>
            </a:pP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4</a:t>
            </a:r>
            <a:endParaRPr sz="1796">
              <a:latin typeface="Tinos"/>
              <a:cs typeface="Tinos"/>
            </a:endParaRPr>
          </a:p>
          <a:p>
            <a:pPr marL="370982" indent="-330667">
              <a:lnSpc>
                <a:spcPts val="2139"/>
              </a:lnSpc>
              <a:spcBef>
                <a:spcPts val="433"/>
              </a:spcBef>
              <a:buAutoNum type="alphaLcPeriod" startAt="3"/>
              <a:tabLst>
                <a:tab pos="370982" algn="l"/>
                <a:tab pos="371390" algn="l"/>
              </a:tabLst>
            </a:pPr>
            <a:r>
              <a:rPr sz="1796" spc="-87" dirty="0">
                <a:latin typeface="Arial"/>
                <a:cs typeface="Arial"/>
              </a:rPr>
              <a:t>Perpotongan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90" dirty="0">
                <a:latin typeface="Arial"/>
                <a:cs typeface="Arial"/>
              </a:rPr>
              <a:t>sumbu </a:t>
            </a:r>
            <a:r>
              <a:rPr sz="1796" spc="-196" dirty="0">
                <a:latin typeface="Tinos"/>
                <a:cs typeface="Tinos"/>
              </a:rPr>
              <a:t>𝑦</a:t>
            </a:r>
            <a:r>
              <a:rPr sz="1796" spc="-196" dirty="0">
                <a:latin typeface="Arial"/>
                <a:cs typeface="Arial"/>
              </a:rPr>
              <a:t>: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6" dirty="0">
                <a:latin typeface="Tinos"/>
                <a:cs typeface="Tinos"/>
              </a:rPr>
              <a:t>= </a:t>
            </a:r>
            <a:r>
              <a:rPr sz="1796" spc="93" dirty="0">
                <a:latin typeface="Tinos"/>
                <a:cs typeface="Tinos"/>
              </a:rPr>
              <a:t>0 </a:t>
            </a:r>
            <a:r>
              <a:rPr sz="1796" spc="-90" dirty="0">
                <a:latin typeface="Arial"/>
                <a:cs typeface="Arial"/>
              </a:rPr>
              <a:t>menghasilkan </a:t>
            </a:r>
            <a:r>
              <a:rPr sz="1796" spc="-64" dirty="0">
                <a:latin typeface="Arial"/>
                <a:cs typeface="Arial"/>
              </a:rPr>
              <a:t>perpotongan</a:t>
            </a:r>
            <a:r>
              <a:rPr sz="1796" spc="-314" dirty="0">
                <a:latin typeface="Arial"/>
                <a:cs typeface="Arial"/>
              </a:rPr>
              <a:t> </a:t>
            </a:r>
            <a:r>
              <a:rPr sz="1796" spc="-26" dirty="0">
                <a:latin typeface="Arial"/>
                <a:cs typeface="Arial"/>
              </a:rPr>
              <a:t>di</a:t>
            </a:r>
            <a:endParaRPr sz="1796">
              <a:latin typeface="Arial"/>
              <a:cs typeface="Arial"/>
            </a:endParaRPr>
          </a:p>
          <a:p>
            <a:pPr marL="370982">
              <a:lnSpc>
                <a:spcPts val="2139"/>
              </a:lnSpc>
            </a:pP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587" spc="163" baseline="50505" dirty="0">
                <a:latin typeface="Tinos"/>
                <a:cs typeface="Tinos"/>
              </a:rPr>
              <a:t>3</a:t>
            </a:r>
            <a:r>
              <a:rPr sz="1587" spc="235" baseline="50505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16</a:t>
            </a:r>
            <a:endParaRPr sz="1796">
              <a:latin typeface="Tinos"/>
              <a:cs typeface="Tinos"/>
            </a:endParaRPr>
          </a:p>
          <a:p>
            <a:pPr marL="370982" indent="-330667">
              <a:spcBef>
                <a:spcPts val="500"/>
              </a:spcBef>
              <a:buAutoNum type="alphaLcPeriod" startAt="4"/>
              <a:tabLst>
                <a:tab pos="370982" algn="l"/>
                <a:tab pos="371390" algn="l"/>
              </a:tabLst>
            </a:pPr>
            <a:r>
              <a:rPr sz="1796" spc="-45" dirty="0">
                <a:latin typeface="Arial"/>
                <a:cs typeface="Arial"/>
              </a:rPr>
              <a:t>Asimtot </a:t>
            </a:r>
            <a:r>
              <a:rPr sz="1796" spc="-77" dirty="0">
                <a:latin typeface="Arial"/>
                <a:cs typeface="Arial"/>
              </a:rPr>
              <a:t>tegak: </a:t>
            </a:r>
            <a:r>
              <a:rPr sz="1796" spc="-35" dirty="0">
                <a:latin typeface="Arial"/>
                <a:cs typeface="Arial"/>
              </a:rPr>
              <a:t>tidak </a:t>
            </a:r>
            <a:r>
              <a:rPr sz="1796" spc="-99" dirty="0">
                <a:latin typeface="Arial"/>
                <a:cs typeface="Arial"/>
              </a:rPr>
              <a:t>ada, </a:t>
            </a:r>
            <a:r>
              <a:rPr sz="1796" spc="-93" dirty="0">
                <a:latin typeface="Arial"/>
                <a:cs typeface="Arial"/>
              </a:rPr>
              <a:t>karena </a:t>
            </a: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796" spc="-151" dirty="0">
                <a:latin typeface="Tinos"/>
                <a:cs typeface="Tinos"/>
              </a:rPr>
              <a:t>(𝑥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278" dirty="0">
                <a:latin typeface="Tinos"/>
                <a:cs typeface="Tinos"/>
              </a:rPr>
              <a:t> </a:t>
            </a:r>
            <a:r>
              <a:rPr sz="1796" spc="141" dirty="0">
                <a:latin typeface="Tinos"/>
                <a:cs typeface="Tinos"/>
              </a:rPr>
              <a:t>4)</a:t>
            </a:r>
            <a:r>
              <a:rPr sz="1972" spc="212" baseline="27100" dirty="0">
                <a:latin typeface="Tinos"/>
                <a:cs typeface="Tinos"/>
              </a:rPr>
              <a:t>2/3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42" dirty="0">
                <a:latin typeface="Arial"/>
                <a:cs typeface="Arial"/>
              </a:rPr>
              <a:t>kontinu</a:t>
            </a:r>
            <a:endParaRPr sz="1796">
              <a:latin typeface="Arial"/>
              <a:cs typeface="Arial"/>
            </a:endParaRPr>
          </a:p>
          <a:p>
            <a:pPr marL="370982" indent="-330667">
              <a:lnSpc>
                <a:spcPts val="2119"/>
              </a:lnSpc>
              <a:spcBef>
                <a:spcPts val="417"/>
              </a:spcBef>
              <a:buAutoNum type="alphaLcPeriod" startAt="4"/>
              <a:tabLst>
                <a:tab pos="370982" algn="l"/>
                <a:tab pos="371390" algn="l"/>
              </a:tabLst>
            </a:pPr>
            <a:r>
              <a:rPr sz="1796" spc="-45" dirty="0">
                <a:latin typeface="Arial"/>
                <a:cs typeface="Arial"/>
              </a:rPr>
              <a:t>Asimtot </a:t>
            </a:r>
            <a:r>
              <a:rPr sz="1796" spc="-48" dirty="0">
                <a:latin typeface="Arial"/>
                <a:cs typeface="Arial"/>
              </a:rPr>
              <a:t>datar: </a:t>
            </a:r>
            <a:r>
              <a:rPr sz="1796" spc="-35" dirty="0">
                <a:latin typeface="Arial"/>
                <a:cs typeface="Arial"/>
              </a:rPr>
              <a:t>tidak </a:t>
            </a:r>
            <a:r>
              <a:rPr sz="1796" spc="-99" dirty="0">
                <a:latin typeface="Arial"/>
                <a:cs typeface="Arial"/>
              </a:rPr>
              <a:t>ada,</a:t>
            </a:r>
            <a:r>
              <a:rPr sz="1796" spc="-218" dirty="0">
                <a:latin typeface="Arial"/>
                <a:cs typeface="Arial"/>
              </a:rPr>
              <a:t> </a:t>
            </a:r>
            <a:r>
              <a:rPr sz="1796" spc="-115" dirty="0">
                <a:latin typeface="Arial"/>
                <a:cs typeface="Arial"/>
              </a:rPr>
              <a:t>sebab</a:t>
            </a:r>
            <a:endParaRPr sz="1796">
              <a:latin typeface="Arial"/>
              <a:cs typeface="Arial"/>
            </a:endParaRPr>
          </a:p>
          <a:p>
            <a:pPr marL="127869" algn="ctr">
              <a:lnSpc>
                <a:spcPts val="2119"/>
              </a:lnSpc>
              <a:tabLst>
                <a:tab pos="544053" algn="l"/>
              </a:tabLst>
            </a:pPr>
            <a:r>
              <a:rPr sz="1796" spc="22" dirty="0">
                <a:latin typeface="Tinos"/>
                <a:cs typeface="Tinos"/>
              </a:rPr>
              <a:t>lim	</a:t>
            </a:r>
            <a:r>
              <a:rPr sz="1796" spc="-151" dirty="0">
                <a:latin typeface="Tinos"/>
                <a:cs typeface="Tinos"/>
              </a:rPr>
              <a:t>(𝑥 </a:t>
            </a:r>
            <a:r>
              <a:rPr sz="1796" spc="324" dirty="0">
                <a:latin typeface="Tinos"/>
                <a:cs typeface="Tinos"/>
              </a:rPr>
              <a:t>− </a:t>
            </a:r>
            <a:r>
              <a:rPr sz="1796" spc="144" dirty="0">
                <a:latin typeface="Tinos"/>
                <a:cs typeface="Tinos"/>
              </a:rPr>
              <a:t>4)</a:t>
            </a:r>
            <a:r>
              <a:rPr sz="1972" spc="216" baseline="27100" dirty="0">
                <a:latin typeface="Tinos"/>
                <a:cs typeface="Tinos"/>
              </a:rPr>
              <a:t>2/3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128" dirty="0">
                <a:latin typeface="Tinos"/>
                <a:cs typeface="Tinos"/>
              </a:rPr>
              <a:t> </a:t>
            </a:r>
            <a:r>
              <a:rPr sz="1796" spc="282" dirty="0">
                <a:latin typeface="Tinos"/>
                <a:cs typeface="Tinos"/>
              </a:rPr>
              <a:t>+∞</a:t>
            </a:r>
            <a:endParaRPr sz="1796">
              <a:latin typeface="Tinos"/>
              <a:cs typeface="Tinos"/>
            </a:endParaRPr>
          </a:p>
          <a:p>
            <a:pPr marL="127869" algn="ctr">
              <a:lnSpc>
                <a:spcPts val="1860"/>
              </a:lnSpc>
              <a:spcBef>
                <a:spcPts val="491"/>
              </a:spcBef>
              <a:tabLst>
                <a:tab pos="544053" algn="l"/>
              </a:tabLst>
            </a:pPr>
            <a:r>
              <a:rPr sz="1796" spc="26" dirty="0">
                <a:latin typeface="Tinos"/>
                <a:cs typeface="Tinos"/>
              </a:rPr>
              <a:t>lim	</a:t>
            </a:r>
            <a:r>
              <a:rPr sz="1796" spc="-147" dirty="0">
                <a:latin typeface="Tinos"/>
                <a:cs typeface="Tinos"/>
              </a:rPr>
              <a:t>(𝑥 </a:t>
            </a:r>
            <a:r>
              <a:rPr sz="1796" spc="326" dirty="0">
                <a:latin typeface="Tinos"/>
                <a:cs typeface="Tinos"/>
              </a:rPr>
              <a:t>− </a:t>
            </a:r>
            <a:r>
              <a:rPr sz="1796" spc="144" dirty="0">
                <a:latin typeface="Tinos"/>
                <a:cs typeface="Tinos"/>
              </a:rPr>
              <a:t>4)</a:t>
            </a:r>
            <a:r>
              <a:rPr sz="1972" spc="216" baseline="27100" dirty="0">
                <a:latin typeface="Tinos"/>
                <a:cs typeface="Tinos"/>
              </a:rPr>
              <a:t>2/3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-147" dirty="0">
                <a:latin typeface="Tinos"/>
                <a:cs typeface="Tinos"/>
              </a:rPr>
              <a:t> </a:t>
            </a:r>
            <a:r>
              <a:rPr sz="1796" spc="285" dirty="0">
                <a:latin typeface="Tinos"/>
                <a:cs typeface="Tinos"/>
              </a:rPr>
              <a:t>+∞</a:t>
            </a:r>
            <a:endParaRPr sz="1796">
              <a:latin typeface="Tinos"/>
              <a:cs typeface="Tinos"/>
            </a:endParaRPr>
          </a:p>
          <a:p>
            <a:pPr marR="1628495" algn="ctr">
              <a:lnSpc>
                <a:spcPts val="1283"/>
              </a:lnSpc>
            </a:pPr>
            <a:r>
              <a:rPr sz="1315" spc="13" dirty="0">
                <a:latin typeface="Tinos"/>
                <a:cs typeface="Tinos"/>
              </a:rPr>
              <a:t>𝑥→−∞</a:t>
            </a:r>
            <a:endParaRPr sz="1315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526637"/>
            <a:ext cx="6743971" cy="265181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  <a:tabLst>
                <a:tab pos="338404" algn="l"/>
              </a:tabLst>
            </a:pPr>
            <a:r>
              <a:rPr sz="1667" spc="-3" dirty="0">
                <a:solidFill>
                  <a:srgbClr val="000000"/>
                </a:solidFill>
              </a:rPr>
              <a:t>f</a:t>
            </a:r>
            <a:r>
              <a:rPr sz="1667" dirty="0">
                <a:solidFill>
                  <a:srgbClr val="000000"/>
                </a:solidFill>
              </a:rPr>
              <a:t>.	</a:t>
            </a:r>
            <a:r>
              <a:rPr sz="1667" spc="-305" dirty="0">
                <a:solidFill>
                  <a:srgbClr val="000000"/>
                </a:solidFill>
              </a:rPr>
              <a:t>T</a:t>
            </a:r>
            <a:r>
              <a:rPr sz="1667" spc="-55" dirty="0">
                <a:solidFill>
                  <a:srgbClr val="000000"/>
                </a:solidFill>
              </a:rPr>
              <a:t>urunan</a:t>
            </a:r>
            <a:endParaRPr sz="1667"/>
          </a:p>
        </p:txBody>
      </p:sp>
      <p:sp>
        <p:nvSpPr>
          <p:cNvPr id="3" name="object 3"/>
          <p:cNvSpPr/>
          <p:nvPr/>
        </p:nvSpPr>
        <p:spPr>
          <a:xfrm>
            <a:off x="4230167" y="937314"/>
            <a:ext cx="245569" cy="13846"/>
          </a:xfrm>
          <a:custGeom>
            <a:avLst/>
            <a:gdLst/>
            <a:ahLst/>
            <a:cxnLst/>
            <a:rect l="l" t="t" r="r" b="b"/>
            <a:pathLst>
              <a:path w="382904" h="21590">
                <a:moveTo>
                  <a:pt x="382523" y="0"/>
                </a:moveTo>
                <a:lnTo>
                  <a:pt x="0" y="0"/>
                </a:lnTo>
                <a:lnTo>
                  <a:pt x="0" y="21336"/>
                </a:lnTo>
                <a:lnTo>
                  <a:pt x="382523" y="21336"/>
                </a:lnTo>
                <a:lnTo>
                  <a:pt x="382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4222186" y="624387"/>
            <a:ext cx="259008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423" dirty="0">
                <a:latin typeface="Tinos"/>
                <a:cs typeface="Tinos"/>
              </a:rPr>
              <a:t>𝑑</a:t>
            </a:r>
            <a:r>
              <a:rPr sz="1667" spc="-468" dirty="0">
                <a:latin typeface="Tinos"/>
                <a:cs typeface="Tinos"/>
              </a:rPr>
              <a:t>𝑦</a:t>
            </a:r>
            <a:endParaRPr sz="1667">
              <a:latin typeface="Tinos"/>
              <a:cs typeface="Tino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1415" y="765131"/>
            <a:ext cx="71675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167" dirty="0">
                <a:latin typeface="Tinos"/>
                <a:cs typeface="Tinos"/>
              </a:rPr>
              <a:t>′</a:t>
            </a:r>
            <a:endParaRPr sz="1218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2311" y="846336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5">
                <a:moveTo>
                  <a:pt x="306070" y="0"/>
                </a:moveTo>
                <a:lnTo>
                  <a:pt x="301625" y="12445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2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7"/>
                </a:lnTo>
                <a:lnTo>
                  <a:pt x="306070" y="306323"/>
                </a:lnTo>
                <a:lnTo>
                  <a:pt x="347805" y="286670"/>
                </a:lnTo>
                <a:lnTo>
                  <a:pt x="378587" y="252729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5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 txBox="1"/>
          <p:nvPr/>
        </p:nvSpPr>
        <p:spPr>
          <a:xfrm>
            <a:off x="4223163" y="784679"/>
            <a:ext cx="930147" cy="42246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311120">
              <a:lnSpc>
                <a:spcPts val="1558"/>
              </a:lnSpc>
              <a:spcBef>
                <a:spcPts val="67"/>
              </a:spcBef>
              <a:tabLst>
                <a:tab pos="808750" algn="l"/>
              </a:tabLst>
            </a:pP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5" dirty="0">
                <a:latin typeface="Tinos"/>
                <a:cs typeface="Tinos"/>
              </a:rPr>
              <a:t> </a:t>
            </a:r>
            <a:r>
              <a:rPr sz="1667" spc="-487" dirty="0">
                <a:latin typeface="Tinos"/>
                <a:cs typeface="Tinos"/>
              </a:rPr>
              <a:t>𝑓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-525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  <a:p>
            <a:pPr marL="8145">
              <a:lnSpc>
                <a:spcPts val="1558"/>
              </a:lnSpc>
            </a:pPr>
            <a:r>
              <a:rPr sz="1667" spc="-369" dirty="0">
                <a:latin typeface="Tinos"/>
                <a:cs typeface="Tinos"/>
              </a:rPr>
              <a:t>𝑑𝑥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3477" y="937314"/>
            <a:ext cx="117286" cy="13846"/>
          </a:xfrm>
          <a:custGeom>
            <a:avLst/>
            <a:gdLst/>
            <a:ahLst/>
            <a:cxnLst/>
            <a:rect l="l" t="t" r="r" b="b"/>
            <a:pathLst>
              <a:path w="182879" h="21590">
                <a:moveTo>
                  <a:pt x="182879" y="0"/>
                </a:moveTo>
                <a:lnTo>
                  <a:pt x="0" y="0"/>
                </a:lnTo>
                <a:lnTo>
                  <a:pt x="0" y="21336"/>
                </a:lnTo>
                <a:lnTo>
                  <a:pt x="182879" y="21336"/>
                </a:lnTo>
                <a:lnTo>
                  <a:pt x="182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5505740" y="624387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2</a:t>
            </a:r>
            <a:endParaRPr sz="1667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9737" y="784679"/>
            <a:ext cx="1049877" cy="429626"/>
          </a:xfrm>
          <a:prstGeom prst="rect">
            <a:avLst/>
          </a:prstGeom>
        </p:spPr>
        <p:txBody>
          <a:bodyPr vert="horz" wrap="square" lIns="0" tIns="120544" rIns="0" bIns="0" rtlCol="0">
            <a:spAutoFit/>
          </a:bodyPr>
          <a:lstStyle/>
          <a:p>
            <a:pPr marL="223974" marR="3258" indent="-216237">
              <a:lnSpc>
                <a:spcPct val="55800"/>
              </a:lnSpc>
              <a:spcBef>
                <a:spcPts val="949"/>
              </a:spcBef>
              <a:tabLst>
                <a:tab pos="376684" algn="l"/>
              </a:tabLst>
            </a:pPr>
            <a:r>
              <a:rPr sz="1667" spc="305" dirty="0">
                <a:latin typeface="Tinos"/>
                <a:cs typeface="Tinos"/>
              </a:rPr>
              <a:t>=		</a:t>
            </a:r>
            <a:r>
              <a:rPr sz="1667" spc="-138" dirty="0">
                <a:latin typeface="Tinos"/>
                <a:cs typeface="Tinos"/>
              </a:rPr>
              <a:t>(𝑥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250" dirty="0">
                <a:latin typeface="Tinos"/>
                <a:cs typeface="Tinos"/>
              </a:rPr>
              <a:t> </a:t>
            </a:r>
            <a:r>
              <a:rPr sz="1667" spc="112" dirty="0">
                <a:latin typeface="Tinos"/>
                <a:cs typeface="Tinos"/>
              </a:rPr>
              <a:t>4)  </a:t>
            </a:r>
            <a:r>
              <a:rPr sz="1667" spc="90" dirty="0">
                <a:latin typeface="Tinos"/>
                <a:cs typeface="Tinos"/>
              </a:rPr>
              <a:t>3</a:t>
            </a:r>
            <a:endParaRPr sz="1667">
              <a:latin typeface="Tinos"/>
              <a:cs typeface="Tino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2998" y="765131"/>
            <a:ext cx="382403" cy="38266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196" dirty="0">
                <a:latin typeface="Tinos"/>
                <a:cs typeface="Tinos"/>
              </a:rPr>
              <a:t>−</a:t>
            </a:r>
            <a:r>
              <a:rPr sz="1218" spc="87" dirty="0">
                <a:latin typeface="Tinos"/>
                <a:cs typeface="Tinos"/>
              </a:rPr>
              <a:t>1</a:t>
            </a:r>
            <a:r>
              <a:rPr sz="1218" spc="250" dirty="0">
                <a:latin typeface="Tinos"/>
                <a:cs typeface="Tinos"/>
              </a:rPr>
              <a:t>/</a:t>
            </a:r>
            <a:r>
              <a:rPr sz="1218" spc="93" dirty="0">
                <a:latin typeface="Tinos"/>
                <a:cs typeface="Tinos"/>
              </a:rPr>
              <a:t>3</a:t>
            </a:r>
            <a:endParaRPr sz="1218">
              <a:latin typeface="Tinos"/>
              <a:cs typeface="Tino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21892" y="937314"/>
            <a:ext cx="1040103" cy="13846"/>
          </a:xfrm>
          <a:custGeom>
            <a:avLst/>
            <a:gdLst/>
            <a:ahLst/>
            <a:cxnLst/>
            <a:rect l="l" t="t" r="r" b="b"/>
            <a:pathLst>
              <a:path w="1621790" h="21590">
                <a:moveTo>
                  <a:pt x="1621535" y="0"/>
                </a:moveTo>
                <a:lnTo>
                  <a:pt x="0" y="0"/>
                </a:lnTo>
                <a:lnTo>
                  <a:pt x="0" y="21336"/>
                </a:lnTo>
                <a:lnTo>
                  <a:pt x="1621535" y="21336"/>
                </a:lnTo>
                <a:lnTo>
                  <a:pt x="162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 txBox="1"/>
          <p:nvPr/>
        </p:nvSpPr>
        <p:spPr>
          <a:xfrm>
            <a:off x="6681048" y="624388"/>
            <a:ext cx="1297074" cy="57635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26417" algn="ctr">
              <a:lnSpc>
                <a:spcPts val="1632"/>
              </a:lnSpc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2</a:t>
            </a:r>
            <a:endParaRPr sz="1667">
              <a:latin typeface="Tinos"/>
              <a:cs typeface="Tinos"/>
            </a:endParaRPr>
          </a:p>
          <a:p>
            <a:pPr marR="1084034" algn="ctr">
              <a:lnSpc>
                <a:spcPts val="1206"/>
              </a:lnSpc>
            </a:pPr>
            <a:r>
              <a:rPr sz="1667" spc="305" dirty="0">
                <a:latin typeface="Tinos"/>
                <a:cs typeface="Tinos"/>
              </a:rPr>
              <a:t>=</a:t>
            </a:r>
            <a:endParaRPr sz="1667">
              <a:latin typeface="Tinos"/>
              <a:cs typeface="Tinos"/>
            </a:endParaRPr>
          </a:p>
          <a:p>
            <a:pPr marL="216644" algn="ctr">
              <a:lnSpc>
                <a:spcPts val="1574"/>
              </a:lnSpc>
            </a:pPr>
            <a:r>
              <a:rPr sz="1667" spc="-61" dirty="0">
                <a:latin typeface="Tinos"/>
                <a:cs typeface="Tinos"/>
              </a:rPr>
              <a:t>3(𝑥 </a:t>
            </a:r>
            <a:r>
              <a:rPr sz="1667" spc="308" dirty="0">
                <a:latin typeface="Tinos"/>
                <a:cs typeface="Tinos"/>
              </a:rPr>
              <a:t>−</a:t>
            </a:r>
            <a:r>
              <a:rPr sz="1667" spc="-45" dirty="0">
                <a:latin typeface="Tinos"/>
                <a:cs typeface="Tinos"/>
              </a:rPr>
              <a:t> </a:t>
            </a:r>
            <a:r>
              <a:rPr sz="1667" spc="125" dirty="0">
                <a:latin typeface="Tinos"/>
                <a:cs typeface="Tinos"/>
              </a:rPr>
              <a:t>4)</a:t>
            </a:r>
            <a:r>
              <a:rPr sz="1828" spc="187" baseline="23391" dirty="0">
                <a:latin typeface="Tinos"/>
                <a:cs typeface="Tinos"/>
              </a:rPr>
              <a:t>1/3</a:t>
            </a:r>
            <a:endParaRPr sz="1828" baseline="23391">
              <a:latin typeface="Tinos"/>
              <a:cs typeface="Tino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89424" y="1432849"/>
            <a:ext cx="350230" cy="13846"/>
          </a:xfrm>
          <a:custGeom>
            <a:avLst/>
            <a:gdLst/>
            <a:ahLst/>
            <a:cxnLst/>
            <a:rect l="l" t="t" r="r" b="b"/>
            <a:pathLst>
              <a:path w="546100" h="21589">
                <a:moveTo>
                  <a:pt x="545591" y="0"/>
                </a:moveTo>
                <a:lnTo>
                  <a:pt x="0" y="0"/>
                </a:lnTo>
                <a:lnTo>
                  <a:pt x="0" y="21336"/>
                </a:lnTo>
                <a:lnTo>
                  <a:pt x="545591" y="21336"/>
                </a:lnTo>
                <a:lnTo>
                  <a:pt x="545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 txBox="1"/>
          <p:nvPr/>
        </p:nvSpPr>
        <p:spPr>
          <a:xfrm>
            <a:off x="4065152" y="1120167"/>
            <a:ext cx="396656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</a:pPr>
            <a:r>
              <a:rPr sz="1667" spc="-157" dirty="0">
                <a:latin typeface="Tinos"/>
                <a:cs typeface="Tinos"/>
              </a:rPr>
              <a:t>𝑑</a:t>
            </a:r>
            <a:r>
              <a:rPr sz="1828" spc="-235" baseline="27777" dirty="0">
                <a:latin typeface="Tinos"/>
                <a:cs typeface="Tinos"/>
              </a:rPr>
              <a:t>2</a:t>
            </a:r>
            <a:r>
              <a:rPr sz="1667" spc="-157" dirty="0">
                <a:latin typeface="Tinos"/>
                <a:cs typeface="Tinos"/>
              </a:rPr>
              <a:t>𝑦</a:t>
            </a:r>
            <a:endParaRPr sz="1667">
              <a:latin typeface="Tinos"/>
              <a:cs typeface="Tino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7107" y="1422180"/>
            <a:ext cx="386882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</a:pPr>
            <a:r>
              <a:rPr sz="1667" spc="-183" dirty="0">
                <a:latin typeface="Tinos"/>
                <a:cs typeface="Tinos"/>
              </a:rPr>
              <a:t>𝑑𝑥</a:t>
            </a:r>
            <a:r>
              <a:rPr sz="1828" spc="-274" baseline="23391" dirty="0">
                <a:latin typeface="Tinos"/>
                <a:cs typeface="Tinos"/>
              </a:rPr>
              <a:t>2</a:t>
            </a:r>
            <a:endParaRPr sz="1828" baseline="23391">
              <a:latin typeface="Tinos"/>
              <a:cs typeface="Tino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3945" y="1203244"/>
            <a:ext cx="504576" cy="265244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</a:pPr>
            <a:r>
              <a:rPr sz="2501" spc="457" baseline="-20299" dirty="0">
                <a:latin typeface="Tinos"/>
                <a:cs typeface="Tinos"/>
              </a:rPr>
              <a:t>=</a:t>
            </a:r>
            <a:r>
              <a:rPr sz="2501" baseline="-20299" dirty="0">
                <a:latin typeface="Tinos"/>
                <a:cs typeface="Tinos"/>
              </a:rPr>
              <a:t> </a:t>
            </a:r>
            <a:r>
              <a:rPr sz="2501" spc="19" baseline="-20299" dirty="0">
                <a:latin typeface="Tinos"/>
                <a:cs typeface="Tinos"/>
              </a:rPr>
              <a:t>𝑓</a:t>
            </a:r>
            <a:r>
              <a:rPr sz="1218" spc="13" dirty="0">
                <a:latin typeface="Tinos"/>
                <a:cs typeface="Tinos"/>
              </a:rPr>
              <a:t>′′</a:t>
            </a:r>
            <a:endParaRPr sz="1218">
              <a:latin typeface="Tinos"/>
              <a:cs typeface="Tino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81859" y="1341872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5">
                <a:moveTo>
                  <a:pt x="306070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3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7"/>
                </a:lnTo>
                <a:lnTo>
                  <a:pt x="306070" y="306324"/>
                </a:lnTo>
                <a:lnTo>
                  <a:pt x="347805" y="286670"/>
                </a:lnTo>
                <a:lnTo>
                  <a:pt x="378587" y="252729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9" name="object 19"/>
          <p:cNvSpPr txBox="1"/>
          <p:nvPr/>
        </p:nvSpPr>
        <p:spPr>
          <a:xfrm>
            <a:off x="5043435" y="1280458"/>
            <a:ext cx="656886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273656" algn="l"/>
              </a:tabLst>
            </a:pP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16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−</a:t>
            </a:r>
            <a:endParaRPr sz="1667">
              <a:latin typeface="Tinos"/>
              <a:cs typeface="Tino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26548" y="1432849"/>
            <a:ext cx="117286" cy="13846"/>
          </a:xfrm>
          <a:custGeom>
            <a:avLst/>
            <a:gdLst/>
            <a:ahLst/>
            <a:cxnLst/>
            <a:rect l="l" t="t" r="r" b="b"/>
            <a:pathLst>
              <a:path w="182879" h="21589">
                <a:moveTo>
                  <a:pt x="182879" y="0"/>
                </a:moveTo>
                <a:lnTo>
                  <a:pt x="0" y="0"/>
                </a:lnTo>
                <a:lnTo>
                  <a:pt x="0" y="21336"/>
                </a:lnTo>
                <a:lnTo>
                  <a:pt x="182879" y="21336"/>
                </a:lnTo>
                <a:lnTo>
                  <a:pt x="182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1" name="object 21"/>
          <p:cNvSpPr txBox="1"/>
          <p:nvPr/>
        </p:nvSpPr>
        <p:spPr>
          <a:xfrm>
            <a:off x="5718973" y="1072666"/>
            <a:ext cx="133983" cy="620723"/>
          </a:xfrm>
          <a:prstGeom prst="rect">
            <a:avLst/>
          </a:prstGeom>
        </p:spPr>
        <p:txBody>
          <a:bodyPr vert="horz" wrap="square" lIns="0" tIns="55793" rIns="0" bIns="0" rtlCol="0">
            <a:spAutoFit/>
          </a:bodyPr>
          <a:lstStyle/>
          <a:p>
            <a:pPr marL="8145">
              <a:spcBef>
                <a:spcPts val="439"/>
              </a:spcBef>
            </a:pPr>
            <a:r>
              <a:rPr sz="1667" spc="90" dirty="0">
                <a:latin typeface="Tinos"/>
                <a:cs typeface="Tinos"/>
              </a:rPr>
              <a:t>2</a:t>
            </a:r>
            <a:endParaRPr sz="1667">
              <a:latin typeface="Tinos"/>
              <a:cs typeface="Tinos"/>
            </a:endParaRPr>
          </a:p>
          <a:p>
            <a:pPr marL="8145">
              <a:spcBef>
                <a:spcPts val="378"/>
              </a:spcBef>
            </a:pPr>
            <a:r>
              <a:rPr sz="1667" spc="90" dirty="0">
                <a:latin typeface="Tinos"/>
                <a:cs typeface="Tinos"/>
              </a:rPr>
              <a:t>9</a:t>
            </a:r>
            <a:endParaRPr sz="1667">
              <a:latin typeface="Tinos"/>
              <a:cs typeface="Tino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97672" y="1341872"/>
            <a:ext cx="627564" cy="196699"/>
          </a:xfrm>
          <a:custGeom>
            <a:avLst/>
            <a:gdLst/>
            <a:ahLst/>
            <a:cxnLst/>
            <a:rect l="l" t="t" r="r" b="b"/>
            <a:pathLst>
              <a:path w="978534" h="306705">
                <a:moveTo>
                  <a:pt x="880618" y="0"/>
                </a:moveTo>
                <a:lnTo>
                  <a:pt x="876173" y="12446"/>
                </a:lnTo>
                <a:lnTo>
                  <a:pt x="893962" y="20115"/>
                </a:lnTo>
                <a:lnTo>
                  <a:pt x="909240" y="30749"/>
                </a:lnTo>
                <a:lnTo>
                  <a:pt x="940161" y="80129"/>
                </a:lnTo>
                <a:lnTo>
                  <a:pt x="949201" y="125468"/>
                </a:lnTo>
                <a:lnTo>
                  <a:pt x="950341" y="151637"/>
                </a:lnTo>
                <a:lnTo>
                  <a:pt x="949199" y="178613"/>
                </a:lnTo>
                <a:lnTo>
                  <a:pt x="940107" y="225182"/>
                </a:lnTo>
                <a:lnTo>
                  <a:pt x="921918" y="261588"/>
                </a:lnTo>
                <a:lnTo>
                  <a:pt x="876680" y="293877"/>
                </a:lnTo>
                <a:lnTo>
                  <a:pt x="880618" y="306324"/>
                </a:lnTo>
                <a:lnTo>
                  <a:pt x="922353" y="286670"/>
                </a:lnTo>
                <a:lnTo>
                  <a:pt x="953135" y="252729"/>
                </a:lnTo>
                <a:lnTo>
                  <a:pt x="971994" y="207279"/>
                </a:lnTo>
                <a:lnTo>
                  <a:pt x="978280" y="153162"/>
                </a:lnTo>
                <a:lnTo>
                  <a:pt x="976707" y="125085"/>
                </a:lnTo>
                <a:lnTo>
                  <a:pt x="964082" y="75312"/>
                </a:lnTo>
                <a:lnTo>
                  <a:pt x="938982" y="34807"/>
                </a:lnTo>
                <a:lnTo>
                  <a:pt x="902787" y="7999"/>
                </a:lnTo>
                <a:lnTo>
                  <a:pt x="880618" y="0"/>
                </a:lnTo>
                <a:close/>
              </a:path>
              <a:path w="978534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3" name="object 23"/>
          <p:cNvSpPr/>
          <p:nvPr/>
        </p:nvSpPr>
        <p:spPr>
          <a:xfrm>
            <a:off x="6656043" y="1347816"/>
            <a:ext cx="90001" cy="9774"/>
          </a:xfrm>
          <a:custGeom>
            <a:avLst/>
            <a:gdLst/>
            <a:ahLst/>
            <a:cxnLst/>
            <a:rect l="l" t="t" r="r" b="b"/>
            <a:pathLst>
              <a:path w="140334" h="15239">
                <a:moveTo>
                  <a:pt x="140207" y="0"/>
                </a:moveTo>
                <a:lnTo>
                  <a:pt x="0" y="0"/>
                </a:lnTo>
                <a:lnTo>
                  <a:pt x="0" y="15239"/>
                </a:lnTo>
                <a:lnTo>
                  <a:pt x="140207" y="15239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object 24"/>
          <p:cNvSpPr txBox="1"/>
          <p:nvPr/>
        </p:nvSpPr>
        <p:spPr>
          <a:xfrm>
            <a:off x="6519779" y="1143624"/>
            <a:ext cx="250863" cy="19530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828" spc="216" baseline="-32163" dirty="0">
                <a:latin typeface="Tinos"/>
                <a:cs typeface="Tinos"/>
              </a:rPr>
              <a:t>−</a:t>
            </a:r>
            <a:r>
              <a:rPr sz="1218" spc="144" dirty="0">
                <a:latin typeface="Tinos"/>
                <a:cs typeface="Tinos"/>
              </a:rPr>
              <a:t>4</a:t>
            </a:r>
            <a:endParaRPr sz="1218">
              <a:latin typeface="Tinos"/>
              <a:cs typeface="Tino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43121" y="1280458"/>
            <a:ext cx="1268974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  <a:tabLst>
                <a:tab pos="713052" algn="l"/>
              </a:tabLst>
            </a:pPr>
            <a:r>
              <a:rPr sz="1667" spc="-410" dirty="0">
                <a:latin typeface="Tinos"/>
                <a:cs typeface="Tinos"/>
              </a:rPr>
              <a:t>𝑥                                                                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51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4	</a:t>
            </a:r>
            <a:r>
              <a:rPr sz="1828" spc="139" baseline="8771" dirty="0">
                <a:latin typeface="Tinos"/>
                <a:cs typeface="Tinos"/>
              </a:rPr>
              <a:t>3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115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−</a:t>
            </a:r>
            <a:endParaRPr sz="1667">
              <a:latin typeface="Tinos"/>
              <a:cs typeface="Tino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21950" y="1432849"/>
            <a:ext cx="879648" cy="13846"/>
          </a:xfrm>
          <a:custGeom>
            <a:avLst/>
            <a:gdLst/>
            <a:ahLst/>
            <a:cxnLst/>
            <a:rect l="l" t="t" r="r" b="b"/>
            <a:pathLst>
              <a:path w="1371600" h="21589">
                <a:moveTo>
                  <a:pt x="1371600" y="0"/>
                </a:moveTo>
                <a:lnTo>
                  <a:pt x="0" y="0"/>
                </a:lnTo>
                <a:lnTo>
                  <a:pt x="0" y="21336"/>
                </a:lnTo>
                <a:lnTo>
                  <a:pt x="1371600" y="21336"/>
                </a:lnTo>
                <a:lnTo>
                  <a:pt x="137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7" name="object 27"/>
          <p:cNvSpPr txBox="1"/>
          <p:nvPr/>
        </p:nvSpPr>
        <p:spPr>
          <a:xfrm>
            <a:off x="7595801" y="1120167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2</a:t>
            </a:r>
            <a:endParaRPr sz="1667">
              <a:latin typeface="Tinos"/>
              <a:cs typeface="Tino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57888" y="1606743"/>
            <a:ext cx="627564" cy="196699"/>
          </a:xfrm>
          <a:custGeom>
            <a:avLst/>
            <a:gdLst/>
            <a:ahLst/>
            <a:cxnLst/>
            <a:rect l="l" t="t" r="r" b="b"/>
            <a:pathLst>
              <a:path w="978534" h="306705">
                <a:moveTo>
                  <a:pt x="880618" y="0"/>
                </a:moveTo>
                <a:lnTo>
                  <a:pt x="876173" y="12446"/>
                </a:lnTo>
                <a:lnTo>
                  <a:pt x="893962" y="20115"/>
                </a:lnTo>
                <a:lnTo>
                  <a:pt x="909240" y="30749"/>
                </a:lnTo>
                <a:lnTo>
                  <a:pt x="940161" y="80129"/>
                </a:lnTo>
                <a:lnTo>
                  <a:pt x="949201" y="125468"/>
                </a:lnTo>
                <a:lnTo>
                  <a:pt x="950341" y="151637"/>
                </a:lnTo>
                <a:lnTo>
                  <a:pt x="949199" y="178613"/>
                </a:lnTo>
                <a:lnTo>
                  <a:pt x="940107" y="225182"/>
                </a:lnTo>
                <a:lnTo>
                  <a:pt x="921918" y="261588"/>
                </a:lnTo>
                <a:lnTo>
                  <a:pt x="876681" y="293878"/>
                </a:lnTo>
                <a:lnTo>
                  <a:pt x="880618" y="306324"/>
                </a:lnTo>
                <a:lnTo>
                  <a:pt x="922353" y="286670"/>
                </a:lnTo>
                <a:lnTo>
                  <a:pt x="953135" y="252730"/>
                </a:lnTo>
                <a:lnTo>
                  <a:pt x="971994" y="207279"/>
                </a:lnTo>
                <a:lnTo>
                  <a:pt x="978281" y="153162"/>
                </a:lnTo>
                <a:lnTo>
                  <a:pt x="976707" y="125085"/>
                </a:lnTo>
                <a:lnTo>
                  <a:pt x="964082" y="75312"/>
                </a:lnTo>
                <a:lnTo>
                  <a:pt x="938982" y="34807"/>
                </a:lnTo>
                <a:lnTo>
                  <a:pt x="902787" y="7999"/>
                </a:lnTo>
                <a:lnTo>
                  <a:pt x="880618" y="0"/>
                </a:lnTo>
                <a:close/>
              </a:path>
              <a:path w="978534" h="306705">
                <a:moveTo>
                  <a:pt x="97663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9" name="object 29"/>
          <p:cNvSpPr txBox="1"/>
          <p:nvPr/>
        </p:nvSpPr>
        <p:spPr>
          <a:xfrm>
            <a:off x="7198330" y="1408496"/>
            <a:ext cx="920373" cy="40535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R="19547" algn="r">
              <a:lnSpc>
                <a:spcPts val="1273"/>
              </a:lnSpc>
              <a:spcBef>
                <a:spcPts val="61"/>
              </a:spcBef>
            </a:pPr>
            <a:r>
              <a:rPr sz="1218" u="heavy" spc="-30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18" u="heavy" spc="90" dirty="0">
                <a:uFill>
                  <a:solidFill>
                    <a:srgbClr val="000000"/>
                  </a:solidFill>
                </a:uFill>
                <a:latin typeface="Tinos"/>
                <a:cs typeface="Tinos"/>
              </a:rPr>
              <a:t>4</a:t>
            </a:r>
            <a:endParaRPr sz="1218">
              <a:latin typeface="Tinos"/>
              <a:cs typeface="Tinos"/>
            </a:endParaRPr>
          </a:p>
          <a:p>
            <a:pPr marL="24434">
              <a:lnSpc>
                <a:spcPts val="1812"/>
              </a:lnSpc>
              <a:tabLst>
                <a:tab pos="229268" algn="l"/>
                <a:tab pos="805899" algn="l"/>
              </a:tabLst>
            </a:pPr>
            <a:r>
              <a:rPr sz="1667" spc="90" dirty="0">
                <a:latin typeface="Tinos"/>
                <a:cs typeface="Tinos"/>
              </a:rPr>
              <a:t>9	</a:t>
            </a:r>
            <a:r>
              <a:rPr sz="1667" spc="-410" dirty="0">
                <a:latin typeface="Tinos"/>
                <a:cs typeface="Tinos"/>
              </a:rPr>
              <a:t>𝑥                                                                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48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4	</a:t>
            </a:r>
            <a:r>
              <a:rPr sz="1828" spc="139" baseline="8771" dirty="0">
                <a:latin typeface="Tinos"/>
                <a:cs typeface="Tinos"/>
              </a:rPr>
              <a:t>3</a:t>
            </a:r>
            <a:endParaRPr sz="1828" baseline="8771">
              <a:latin typeface="Tinos"/>
              <a:cs typeface="Tino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53839" y="2024087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2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2" y="293877"/>
                </a:lnTo>
                <a:lnTo>
                  <a:pt x="306069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2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2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1" name="object 31"/>
          <p:cNvSpPr txBox="1"/>
          <p:nvPr/>
        </p:nvSpPr>
        <p:spPr>
          <a:xfrm>
            <a:off x="2766367" y="1779708"/>
            <a:ext cx="6200707" cy="444909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16289">
              <a:lnSpc>
                <a:spcPts val="1722"/>
              </a:lnSpc>
              <a:spcBef>
                <a:spcPts val="67"/>
              </a:spcBef>
              <a:tabLst>
                <a:tab pos="346549" algn="l"/>
              </a:tabLst>
            </a:pPr>
            <a:r>
              <a:rPr sz="1667" spc="-93" dirty="0">
                <a:latin typeface="Arial"/>
                <a:cs typeface="Arial"/>
              </a:rPr>
              <a:t>g.	</a:t>
            </a:r>
            <a:r>
              <a:rPr sz="1667" spc="-103" dirty="0">
                <a:latin typeface="Arial"/>
                <a:cs typeface="Arial"/>
              </a:rPr>
              <a:t>Garis </a:t>
            </a:r>
            <a:r>
              <a:rPr sz="1667" spc="-93" dirty="0">
                <a:latin typeface="Arial"/>
                <a:cs typeface="Arial"/>
              </a:rPr>
              <a:t>singgung </a:t>
            </a:r>
            <a:r>
              <a:rPr sz="1667" spc="-71" dirty="0">
                <a:latin typeface="Arial"/>
                <a:cs typeface="Arial"/>
              </a:rPr>
              <a:t>tegak: </a:t>
            </a:r>
            <a:r>
              <a:rPr sz="1667" spc="-103" dirty="0">
                <a:latin typeface="Arial"/>
                <a:cs typeface="Arial"/>
              </a:rPr>
              <a:t>ada </a:t>
            </a:r>
            <a:r>
              <a:rPr sz="1667" spc="-90" dirty="0">
                <a:latin typeface="Arial"/>
                <a:cs typeface="Arial"/>
              </a:rPr>
              <a:t>garis </a:t>
            </a:r>
            <a:r>
              <a:rPr sz="1667" spc="-93" dirty="0">
                <a:latin typeface="Arial"/>
                <a:cs typeface="Arial"/>
              </a:rPr>
              <a:t>singgung </a:t>
            </a:r>
            <a:r>
              <a:rPr sz="1667" spc="-80" dirty="0">
                <a:latin typeface="Arial"/>
                <a:cs typeface="Arial"/>
              </a:rPr>
              <a:t>tegak </a:t>
            </a:r>
            <a:r>
              <a:rPr sz="1667" spc="-22" dirty="0">
                <a:latin typeface="Arial"/>
                <a:cs typeface="Arial"/>
              </a:rPr>
              <a:t>di </a:t>
            </a:r>
            <a:r>
              <a:rPr sz="1667" spc="-410" dirty="0">
                <a:latin typeface="Tinos"/>
                <a:cs typeface="Tinos"/>
              </a:rPr>
              <a:t>𝑥 </a:t>
            </a:r>
            <a:r>
              <a:rPr sz="1667" spc="308" dirty="0">
                <a:latin typeface="Tinos"/>
                <a:cs typeface="Tinos"/>
              </a:rPr>
              <a:t>=</a:t>
            </a:r>
            <a:r>
              <a:rPr sz="1667" spc="-173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4 </a:t>
            </a:r>
            <a:r>
              <a:rPr sz="1667" spc="-77" dirty="0">
                <a:latin typeface="Arial"/>
                <a:cs typeface="Arial"/>
              </a:rPr>
              <a:t>dikarenakan</a:t>
            </a:r>
            <a:endParaRPr sz="1667">
              <a:latin typeface="Arial"/>
              <a:cs typeface="Arial"/>
            </a:endParaRPr>
          </a:p>
          <a:p>
            <a:pPr marL="346549">
              <a:lnSpc>
                <a:spcPts val="1722"/>
              </a:lnSpc>
              <a:tabLst>
                <a:tab pos="556677" algn="l"/>
                <a:tab pos="822596" algn="l"/>
              </a:tabLst>
            </a:pPr>
            <a:r>
              <a:rPr sz="1667" spc="-382" dirty="0">
                <a:latin typeface="Tinos"/>
                <a:cs typeface="Tinos"/>
              </a:rPr>
              <a:t>𝑓	</a:t>
            </a: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2" dirty="0">
                <a:latin typeface="Tinos"/>
                <a:cs typeface="Tinos"/>
              </a:rPr>
              <a:t> </a:t>
            </a:r>
            <a:r>
              <a:rPr sz="1667" spc="-138" dirty="0">
                <a:latin typeface="Tinos"/>
                <a:cs typeface="Tinos"/>
              </a:rPr>
              <a:t>(𝑥</a:t>
            </a:r>
            <a:r>
              <a:rPr sz="166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48" dirty="0">
                <a:latin typeface="Tinos"/>
                <a:cs typeface="Tinos"/>
              </a:rPr>
              <a:t> </a:t>
            </a:r>
            <a:r>
              <a:rPr sz="1667" spc="128" dirty="0">
                <a:latin typeface="Tinos"/>
                <a:cs typeface="Tinos"/>
              </a:rPr>
              <a:t>4)</a:t>
            </a:r>
            <a:r>
              <a:rPr sz="1828" spc="192" baseline="27777" dirty="0">
                <a:latin typeface="Tinos"/>
                <a:cs typeface="Tinos"/>
              </a:rPr>
              <a:t>2/3</a:t>
            </a:r>
            <a:r>
              <a:rPr sz="1828" spc="216" baseline="27777" dirty="0">
                <a:latin typeface="Tinos"/>
                <a:cs typeface="Tinos"/>
              </a:rPr>
              <a:t> </a:t>
            </a:r>
            <a:r>
              <a:rPr sz="1667" spc="-35" dirty="0">
                <a:latin typeface="Arial"/>
                <a:cs typeface="Arial"/>
              </a:rPr>
              <a:t>kontinu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22" dirty="0">
                <a:latin typeface="Arial"/>
                <a:cs typeface="Arial"/>
              </a:rPr>
              <a:t>di</a:t>
            </a:r>
            <a:r>
              <a:rPr sz="1667" spc="-96" dirty="0">
                <a:latin typeface="Arial"/>
                <a:cs typeface="Arial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r>
              <a:rPr sz="1667" spc="-40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42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4</a:t>
            </a:r>
            <a:r>
              <a:rPr sz="1667" spc="-42" dirty="0">
                <a:latin typeface="Tinos"/>
                <a:cs typeface="Tinos"/>
              </a:rPr>
              <a:t> </a:t>
            </a:r>
            <a:r>
              <a:rPr sz="1667" spc="-80" dirty="0">
                <a:latin typeface="Arial"/>
                <a:cs typeface="Arial"/>
              </a:rPr>
              <a:t>dan</a:t>
            </a:r>
            <a:endParaRPr sz="166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19211" y="2496491"/>
            <a:ext cx="463444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218" spc="-19" dirty="0">
                <a:latin typeface="Tinos"/>
                <a:cs typeface="Tinos"/>
              </a:rPr>
              <a:t>𝑥→4</a:t>
            </a:r>
            <a:r>
              <a:rPr sz="1491" spc="-28" baseline="19713" dirty="0">
                <a:latin typeface="Tinos"/>
                <a:cs typeface="Tinos"/>
              </a:rPr>
              <a:t>+</a:t>
            </a:r>
            <a:endParaRPr sz="1491" baseline="19713">
              <a:latin typeface="Tinos"/>
              <a:cs typeface="Tino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10874" y="2365196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2" y="151638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2" y="293878"/>
                </a:lnTo>
                <a:lnTo>
                  <a:pt x="306069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2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4" name="object 34"/>
          <p:cNvSpPr txBox="1"/>
          <p:nvPr/>
        </p:nvSpPr>
        <p:spPr>
          <a:xfrm>
            <a:off x="4474596" y="2303945"/>
            <a:ext cx="1546308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32578">
              <a:spcBef>
                <a:spcPts val="67"/>
              </a:spcBef>
              <a:tabLst>
                <a:tab pos="425143" algn="l"/>
                <a:tab pos="705722" algn="l"/>
                <a:tab pos="971640" algn="l"/>
                <a:tab pos="1228599" algn="l"/>
              </a:tabLst>
            </a:pPr>
            <a:r>
              <a:rPr sz="1667" spc="26" dirty="0">
                <a:latin typeface="Tinos"/>
                <a:cs typeface="Tinos"/>
              </a:rPr>
              <a:t>lim	</a:t>
            </a:r>
            <a:r>
              <a:rPr sz="1667" spc="-61" dirty="0">
                <a:latin typeface="Tinos"/>
                <a:cs typeface="Tinos"/>
              </a:rPr>
              <a:t>𝑓</a:t>
            </a:r>
            <a:r>
              <a:rPr sz="1828" spc="-91" baseline="27777" dirty="0">
                <a:latin typeface="Tinos"/>
                <a:cs typeface="Tinos"/>
              </a:rPr>
              <a:t>′	</a:t>
            </a: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=	</a:t>
            </a:r>
            <a:r>
              <a:rPr sz="1667" spc="22" dirty="0">
                <a:latin typeface="Tinos"/>
                <a:cs typeface="Tinos"/>
              </a:rPr>
              <a:t>lim</a:t>
            </a:r>
            <a:endParaRPr sz="1667">
              <a:latin typeface="Tinos"/>
              <a:cs typeface="Tino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95023" y="2456173"/>
            <a:ext cx="1040103" cy="13846"/>
          </a:xfrm>
          <a:custGeom>
            <a:avLst/>
            <a:gdLst/>
            <a:ahLst/>
            <a:cxnLst/>
            <a:rect l="l" t="t" r="r" b="b"/>
            <a:pathLst>
              <a:path w="1621790" h="21589">
                <a:moveTo>
                  <a:pt x="1621535" y="0"/>
                </a:moveTo>
                <a:lnTo>
                  <a:pt x="0" y="0"/>
                </a:lnTo>
                <a:lnTo>
                  <a:pt x="0" y="21336"/>
                </a:lnTo>
                <a:lnTo>
                  <a:pt x="1621535" y="21336"/>
                </a:lnTo>
                <a:lnTo>
                  <a:pt x="162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6" name="object 36"/>
          <p:cNvSpPr txBox="1"/>
          <p:nvPr/>
        </p:nvSpPr>
        <p:spPr>
          <a:xfrm>
            <a:off x="5615533" y="2449577"/>
            <a:ext cx="1535312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1828" spc="-33" baseline="4385" dirty="0">
                <a:latin typeface="Tinos"/>
                <a:cs typeface="Tinos"/>
              </a:rPr>
              <a:t>𝑥→4</a:t>
            </a:r>
            <a:r>
              <a:rPr sz="1491" spc="-33" baseline="25089" dirty="0">
                <a:latin typeface="Tinos"/>
                <a:cs typeface="Tinos"/>
              </a:rPr>
              <a:t>+ </a:t>
            </a:r>
            <a:r>
              <a:rPr sz="1667" spc="-64" dirty="0">
                <a:latin typeface="Tinos"/>
                <a:cs typeface="Tinos"/>
              </a:rPr>
              <a:t>3(𝑥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157" dirty="0">
                <a:latin typeface="Tinos"/>
                <a:cs typeface="Tinos"/>
              </a:rPr>
              <a:t> </a:t>
            </a:r>
            <a:r>
              <a:rPr sz="1667" spc="125" dirty="0">
                <a:latin typeface="Tinos"/>
                <a:cs typeface="Tinos"/>
              </a:rPr>
              <a:t>4)</a:t>
            </a:r>
            <a:r>
              <a:rPr sz="1828" spc="187" baseline="23391" dirty="0">
                <a:latin typeface="Tinos"/>
                <a:cs typeface="Tinos"/>
              </a:rPr>
              <a:t>1/3</a:t>
            </a:r>
            <a:endParaRPr sz="1828" baseline="23391">
              <a:latin typeface="Tinos"/>
              <a:cs typeface="Tino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8775" y="2143654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2</a:t>
            </a:r>
            <a:endParaRPr sz="1667">
              <a:latin typeface="Tinos"/>
              <a:cs typeface="Tino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6275" y="2303945"/>
            <a:ext cx="571364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16" dirty="0">
                <a:latin typeface="Tinos"/>
                <a:cs typeface="Tinos"/>
              </a:rPr>
              <a:t> </a:t>
            </a:r>
            <a:r>
              <a:rPr sz="1667" spc="266" dirty="0">
                <a:latin typeface="Tinos"/>
                <a:cs typeface="Tinos"/>
              </a:rPr>
              <a:t>+∞</a:t>
            </a:r>
            <a:endParaRPr sz="1667">
              <a:latin typeface="Tinos"/>
              <a:cs typeface="Tino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19211" y="2962949"/>
            <a:ext cx="463444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218" spc="-19" dirty="0">
                <a:latin typeface="Tinos"/>
                <a:cs typeface="Tinos"/>
              </a:rPr>
              <a:t>𝑥→4</a:t>
            </a:r>
            <a:r>
              <a:rPr sz="1491" spc="-28" baseline="19713" dirty="0">
                <a:latin typeface="Tinos"/>
                <a:cs typeface="Tinos"/>
              </a:rPr>
              <a:t>−</a:t>
            </a:r>
            <a:endParaRPr sz="1491" baseline="19713">
              <a:latin typeface="Tinos"/>
              <a:cs typeface="Tino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10874" y="2838251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5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2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2" y="293877"/>
                </a:lnTo>
                <a:lnTo>
                  <a:pt x="306069" y="306323"/>
                </a:lnTo>
                <a:lnTo>
                  <a:pt x="347805" y="286670"/>
                </a:lnTo>
                <a:lnTo>
                  <a:pt x="378587" y="252729"/>
                </a:lnTo>
                <a:lnTo>
                  <a:pt x="397446" y="207279"/>
                </a:lnTo>
                <a:lnTo>
                  <a:pt x="403732" y="153161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1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1" name="object 41"/>
          <p:cNvSpPr txBox="1"/>
          <p:nvPr/>
        </p:nvSpPr>
        <p:spPr>
          <a:xfrm>
            <a:off x="4482741" y="2777246"/>
            <a:ext cx="835259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416999" algn="l"/>
                <a:tab pos="697577" algn="l"/>
              </a:tabLst>
            </a:pPr>
            <a:r>
              <a:rPr sz="1667" spc="26" dirty="0">
                <a:latin typeface="Tinos"/>
                <a:cs typeface="Tinos"/>
              </a:rPr>
              <a:t>lim	</a:t>
            </a:r>
            <a:r>
              <a:rPr sz="1667" spc="-61" dirty="0">
                <a:latin typeface="Tinos"/>
                <a:cs typeface="Tinos"/>
              </a:rPr>
              <a:t>𝑓</a:t>
            </a:r>
            <a:r>
              <a:rPr sz="1828" spc="-91" baseline="27777" dirty="0">
                <a:latin typeface="Tinos"/>
                <a:cs typeface="Tinos"/>
              </a:rPr>
              <a:t>′	</a:t>
            </a:r>
            <a:r>
              <a:rPr sz="1667" spc="-410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8300" y="2777246"/>
            <a:ext cx="566477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265103" algn="l"/>
              </a:tabLst>
            </a:pPr>
            <a:r>
              <a:rPr sz="1667" spc="305" dirty="0">
                <a:latin typeface="Tinos"/>
                <a:cs typeface="Tinos"/>
              </a:rPr>
              <a:t>=	</a:t>
            </a:r>
            <a:r>
              <a:rPr sz="1667" spc="22" dirty="0">
                <a:latin typeface="Tinos"/>
                <a:cs typeface="Tinos"/>
              </a:rPr>
              <a:t>lim</a:t>
            </a:r>
            <a:endParaRPr sz="1667">
              <a:latin typeface="Tinos"/>
              <a:cs typeface="Tino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95023" y="2929230"/>
            <a:ext cx="1040103" cy="13846"/>
          </a:xfrm>
          <a:custGeom>
            <a:avLst/>
            <a:gdLst/>
            <a:ahLst/>
            <a:cxnLst/>
            <a:rect l="l" t="t" r="r" b="b"/>
            <a:pathLst>
              <a:path w="1621790" h="21589">
                <a:moveTo>
                  <a:pt x="1621535" y="0"/>
                </a:moveTo>
                <a:lnTo>
                  <a:pt x="0" y="0"/>
                </a:lnTo>
                <a:lnTo>
                  <a:pt x="0" y="21336"/>
                </a:lnTo>
                <a:lnTo>
                  <a:pt x="1621535" y="21336"/>
                </a:lnTo>
                <a:lnTo>
                  <a:pt x="162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4" name="object 44"/>
          <p:cNvSpPr txBox="1"/>
          <p:nvPr/>
        </p:nvSpPr>
        <p:spPr>
          <a:xfrm>
            <a:off x="5615533" y="2922876"/>
            <a:ext cx="1535312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1828" spc="-33" baseline="5847" dirty="0">
                <a:latin typeface="Tinos"/>
                <a:cs typeface="Tinos"/>
              </a:rPr>
              <a:t>𝑥→4</a:t>
            </a:r>
            <a:r>
              <a:rPr sz="1491" spc="-33" baseline="28673" dirty="0">
                <a:latin typeface="Tinos"/>
                <a:cs typeface="Tinos"/>
              </a:rPr>
              <a:t>− </a:t>
            </a:r>
            <a:r>
              <a:rPr sz="1667" spc="-64" dirty="0">
                <a:latin typeface="Tinos"/>
                <a:cs typeface="Tinos"/>
              </a:rPr>
              <a:t>3(𝑥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157" dirty="0">
                <a:latin typeface="Tinos"/>
                <a:cs typeface="Tinos"/>
              </a:rPr>
              <a:t> </a:t>
            </a:r>
            <a:r>
              <a:rPr sz="1667" spc="125" dirty="0">
                <a:latin typeface="Tinos"/>
                <a:cs typeface="Tinos"/>
              </a:rPr>
              <a:t>4)</a:t>
            </a:r>
            <a:r>
              <a:rPr sz="1828" spc="187" baseline="23391" dirty="0">
                <a:latin typeface="Tinos"/>
                <a:cs typeface="Tinos"/>
              </a:rPr>
              <a:t>1/3</a:t>
            </a:r>
            <a:endParaRPr sz="1828" baseline="23391">
              <a:latin typeface="Tinos"/>
              <a:cs typeface="Tino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48775" y="2616514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2</a:t>
            </a:r>
            <a:endParaRPr sz="1667">
              <a:latin typeface="Tinos"/>
              <a:cs typeface="Tino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86275" y="2777246"/>
            <a:ext cx="571364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16" dirty="0">
                <a:latin typeface="Tinos"/>
                <a:cs typeface="Tinos"/>
              </a:rPr>
              <a:t> </a:t>
            </a:r>
            <a:r>
              <a:rPr sz="1667" spc="266" dirty="0">
                <a:latin typeface="Tinos"/>
                <a:cs typeface="Tinos"/>
              </a:rPr>
              <a:t>−∞</a:t>
            </a:r>
            <a:endParaRPr sz="1667">
              <a:latin typeface="Tinos"/>
              <a:cs typeface="Tino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4512" y="3170155"/>
            <a:ext cx="6064280" cy="628119"/>
          </a:xfrm>
          <a:prstGeom prst="rect">
            <a:avLst/>
          </a:prstGeom>
        </p:spPr>
        <p:txBody>
          <a:bodyPr vert="horz" wrap="square" lIns="0" tIns="84707" rIns="0" bIns="0" rtlCol="0">
            <a:spAutoFit/>
          </a:bodyPr>
          <a:lstStyle/>
          <a:p>
            <a:pPr marL="338404" marR="3258" indent="-330667">
              <a:lnSpc>
                <a:spcPct val="70000"/>
              </a:lnSpc>
              <a:spcBef>
                <a:spcPts val="667"/>
              </a:spcBef>
              <a:tabLst>
                <a:tab pos="338404" algn="l"/>
              </a:tabLst>
            </a:pPr>
            <a:r>
              <a:rPr sz="1667" spc="-48" dirty="0">
                <a:latin typeface="Arial"/>
                <a:cs typeface="Arial"/>
              </a:rPr>
              <a:t>h.	</a:t>
            </a:r>
            <a:r>
              <a:rPr sz="1667" spc="-128" dirty="0">
                <a:latin typeface="Arial"/>
                <a:cs typeface="Arial"/>
              </a:rPr>
              <a:t>Selang </a:t>
            </a:r>
            <a:r>
              <a:rPr sz="1667" spc="-64" dirty="0">
                <a:latin typeface="Arial"/>
                <a:cs typeface="Arial"/>
              </a:rPr>
              <a:t>naik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-13" dirty="0">
                <a:latin typeface="Arial"/>
                <a:cs typeface="Arial"/>
              </a:rPr>
              <a:t>turun, </a:t>
            </a:r>
            <a:r>
              <a:rPr sz="1667" spc="-93" dirty="0">
                <a:latin typeface="Arial"/>
                <a:cs typeface="Arial"/>
              </a:rPr>
              <a:t>kecekungan: </a:t>
            </a:r>
            <a:r>
              <a:rPr sz="1667" spc="-90" dirty="0">
                <a:latin typeface="Arial"/>
                <a:cs typeface="Arial"/>
              </a:rPr>
              <a:t>Kombinasi </a:t>
            </a:r>
            <a:r>
              <a:rPr sz="1667" spc="-48" dirty="0">
                <a:latin typeface="Arial"/>
                <a:cs typeface="Arial"/>
              </a:rPr>
              <a:t>informasi</a:t>
            </a:r>
            <a:r>
              <a:rPr sz="1667" spc="-218" dirty="0">
                <a:latin typeface="Arial"/>
                <a:cs typeface="Arial"/>
              </a:rPr>
              <a:t> </a:t>
            </a:r>
            <a:r>
              <a:rPr sz="1667" spc="-38" dirty="0">
                <a:latin typeface="Arial"/>
                <a:cs typeface="Arial"/>
              </a:rPr>
              <a:t>terdahulu  </a:t>
            </a:r>
            <a:r>
              <a:rPr sz="1667" spc="-96" dirty="0">
                <a:latin typeface="Arial"/>
                <a:cs typeface="Arial"/>
              </a:rPr>
              <a:t>dengan </a:t>
            </a:r>
            <a:r>
              <a:rPr sz="1667" spc="-45" dirty="0">
                <a:latin typeface="Arial"/>
                <a:cs typeface="Arial"/>
              </a:rPr>
              <a:t>mengikuti </a:t>
            </a:r>
            <a:r>
              <a:rPr sz="1667" spc="-83" dirty="0">
                <a:latin typeface="Arial"/>
                <a:cs typeface="Arial"/>
              </a:rPr>
              <a:t>analisa </a:t>
            </a:r>
            <a:r>
              <a:rPr sz="1667" spc="-58" dirty="0">
                <a:latin typeface="Arial"/>
                <a:cs typeface="Arial"/>
              </a:rPr>
              <a:t>tanda </a:t>
            </a:r>
            <a:r>
              <a:rPr sz="1667" spc="-29" dirty="0">
                <a:latin typeface="Arial"/>
                <a:cs typeface="Arial"/>
              </a:rPr>
              <a:t>turunan </a:t>
            </a:r>
            <a:r>
              <a:rPr sz="1667" spc="-55" dirty="0">
                <a:latin typeface="Arial"/>
                <a:cs typeface="Arial"/>
              </a:rPr>
              <a:t>pertama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-90" dirty="0">
                <a:latin typeface="Arial"/>
                <a:cs typeface="Arial"/>
              </a:rPr>
              <a:t>kedua  </a:t>
            </a:r>
            <a:r>
              <a:rPr sz="1667" spc="-83" dirty="0">
                <a:latin typeface="Arial"/>
                <a:cs typeface="Arial"/>
              </a:rPr>
              <a:t>menghasilkan </a:t>
            </a:r>
            <a:r>
              <a:rPr sz="1667" spc="-51" dirty="0">
                <a:latin typeface="Arial"/>
                <a:cs typeface="Arial"/>
              </a:rPr>
              <a:t>grafik. </a:t>
            </a:r>
            <a:r>
              <a:rPr sz="1667" spc="-6" dirty="0">
                <a:latin typeface="Arial"/>
                <a:cs typeface="Arial"/>
              </a:rPr>
              <a:t>Titik-titik </a:t>
            </a:r>
            <a:r>
              <a:rPr sz="1667" spc="-73" dirty="0">
                <a:latin typeface="Arial"/>
                <a:cs typeface="Arial"/>
              </a:rPr>
              <a:t>dalam</a:t>
            </a:r>
            <a:r>
              <a:rPr sz="1667" spc="-240" dirty="0">
                <a:latin typeface="Arial"/>
                <a:cs typeface="Arial"/>
              </a:rPr>
              <a:t> </a:t>
            </a:r>
            <a:r>
              <a:rPr sz="1667" spc="-38" dirty="0">
                <a:latin typeface="Arial"/>
                <a:cs typeface="Arial"/>
              </a:rPr>
              <a:t>tabel</a:t>
            </a:r>
            <a:endParaRPr sz="1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47" dirty="0">
                <a:solidFill>
                  <a:srgbClr val="000000"/>
                </a:solidFill>
                <a:latin typeface="Trebuchet MS"/>
                <a:cs typeface="Trebuchet MS"/>
              </a:rPr>
              <a:t>Ekstrim</a:t>
            </a:r>
            <a:r>
              <a:rPr sz="2822" spc="-262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09" dirty="0">
                <a:solidFill>
                  <a:srgbClr val="000000"/>
                </a:solidFill>
                <a:latin typeface="Trebuchet MS"/>
                <a:cs typeface="Trebuchet MS"/>
              </a:rPr>
              <a:t>Absolut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4654" y="1117154"/>
            <a:ext cx="5277891" cy="2779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35" dirty="0">
                <a:solidFill>
                  <a:srgbClr val="000000"/>
                </a:solidFill>
                <a:latin typeface="Trebuchet MS"/>
                <a:cs typeface="Trebuchet MS"/>
              </a:rPr>
              <a:t>Definisi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0802" y="1216358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2" y="65532"/>
                </a:lnTo>
                <a:lnTo>
                  <a:pt x="397605" y="109220"/>
                </a:lnTo>
                <a:lnTo>
                  <a:pt x="402463" y="162814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5"/>
                </a:lnTo>
                <a:lnTo>
                  <a:pt x="327533" y="328930"/>
                </a:lnTo>
                <a:lnTo>
                  <a:pt x="372363" y="307895"/>
                </a:lnTo>
                <a:lnTo>
                  <a:pt x="405384" y="271526"/>
                </a:lnTo>
                <a:lnTo>
                  <a:pt x="425672" y="222678"/>
                </a:lnTo>
                <a:lnTo>
                  <a:pt x="432435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4310802" y="2118487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4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2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4"/>
                </a:lnTo>
                <a:lnTo>
                  <a:pt x="327533" y="328929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2725643" y="1151004"/>
            <a:ext cx="6500846" cy="260685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03613" indent="-147008">
              <a:lnSpc>
                <a:spcPts val="2049"/>
              </a:lnSpc>
              <a:spcBef>
                <a:spcPts val="61"/>
              </a:spcBef>
              <a:buChar char="•"/>
              <a:tabLst>
                <a:tab pos="204020" algn="l"/>
                <a:tab pos="1659851" algn="l"/>
                <a:tab pos="1933507" algn="l"/>
              </a:tabLst>
            </a:pPr>
            <a:r>
              <a:rPr sz="1796" spc="-144" dirty="0">
                <a:latin typeface="Arial"/>
                <a:cs typeface="Arial"/>
              </a:rPr>
              <a:t>Jika </a:t>
            </a:r>
            <a:r>
              <a:rPr sz="1796" spc="-73" dirty="0">
                <a:latin typeface="Tinos"/>
                <a:cs typeface="Tinos"/>
              </a:rPr>
              <a:t>𝑓(𝑥</a:t>
            </a:r>
            <a:r>
              <a:rPr sz="1972" spc="-110" baseline="-16260" dirty="0">
                <a:latin typeface="Tinos"/>
                <a:cs typeface="Tinos"/>
              </a:rPr>
              <a:t>0</a:t>
            </a:r>
            <a:r>
              <a:rPr sz="1796" spc="-73" dirty="0">
                <a:latin typeface="Tinos"/>
                <a:cs typeface="Tinos"/>
              </a:rPr>
              <a:t>)</a:t>
            </a:r>
            <a:r>
              <a:rPr sz="1796" spc="224" dirty="0">
                <a:latin typeface="Tinos"/>
                <a:cs typeface="Tinos"/>
              </a:rPr>
              <a:t> </a:t>
            </a:r>
            <a:r>
              <a:rPr sz="1796" spc="356" dirty="0">
                <a:latin typeface="Tinos"/>
                <a:cs typeface="Tinos"/>
              </a:rPr>
              <a:t>≥</a:t>
            </a:r>
            <a:r>
              <a:rPr sz="1796" spc="109" dirty="0">
                <a:latin typeface="Tinos"/>
                <a:cs typeface="Tinos"/>
              </a:rPr>
              <a:t> </a:t>
            </a:r>
            <a:r>
              <a:rPr sz="1796" spc="-410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67" dirty="0">
                <a:latin typeface="Arial"/>
                <a:cs typeface="Arial"/>
              </a:rPr>
              <a:t>setiap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80" dirty="0">
                <a:latin typeface="Arial"/>
                <a:cs typeface="Arial"/>
              </a:rPr>
              <a:t>dalam </a:t>
            </a:r>
            <a:r>
              <a:rPr sz="1796" spc="-64" dirty="0">
                <a:latin typeface="Arial"/>
                <a:cs typeface="Arial"/>
              </a:rPr>
              <a:t>domain </a:t>
            </a:r>
            <a:r>
              <a:rPr sz="1796" spc="-205" dirty="0">
                <a:latin typeface="Tinos"/>
                <a:cs typeface="Tinos"/>
              </a:rPr>
              <a:t>𝑓</a:t>
            </a:r>
            <a:r>
              <a:rPr sz="1796" spc="-205" dirty="0">
                <a:latin typeface="Arial"/>
                <a:cs typeface="Arial"/>
              </a:rPr>
              <a:t>, </a:t>
            </a:r>
            <a:r>
              <a:rPr sz="1796" spc="-115" dirty="0">
                <a:latin typeface="Arial"/>
                <a:cs typeface="Arial"/>
              </a:rPr>
              <a:t>maka</a:t>
            </a:r>
            <a:r>
              <a:rPr sz="1796" spc="-350" dirty="0">
                <a:latin typeface="Arial"/>
                <a:cs typeface="Arial"/>
              </a:rPr>
              <a:t> </a:t>
            </a:r>
            <a:r>
              <a:rPr sz="1796" spc="-71" dirty="0">
                <a:latin typeface="Tinos"/>
                <a:cs typeface="Tinos"/>
              </a:rPr>
              <a:t>𝑓(𝑥</a:t>
            </a:r>
            <a:r>
              <a:rPr sz="1972" spc="-106" baseline="-16260" dirty="0">
                <a:latin typeface="Tinos"/>
                <a:cs typeface="Tinos"/>
              </a:rPr>
              <a:t>0</a:t>
            </a:r>
            <a:r>
              <a:rPr sz="1796" spc="-71" dirty="0">
                <a:latin typeface="Tinos"/>
                <a:cs typeface="Tinos"/>
              </a:rPr>
              <a:t>)</a:t>
            </a:r>
            <a:endParaRPr sz="1796">
              <a:latin typeface="Tinos"/>
              <a:cs typeface="Tinos"/>
            </a:endParaRPr>
          </a:p>
          <a:p>
            <a:pPr marL="203613">
              <a:lnSpc>
                <a:spcPts val="2049"/>
              </a:lnSpc>
            </a:pPr>
            <a:r>
              <a:rPr sz="1796" spc="-58" dirty="0">
                <a:latin typeface="Arial"/>
                <a:cs typeface="Arial"/>
              </a:rPr>
              <a:t>disebut </a:t>
            </a:r>
            <a:r>
              <a:rPr sz="1796" spc="-35" dirty="0">
                <a:solidFill>
                  <a:srgbClr val="FF0000"/>
                </a:solidFill>
                <a:latin typeface="Arial"/>
                <a:cs typeface="Arial"/>
              </a:rPr>
              <a:t>nilai </a:t>
            </a:r>
            <a:r>
              <a:rPr sz="1796" spc="-87" dirty="0">
                <a:solidFill>
                  <a:srgbClr val="FF0000"/>
                </a:solidFill>
                <a:latin typeface="Arial"/>
                <a:cs typeface="Arial"/>
              </a:rPr>
              <a:t>maksimum </a:t>
            </a:r>
            <a:r>
              <a:rPr sz="1796" spc="-61" dirty="0">
                <a:solidFill>
                  <a:srgbClr val="FF0000"/>
                </a:solidFill>
                <a:latin typeface="Arial"/>
                <a:cs typeface="Arial"/>
              </a:rPr>
              <a:t>absolut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35" dirty="0">
                <a:solidFill>
                  <a:srgbClr val="FF0000"/>
                </a:solidFill>
                <a:latin typeface="Arial"/>
                <a:cs typeface="Arial"/>
              </a:rPr>
              <a:t>nilai </a:t>
            </a:r>
            <a:r>
              <a:rPr sz="1796" spc="-87" dirty="0">
                <a:solidFill>
                  <a:srgbClr val="FF0000"/>
                </a:solidFill>
                <a:latin typeface="Arial"/>
                <a:cs typeface="Arial"/>
              </a:rPr>
              <a:t>maksimum</a:t>
            </a:r>
            <a:r>
              <a:rPr sz="1796" spc="-2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96" spc="-205" dirty="0">
                <a:solidFill>
                  <a:srgbClr val="FF0000"/>
                </a:solidFill>
                <a:latin typeface="Tinos"/>
                <a:cs typeface="Tinos"/>
              </a:rPr>
              <a:t>𝑓</a:t>
            </a:r>
            <a:r>
              <a:rPr sz="1796" spc="-205" dirty="0">
                <a:latin typeface="Arial"/>
                <a:cs typeface="Arial"/>
              </a:rPr>
              <a:t>.</a:t>
            </a:r>
            <a:endParaRPr sz="1796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2597">
              <a:latin typeface="Arial"/>
              <a:cs typeface="Arial"/>
            </a:endParaRPr>
          </a:p>
          <a:p>
            <a:pPr marL="203613" indent="-147008">
              <a:lnSpc>
                <a:spcPts val="2049"/>
              </a:lnSpc>
              <a:buChar char="•"/>
              <a:tabLst>
                <a:tab pos="204020" algn="l"/>
                <a:tab pos="1659851" algn="l"/>
                <a:tab pos="1933507" algn="l"/>
              </a:tabLst>
            </a:pPr>
            <a:r>
              <a:rPr sz="1796" spc="-144" dirty="0">
                <a:latin typeface="Arial"/>
                <a:cs typeface="Arial"/>
              </a:rPr>
              <a:t>Jika </a:t>
            </a:r>
            <a:r>
              <a:rPr sz="1796" spc="-73" dirty="0">
                <a:latin typeface="Tinos"/>
                <a:cs typeface="Tinos"/>
              </a:rPr>
              <a:t>𝑓(𝑥</a:t>
            </a:r>
            <a:r>
              <a:rPr sz="1972" spc="-110" baseline="-16260" dirty="0">
                <a:latin typeface="Tinos"/>
                <a:cs typeface="Tinos"/>
              </a:rPr>
              <a:t>0</a:t>
            </a:r>
            <a:r>
              <a:rPr sz="1796" spc="-73" dirty="0">
                <a:latin typeface="Tinos"/>
                <a:cs typeface="Tinos"/>
              </a:rPr>
              <a:t>)</a:t>
            </a:r>
            <a:r>
              <a:rPr sz="1796" spc="224" dirty="0">
                <a:latin typeface="Tinos"/>
                <a:cs typeface="Tinos"/>
              </a:rPr>
              <a:t> </a:t>
            </a:r>
            <a:r>
              <a:rPr sz="1796" spc="356" dirty="0">
                <a:latin typeface="Tinos"/>
                <a:cs typeface="Tinos"/>
              </a:rPr>
              <a:t>≤</a:t>
            </a:r>
            <a:r>
              <a:rPr sz="1796" spc="109" dirty="0">
                <a:latin typeface="Tinos"/>
                <a:cs typeface="Tinos"/>
              </a:rPr>
              <a:t> </a:t>
            </a:r>
            <a:r>
              <a:rPr sz="1796" spc="-410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67" dirty="0">
                <a:latin typeface="Arial"/>
                <a:cs typeface="Arial"/>
              </a:rPr>
              <a:t>setiap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80" dirty="0">
                <a:latin typeface="Arial"/>
                <a:cs typeface="Arial"/>
              </a:rPr>
              <a:t>dalam </a:t>
            </a:r>
            <a:r>
              <a:rPr sz="1796" spc="-64" dirty="0">
                <a:latin typeface="Arial"/>
                <a:cs typeface="Arial"/>
              </a:rPr>
              <a:t>domain </a:t>
            </a:r>
            <a:r>
              <a:rPr sz="1796" spc="-205" dirty="0">
                <a:latin typeface="Tinos"/>
                <a:cs typeface="Tinos"/>
              </a:rPr>
              <a:t>𝑓</a:t>
            </a:r>
            <a:r>
              <a:rPr sz="1796" spc="-205" dirty="0">
                <a:latin typeface="Arial"/>
                <a:cs typeface="Arial"/>
              </a:rPr>
              <a:t>, </a:t>
            </a:r>
            <a:r>
              <a:rPr sz="1796" spc="-115" dirty="0">
                <a:latin typeface="Arial"/>
                <a:cs typeface="Arial"/>
              </a:rPr>
              <a:t>maka</a:t>
            </a:r>
            <a:r>
              <a:rPr sz="1796" spc="-350" dirty="0">
                <a:latin typeface="Arial"/>
                <a:cs typeface="Arial"/>
              </a:rPr>
              <a:t> </a:t>
            </a:r>
            <a:r>
              <a:rPr sz="1796" spc="-71" dirty="0">
                <a:latin typeface="Tinos"/>
                <a:cs typeface="Tinos"/>
              </a:rPr>
              <a:t>𝑓(𝑥</a:t>
            </a:r>
            <a:r>
              <a:rPr sz="1972" spc="-106" baseline="-16260" dirty="0">
                <a:latin typeface="Tinos"/>
                <a:cs typeface="Tinos"/>
              </a:rPr>
              <a:t>0</a:t>
            </a:r>
            <a:r>
              <a:rPr sz="1796" spc="-71" dirty="0">
                <a:latin typeface="Tinos"/>
                <a:cs typeface="Tinos"/>
              </a:rPr>
              <a:t>)</a:t>
            </a:r>
            <a:endParaRPr sz="1796">
              <a:latin typeface="Tinos"/>
              <a:cs typeface="Tinos"/>
            </a:endParaRPr>
          </a:p>
          <a:p>
            <a:pPr marL="203613">
              <a:lnSpc>
                <a:spcPts val="2049"/>
              </a:lnSpc>
            </a:pPr>
            <a:r>
              <a:rPr sz="1796" spc="-58" dirty="0">
                <a:latin typeface="Arial"/>
                <a:cs typeface="Arial"/>
              </a:rPr>
              <a:t>disebut </a:t>
            </a:r>
            <a:r>
              <a:rPr sz="1796" spc="-35" dirty="0">
                <a:solidFill>
                  <a:srgbClr val="FF0000"/>
                </a:solidFill>
                <a:latin typeface="Arial"/>
                <a:cs typeface="Arial"/>
              </a:rPr>
              <a:t>nilai </a:t>
            </a:r>
            <a:r>
              <a:rPr sz="1796" spc="-45" dirty="0">
                <a:solidFill>
                  <a:srgbClr val="FF0000"/>
                </a:solidFill>
                <a:latin typeface="Arial"/>
                <a:cs typeface="Arial"/>
              </a:rPr>
              <a:t>minimum </a:t>
            </a:r>
            <a:r>
              <a:rPr sz="1796" spc="-61" dirty="0">
                <a:solidFill>
                  <a:srgbClr val="FF0000"/>
                </a:solidFill>
                <a:latin typeface="Arial"/>
                <a:cs typeface="Arial"/>
              </a:rPr>
              <a:t>absolut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35" dirty="0">
                <a:solidFill>
                  <a:srgbClr val="FF0000"/>
                </a:solidFill>
                <a:latin typeface="Arial"/>
                <a:cs typeface="Arial"/>
              </a:rPr>
              <a:t>nilai </a:t>
            </a:r>
            <a:r>
              <a:rPr sz="1796" spc="-45" dirty="0">
                <a:solidFill>
                  <a:srgbClr val="FF0000"/>
                </a:solidFill>
                <a:latin typeface="Arial"/>
                <a:cs typeface="Arial"/>
              </a:rPr>
              <a:t>minimum</a:t>
            </a:r>
            <a:r>
              <a:rPr sz="1796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96" spc="-205" dirty="0">
                <a:solidFill>
                  <a:srgbClr val="FF0000"/>
                </a:solidFill>
                <a:latin typeface="Tinos"/>
                <a:cs typeface="Tinos"/>
              </a:rPr>
              <a:t>𝑓</a:t>
            </a:r>
            <a:r>
              <a:rPr sz="1796" spc="-205" dirty="0">
                <a:latin typeface="Arial"/>
                <a:cs typeface="Arial"/>
              </a:rPr>
              <a:t>.</a:t>
            </a:r>
            <a:endParaRPr sz="179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60">
              <a:latin typeface="Arial"/>
              <a:cs typeface="Arial"/>
            </a:endParaRPr>
          </a:p>
          <a:p>
            <a:pPr marL="203613" marR="11402" indent="-147008">
              <a:lnSpc>
                <a:spcPct val="90000"/>
              </a:lnSpc>
              <a:spcBef>
                <a:spcPts val="1081"/>
              </a:spcBef>
              <a:buChar char="•"/>
              <a:tabLst>
                <a:tab pos="204020" algn="l"/>
              </a:tabLst>
            </a:pPr>
            <a:r>
              <a:rPr sz="1796" spc="-51" dirty="0">
                <a:latin typeface="Arial"/>
                <a:cs typeface="Arial"/>
              </a:rPr>
              <a:t>Nilai </a:t>
            </a:r>
            <a:r>
              <a:rPr sz="1796" spc="-87" dirty="0">
                <a:latin typeface="Arial"/>
                <a:cs typeface="Arial"/>
              </a:rPr>
              <a:t>maksimum dan </a:t>
            </a:r>
            <a:r>
              <a:rPr sz="1796" spc="-45" dirty="0">
                <a:latin typeface="Arial"/>
                <a:cs typeface="Arial"/>
              </a:rPr>
              <a:t>minimum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410" dirty="0">
                <a:latin typeface="Tinos"/>
                <a:cs typeface="Tinos"/>
              </a:rPr>
              <a:t>𝑓 </a:t>
            </a:r>
            <a:r>
              <a:rPr sz="1796" spc="-58" dirty="0">
                <a:latin typeface="Arial"/>
                <a:cs typeface="Arial"/>
              </a:rPr>
              <a:t>disebut </a:t>
            </a:r>
            <a:r>
              <a:rPr sz="1796" spc="-35" dirty="0">
                <a:solidFill>
                  <a:srgbClr val="FF0000"/>
                </a:solidFill>
                <a:latin typeface="Arial"/>
                <a:cs typeface="Arial"/>
              </a:rPr>
              <a:t>nilai </a:t>
            </a:r>
            <a:r>
              <a:rPr sz="1796" spc="-51" dirty="0">
                <a:solidFill>
                  <a:srgbClr val="FF0000"/>
                </a:solidFill>
                <a:latin typeface="Arial"/>
                <a:cs typeface="Arial"/>
              </a:rPr>
              <a:t>ekstrim</a:t>
            </a:r>
            <a:r>
              <a:rPr sz="1796" spc="-19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96" spc="-61" dirty="0">
                <a:solidFill>
                  <a:srgbClr val="FF0000"/>
                </a:solidFill>
                <a:latin typeface="Arial"/>
                <a:cs typeface="Arial"/>
              </a:rPr>
              <a:t>absolut </a:t>
            </a:r>
            <a:r>
              <a:rPr sz="1796" spc="-61" dirty="0">
                <a:latin typeface="Arial"/>
                <a:cs typeface="Arial"/>
              </a:rPr>
              <a:t>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35" dirty="0">
                <a:solidFill>
                  <a:srgbClr val="FF0000"/>
                </a:solidFill>
                <a:latin typeface="Arial"/>
                <a:cs typeface="Arial"/>
              </a:rPr>
              <a:t>nilai </a:t>
            </a:r>
            <a:r>
              <a:rPr sz="1796" spc="-51" dirty="0">
                <a:solidFill>
                  <a:srgbClr val="FF0000"/>
                </a:solidFill>
                <a:latin typeface="Arial"/>
                <a:cs typeface="Arial"/>
              </a:rPr>
              <a:t>ekstrim</a:t>
            </a:r>
            <a:r>
              <a:rPr sz="1796" spc="-51" dirty="0">
                <a:latin typeface="Arial"/>
                <a:cs typeface="Arial"/>
              </a:rPr>
              <a:t>. Istilah ekstrim </a:t>
            </a:r>
            <a:r>
              <a:rPr sz="1796" spc="-61" dirty="0">
                <a:latin typeface="Arial"/>
                <a:cs typeface="Arial"/>
              </a:rPr>
              <a:t>absolut </a:t>
            </a:r>
            <a:r>
              <a:rPr sz="1796" spc="-106" dirty="0">
                <a:latin typeface="Arial"/>
                <a:cs typeface="Arial"/>
              </a:rPr>
              <a:t>kadang-kadang </a:t>
            </a:r>
            <a:r>
              <a:rPr sz="1796" spc="-87" dirty="0">
                <a:latin typeface="Arial"/>
                <a:cs typeface="Arial"/>
              </a:rPr>
              <a:t>cukup  </a:t>
            </a:r>
            <a:r>
              <a:rPr sz="1796" spc="-58" dirty="0">
                <a:latin typeface="Arial"/>
                <a:cs typeface="Arial"/>
              </a:rPr>
              <a:t>disebut </a:t>
            </a:r>
            <a:r>
              <a:rPr sz="1796" spc="-51" dirty="0">
                <a:solidFill>
                  <a:srgbClr val="FF0000"/>
                </a:solidFill>
                <a:latin typeface="Arial"/>
                <a:cs typeface="Arial"/>
              </a:rPr>
              <a:t>ekstrim</a:t>
            </a:r>
            <a:r>
              <a:rPr sz="1796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96" spc="-103" dirty="0">
                <a:latin typeface="Arial"/>
                <a:cs typeface="Arial"/>
              </a:rPr>
              <a:t>saja.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03" dirty="0">
                <a:solidFill>
                  <a:srgbClr val="000000"/>
                </a:solidFill>
                <a:latin typeface="Trebuchet MS"/>
                <a:cs typeface="Trebuchet MS"/>
              </a:rPr>
              <a:t>Co</a:t>
            </a:r>
            <a:r>
              <a:rPr sz="2822" spc="-128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2822" spc="-221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822" spc="-61" dirty="0">
                <a:solidFill>
                  <a:srgbClr val="000000"/>
                </a:solidFill>
                <a:latin typeface="Trebuchet MS"/>
                <a:cs typeface="Trebuchet MS"/>
              </a:rPr>
              <a:t>oh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9855" y="889422"/>
            <a:ext cx="5952288" cy="3153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512" y="371635"/>
            <a:ext cx="6644604" cy="3485945"/>
          </a:xfrm>
          <a:prstGeom prst="rect">
            <a:avLst/>
          </a:prstGeom>
        </p:spPr>
        <p:txBody>
          <a:bodyPr vert="horz" wrap="square" lIns="0" tIns="38281" rIns="0" bIns="0" rtlCol="0">
            <a:spAutoFit/>
          </a:bodyPr>
          <a:lstStyle/>
          <a:p>
            <a:pPr marL="8145">
              <a:spcBef>
                <a:spcPts val="301"/>
              </a:spcBef>
            </a:pPr>
            <a:r>
              <a:rPr sz="1667" spc="-151" dirty="0">
                <a:latin typeface="Arial"/>
                <a:cs typeface="Arial"/>
              </a:rPr>
              <a:t>Sub </a:t>
            </a:r>
            <a:r>
              <a:rPr sz="1667" spc="-119" dirty="0">
                <a:latin typeface="Arial"/>
                <a:cs typeface="Arial"/>
              </a:rPr>
              <a:t>Pokok</a:t>
            </a:r>
            <a:r>
              <a:rPr sz="1667" spc="-38" dirty="0">
                <a:latin typeface="Arial"/>
                <a:cs typeface="Arial"/>
              </a:rPr>
              <a:t> </a:t>
            </a:r>
            <a:r>
              <a:rPr sz="1667" spc="-112" dirty="0">
                <a:latin typeface="Arial"/>
                <a:cs typeface="Arial"/>
              </a:rPr>
              <a:t>Bahasan:</a:t>
            </a:r>
            <a:endParaRPr sz="1667">
              <a:latin typeface="Arial"/>
              <a:cs typeface="Arial"/>
            </a:endParaRPr>
          </a:p>
          <a:p>
            <a:pPr marL="338404" indent="-330667">
              <a:spcBef>
                <a:spcPts val="237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667" spc="-77" dirty="0">
                <a:latin typeface="Arial"/>
                <a:cs typeface="Arial"/>
              </a:rPr>
              <a:t>Menggambar </a:t>
            </a:r>
            <a:r>
              <a:rPr sz="1667" spc="-67" dirty="0">
                <a:latin typeface="Arial"/>
                <a:cs typeface="Arial"/>
              </a:rPr>
              <a:t>Grafik </a:t>
            </a:r>
            <a:r>
              <a:rPr sz="1667" spc="-83" dirty="0">
                <a:latin typeface="Arial"/>
                <a:cs typeface="Arial"/>
              </a:rPr>
              <a:t>Menggunakan </a:t>
            </a:r>
            <a:r>
              <a:rPr sz="1667" spc="-73" dirty="0">
                <a:latin typeface="Arial"/>
                <a:cs typeface="Arial"/>
              </a:rPr>
              <a:t>Aplikasi</a:t>
            </a:r>
            <a:r>
              <a:rPr sz="1667" spc="-167" dirty="0">
                <a:latin typeface="Arial"/>
                <a:cs typeface="Arial"/>
              </a:rPr>
              <a:t> </a:t>
            </a:r>
            <a:r>
              <a:rPr sz="1667" spc="-83" dirty="0">
                <a:latin typeface="Arial"/>
                <a:cs typeface="Arial"/>
              </a:rPr>
              <a:t>Turunan.</a:t>
            </a:r>
            <a:endParaRPr sz="1667">
              <a:latin typeface="Arial"/>
              <a:cs typeface="Arial"/>
            </a:endParaRPr>
          </a:p>
          <a:p>
            <a:pPr marL="338404" indent="-330667">
              <a:spcBef>
                <a:spcPts val="247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667" spc="-45" dirty="0">
                <a:latin typeface="Arial"/>
                <a:cs typeface="Arial"/>
              </a:rPr>
              <a:t>Nilai </a:t>
            </a:r>
            <a:r>
              <a:rPr sz="1667" spc="-64" dirty="0">
                <a:latin typeface="Arial"/>
                <a:cs typeface="Arial"/>
              </a:rPr>
              <a:t>Maksimum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-22" dirty="0">
                <a:latin typeface="Arial"/>
                <a:cs typeface="Arial"/>
              </a:rPr>
              <a:t>Minimum </a:t>
            </a:r>
            <a:r>
              <a:rPr sz="1667" spc="-99" dirty="0">
                <a:latin typeface="Arial"/>
                <a:cs typeface="Arial"/>
              </a:rPr>
              <a:t>Suatu </a:t>
            </a:r>
            <a:r>
              <a:rPr sz="1667" spc="-112" dirty="0">
                <a:latin typeface="Arial"/>
                <a:cs typeface="Arial"/>
              </a:rPr>
              <a:t>Fungsi </a:t>
            </a:r>
            <a:r>
              <a:rPr sz="1667" spc="-87" dirty="0">
                <a:latin typeface="Arial"/>
                <a:cs typeface="Arial"/>
              </a:rPr>
              <a:t>Beserta</a:t>
            </a:r>
            <a:r>
              <a:rPr sz="1667" spc="-262" dirty="0">
                <a:latin typeface="Arial"/>
                <a:cs typeface="Arial"/>
              </a:rPr>
              <a:t> </a:t>
            </a:r>
            <a:r>
              <a:rPr sz="1667" spc="-80" dirty="0">
                <a:latin typeface="Arial"/>
                <a:cs typeface="Arial"/>
              </a:rPr>
              <a:t>Aplikasinya</a:t>
            </a:r>
            <a:endParaRPr sz="1667">
              <a:latin typeface="Arial"/>
              <a:cs typeface="Arial"/>
            </a:endParaRPr>
          </a:p>
          <a:p>
            <a:pPr marL="338404" indent="-330667">
              <a:spcBef>
                <a:spcPts val="240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667" spc="-112" dirty="0">
                <a:latin typeface="Arial"/>
                <a:cs typeface="Arial"/>
              </a:rPr>
              <a:t>Teorema </a:t>
            </a:r>
            <a:r>
              <a:rPr sz="1667" spc="-93" dirty="0">
                <a:latin typeface="Arial"/>
                <a:cs typeface="Arial"/>
              </a:rPr>
              <a:t>Rolle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-45" dirty="0">
                <a:latin typeface="Arial"/>
                <a:cs typeface="Arial"/>
              </a:rPr>
              <a:t>Nilai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119" dirty="0">
                <a:latin typeface="Arial"/>
                <a:cs typeface="Arial"/>
              </a:rPr>
              <a:t>Rata-Rata</a:t>
            </a:r>
            <a:endParaRPr sz="1667">
              <a:latin typeface="Arial"/>
              <a:cs typeface="Arial"/>
            </a:endParaRPr>
          </a:p>
          <a:p>
            <a:pPr>
              <a:spcBef>
                <a:spcPts val="16"/>
              </a:spcBef>
            </a:pPr>
            <a:endParaRPr sz="2148">
              <a:latin typeface="Arial"/>
              <a:cs typeface="Arial"/>
            </a:endParaRPr>
          </a:p>
          <a:p>
            <a:pPr marL="8145"/>
            <a:r>
              <a:rPr sz="1667" spc="-151" dirty="0">
                <a:latin typeface="Arial"/>
                <a:cs typeface="Arial"/>
              </a:rPr>
              <a:t>Sub</a:t>
            </a:r>
            <a:r>
              <a:rPr sz="1667" spc="-99" dirty="0">
                <a:latin typeface="Arial"/>
                <a:cs typeface="Arial"/>
              </a:rPr>
              <a:t> </a:t>
            </a:r>
            <a:r>
              <a:rPr sz="1667" spc="-141" dirty="0">
                <a:latin typeface="Arial"/>
                <a:cs typeface="Arial"/>
              </a:rPr>
              <a:t>CP-MK:</a:t>
            </a:r>
            <a:endParaRPr sz="1667">
              <a:latin typeface="Arial"/>
              <a:cs typeface="Arial"/>
            </a:endParaRPr>
          </a:p>
          <a:p>
            <a:pPr marL="338404" marR="3665" indent="-330667">
              <a:lnSpc>
                <a:spcPts val="1603"/>
              </a:lnSpc>
              <a:spcBef>
                <a:spcPts val="625"/>
              </a:spcBef>
              <a:buAutoNum type="arabicPeriod"/>
              <a:tabLst>
                <a:tab pos="338404" algn="l"/>
                <a:tab pos="338812" algn="l"/>
                <a:tab pos="1529946" algn="l"/>
                <a:tab pos="2423399" algn="l"/>
                <a:tab pos="3741995" algn="l"/>
                <a:tab pos="4669655" algn="l"/>
                <a:tab pos="5410398" algn="l"/>
                <a:tab pos="6117341" algn="l"/>
              </a:tabLst>
            </a:pPr>
            <a:r>
              <a:rPr sz="1667" spc="-71" dirty="0">
                <a:latin typeface="Arial"/>
                <a:cs typeface="Arial"/>
              </a:rPr>
              <a:t>Mah</a:t>
            </a:r>
            <a:r>
              <a:rPr sz="1667" spc="-58" dirty="0">
                <a:latin typeface="Arial"/>
                <a:cs typeface="Arial"/>
              </a:rPr>
              <a:t>a</a:t>
            </a:r>
            <a:r>
              <a:rPr sz="1667" spc="-122" dirty="0">
                <a:latin typeface="Arial"/>
                <a:cs typeface="Arial"/>
              </a:rPr>
              <a:t>s</a:t>
            </a:r>
            <a:r>
              <a:rPr sz="1667" spc="-61" dirty="0">
                <a:latin typeface="Arial"/>
                <a:cs typeface="Arial"/>
              </a:rPr>
              <a:t>i</a:t>
            </a:r>
            <a:r>
              <a:rPr sz="1667" spc="-192" dirty="0">
                <a:latin typeface="Arial"/>
                <a:cs typeface="Arial"/>
              </a:rPr>
              <a:t>s</a:t>
            </a:r>
            <a:r>
              <a:rPr sz="1667" spc="-32" dirty="0">
                <a:latin typeface="Arial"/>
                <a:cs typeface="Arial"/>
              </a:rPr>
              <a:t>w</a:t>
            </a:r>
            <a:r>
              <a:rPr sz="1667" spc="-128" dirty="0">
                <a:latin typeface="Arial"/>
                <a:cs typeface="Arial"/>
              </a:rPr>
              <a:t>a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77" dirty="0">
                <a:latin typeface="Arial"/>
                <a:cs typeface="Arial"/>
              </a:rPr>
              <a:t>ma</a:t>
            </a:r>
            <a:r>
              <a:rPr sz="1667" spc="-96" dirty="0">
                <a:latin typeface="Arial"/>
                <a:cs typeface="Arial"/>
              </a:rPr>
              <a:t>m</a:t>
            </a:r>
            <a:r>
              <a:rPr sz="1667" spc="-55" dirty="0">
                <a:latin typeface="Arial"/>
                <a:cs typeface="Arial"/>
              </a:rPr>
              <a:t>p</a:t>
            </a:r>
            <a:r>
              <a:rPr sz="1667" spc="-51" dirty="0">
                <a:latin typeface="Arial"/>
                <a:cs typeface="Arial"/>
              </a:rPr>
              <a:t>u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73" dirty="0">
                <a:latin typeface="Arial"/>
                <a:cs typeface="Arial"/>
              </a:rPr>
              <a:t>me</a:t>
            </a:r>
            <a:r>
              <a:rPr sz="1667" spc="-71" dirty="0">
                <a:latin typeface="Arial"/>
                <a:cs typeface="Arial"/>
              </a:rPr>
              <a:t>n</a:t>
            </a:r>
            <a:r>
              <a:rPr sz="1667" spc="-109" dirty="0">
                <a:latin typeface="Arial"/>
                <a:cs typeface="Arial"/>
              </a:rPr>
              <a:t>e</a:t>
            </a:r>
            <a:r>
              <a:rPr sz="1667" spc="-67" dirty="0">
                <a:latin typeface="Arial"/>
                <a:cs typeface="Arial"/>
              </a:rPr>
              <a:t>n</a:t>
            </a:r>
            <a:r>
              <a:rPr sz="1667" spc="87" dirty="0">
                <a:latin typeface="Arial"/>
                <a:cs typeface="Arial"/>
              </a:rPr>
              <a:t>t</a:t>
            </a:r>
            <a:r>
              <a:rPr sz="1667" spc="-71" dirty="0">
                <a:latin typeface="Arial"/>
                <a:cs typeface="Arial"/>
              </a:rPr>
              <a:t>u</a:t>
            </a:r>
            <a:r>
              <a:rPr sz="1667" spc="-93" dirty="0">
                <a:latin typeface="Arial"/>
                <a:cs typeface="Arial"/>
              </a:rPr>
              <a:t>k</a:t>
            </a:r>
            <a:r>
              <a:rPr sz="1667" spc="-90" dirty="0">
                <a:latin typeface="Arial"/>
                <a:cs typeface="Arial"/>
              </a:rPr>
              <a:t>an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93" dirty="0">
                <a:latin typeface="Arial"/>
                <a:cs typeface="Arial"/>
              </a:rPr>
              <a:t>e</a:t>
            </a:r>
            <a:r>
              <a:rPr sz="1667" spc="-106" dirty="0">
                <a:latin typeface="Arial"/>
                <a:cs typeface="Arial"/>
              </a:rPr>
              <a:t>k</a:t>
            </a:r>
            <a:r>
              <a:rPr sz="1667" spc="-205" dirty="0">
                <a:latin typeface="Arial"/>
                <a:cs typeface="Arial"/>
              </a:rPr>
              <a:t>s</a:t>
            </a:r>
            <a:r>
              <a:rPr sz="1667" spc="87" dirty="0">
                <a:latin typeface="Arial"/>
                <a:cs typeface="Arial"/>
              </a:rPr>
              <a:t>t</a:t>
            </a:r>
            <a:r>
              <a:rPr sz="1667" spc="3" dirty="0">
                <a:latin typeface="Arial"/>
                <a:cs typeface="Arial"/>
              </a:rPr>
              <a:t>r</a:t>
            </a:r>
            <a:r>
              <a:rPr sz="1667" spc="-77" dirty="0">
                <a:latin typeface="Arial"/>
                <a:cs typeface="Arial"/>
              </a:rPr>
              <a:t>em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3" dirty="0">
                <a:latin typeface="Arial"/>
                <a:cs typeface="Arial"/>
              </a:rPr>
              <a:t>r</a:t>
            </a:r>
            <a:r>
              <a:rPr sz="1667" spc="-64" dirty="0">
                <a:latin typeface="Arial"/>
                <a:cs typeface="Arial"/>
              </a:rPr>
              <a:t>el</a:t>
            </a:r>
            <a:r>
              <a:rPr sz="1667" spc="-106" dirty="0">
                <a:latin typeface="Arial"/>
                <a:cs typeface="Arial"/>
              </a:rPr>
              <a:t>a</a:t>
            </a:r>
            <a:r>
              <a:rPr sz="1667" spc="87" dirty="0">
                <a:latin typeface="Arial"/>
                <a:cs typeface="Arial"/>
              </a:rPr>
              <a:t>t</a:t>
            </a:r>
            <a:r>
              <a:rPr sz="1667" spc="29" dirty="0">
                <a:latin typeface="Arial"/>
                <a:cs typeface="Arial"/>
              </a:rPr>
              <a:t>if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192" dirty="0">
                <a:latin typeface="Arial"/>
                <a:cs typeface="Arial"/>
              </a:rPr>
              <a:t>s</a:t>
            </a:r>
            <a:r>
              <a:rPr sz="1667" spc="-93" dirty="0">
                <a:latin typeface="Arial"/>
                <a:cs typeface="Arial"/>
              </a:rPr>
              <a:t>u</a:t>
            </a:r>
            <a:r>
              <a:rPr sz="1667" spc="-106" dirty="0">
                <a:latin typeface="Arial"/>
                <a:cs typeface="Arial"/>
              </a:rPr>
              <a:t>a</a:t>
            </a:r>
            <a:r>
              <a:rPr sz="1667" spc="22" dirty="0">
                <a:latin typeface="Arial"/>
                <a:cs typeface="Arial"/>
              </a:rPr>
              <a:t>tu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51" dirty="0">
                <a:latin typeface="Arial"/>
                <a:cs typeface="Arial"/>
              </a:rPr>
              <a:t>fun</a:t>
            </a:r>
            <a:r>
              <a:rPr sz="1667" spc="-71" dirty="0">
                <a:latin typeface="Arial"/>
                <a:cs typeface="Arial"/>
              </a:rPr>
              <a:t>g</a:t>
            </a:r>
            <a:r>
              <a:rPr sz="1667" spc="-80" dirty="0">
                <a:latin typeface="Arial"/>
                <a:cs typeface="Arial"/>
              </a:rPr>
              <a:t>si  </a:t>
            </a:r>
            <a:r>
              <a:rPr sz="1667" spc="-90" dirty="0">
                <a:latin typeface="Arial"/>
                <a:cs typeface="Arial"/>
              </a:rPr>
              <a:t>menggunakan </a:t>
            </a:r>
            <a:r>
              <a:rPr sz="1667" spc="-6" dirty="0">
                <a:latin typeface="Arial"/>
                <a:cs typeface="Arial"/>
              </a:rPr>
              <a:t>uji </a:t>
            </a:r>
            <a:r>
              <a:rPr sz="1667" spc="-32" dirty="0">
                <a:latin typeface="Arial"/>
                <a:cs typeface="Arial"/>
              </a:rPr>
              <a:t>turunan </a:t>
            </a:r>
            <a:r>
              <a:rPr sz="1667" spc="-55" dirty="0">
                <a:latin typeface="Arial"/>
                <a:cs typeface="Arial"/>
              </a:rPr>
              <a:t>pertama </a:t>
            </a:r>
            <a:r>
              <a:rPr sz="1667" spc="-80" dirty="0">
                <a:latin typeface="Arial"/>
                <a:cs typeface="Arial"/>
              </a:rPr>
              <a:t>dan</a:t>
            </a:r>
            <a:r>
              <a:rPr sz="1667" spc="-285" dirty="0">
                <a:latin typeface="Arial"/>
                <a:cs typeface="Arial"/>
              </a:rPr>
              <a:t> </a:t>
            </a:r>
            <a:r>
              <a:rPr sz="1667" spc="-93" dirty="0">
                <a:latin typeface="Arial"/>
                <a:cs typeface="Arial"/>
              </a:rPr>
              <a:t>kedua</a:t>
            </a:r>
            <a:endParaRPr sz="1667">
              <a:latin typeface="Arial"/>
              <a:cs typeface="Arial"/>
            </a:endParaRPr>
          </a:p>
          <a:p>
            <a:pPr marL="338404" marR="4479" indent="-330667">
              <a:lnSpc>
                <a:spcPts val="1603"/>
              </a:lnSpc>
              <a:spcBef>
                <a:spcPts val="632"/>
              </a:spcBef>
              <a:buAutoNum type="arabicPeriod"/>
              <a:tabLst>
                <a:tab pos="338404" algn="l"/>
                <a:tab pos="338812" algn="l"/>
                <a:tab pos="1407779" algn="l"/>
                <a:tab pos="2177841" algn="l"/>
                <a:tab pos="3366533" algn="l"/>
                <a:tab pos="4086101" algn="l"/>
                <a:tab pos="4886706" algn="l"/>
                <a:tab pos="5494694" algn="l"/>
              </a:tabLst>
            </a:pPr>
            <a:r>
              <a:rPr sz="1667" spc="-80" dirty="0">
                <a:latin typeface="Arial"/>
                <a:cs typeface="Arial"/>
              </a:rPr>
              <a:t>Mahas</a:t>
            </a:r>
            <a:r>
              <a:rPr sz="1667" spc="-38" dirty="0">
                <a:latin typeface="Arial"/>
                <a:cs typeface="Arial"/>
              </a:rPr>
              <a:t>i</a:t>
            </a:r>
            <a:r>
              <a:rPr sz="1667" spc="-192" dirty="0">
                <a:latin typeface="Arial"/>
                <a:cs typeface="Arial"/>
              </a:rPr>
              <a:t>s</a:t>
            </a:r>
            <a:r>
              <a:rPr sz="1667" spc="-29" dirty="0">
                <a:latin typeface="Arial"/>
                <a:cs typeface="Arial"/>
              </a:rPr>
              <a:t>w</a:t>
            </a:r>
            <a:r>
              <a:rPr sz="1667" spc="-128" dirty="0">
                <a:latin typeface="Arial"/>
                <a:cs typeface="Arial"/>
              </a:rPr>
              <a:t>a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67" dirty="0">
                <a:latin typeface="Arial"/>
                <a:cs typeface="Arial"/>
              </a:rPr>
              <a:t>mampu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90" dirty="0">
                <a:latin typeface="Arial"/>
                <a:cs typeface="Arial"/>
              </a:rPr>
              <a:t>m</a:t>
            </a:r>
            <a:r>
              <a:rPr sz="1667" spc="-67" dirty="0">
                <a:latin typeface="Arial"/>
                <a:cs typeface="Arial"/>
              </a:rPr>
              <a:t>e</a:t>
            </a:r>
            <a:r>
              <a:rPr sz="1667" spc="-61" dirty="0">
                <a:latin typeface="Arial"/>
                <a:cs typeface="Arial"/>
              </a:rPr>
              <a:t>n</a:t>
            </a:r>
            <a:r>
              <a:rPr sz="1667" spc="-45" dirty="0">
                <a:latin typeface="Arial"/>
                <a:cs typeface="Arial"/>
              </a:rPr>
              <a:t>e</a:t>
            </a:r>
            <a:r>
              <a:rPr sz="1667" spc="-58" dirty="0">
                <a:latin typeface="Arial"/>
                <a:cs typeface="Arial"/>
              </a:rPr>
              <a:t>r</a:t>
            </a:r>
            <a:r>
              <a:rPr sz="1667" spc="-138" dirty="0">
                <a:latin typeface="Arial"/>
                <a:cs typeface="Arial"/>
              </a:rPr>
              <a:t>a</a:t>
            </a:r>
            <a:r>
              <a:rPr sz="1667" spc="-71" dirty="0">
                <a:latin typeface="Arial"/>
                <a:cs typeface="Arial"/>
              </a:rPr>
              <a:t>p</a:t>
            </a:r>
            <a:r>
              <a:rPr sz="1667" spc="-93" dirty="0">
                <a:latin typeface="Arial"/>
                <a:cs typeface="Arial"/>
              </a:rPr>
              <a:t>k</a:t>
            </a:r>
            <a:r>
              <a:rPr sz="1667" spc="-90" dirty="0">
                <a:latin typeface="Arial"/>
                <a:cs typeface="Arial"/>
              </a:rPr>
              <a:t>an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128" dirty="0">
                <a:latin typeface="Arial"/>
                <a:cs typeface="Arial"/>
              </a:rPr>
              <a:t>k</a:t>
            </a:r>
            <a:r>
              <a:rPr sz="1667" spc="-51" dirty="0">
                <a:latin typeface="Arial"/>
                <a:cs typeface="Arial"/>
              </a:rPr>
              <a:t>o</a:t>
            </a:r>
            <a:r>
              <a:rPr sz="1667" spc="-61" dirty="0">
                <a:latin typeface="Arial"/>
                <a:cs typeface="Arial"/>
              </a:rPr>
              <a:t>n</a:t>
            </a:r>
            <a:r>
              <a:rPr sz="1667" spc="-135" dirty="0">
                <a:latin typeface="Arial"/>
                <a:cs typeface="Arial"/>
              </a:rPr>
              <a:t>s</a:t>
            </a:r>
            <a:r>
              <a:rPr sz="1667" spc="-157" dirty="0">
                <a:latin typeface="Arial"/>
                <a:cs typeface="Arial"/>
              </a:rPr>
              <a:t>e</a:t>
            </a:r>
            <a:r>
              <a:rPr sz="1667" spc="-51" dirty="0">
                <a:latin typeface="Arial"/>
                <a:cs typeface="Arial"/>
              </a:rPr>
              <a:t>p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26" dirty="0">
                <a:latin typeface="Arial"/>
                <a:cs typeface="Arial"/>
              </a:rPr>
              <a:t>turun</a:t>
            </a:r>
            <a:r>
              <a:rPr sz="1667" spc="-38" dirty="0">
                <a:latin typeface="Arial"/>
                <a:cs typeface="Arial"/>
              </a:rPr>
              <a:t>a</a:t>
            </a:r>
            <a:r>
              <a:rPr sz="1667" spc="-51" dirty="0">
                <a:latin typeface="Arial"/>
                <a:cs typeface="Arial"/>
              </a:rPr>
              <a:t>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61" dirty="0">
                <a:latin typeface="Arial"/>
                <a:cs typeface="Arial"/>
              </a:rPr>
              <a:t>u</a:t>
            </a:r>
            <a:r>
              <a:rPr sz="1667" spc="-67" dirty="0">
                <a:latin typeface="Arial"/>
                <a:cs typeface="Arial"/>
              </a:rPr>
              <a:t>n</a:t>
            </a:r>
            <a:r>
              <a:rPr sz="1667" spc="-10" dirty="0">
                <a:latin typeface="Arial"/>
                <a:cs typeface="Arial"/>
              </a:rPr>
              <a:t>tuk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90" dirty="0">
                <a:latin typeface="Arial"/>
                <a:cs typeface="Arial"/>
              </a:rPr>
              <a:t>m</a:t>
            </a:r>
            <a:r>
              <a:rPr sz="1667" spc="-77" dirty="0">
                <a:latin typeface="Arial"/>
                <a:cs typeface="Arial"/>
              </a:rPr>
              <a:t>e</a:t>
            </a:r>
            <a:r>
              <a:rPr sz="1667" spc="-99" dirty="0">
                <a:latin typeface="Arial"/>
                <a:cs typeface="Arial"/>
              </a:rPr>
              <a:t>n</a:t>
            </a:r>
            <a:r>
              <a:rPr sz="1667" spc="-96" dirty="0">
                <a:latin typeface="Arial"/>
                <a:cs typeface="Arial"/>
              </a:rPr>
              <a:t>g</a:t>
            </a:r>
            <a:r>
              <a:rPr sz="1667" spc="-176" dirty="0">
                <a:latin typeface="Arial"/>
                <a:cs typeface="Arial"/>
              </a:rPr>
              <a:t>g</a:t>
            </a:r>
            <a:r>
              <a:rPr sz="1667" spc="-58" dirty="0">
                <a:latin typeface="Arial"/>
                <a:cs typeface="Arial"/>
              </a:rPr>
              <a:t>ambar  </a:t>
            </a:r>
            <a:r>
              <a:rPr sz="1667" spc="-51" dirty="0">
                <a:latin typeface="Arial"/>
                <a:cs typeface="Arial"/>
              </a:rPr>
              <a:t>grafik.</a:t>
            </a:r>
            <a:endParaRPr sz="1667">
              <a:latin typeface="Arial"/>
              <a:cs typeface="Arial"/>
            </a:endParaRPr>
          </a:p>
          <a:p>
            <a:pPr marL="338404" marR="3258" indent="-330667">
              <a:lnSpc>
                <a:spcPct val="80000"/>
              </a:lnSpc>
              <a:spcBef>
                <a:spcPts val="661"/>
              </a:spcBef>
              <a:buAutoNum type="arabicPeriod"/>
              <a:tabLst>
                <a:tab pos="338404" algn="l"/>
                <a:tab pos="338812" algn="l"/>
                <a:tab pos="1516508" algn="l"/>
                <a:tab pos="2396115" algn="l"/>
                <a:tab pos="3886560" algn="l"/>
                <a:tab pos="5324473" algn="l"/>
                <a:tab pos="6230550" algn="l"/>
              </a:tabLst>
            </a:pPr>
            <a:r>
              <a:rPr sz="1667" spc="-71" dirty="0">
                <a:latin typeface="Arial"/>
                <a:cs typeface="Arial"/>
              </a:rPr>
              <a:t>Mah</a:t>
            </a:r>
            <a:r>
              <a:rPr sz="1667" spc="-58" dirty="0">
                <a:latin typeface="Arial"/>
                <a:cs typeface="Arial"/>
              </a:rPr>
              <a:t>a</a:t>
            </a:r>
            <a:r>
              <a:rPr sz="1667" spc="-122" dirty="0">
                <a:latin typeface="Arial"/>
                <a:cs typeface="Arial"/>
              </a:rPr>
              <a:t>s</a:t>
            </a:r>
            <a:r>
              <a:rPr sz="1667" spc="-61" dirty="0">
                <a:latin typeface="Arial"/>
                <a:cs typeface="Arial"/>
              </a:rPr>
              <a:t>i</a:t>
            </a:r>
            <a:r>
              <a:rPr sz="1667" spc="-192" dirty="0">
                <a:latin typeface="Arial"/>
                <a:cs typeface="Arial"/>
              </a:rPr>
              <a:t>s</a:t>
            </a:r>
            <a:r>
              <a:rPr sz="1667" spc="-32" dirty="0">
                <a:latin typeface="Arial"/>
                <a:cs typeface="Arial"/>
              </a:rPr>
              <a:t>w</a:t>
            </a:r>
            <a:r>
              <a:rPr sz="1667" spc="-128" dirty="0">
                <a:latin typeface="Arial"/>
                <a:cs typeface="Arial"/>
              </a:rPr>
              <a:t>a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77" dirty="0">
                <a:latin typeface="Arial"/>
                <a:cs typeface="Arial"/>
              </a:rPr>
              <a:t>ma</a:t>
            </a:r>
            <a:r>
              <a:rPr sz="1667" spc="-96" dirty="0">
                <a:latin typeface="Arial"/>
                <a:cs typeface="Arial"/>
              </a:rPr>
              <a:t>m</a:t>
            </a:r>
            <a:r>
              <a:rPr sz="1667" spc="-55" dirty="0">
                <a:latin typeface="Arial"/>
                <a:cs typeface="Arial"/>
              </a:rPr>
              <a:t>p</a:t>
            </a:r>
            <a:r>
              <a:rPr sz="1667" spc="-51" dirty="0">
                <a:latin typeface="Arial"/>
                <a:cs typeface="Arial"/>
              </a:rPr>
              <a:t>u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73" dirty="0">
                <a:latin typeface="Arial"/>
                <a:cs typeface="Arial"/>
              </a:rPr>
              <a:t>me</a:t>
            </a:r>
            <a:r>
              <a:rPr sz="1667" spc="-93" dirty="0">
                <a:latin typeface="Arial"/>
                <a:cs typeface="Arial"/>
              </a:rPr>
              <a:t>n</a:t>
            </a:r>
            <a:r>
              <a:rPr sz="1667" spc="-115" dirty="0">
                <a:latin typeface="Arial"/>
                <a:cs typeface="Arial"/>
              </a:rPr>
              <a:t>y</a:t>
            </a:r>
            <a:r>
              <a:rPr sz="1667" spc="-55" dirty="0">
                <a:latin typeface="Arial"/>
                <a:cs typeface="Arial"/>
              </a:rPr>
              <a:t>el</a:t>
            </a:r>
            <a:r>
              <a:rPr sz="1667" spc="-87" dirty="0">
                <a:latin typeface="Arial"/>
                <a:cs typeface="Arial"/>
              </a:rPr>
              <a:t>e</a:t>
            </a:r>
            <a:r>
              <a:rPr sz="1667" spc="-93" dirty="0">
                <a:latin typeface="Arial"/>
                <a:cs typeface="Arial"/>
              </a:rPr>
              <a:t>sai</a:t>
            </a:r>
            <a:r>
              <a:rPr sz="1667" spc="-135" dirty="0">
                <a:latin typeface="Arial"/>
                <a:cs typeface="Arial"/>
              </a:rPr>
              <a:t>k</a:t>
            </a:r>
            <a:r>
              <a:rPr sz="1667" spc="-90" dirty="0">
                <a:latin typeface="Arial"/>
                <a:cs typeface="Arial"/>
              </a:rPr>
              <a:t>an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61" dirty="0">
                <a:latin typeface="Arial"/>
                <a:cs typeface="Arial"/>
              </a:rPr>
              <a:t>p</a:t>
            </a:r>
            <a:r>
              <a:rPr sz="1667" spc="-109" dirty="0">
                <a:latin typeface="Arial"/>
                <a:cs typeface="Arial"/>
              </a:rPr>
              <a:t>e</a:t>
            </a:r>
            <a:r>
              <a:rPr sz="1667" spc="-83" dirty="0">
                <a:latin typeface="Arial"/>
                <a:cs typeface="Arial"/>
              </a:rPr>
              <a:t>rmasalahan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45" dirty="0">
                <a:latin typeface="Arial"/>
                <a:cs typeface="Arial"/>
              </a:rPr>
              <a:t>apli</a:t>
            </a:r>
            <a:r>
              <a:rPr sz="1667" spc="-87" dirty="0">
                <a:latin typeface="Arial"/>
                <a:cs typeface="Arial"/>
              </a:rPr>
              <a:t>k</a:t>
            </a:r>
            <a:r>
              <a:rPr sz="1667" spc="-144" dirty="0">
                <a:latin typeface="Arial"/>
                <a:cs typeface="Arial"/>
              </a:rPr>
              <a:t>a</a:t>
            </a:r>
            <a:r>
              <a:rPr sz="1667" spc="51" dirty="0">
                <a:latin typeface="Arial"/>
                <a:cs typeface="Arial"/>
              </a:rPr>
              <a:t>tif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106" dirty="0">
                <a:latin typeface="Arial"/>
                <a:cs typeface="Arial"/>
              </a:rPr>
              <a:t>y</a:t>
            </a:r>
            <a:r>
              <a:rPr sz="1667" spc="-90" dirty="0">
                <a:latin typeface="Arial"/>
                <a:cs typeface="Arial"/>
              </a:rPr>
              <a:t>a</a:t>
            </a:r>
            <a:r>
              <a:rPr sz="1667" spc="-99" dirty="0">
                <a:latin typeface="Arial"/>
                <a:cs typeface="Arial"/>
              </a:rPr>
              <a:t>n</a:t>
            </a:r>
            <a:r>
              <a:rPr sz="1667" spc="-96" dirty="0">
                <a:latin typeface="Arial"/>
                <a:cs typeface="Arial"/>
              </a:rPr>
              <a:t>g  </a:t>
            </a:r>
            <a:r>
              <a:rPr sz="1667" spc="-51" dirty="0">
                <a:latin typeface="Arial"/>
                <a:cs typeface="Arial"/>
              </a:rPr>
              <a:t>berkaitan </a:t>
            </a:r>
            <a:r>
              <a:rPr sz="1667" spc="-96" dirty="0">
                <a:latin typeface="Arial"/>
                <a:cs typeface="Arial"/>
              </a:rPr>
              <a:t>dengan </a:t>
            </a:r>
            <a:r>
              <a:rPr sz="1667" spc="-32" dirty="0">
                <a:latin typeface="Arial"/>
                <a:cs typeface="Arial"/>
              </a:rPr>
              <a:t>nilai </a:t>
            </a:r>
            <a:r>
              <a:rPr sz="1667" spc="-77" dirty="0">
                <a:latin typeface="Arial"/>
                <a:cs typeface="Arial"/>
              </a:rPr>
              <a:t>maksimum </a:t>
            </a:r>
            <a:r>
              <a:rPr sz="1667" spc="-80" dirty="0">
                <a:latin typeface="Arial"/>
                <a:cs typeface="Arial"/>
              </a:rPr>
              <a:t>dan</a:t>
            </a:r>
            <a:r>
              <a:rPr sz="1667" spc="-212" dirty="0">
                <a:latin typeface="Arial"/>
                <a:cs typeface="Arial"/>
              </a:rPr>
              <a:t> </a:t>
            </a:r>
            <a:r>
              <a:rPr sz="1667" spc="-35" dirty="0">
                <a:latin typeface="Arial"/>
                <a:cs typeface="Arial"/>
              </a:rPr>
              <a:t>minimum</a:t>
            </a:r>
            <a:endParaRPr sz="1667">
              <a:latin typeface="Arial"/>
              <a:cs typeface="Arial"/>
            </a:endParaRPr>
          </a:p>
          <a:p>
            <a:pPr marL="338404" indent="-330667">
              <a:spcBef>
                <a:spcPts val="240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667" spc="-90" dirty="0">
                <a:latin typeface="Arial"/>
                <a:cs typeface="Arial"/>
              </a:rPr>
              <a:t>Mahasiswa </a:t>
            </a:r>
            <a:r>
              <a:rPr sz="1667" spc="-71" dirty="0">
                <a:latin typeface="Arial"/>
                <a:cs typeface="Arial"/>
              </a:rPr>
              <a:t>mampu </a:t>
            </a:r>
            <a:r>
              <a:rPr sz="1667" spc="-77" dirty="0">
                <a:latin typeface="Arial"/>
                <a:cs typeface="Arial"/>
              </a:rPr>
              <a:t>menerapkan </a:t>
            </a:r>
            <a:r>
              <a:rPr sz="1667" spc="-112" dirty="0">
                <a:latin typeface="Arial"/>
                <a:cs typeface="Arial"/>
              </a:rPr>
              <a:t>Teorema </a:t>
            </a:r>
            <a:r>
              <a:rPr sz="1667" spc="-93" dirty="0">
                <a:latin typeface="Arial"/>
                <a:cs typeface="Arial"/>
              </a:rPr>
              <a:t>Rolle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-45" dirty="0">
                <a:latin typeface="Arial"/>
                <a:cs typeface="Arial"/>
              </a:rPr>
              <a:t>Nilai</a:t>
            </a:r>
            <a:r>
              <a:rPr sz="1667" spc="-154" dirty="0">
                <a:latin typeface="Arial"/>
                <a:cs typeface="Arial"/>
              </a:rPr>
              <a:t> </a:t>
            </a:r>
            <a:r>
              <a:rPr sz="1667" spc="-115" dirty="0">
                <a:latin typeface="Arial"/>
                <a:cs typeface="Arial"/>
              </a:rPr>
              <a:t>Rata-Rata</a:t>
            </a:r>
            <a:endParaRPr sz="1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86" dirty="0">
                <a:solidFill>
                  <a:srgbClr val="000000"/>
                </a:solidFill>
                <a:latin typeface="Trebuchet MS"/>
                <a:cs typeface="Trebuchet MS"/>
              </a:rPr>
              <a:t>Teorema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3948" y="1478868"/>
            <a:ext cx="77702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643009" algn="l"/>
              </a:tabLst>
            </a:pPr>
            <a:r>
              <a:rPr sz="1796" spc="-106" dirty="0">
                <a:latin typeface="Arial"/>
                <a:cs typeface="Arial"/>
              </a:rPr>
              <a:t>mak</a:t>
            </a:r>
            <a:r>
              <a:rPr sz="1796" spc="-141" dirty="0">
                <a:latin typeface="Arial"/>
                <a:cs typeface="Arial"/>
              </a:rPr>
              <a:t>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29" dirty="0">
                <a:latin typeface="Tinos"/>
                <a:cs typeface="Tinos"/>
              </a:rPr>
              <a:t>𝑓</a:t>
            </a:r>
            <a:endParaRPr sz="1796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7228" y="1789432"/>
            <a:ext cx="49684" cy="212582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514" y="1397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7752590" y="1789432"/>
            <a:ext cx="49684" cy="212582"/>
          </a:xfrm>
          <a:custGeom>
            <a:avLst/>
            <a:gdLst/>
            <a:ahLst/>
            <a:cxnLst/>
            <a:rect l="l" t="t" r="r" b="b"/>
            <a:pathLst>
              <a:path w="77470" h="331469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2774512" y="1094649"/>
            <a:ext cx="5723824" cy="904354"/>
          </a:xfrm>
          <a:prstGeom prst="rect">
            <a:avLst/>
          </a:prstGeom>
        </p:spPr>
        <p:txBody>
          <a:bodyPr vert="horz" wrap="square" lIns="0" tIns="63123" rIns="0" bIns="0" rtlCol="0">
            <a:spAutoFit/>
          </a:bodyPr>
          <a:lstStyle/>
          <a:p>
            <a:pPr marL="8145">
              <a:spcBef>
                <a:spcPts val="497"/>
              </a:spcBef>
            </a:pPr>
            <a:r>
              <a:rPr sz="1796" spc="-122" dirty="0">
                <a:latin typeface="Arial"/>
                <a:cs typeface="Arial"/>
              </a:rPr>
              <a:t>Teorema </a:t>
            </a:r>
            <a:r>
              <a:rPr sz="1796" spc="-51" dirty="0">
                <a:latin typeface="Arial"/>
                <a:cs typeface="Arial"/>
              </a:rPr>
              <a:t>Nilai</a:t>
            </a:r>
            <a:r>
              <a:rPr sz="1796" spc="-61" dirty="0">
                <a:latin typeface="Arial"/>
                <a:cs typeface="Arial"/>
              </a:rPr>
              <a:t> </a:t>
            </a:r>
            <a:r>
              <a:rPr sz="1796" spc="-83" dirty="0">
                <a:latin typeface="Arial"/>
                <a:cs typeface="Arial"/>
              </a:rPr>
              <a:t>Ekstrim</a:t>
            </a:r>
            <a:endParaRPr sz="1796">
              <a:latin typeface="Arial"/>
              <a:cs typeface="Arial"/>
            </a:endParaRPr>
          </a:p>
          <a:p>
            <a:pPr marL="8145">
              <a:lnSpc>
                <a:spcPts val="2046"/>
              </a:lnSpc>
              <a:spcBef>
                <a:spcPts val="433"/>
              </a:spcBef>
              <a:tabLst>
                <a:tab pos="474418" algn="l"/>
                <a:tab pos="1120277" algn="l"/>
                <a:tab pos="1812561" algn="l"/>
                <a:tab pos="2096804" algn="l"/>
                <a:tab pos="2932838" algn="l"/>
                <a:tab pos="3524129" algn="l"/>
                <a:tab pos="4248176" algn="l"/>
                <a:tab pos="5160362" algn="l"/>
              </a:tabLst>
            </a:pPr>
            <a:r>
              <a:rPr sz="1796" spc="-144" dirty="0">
                <a:latin typeface="Arial"/>
                <a:cs typeface="Arial"/>
              </a:rPr>
              <a:t>Jika	</a:t>
            </a:r>
            <a:r>
              <a:rPr sz="1796" spc="-73" dirty="0">
                <a:latin typeface="Arial"/>
                <a:cs typeface="Arial"/>
              </a:rPr>
              <a:t>suatu	</a:t>
            </a:r>
            <a:r>
              <a:rPr sz="1796" spc="-71" dirty="0">
                <a:latin typeface="Arial"/>
                <a:cs typeface="Arial"/>
              </a:rPr>
              <a:t>fungsi	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2" dirty="0">
                <a:latin typeface="Arial"/>
                <a:cs typeface="Arial"/>
              </a:rPr>
              <a:t>kontinu	</a:t>
            </a:r>
            <a:r>
              <a:rPr sz="1796" spc="-99" dirty="0">
                <a:latin typeface="Arial"/>
                <a:cs typeface="Arial"/>
              </a:rPr>
              <a:t>pada	</a:t>
            </a:r>
            <a:r>
              <a:rPr sz="1796" spc="-109" dirty="0">
                <a:latin typeface="Arial"/>
                <a:cs typeface="Arial"/>
              </a:rPr>
              <a:t>selang	</a:t>
            </a:r>
            <a:r>
              <a:rPr sz="1796" spc="3" dirty="0">
                <a:latin typeface="Arial"/>
                <a:cs typeface="Arial"/>
              </a:rPr>
              <a:t>tertutup	</a:t>
            </a:r>
            <a:r>
              <a:rPr sz="1796" spc="-183" dirty="0">
                <a:latin typeface="Tinos"/>
                <a:cs typeface="Tinos"/>
              </a:rPr>
              <a:t>[𝑎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305" dirty="0">
                <a:latin typeface="Tinos"/>
                <a:cs typeface="Tinos"/>
              </a:rPr>
              <a:t> </a:t>
            </a:r>
            <a:r>
              <a:rPr sz="1796" spc="-183" dirty="0">
                <a:latin typeface="Tinos"/>
                <a:cs typeface="Tinos"/>
              </a:rPr>
              <a:t>𝑏]</a:t>
            </a:r>
            <a:endParaRPr sz="1796">
              <a:latin typeface="Tinos"/>
              <a:cs typeface="Tinos"/>
            </a:endParaRPr>
          </a:p>
          <a:p>
            <a:pPr marL="8145">
              <a:lnSpc>
                <a:spcPts val="2046"/>
              </a:lnSpc>
              <a:tabLst>
                <a:tab pos="5033307" algn="l"/>
              </a:tabLst>
            </a:pPr>
            <a:r>
              <a:rPr sz="1796" spc="-77" dirty="0">
                <a:latin typeface="Arial"/>
                <a:cs typeface="Arial"/>
              </a:rPr>
              <a:t>mempunyai </a:t>
            </a:r>
            <a:r>
              <a:rPr sz="1796" spc="-35" dirty="0">
                <a:latin typeface="Arial"/>
                <a:cs typeface="Arial"/>
              </a:rPr>
              <a:t>nilai </a:t>
            </a:r>
            <a:r>
              <a:rPr sz="1796" spc="-87" dirty="0">
                <a:latin typeface="Arial"/>
                <a:cs typeface="Arial"/>
              </a:rPr>
              <a:t>maksimum dan </a:t>
            </a:r>
            <a:r>
              <a:rPr sz="1796" spc="-35" dirty="0">
                <a:latin typeface="Arial"/>
                <a:cs typeface="Arial"/>
              </a:rPr>
              <a:t>nilai</a:t>
            </a:r>
            <a:r>
              <a:rPr sz="1796" spc="-103" dirty="0">
                <a:latin typeface="Arial"/>
                <a:cs typeface="Arial"/>
              </a:rPr>
              <a:t> </a:t>
            </a:r>
            <a:r>
              <a:rPr sz="1796" spc="-45" dirty="0">
                <a:latin typeface="Arial"/>
                <a:cs typeface="Arial"/>
              </a:rPr>
              <a:t>minimum</a:t>
            </a:r>
            <a:r>
              <a:rPr sz="1796" spc="-58" dirty="0">
                <a:latin typeface="Arial"/>
                <a:cs typeface="Arial"/>
              </a:rPr>
              <a:t> </a:t>
            </a:r>
            <a:r>
              <a:rPr sz="1796" spc="-103" dirty="0">
                <a:latin typeface="Arial"/>
                <a:cs typeface="Arial"/>
              </a:rPr>
              <a:t>pada	</a:t>
            </a:r>
            <a:r>
              <a:rPr sz="1796" spc="-221" dirty="0">
                <a:latin typeface="Tinos"/>
                <a:cs typeface="Tinos"/>
              </a:rPr>
              <a:t>𝑎,</a:t>
            </a:r>
            <a:r>
              <a:rPr sz="1796" spc="-154" dirty="0">
                <a:latin typeface="Tinos"/>
                <a:cs typeface="Tinos"/>
              </a:rPr>
              <a:t> </a:t>
            </a:r>
            <a:r>
              <a:rPr sz="1796" spc="-433" dirty="0">
                <a:latin typeface="Tinos"/>
                <a:cs typeface="Tinos"/>
              </a:rPr>
              <a:t>𝑏</a:t>
            </a:r>
            <a:endParaRPr sz="1796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512" y="2325057"/>
            <a:ext cx="6641346" cy="916767"/>
          </a:xfrm>
          <a:prstGeom prst="rect">
            <a:avLst/>
          </a:prstGeom>
        </p:spPr>
        <p:txBody>
          <a:bodyPr vert="horz" wrap="square" lIns="0" tIns="62716" rIns="0" bIns="0" rtlCol="0">
            <a:spAutoFit/>
          </a:bodyPr>
          <a:lstStyle/>
          <a:p>
            <a:pPr marL="8145">
              <a:spcBef>
                <a:spcPts val="494"/>
              </a:spcBef>
            </a:pPr>
            <a:r>
              <a:rPr sz="1796" spc="-122" dirty="0">
                <a:latin typeface="Arial"/>
                <a:cs typeface="Arial"/>
              </a:rPr>
              <a:t>Teorema</a:t>
            </a:r>
            <a:endParaRPr sz="1796">
              <a:latin typeface="Arial"/>
              <a:cs typeface="Arial"/>
            </a:endParaRPr>
          </a:p>
          <a:p>
            <a:pPr marL="8145" marR="3258">
              <a:lnSpc>
                <a:spcPts val="1937"/>
              </a:lnSpc>
              <a:spcBef>
                <a:spcPts val="677"/>
              </a:spcBef>
            </a:pPr>
            <a:r>
              <a:rPr sz="1796" spc="-144" dirty="0">
                <a:latin typeface="Arial"/>
                <a:cs typeface="Arial"/>
              </a:rPr>
              <a:t>Jika </a:t>
            </a:r>
            <a:r>
              <a:rPr sz="1796" spc="-73" dirty="0">
                <a:latin typeface="Arial"/>
                <a:cs typeface="Arial"/>
              </a:rPr>
              <a:t>suatu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77" dirty="0">
                <a:latin typeface="Arial"/>
                <a:cs typeface="Arial"/>
              </a:rPr>
              <a:t>mempunyai </a:t>
            </a:r>
            <a:r>
              <a:rPr sz="1796" spc="-35" dirty="0">
                <a:latin typeface="Arial"/>
                <a:cs typeface="Arial"/>
              </a:rPr>
              <a:t>nilai </a:t>
            </a:r>
            <a:r>
              <a:rPr sz="1796" spc="-51" dirty="0">
                <a:latin typeface="Arial"/>
                <a:cs typeface="Arial"/>
              </a:rPr>
              <a:t>ekstrim </a:t>
            </a:r>
            <a:r>
              <a:rPr sz="1796" spc="-87" dirty="0">
                <a:latin typeface="Arial"/>
                <a:cs typeface="Arial"/>
              </a:rPr>
              <a:t>maksimum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42" dirty="0">
                <a:latin typeface="Arial"/>
                <a:cs typeface="Arial"/>
              </a:rPr>
              <a:t>minimum 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55" dirty="0">
                <a:latin typeface="Arial"/>
                <a:cs typeface="Arial"/>
              </a:rPr>
              <a:t>terbuka </a:t>
            </a:r>
            <a:r>
              <a:rPr sz="1796" spc="-96" dirty="0">
                <a:latin typeface="Tinos"/>
                <a:cs typeface="Tinos"/>
              </a:rPr>
              <a:t>(𝑎, </a:t>
            </a:r>
            <a:r>
              <a:rPr sz="1796" spc="-125" dirty="0">
                <a:latin typeface="Tinos"/>
                <a:cs typeface="Tinos"/>
              </a:rPr>
              <a:t>𝑏) </a:t>
            </a:r>
            <a:r>
              <a:rPr sz="1796" spc="-115" dirty="0">
                <a:latin typeface="Arial"/>
                <a:cs typeface="Arial"/>
              </a:rPr>
              <a:t>maka </a:t>
            </a:r>
            <a:r>
              <a:rPr sz="1796" spc="-35" dirty="0">
                <a:latin typeface="Arial"/>
                <a:cs typeface="Arial"/>
              </a:rPr>
              <a:t>nilai </a:t>
            </a:r>
            <a:r>
              <a:rPr sz="1796" spc="-51" dirty="0">
                <a:latin typeface="Arial"/>
                <a:cs typeface="Arial"/>
              </a:rPr>
              <a:t>ekstrim </a:t>
            </a:r>
            <a:r>
              <a:rPr sz="1796" spc="-22" dirty="0">
                <a:latin typeface="Arial"/>
                <a:cs typeface="Arial"/>
              </a:rPr>
              <a:t>terjadi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26" dirty="0">
                <a:latin typeface="Arial"/>
                <a:cs typeface="Arial"/>
              </a:rPr>
              <a:t>titik</a:t>
            </a:r>
            <a:r>
              <a:rPr sz="1796" spc="-234" dirty="0">
                <a:latin typeface="Arial"/>
                <a:cs typeface="Arial"/>
              </a:rPr>
              <a:t> </a:t>
            </a:r>
            <a:r>
              <a:rPr sz="1796" spc="-29" dirty="0">
                <a:latin typeface="Arial"/>
                <a:cs typeface="Arial"/>
              </a:rPr>
              <a:t>kritis.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233514"/>
            <a:ext cx="6743971" cy="851427"/>
          </a:xfrm>
          <a:prstGeom prst="rect">
            <a:avLst/>
          </a:prstGeom>
        </p:spPr>
        <p:txBody>
          <a:bodyPr vert="horz" wrap="square" lIns="0" tIns="55793" rIns="0" bIns="0" rtlCol="0" anchor="ctr">
            <a:spAutoFit/>
          </a:bodyPr>
          <a:lstStyle/>
          <a:p>
            <a:pPr marL="8145" marR="3258">
              <a:lnSpc>
                <a:spcPts val="3059"/>
              </a:lnSpc>
              <a:spcBef>
                <a:spcPts val="439"/>
              </a:spcBef>
            </a:pPr>
            <a:r>
              <a:rPr sz="2822" spc="-151" dirty="0">
                <a:solidFill>
                  <a:srgbClr val="000000"/>
                </a:solidFill>
                <a:latin typeface="Trebuchet MS"/>
                <a:cs typeface="Trebuchet MS"/>
              </a:rPr>
              <a:t>Langkah-Langkah </a:t>
            </a:r>
            <a:r>
              <a:rPr sz="2822" spc="-96" dirty="0">
                <a:solidFill>
                  <a:srgbClr val="000000"/>
                </a:solidFill>
                <a:latin typeface="Trebuchet MS"/>
                <a:cs typeface="Trebuchet MS"/>
              </a:rPr>
              <a:t>Mendapatkan </a:t>
            </a:r>
            <a:r>
              <a:rPr sz="2822" spc="-147" dirty="0">
                <a:solidFill>
                  <a:srgbClr val="000000"/>
                </a:solidFill>
                <a:latin typeface="Trebuchet MS"/>
                <a:cs typeface="Trebuchet MS"/>
              </a:rPr>
              <a:t>Nilai</a:t>
            </a:r>
            <a:r>
              <a:rPr sz="2822" spc="-40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47" dirty="0">
                <a:solidFill>
                  <a:srgbClr val="000000"/>
                </a:solidFill>
                <a:latin typeface="Trebuchet MS"/>
                <a:cs typeface="Trebuchet MS"/>
              </a:rPr>
              <a:t>Ekstrim  </a:t>
            </a:r>
            <a:r>
              <a:rPr sz="2822" spc="-109" dirty="0">
                <a:solidFill>
                  <a:srgbClr val="000000"/>
                </a:solidFill>
                <a:latin typeface="Trebuchet MS"/>
                <a:cs typeface="Trebuchet MS"/>
              </a:rPr>
              <a:t>Fungsi </a:t>
            </a:r>
            <a:r>
              <a:rPr sz="2822" spc="-135" dirty="0">
                <a:solidFill>
                  <a:srgbClr val="000000"/>
                </a:solidFill>
                <a:latin typeface="Trebuchet MS"/>
                <a:cs typeface="Trebuchet MS"/>
              </a:rPr>
              <a:t>Kontinu </a:t>
            </a:r>
            <a:r>
              <a:rPr sz="2822" spc="-645" dirty="0">
                <a:solidFill>
                  <a:srgbClr val="000000"/>
                </a:solidFill>
                <a:latin typeface="Tinos"/>
                <a:cs typeface="Tinos"/>
              </a:rPr>
              <a:t>𝑓 </a:t>
            </a:r>
            <a:r>
              <a:rPr sz="2822" spc="-131" dirty="0">
                <a:solidFill>
                  <a:srgbClr val="000000"/>
                </a:solidFill>
                <a:latin typeface="Trebuchet MS"/>
                <a:cs typeface="Trebuchet MS"/>
              </a:rPr>
              <a:t>pada </a:t>
            </a:r>
            <a:r>
              <a:rPr sz="2822" spc="-128" dirty="0">
                <a:solidFill>
                  <a:srgbClr val="000000"/>
                </a:solidFill>
                <a:latin typeface="Trebuchet MS"/>
                <a:cs typeface="Trebuchet MS"/>
              </a:rPr>
              <a:t>Selang </a:t>
            </a:r>
            <a:r>
              <a:rPr sz="2822" spc="-183" dirty="0">
                <a:solidFill>
                  <a:srgbClr val="000000"/>
                </a:solidFill>
                <a:latin typeface="Trebuchet MS"/>
                <a:cs typeface="Trebuchet MS"/>
              </a:rPr>
              <a:t>Tertutup </a:t>
            </a:r>
            <a:r>
              <a:rPr sz="2822" spc="-212" dirty="0">
                <a:solidFill>
                  <a:srgbClr val="000000"/>
                </a:solidFill>
                <a:latin typeface="Tinos"/>
                <a:cs typeface="Tinos"/>
              </a:rPr>
              <a:t>[𝑎,</a:t>
            </a:r>
            <a:r>
              <a:rPr sz="2822" spc="-564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822" spc="-282" dirty="0">
                <a:solidFill>
                  <a:srgbClr val="000000"/>
                </a:solidFill>
                <a:latin typeface="Tinos"/>
                <a:cs typeface="Tinos"/>
              </a:rPr>
              <a:t>𝑏]</a:t>
            </a:r>
            <a:endParaRPr sz="2822">
              <a:latin typeface="Tinos"/>
              <a:cs typeface="Tino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7335" y="1216358"/>
            <a:ext cx="494395" cy="210953"/>
          </a:xfrm>
          <a:custGeom>
            <a:avLst/>
            <a:gdLst/>
            <a:ahLst/>
            <a:cxnLst/>
            <a:rect l="l" t="t" r="r" b="b"/>
            <a:pathLst>
              <a:path w="770889" h="328930">
                <a:moveTo>
                  <a:pt x="665861" y="0"/>
                </a:moveTo>
                <a:lnTo>
                  <a:pt x="661162" y="13335"/>
                </a:lnTo>
                <a:lnTo>
                  <a:pt x="680212" y="21597"/>
                </a:lnTo>
                <a:lnTo>
                  <a:pt x="696595" y="33051"/>
                </a:lnTo>
                <a:lnTo>
                  <a:pt x="721360" y="65532"/>
                </a:lnTo>
                <a:lnTo>
                  <a:pt x="735933" y="109220"/>
                </a:lnTo>
                <a:lnTo>
                  <a:pt x="740790" y="162814"/>
                </a:lnTo>
                <a:lnTo>
                  <a:pt x="739556" y="191845"/>
                </a:lnTo>
                <a:lnTo>
                  <a:pt x="729753" y="241859"/>
                </a:lnTo>
                <a:lnTo>
                  <a:pt x="710211" y="280965"/>
                </a:lnTo>
                <a:lnTo>
                  <a:pt x="680406" y="307306"/>
                </a:lnTo>
                <a:lnTo>
                  <a:pt x="661669" y="315595"/>
                </a:lnTo>
                <a:lnTo>
                  <a:pt x="665861" y="328930"/>
                </a:lnTo>
                <a:lnTo>
                  <a:pt x="710691" y="307895"/>
                </a:lnTo>
                <a:lnTo>
                  <a:pt x="743712" y="271526"/>
                </a:lnTo>
                <a:lnTo>
                  <a:pt x="764000" y="222678"/>
                </a:lnTo>
                <a:lnTo>
                  <a:pt x="770763" y="164592"/>
                </a:lnTo>
                <a:lnTo>
                  <a:pt x="769052" y="134417"/>
                </a:lnTo>
                <a:lnTo>
                  <a:pt x="755439" y="80974"/>
                </a:lnTo>
                <a:lnTo>
                  <a:pt x="728583" y="37468"/>
                </a:lnTo>
                <a:lnTo>
                  <a:pt x="689721" y="8616"/>
                </a:lnTo>
                <a:lnTo>
                  <a:pt x="665861" y="0"/>
                </a:lnTo>
                <a:close/>
              </a:path>
              <a:path w="770889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2774512" y="1151004"/>
            <a:ext cx="6643789" cy="187281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338404" indent="-330667">
              <a:spcBef>
                <a:spcPts val="61"/>
              </a:spcBef>
              <a:buAutoNum type="arabicPeriod"/>
              <a:tabLst>
                <a:tab pos="338404" algn="l"/>
                <a:tab pos="338812" algn="l"/>
                <a:tab pos="3057856" algn="l"/>
              </a:tabLst>
            </a:pPr>
            <a:r>
              <a:rPr sz="1796" spc="-106" dirty="0">
                <a:latin typeface="Arial"/>
                <a:cs typeface="Arial"/>
              </a:rPr>
              <a:t>Tentukan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26" dirty="0">
                <a:latin typeface="Arial"/>
                <a:cs typeface="Arial"/>
              </a:rPr>
              <a:t>kritis</a:t>
            </a:r>
            <a:r>
              <a:rPr sz="1796" spc="-67" dirty="0">
                <a:latin typeface="Arial"/>
                <a:cs typeface="Arial"/>
              </a:rPr>
              <a:t> </a:t>
            </a:r>
            <a:r>
              <a:rPr sz="1796" spc="-410" dirty="0">
                <a:latin typeface="Tinos"/>
                <a:cs typeface="Tinos"/>
              </a:rPr>
              <a:t>𝑓           </a:t>
            </a:r>
            <a:r>
              <a:rPr sz="1796" spc="-385" dirty="0">
                <a:latin typeface="Tinos"/>
                <a:cs typeface="Tinos"/>
              </a:rPr>
              <a:t> </a:t>
            </a:r>
            <a:r>
              <a:rPr sz="1796" spc="-80" dirty="0">
                <a:latin typeface="Arial"/>
                <a:cs typeface="Arial"/>
              </a:rPr>
              <a:t>dalam	</a:t>
            </a:r>
            <a:r>
              <a:rPr sz="1796" spc="-221" dirty="0">
                <a:latin typeface="Tinos"/>
                <a:cs typeface="Tinos"/>
              </a:rPr>
              <a:t>𝑎,</a:t>
            </a:r>
            <a:r>
              <a:rPr sz="1796" spc="-147" dirty="0">
                <a:latin typeface="Tinos"/>
                <a:cs typeface="Tinos"/>
              </a:rPr>
              <a:t> </a:t>
            </a:r>
            <a:r>
              <a:rPr sz="1796" spc="-430" dirty="0">
                <a:latin typeface="Tinos"/>
                <a:cs typeface="Tinos"/>
              </a:rPr>
              <a:t>𝑏</a:t>
            </a:r>
            <a:endParaRPr sz="1796">
              <a:latin typeface="Tinos"/>
              <a:cs typeface="Tinos"/>
            </a:endParaRPr>
          </a:p>
          <a:p>
            <a:pPr>
              <a:spcBef>
                <a:spcPts val="26"/>
              </a:spcBef>
              <a:buFont typeface="Arial"/>
              <a:buAutoNum type="arabicPeriod"/>
            </a:pPr>
            <a:endParaRPr sz="2597">
              <a:latin typeface="Tinos"/>
              <a:cs typeface="Tinos"/>
            </a:endParaRPr>
          </a:p>
          <a:p>
            <a:pPr marL="338404" indent="-330667">
              <a:buAutoNum type="arabicPeriod"/>
              <a:tabLst>
                <a:tab pos="338404" algn="l"/>
                <a:tab pos="338812" algn="l"/>
              </a:tabLst>
            </a:pPr>
            <a:r>
              <a:rPr sz="1796" spc="-125" dirty="0">
                <a:latin typeface="Arial"/>
                <a:cs typeface="Arial"/>
              </a:rPr>
              <a:t>Evaluasi </a:t>
            </a:r>
            <a:r>
              <a:rPr sz="1796" spc="-414" dirty="0">
                <a:latin typeface="Tinos"/>
                <a:cs typeface="Tinos"/>
              </a:rPr>
              <a:t>𝑓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-67" dirty="0">
                <a:latin typeface="Arial"/>
                <a:cs typeface="Arial"/>
              </a:rPr>
              <a:t>setiap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22" dirty="0">
                <a:latin typeface="Arial"/>
                <a:cs typeface="Arial"/>
              </a:rPr>
              <a:t>kritis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26" dirty="0">
                <a:latin typeface="Arial"/>
                <a:cs typeface="Arial"/>
              </a:rPr>
              <a:t>titik</a:t>
            </a:r>
            <a:r>
              <a:rPr sz="1796" spc="-362" dirty="0">
                <a:latin typeface="Arial"/>
                <a:cs typeface="Arial"/>
              </a:rPr>
              <a:t> </a:t>
            </a:r>
            <a:r>
              <a:rPr sz="1796" spc="-64" dirty="0">
                <a:latin typeface="Arial"/>
                <a:cs typeface="Arial"/>
              </a:rPr>
              <a:t>ujung </a:t>
            </a:r>
            <a:r>
              <a:rPr sz="1796" spc="-401" dirty="0">
                <a:latin typeface="Tinos"/>
                <a:cs typeface="Tinos"/>
              </a:rPr>
              <a:t>𝑎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433" dirty="0">
                <a:latin typeface="Tinos"/>
                <a:cs typeface="Tinos"/>
              </a:rPr>
              <a:t>𝑏</a:t>
            </a:r>
            <a:endParaRPr sz="1796">
              <a:latin typeface="Tinos"/>
              <a:cs typeface="Tinos"/>
            </a:endParaRPr>
          </a:p>
          <a:p>
            <a:pPr>
              <a:spcBef>
                <a:spcPts val="16"/>
              </a:spcBef>
              <a:buFont typeface="Arial"/>
              <a:buAutoNum type="arabicPeriod"/>
            </a:pPr>
            <a:endParaRPr sz="2597">
              <a:latin typeface="Tinos"/>
              <a:cs typeface="Tinos"/>
            </a:endParaRPr>
          </a:p>
          <a:p>
            <a:pPr marL="338404" indent="-330667">
              <a:lnSpc>
                <a:spcPts val="2046"/>
              </a:lnSpc>
              <a:buAutoNum type="arabicPeriod"/>
              <a:tabLst>
                <a:tab pos="338404" algn="l"/>
                <a:tab pos="338812" algn="l"/>
                <a:tab pos="6178018" algn="l"/>
              </a:tabLst>
            </a:pPr>
            <a:r>
              <a:rPr sz="1796" spc="-99" dirty="0">
                <a:latin typeface="Arial"/>
                <a:cs typeface="Arial"/>
              </a:rPr>
              <a:t>N</a:t>
            </a:r>
            <a:r>
              <a:rPr sz="1796" spc="-42" dirty="0">
                <a:latin typeface="Arial"/>
                <a:cs typeface="Arial"/>
              </a:rPr>
              <a:t>i</a:t>
            </a:r>
            <a:r>
              <a:rPr sz="1796" spc="-38" dirty="0">
                <a:latin typeface="Arial"/>
                <a:cs typeface="Arial"/>
              </a:rPr>
              <a:t>lai</a:t>
            </a:r>
            <a:r>
              <a:rPr sz="1796" spc="119" dirty="0">
                <a:latin typeface="Arial"/>
                <a:cs typeface="Arial"/>
              </a:rPr>
              <a:t> </a:t>
            </a:r>
            <a:r>
              <a:rPr sz="1796" spc="80" dirty="0">
                <a:latin typeface="Arial"/>
                <a:cs typeface="Arial"/>
              </a:rPr>
              <a:t>t</a:t>
            </a:r>
            <a:r>
              <a:rPr sz="1796" spc="-80" dirty="0">
                <a:latin typeface="Arial"/>
                <a:cs typeface="Arial"/>
              </a:rPr>
              <a:t>erbesar</a:t>
            </a:r>
            <a:r>
              <a:rPr sz="1796" spc="125" dirty="0">
                <a:latin typeface="Arial"/>
                <a:cs typeface="Arial"/>
              </a:rPr>
              <a:t> </a:t>
            </a:r>
            <a:r>
              <a:rPr sz="1796" spc="-103" dirty="0">
                <a:latin typeface="Arial"/>
                <a:cs typeface="Arial"/>
              </a:rPr>
              <a:t>p</a:t>
            </a:r>
            <a:r>
              <a:rPr sz="1796" spc="-93" dirty="0">
                <a:latin typeface="Arial"/>
                <a:cs typeface="Arial"/>
              </a:rPr>
              <a:t>a</a:t>
            </a:r>
            <a:r>
              <a:rPr sz="1796" spc="-103" dirty="0">
                <a:latin typeface="Arial"/>
                <a:cs typeface="Arial"/>
              </a:rPr>
              <a:t>d</a:t>
            </a:r>
            <a:r>
              <a:rPr sz="1796" spc="-99" dirty="0">
                <a:latin typeface="Arial"/>
                <a:cs typeface="Arial"/>
              </a:rPr>
              <a:t>a</a:t>
            </a:r>
            <a:r>
              <a:rPr sz="1796" spc="125" dirty="0">
                <a:latin typeface="Arial"/>
                <a:cs typeface="Arial"/>
              </a:rPr>
              <a:t> </a:t>
            </a:r>
            <a:r>
              <a:rPr sz="1796" spc="-128" dirty="0">
                <a:latin typeface="Arial"/>
                <a:cs typeface="Arial"/>
              </a:rPr>
              <a:t>Langkha</a:t>
            </a:r>
            <a:r>
              <a:rPr sz="1796" spc="131" dirty="0">
                <a:latin typeface="Arial"/>
                <a:cs typeface="Arial"/>
              </a:rPr>
              <a:t> </a:t>
            </a:r>
            <a:r>
              <a:rPr sz="1796" spc="-138" dirty="0">
                <a:latin typeface="Arial"/>
                <a:cs typeface="Arial"/>
              </a:rPr>
              <a:t>k</a:t>
            </a:r>
            <a:r>
              <a:rPr sz="1796" spc="-93" dirty="0">
                <a:latin typeface="Arial"/>
                <a:cs typeface="Arial"/>
              </a:rPr>
              <a:t>edua</a:t>
            </a:r>
            <a:r>
              <a:rPr sz="1796" spc="125" dirty="0">
                <a:latin typeface="Arial"/>
                <a:cs typeface="Arial"/>
              </a:rPr>
              <a:t> </a:t>
            </a:r>
            <a:r>
              <a:rPr sz="1796" spc="-90" dirty="0">
                <a:latin typeface="Arial"/>
                <a:cs typeface="Arial"/>
              </a:rPr>
              <a:t>adalah</a:t>
            </a:r>
            <a:r>
              <a:rPr sz="1796" spc="131" dirty="0">
                <a:latin typeface="Arial"/>
                <a:cs typeface="Arial"/>
              </a:rPr>
              <a:t> </a:t>
            </a:r>
            <a:r>
              <a:rPr sz="1796" spc="-35" dirty="0">
                <a:latin typeface="Arial"/>
                <a:cs typeface="Arial"/>
              </a:rPr>
              <a:t>n</a:t>
            </a:r>
            <a:r>
              <a:rPr sz="1796" spc="-22" dirty="0">
                <a:latin typeface="Arial"/>
                <a:cs typeface="Arial"/>
              </a:rPr>
              <a:t>i</a:t>
            </a:r>
            <a:r>
              <a:rPr sz="1796" spc="-38" dirty="0">
                <a:latin typeface="Arial"/>
                <a:cs typeface="Arial"/>
              </a:rPr>
              <a:t>lai</a:t>
            </a:r>
            <a:r>
              <a:rPr sz="1796" spc="119" dirty="0">
                <a:latin typeface="Arial"/>
                <a:cs typeface="Arial"/>
              </a:rPr>
              <a:t> </a:t>
            </a:r>
            <a:r>
              <a:rPr sz="1796" spc="-106" dirty="0">
                <a:latin typeface="Arial"/>
                <a:cs typeface="Arial"/>
              </a:rPr>
              <a:t>ma</a:t>
            </a:r>
            <a:r>
              <a:rPr sz="1796" spc="-93" dirty="0">
                <a:latin typeface="Arial"/>
                <a:cs typeface="Arial"/>
              </a:rPr>
              <a:t>k</a:t>
            </a:r>
            <a:r>
              <a:rPr sz="1796" spc="-80" dirty="0">
                <a:latin typeface="Arial"/>
                <a:cs typeface="Arial"/>
              </a:rPr>
              <a:t>sim</a:t>
            </a:r>
            <a:r>
              <a:rPr sz="1796" spc="-77" dirty="0">
                <a:latin typeface="Arial"/>
                <a:cs typeface="Arial"/>
              </a:rPr>
              <a:t>u</a:t>
            </a:r>
            <a:r>
              <a:rPr sz="1796" spc="-64" dirty="0">
                <a:latin typeface="Arial"/>
                <a:cs typeface="Arial"/>
              </a:rPr>
              <a:t>m</a:t>
            </a:r>
            <a:r>
              <a:rPr sz="1796" spc="135" dirty="0">
                <a:latin typeface="Arial"/>
                <a:cs typeface="Arial"/>
              </a:rPr>
              <a:t> </a:t>
            </a:r>
            <a:r>
              <a:rPr sz="1796" spc="-529" dirty="0">
                <a:latin typeface="Tinos"/>
                <a:cs typeface="Tinos"/>
              </a:rPr>
              <a:t>𝑓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103" dirty="0">
                <a:latin typeface="Arial"/>
                <a:cs typeface="Arial"/>
              </a:rPr>
              <a:t>pada</a:t>
            </a:r>
            <a:endParaRPr sz="1796">
              <a:latin typeface="Arial"/>
              <a:cs typeface="Arial"/>
            </a:endParaRPr>
          </a:p>
          <a:p>
            <a:pPr marL="338404">
              <a:lnSpc>
                <a:spcPts val="2046"/>
              </a:lnSpc>
            </a:pPr>
            <a:r>
              <a:rPr sz="1796" spc="-138" dirty="0">
                <a:latin typeface="Tinos"/>
                <a:cs typeface="Tinos"/>
              </a:rPr>
              <a:t>[𝑎, </a:t>
            </a:r>
            <a:r>
              <a:rPr sz="1796" spc="-176" dirty="0">
                <a:latin typeface="Tinos"/>
                <a:cs typeface="Tinos"/>
              </a:rPr>
              <a:t>𝑏]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35" dirty="0">
                <a:latin typeface="Arial"/>
                <a:cs typeface="Arial"/>
              </a:rPr>
              <a:t>nilai </a:t>
            </a:r>
            <a:r>
              <a:rPr sz="1796" spc="-45" dirty="0">
                <a:latin typeface="Arial"/>
                <a:cs typeface="Arial"/>
              </a:rPr>
              <a:t>terkecil </a:t>
            </a:r>
            <a:r>
              <a:rPr sz="1796" spc="-90" dirty="0">
                <a:latin typeface="Arial"/>
                <a:cs typeface="Arial"/>
              </a:rPr>
              <a:t>adalah </a:t>
            </a:r>
            <a:r>
              <a:rPr sz="1796" spc="-35" dirty="0">
                <a:latin typeface="Arial"/>
                <a:cs typeface="Arial"/>
              </a:rPr>
              <a:t>nilai</a:t>
            </a:r>
            <a:r>
              <a:rPr sz="1796" spc="-366" dirty="0">
                <a:latin typeface="Arial"/>
                <a:cs typeface="Arial"/>
              </a:rPr>
              <a:t> </a:t>
            </a:r>
            <a:r>
              <a:rPr sz="1796" spc="-64" dirty="0">
                <a:latin typeface="Arial"/>
                <a:cs typeface="Arial"/>
              </a:rPr>
              <a:t>minimumnya.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398365"/>
            <a:ext cx="6743971" cy="521725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1667" spc="-71" dirty="0">
                <a:solidFill>
                  <a:srgbClr val="000000"/>
                </a:solidFill>
              </a:rPr>
              <a:t>Contoh:</a:t>
            </a:r>
            <a:endParaRPr sz="1667"/>
          </a:p>
          <a:p>
            <a:pPr marL="8145">
              <a:lnSpc>
                <a:spcPct val="100000"/>
              </a:lnSpc>
              <a:spcBef>
                <a:spcPts val="35"/>
              </a:spcBef>
            </a:pPr>
            <a:r>
              <a:rPr sz="1667" spc="-93" dirty="0">
                <a:solidFill>
                  <a:srgbClr val="000000"/>
                </a:solidFill>
              </a:rPr>
              <a:t>Tentukan </a:t>
            </a:r>
            <a:r>
              <a:rPr sz="1667" spc="-45" dirty="0">
                <a:solidFill>
                  <a:srgbClr val="000000"/>
                </a:solidFill>
              </a:rPr>
              <a:t>Nilai </a:t>
            </a:r>
            <a:r>
              <a:rPr sz="1667" spc="-77" dirty="0">
                <a:solidFill>
                  <a:srgbClr val="000000"/>
                </a:solidFill>
              </a:rPr>
              <a:t>maksimum </a:t>
            </a:r>
            <a:r>
              <a:rPr sz="1667" spc="-80" dirty="0">
                <a:solidFill>
                  <a:srgbClr val="000000"/>
                </a:solidFill>
              </a:rPr>
              <a:t>dan </a:t>
            </a:r>
            <a:r>
              <a:rPr sz="1667" spc="-35" dirty="0">
                <a:solidFill>
                  <a:srgbClr val="000000"/>
                </a:solidFill>
              </a:rPr>
              <a:t>minimum</a:t>
            </a:r>
            <a:r>
              <a:rPr sz="1667" spc="-202" dirty="0">
                <a:solidFill>
                  <a:srgbClr val="000000"/>
                </a:solidFill>
              </a:rPr>
              <a:t> </a:t>
            </a:r>
            <a:r>
              <a:rPr sz="1667" spc="-35" dirty="0">
                <a:solidFill>
                  <a:srgbClr val="000000"/>
                </a:solidFill>
              </a:rPr>
              <a:t>dari</a:t>
            </a:r>
            <a:endParaRPr sz="1667"/>
          </a:p>
        </p:txBody>
      </p:sp>
      <p:sp>
        <p:nvSpPr>
          <p:cNvPr id="3" name="object 3"/>
          <p:cNvSpPr/>
          <p:nvPr/>
        </p:nvSpPr>
        <p:spPr>
          <a:xfrm>
            <a:off x="6011944" y="1049714"/>
            <a:ext cx="594577" cy="13846"/>
          </a:xfrm>
          <a:custGeom>
            <a:avLst/>
            <a:gdLst/>
            <a:ahLst/>
            <a:cxnLst/>
            <a:rect l="l" t="t" r="r" b="b"/>
            <a:pathLst>
              <a:path w="927100" h="21589">
                <a:moveTo>
                  <a:pt x="926591" y="0"/>
                </a:moveTo>
                <a:lnTo>
                  <a:pt x="0" y="0"/>
                </a:lnTo>
                <a:lnTo>
                  <a:pt x="0" y="21336"/>
                </a:lnTo>
                <a:lnTo>
                  <a:pt x="926591" y="21336"/>
                </a:lnTo>
                <a:lnTo>
                  <a:pt x="926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3886209" y="1304731"/>
            <a:ext cx="417426" cy="196699"/>
          </a:xfrm>
          <a:custGeom>
            <a:avLst/>
            <a:gdLst/>
            <a:ahLst/>
            <a:cxnLst/>
            <a:rect l="l" t="t" r="r" b="b"/>
            <a:pathLst>
              <a:path w="650875" h="306705">
                <a:moveTo>
                  <a:pt x="552957" y="0"/>
                </a:moveTo>
                <a:lnTo>
                  <a:pt x="548513" y="12446"/>
                </a:lnTo>
                <a:lnTo>
                  <a:pt x="566302" y="20115"/>
                </a:lnTo>
                <a:lnTo>
                  <a:pt x="581580" y="30749"/>
                </a:lnTo>
                <a:lnTo>
                  <a:pt x="612501" y="80129"/>
                </a:lnTo>
                <a:lnTo>
                  <a:pt x="621541" y="125468"/>
                </a:lnTo>
                <a:lnTo>
                  <a:pt x="622681" y="151637"/>
                </a:lnTo>
                <a:lnTo>
                  <a:pt x="621539" y="178613"/>
                </a:lnTo>
                <a:lnTo>
                  <a:pt x="612447" y="225182"/>
                </a:lnTo>
                <a:lnTo>
                  <a:pt x="594258" y="261588"/>
                </a:lnTo>
                <a:lnTo>
                  <a:pt x="549020" y="293877"/>
                </a:lnTo>
                <a:lnTo>
                  <a:pt x="552957" y="306324"/>
                </a:lnTo>
                <a:lnTo>
                  <a:pt x="594693" y="286670"/>
                </a:lnTo>
                <a:lnTo>
                  <a:pt x="625475" y="252729"/>
                </a:lnTo>
                <a:lnTo>
                  <a:pt x="644334" y="207279"/>
                </a:lnTo>
                <a:lnTo>
                  <a:pt x="650621" y="153162"/>
                </a:lnTo>
                <a:lnTo>
                  <a:pt x="649047" y="125085"/>
                </a:lnTo>
                <a:lnTo>
                  <a:pt x="636422" y="75312"/>
                </a:lnTo>
                <a:lnTo>
                  <a:pt x="611322" y="34807"/>
                </a:lnTo>
                <a:lnTo>
                  <a:pt x="575127" y="7999"/>
                </a:lnTo>
                <a:lnTo>
                  <a:pt x="552957" y="0"/>
                </a:lnTo>
                <a:close/>
              </a:path>
              <a:path w="650875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3930273" y="1775017"/>
            <a:ext cx="458965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218" spc="-29" dirty="0">
                <a:latin typeface="Tinos"/>
                <a:cs typeface="Tinos"/>
              </a:rPr>
              <a:t>𝑥→0</a:t>
            </a:r>
            <a:r>
              <a:rPr sz="1491" spc="-43" baseline="19713" dirty="0">
                <a:latin typeface="Tinos"/>
                <a:cs typeface="Tinos"/>
              </a:rPr>
              <a:t>+</a:t>
            </a:r>
            <a:endParaRPr sz="1491" baseline="19713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5945" y="1643884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5">
                <a:moveTo>
                  <a:pt x="306070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2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5548663" y="1734862"/>
            <a:ext cx="594577" cy="13846"/>
          </a:xfrm>
          <a:custGeom>
            <a:avLst/>
            <a:gdLst/>
            <a:ahLst/>
            <a:cxnLst/>
            <a:rect l="l" t="t" r="r" b="b"/>
            <a:pathLst>
              <a:path w="927100" h="21589">
                <a:moveTo>
                  <a:pt x="926591" y="0"/>
                </a:moveTo>
                <a:lnTo>
                  <a:pt x="0" y="0"/>
                </a:lnTo>
                <a:lnTo>
                  <a:pt x="0" y="21336"/>
                </a:lnTo>
                <a:lnTo>
                  <a:pt x="926591" y="21336"/>
                </a:lnTo>
                <a:lnTo>
                  <a:pt x="926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2781029" y="736787"/>
            <a:ext cx="3835837" cy="95953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3469561">
              <a:lnSpc>
                <a:spcPts val="1632"/>
              </a:lnSpc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  <a:p>
            <a:pPr marL="2833068">
              <a:lnSpc>
                <a:spcPts val="1190"/>
              </a:lnSpc>
            </a:pPr>
            <a:r>
              <a:rPr sz="1667" spc="-362" dirty="0">
                <a:latin typeface="Tinos"/>
                <a:cs typeface="Tinos"/>
              </a:rPr>
              <a:t>𝑦</a:t>
            </a:r>
            <a:r>
              <a:rPr sz="1667" spc="-317" dirty="0">
                <a:latin typeface="Tinos"/>
                <a:cs typeface="Tinos"/>
              </a:rPr>
              <a:t> </a:t>
            </a:r>
            <a:r>
              <a:rPr sz="1667" spc="308" dirty="0">
                <a:latin typeface="Tinos"/>
                <a:cs typeface="Tinos"/>
              </a:rPr>
              <a:t>=</a:t>
            </a:r>
            <a:endParaRPr sz="1667">
              <a:latin typeface="Tinos"/>
              <a:cs typeface="Tinos"/>
            </a:endParaRPr>
          </a:p>
          <a:p>
            <a:pPr marL="3231334">
              <a:lnSpc>
                <a:spcPts val="1363"/>
              </a:lnSpc>
            </a:pPr>
            <a:r>
              <a:rPr sz="1667" spc="-109" dirty="0">
                <a:latin typeface="Tinos"/>
                <a:cs typeface="Tinos"/>
              </a:rPr>
              <a:t>𝑥</a:t>
            </a:r>
            <a:r>
              <a:rPr sz="1828" spc="-163" baseline="23391" dirty="0">
                <a:latin typeface="Tinos"/>
                <a:cs typeface="Tinos"/>
              </a:rPr>
              <a:t>2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61" dirty="0">
                <a:latin typeface="Tinos"/>
                <a:cs typeface="Tinos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  <a:p>
            <a:pPr marL="16289">
              <a:lnSpc>
                <a:spcPts val="1507"/>
              </a:lnSpc>
              <a:tabLst>
                <a:tab pos="1174438" algn="l"/>
              </a:tabLst>
            </a:pPr>
            <a:r>
              <a:rPr sz="1667" spc="-90" dirty="0">
                <a:latin typeface="Arial"/>
                <a:cs typeface="Arial"/>
              </a:rPr>
              <a:t>pada </a:t>
            </a:r>
            <a:r>
              <a:rPr sz="1667" spc="-103" dirty="0">
                <a:latin typeface="Arial"/>
                <a:cs typeface="Arial"/>
              </a:rPr>
              <a:t>selang	</a:t>
            </a:r>
            <a:r>
              <a:rPr sz="1667" spc="35" dirty="0">
                <a:latin typeface="Tinos"/>
                <a:cs typeface="Tinos"/>
              </a:rPr>
              <a:t>0,1</a:t>
            </a:r>
            <a:endParaRPr sz="1667">
              <a:latin typeface="Tinos"/>
              <a:cs typeface="Tinos"/>
            </a:endParaRPr>
          </a:p>
          <a:p>
            <a:pPr marR="706536" algn="r">
              <a:lnSpc>
                <a:spcPts val="1706"/>
              </a:lnSpc>
            </a:pP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6194" y="1718328"/>
            <a:ext cx="105884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93" dirty="0">
                <a:latin typeface="Tinos"/>
                <a:cs typeface="Tinos"/>
              </a:rPr>
              <a:t>2</a:t>
            </a:r>
            <a:endParaRPr sz="1218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4060" y="1723997"/>
            <a:ext cx="1087750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  <a:tabLst>
                <a:tab pos="745630" algn="l"/>
              </a:tabLst>
            </a:pPr>
            <a:r>
              <a:rPr sz="1828" spc="-43" baseline="2923" dirty="0">
                <a:latin typeface="Tinos"/>
                <a:cs typeface="Tinos"/>
              </a:rPr>
              <a:t>𝑥→0</a:t>
            </a:r>
            <a:r>
              <a:rPr sz="1491" spc="-43" baseline="23297" dirty="0">
                <a:latin typeface="Tinos"/>
                <a:cs typeface="Tinos"/>
              </a:rPr>
              <a:t>+</a:t>
            </a:r>
            <a:r>
              <a:rPr sz="1491" spc="110" baseline="23297" dirty="0">
                <a:latin typeface="Tinos"/>
                <a:cs typeface="Tinos"/>
              </a:rPr>
              <a:t> </a:t>
            </a: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8" dirty="0">
                <a:latin typeface="Tinos"/>
                <a:cs typeface="Tinos"/>
              </a:rPr>
              <a:t>−</a:t>
            </a:r>
            <a:r>
              <a:rPr sz="1667" spc="-96" dirty="0">
                <a:latin typeface="Tinos"/>
                <a:cs typeface="Tinos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8139" y="1582470"/>
            <a:ext cx="277374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397045" algn="l"/>
                <a:tab pos="607173" algn="l"/>
                <a:tab pos="873091" algn="l"/>
                <a:tab pos="1151634" algn="l"/>
                <a:tab pos="2194538" algn="l"/>
                <a:tab pos="2472266" algn="l"/>
              </a:tabLst>
            </a:pPr>
            <a:r>
              <a:rPr sz="1667" spc="13" dirty="0">
                <a:latin typeface="Tinos"/>
                <a:cs typeface="Tinos"/>
              </a:rPr>
              <a:t>li</a:t>
            </a:r>
            <a:r>
              <a:rPr sz="1667" spc="48" dirty="0">
                <a:latin typeface="Tinos"/>
                <a:cs typeface="Tinos"/>
              </a:rPr>
              <a:t>m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-487" dirty="0">
                <a:latin typeface="Tinos"/>
                <a:cs typeface="Tinos"/>
              </a:rPr>
              <a:t>𝑓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-525" dirty="0">
                <a:latin typeface="Tinos"/>
                <a:cs typeface="Tinos"/>
              </a:rPr>
              <a:t>𝑥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13" dirty="0">
                <a:latin typeface="Tinos"/>
                <a:cs typeface="Tinos"/>
              </a:rPr>
              <a:t>li</a:t>
            </a:r>
            <a:r>
              <a:rPr sz="1667" spc="48" dirty="0">
                <a:latin typeface="Tinos"/>
                <a:cs typeface="Tinos"/>
              </a:rPr>
              <a:t>m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22" dirty="0">
                <a:latin typeface="Tinos"/>
                <a:cs typeface="Tinos"/>
              </a:rPr>
              <a:t>lim</a:t>
            </a:r>
            <a:endParaRPr sz="1667">
              <a:latin typeface="Tinos"/>
              <a:cs typeface="Tino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70091" y="1734862"/>
            <a:ext cx="783131" cy="13846"/>
          </a:xfrm>
          <a:custGeom>
            <a:avLst/>
            <a:gdLst/>
            <a:ahLst/>
            <a:cxnLst/>
            <a:rect l="l" t="t" r="r" b="b"/>
            <a:pathLst>
              <a:path w="1221104" h="21589">
                <a:moveTo>
                  <a:pt x="1220724" y="0"/>
                </a:moveTo>
                <a:lnTo>
                  <a:pt x="0" y="0"/>
                </a:lnTo>
                <a:lnTo>
                  <a:pt x="0" y="21336"/>
                </a:lnTo>
                <a:lnTo>
                  <a:pt x="1220724" y="21336"/>
                </a:lnTo>
                <a:lnTo>
                  <a:pt x="122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 txBox="1"/>
          <p:nvPr/>
        </p:nvSpPr>
        <p:spPr>
          <a:xfrm>
            <a:off x="6394673" y="1723997"/>
            <a:ext cx="1284857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</a:pPr>
            <a:r>
              <a:rPr sz="1828" spc="-48" baseline="2923" dirty="0">
                <a:latin typeface="Tinos"/>
                <a:cs typeface="Tinos"/>
              </a:rPr>
              <a:t>𝑥→0</a:t>
            </a:r>
            <a:r>
              <a:rPr sz="1491" spc="-48" baseline="23297" dirty="0">
                <a:latin typeface="Tinos"/>
                <a:cs typeface="Tinos"/>
              </a:rPr>
              <a:t>+ </a:t>
            </a:r>
            <a:r>
              <a:rPr sz="1667" spc="-212" dirty="0">
                <a:latin typeface="Tinos"/>
                <a:cs typeface="Tinos"/>
              </a:rPr>
              <a:t>𝑥(𝑥 </a:t>
            </a:r>
            <a:r>
              <a:rPr sz="1667" spc="308" dirty="0">
                <a:latin typeface="Tinos"/>
                <a:cs typeface="Tinos"/>
              </a:rPr>
              <a:t>−</a:t>
            </a:r>
            <a:r>
              <a:rPr sz="1667" spc="-186" dirty="0">
                <a:latin typeface="Tinos"/>
                <a:cs typeface="Tinos"/>
              </a:rPr>
              <a:t> </a:t>
            </a:r>
            <a:r>
              <a:rPr sz="1667" spc="112" dirty="0">
                <a:latin typeface="Tinos"/>
                <a:cs typeface="Tinos"/>
              </a:rPr>
              <a:t>1)</a:t>
            </a:r>
            <a:endParaRPr sz="1667">
              <a:latin typeface="Tinos"/>
              <a:cs typeface="Tino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5072" y="1422180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4291" y="1582470"/>
            <a:ext cx="572179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10" dirty="0">
                <a:latin typeface="Tinos"/>
                <a:cs typeface="Tinos"/>
              </a:rPr>
              <a:t> </a:t>
            </a:r>
            <a:r>
              <a:rPr sz="1667" spc="266" dirty="0">
                <a:latin typeface="Tinos"/>
                <a:cs typeface="Tinos"/>
              </a:rPr>
              <a:t>−∞</a:t>
            </a:r>
            <a:endParaRPr sz="1667">
              <a:latin typeface="Tinos"/>
              <a:cs typeface="Tino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6111" y="2238461"/>
            <a:ext cx="331497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-260" dirty="0">
                <a:latin typeface="Tinos"/>
                <a:cs typeface="Tinos"/>
              </a:rPr>
              <a:t>𝑥</a:t>
            </a:r>
            <a:r>
              <a:rPr sz="1218" spc="-199" dirty="0">
                <a:latin typeface="Tinos"/>
                <a:cs typeface="Tinos"/>
              </a:rPr>
              <a:t>→</a:t>
            </a:r>
            <a:r>
              <a:rPr sz="1218" spc="93" dirty="0">
                <a:latin typeface="Tinos"/>
                <a:cs typeface="Tinos"/>
              </a:rPr>
              <a:t>1</a:t>
            </a:r>
            <a:endParaRPr sz="1218">
              <a:latin typeface="Tinos"/>
              <a:cs typeface="Tino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6512" y="2219890"/>
            <a:ext cx="95295" cy="16203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994" spc="186" dirty="0">
                <a:latin typeface="Tinos"/>
                <a:cs typeface="Tinos"/>
              </a:rPr>
              <a:t>−</a:t>
            </a:r>
            <a:endParaRPr sz="994">
              <a:latin typeface="Tinos"/>
              <a:cs typeface="Tino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2786" y="2114007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5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3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7"/>
                </a:lnTo>
                <a:lnTo>
                  <a:pt x="306070" y="306324"/>
                </a:lnTo>
                <a:lnTo>
                  <a:pt x="347805" y="286670"/>
                </a:lnTo>
                <a:lnTo>
                  <a:pt x="378587" y="252729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4">
                <a:moveTo>
                  <a:pt x="97663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1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5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9" name="object 19"/>
          <p:cNvSpPr txBox="1"/>
          <p:nvPr/>
        </p:nvSpPr>
        <p:spPr>
          <a:xfrm>
            <a:off x="4028990" y="2052757"/>
            <a:ext cx="706569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  <a:tabLst>
                <a:tab pos="383199" algn="l"/>
                <a:tab pos="593327" algn="l"/>
              </a:tabLst>
            </a:pPr>
            <a:r>
              <a:rPr sz="1667" spc="-10" dirty="0">
                <a:latin typeface="Tinos"/>
                <a:cs typeface="Tinos"/>
              </a:rPr>
              <a:t>li</a:t>
            </a:r>
            <a:r>
              <a:rPr sz="1667" spc="90" dirty="0">
                <a:latin typeface="Tinos"/>
                <a:cs typeface="Tinos"/>
              </a:rPr>
              <a:t>m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-487" dirty="0">
                <a:latin typeface="Tinos"/>
                <a:cs typeface="Tinos"/>
              </a:rPr>
              <a:t>𝑓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-525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8357" y="2052757"/>
            <a:ext cx="564848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  <a:tabLst>
                <a:tab pos="271619" algn="l"/>
              </a:tabLst>
            </a:pPr>
            <a:r>
              <a:rPr sz="1667" spc="305" dirty="0">
                <a:latin typeface="Tinos"/>
                <a:cs typeface="Tinos"/>
              </a:rPr>
              <a:t>=	</a:t>
            </a:r>
            <a:r>
              <a:rPr sz="1667" spc="-99" dirty="0">
                <a:latin typeface="Tinos"/>
                <a:cs typeface="Tinos"/>
              </a:rPr>
              <a:t>lim</a:t>
            </a:r>
            <a:endParaRPr sz="1667">
              <a:latin typeface="Tinos"/>
              <a:cs typeface="Tino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6371" y="2219890"/>
            <a:ext cx="95295" cy="162037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994" spc="186" dirty="0">
                <a:latin typeface="Tinos"/>
                <a:cs typeface="Tinos"/>
              </a:rPr>
              <a:t>−</a:t>
            </a:r>
            <a:endParaRPr sz="994">
              <a:latin typeface="Tinos"/>
              <a:cs typeface="Tino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0901" y="2221966"/>
            <a:ext cx="363262" cy="493942"/>
          </a:xfrm>
          <a:prstGeom prst="rect">
            <a:avLst/>
          </a:prstGeom>
        </p:spPr>
        <p:txBody>
          <a:bodyPr vert="horz" wrap="square" lIns="0" tIns="24027" rIns="0" bIns="0" rtlCol="0">
            <a:spAutoFit/>
          </a:bodyPr>
          <a:lstStyle/>
          <a:p>
            <a:pPr marL="24434">
              <a:spcBef>
                <a:spcPts val="189"/>
              </a:spcBef>
            </a:pPr>
            <a:r>
              <a:rPr sz="1218" spc="-103" dirty="0">
                <a:latin typeface="Tinos"/>
                <a:cs typeface="Tinos"/>
              </a:rPr>
              <a:t>𝑥→1</a:t>
            </a:r>
            <a:endParaRPr sz="1218">
              <a:latin typeface="Tinos"/>
              <a:cs typeface="Tinos"/>
            </a:endParaRPr>
          </a:p>
          <a:p>
            <a:pPr marL="116874">
              <a:spcBef>
                <a:spcPts val="183"/>
              </a:spcBef>
            </a:pPr>
            <a:r>
              <a:rPr sz="2501" spc="-87" baseline="-20299" dirty="0">
                <a:latin typeface="Tinos"/>
                <a:cs typeface="Tinos"/>
              </a:rPr>
              <a:t>𝑓</a:t>
            </a:r>
            <a:r>
              <a:rPr sz="1218" spc="-58" dirty="0">
                <a:latin typeface="Tinos"/>
                <a:cs typeface="Tinos"/>
              </a:rPr>
              <a:t>′</a:t>
            </a:r>
            <a:endParaRPr sz="1218">
              <a:latin typeface="Tinos"/>
              <a:cs typeface="Tino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42798" y="2204986"/>
            <a:ext cx="594577" cy="13846"/>
          </a:xfrm>
          <a:custGeom>
            <a:avLst/>
            <a:gdLst/>
            <a:ahLst/>
            <a:cxnLst/>
            <a:rect l="l" t="t" r="r" b="b"/>
            <a:pathLst>
              <a:path w="927100" h="21589">
                <a:moveTo>
                  <a:pt x="926591" y="0"/>
                </a:moveTo>
                <a:lnTo>
                  <a:pt x="0" y="0"/>
                </a:lnTo>
                <a:lnTo>
                  <a:pt x="0" y="21336"/>
                </a:lnTo>
                <a:lnTo>
                  <a:pt x="926591" y="21336"/>
                </a:lnTo>
                <a:lnTo>
                  <a:pt x="926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object 24"/>
          <p:cNvSpPr txBox="1"/>
          <p:nvPr/>
        </p:nvSpPr>
        <p:spPr>
          <a:xfrm>
            <a:off x="5773707" y="1892466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0329" y="2188614"/>
            <a:ext cx="105884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93" dirty="0">
                <a:latin typeface="Tinos"/>
                <a:cs typeface="Tinos"/>
              </a:rPr>
              <a:t>2</a:t>
            </a:r>
            <a:endParaRPr sz="1218">
              <a:latin typeface="Tinos"/>
              <a:cs typeface="Tino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35062" y="2194478"/>
            <a:ext cx="603536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277728" algn="l"/>
              </a:tabLst>
            </a:pP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109" dirty="0">
                <a:latin typeface="Tinos"/>
                <a:cs typeface="Tinos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6263" y="2052757"/>
            <a:ext cx="563627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  <a:tabLst>
                <a:tab pos="270398" algn="l"/>
              </a:tabLst>
            </a:pPr>
            <a:r>
              <a:rPr sz="1667" spc="305" dirty="0">
                <a:latin typeface="Tinos"/>
                <a:cs typeface="Tinos"/>
              </a:rPr>
              <a:t>=	</a:t>
            </a:r>
            <a:r>
              <a:rPr sz="1667" spc="-96" dirty="0">
                <a:latin typeface="Tinos"/>
                <a:cs typeface="Tinos"/>
              </a:rPr>
              <a:t>lim</a:t>
            </a:r>
            <a:endParaRPr sz="1667">
              <a:latin typeface="Tinos"/>
              <a:cs typeface="Tino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4121" y="2238461"/>
            <a:ext cx="331497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-260" dirty="0">
                <a:latin typeface="Tinos"/>
                <a:cs typeface="Tinos"/>
              </a:rPr>
              <a:t>𝑥</a:t>
            </a:r>
            <a:r>
              <a:rPr sz="1218" spc="-199" dirty="0">
                <a:latin typeface="Tinos"/>
                <a:cs typeface="Tinos"/>
              </a:rPr>
              <a:t>→</a:t>
            </a:r>
            <a:r>
              <a:rPr sz="1218" spc="93" dirty="0">
                <a:latin typeface="Tinos"/>
                <a:cs typeface="Tinos"/>
              </a:rPr>
              <a:t>1</a:t>
            </a:r>
            <a:endParaRPr sz="1218">
              <a:latin typeface="Tinos"/>
              <a:cs typeface="Tino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49566" y="2204986"/>
            <a:ext cx="783131" cy="13846"/>
          </a:xfrm>
          <a:custGeom>
            <a:avLst/>
            <a:gdLst/>
            <a:ahLst/>
            <a:cxnLst/>
            <a:rect l="l" t="t" r="r" b="b"/>
            <a:pathLst>
              <a:path w="1221104" h="21589">
                <a:moveTo>
                  <a:pt x="1220724" y="0"/>
                </a:moveTo>
                <a:lnTo>
                  <a:pt x="0" y="0"/>
                </a:lnTo>
                <a:lnTo>
                  <a:pt x="0" y="21336"/>
                </a:lnTo>
                <a:lnTo>
                  <a:pt x="1220724" y="21336"/>
                </a:lnTo>
                <a:lnTo>
                  <a:pt x="122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0" name="object 30"/>
          <p:cNvSpPr txBox="1"/>
          <p:nvPr/>
        </p:nvSpPr>
        <p:spPr>
          <a:xfrm>
            <a:off x="6697989" y="2194478"/>
            <a:ext cx="961097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16289">
              <a:spcBef>
                <a:spcPts val="67"/>
              </a:spcBef>
            </a:pPr>
            <a:r>
              <a:rPr sz="1491" spc="278" baseline="26881" dirty="0">
                <a:latin typeface="Tinos"/>
                <a:cs typeface="Tinos"/>
              </a:rPr>
              <a:t>− </a:t>
            </a:r>
            <a:r>
              <a:rPr sz="1667" spc="-212" dirty="0">
                <a:latin typeface="Tinos"/>
                <a:cs typeface="Tinos"/>
              </a:rPr>
              <a:t>𝑥(𝑥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205" dirty="0">
                <a:latin typeface="Tinos"/>
                <a:cs typeface="Tinos"/>
              </a:rPr>
              <a:t> </a:t>
            </a:r>
            <a:r>
              <a:rPr sz="1667" spc="112" dirty="0">
                <a:latin typeface="Tinos"/>
                <a:cs typeface="Tinos"/>
              </a:rPr>
              <a:t>1)</a:t>
            </a:r>
            <a:endParaRPr sz="1667">
              <a:latin typeface="Tinos"/>
              <a:cs typeface="Tino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74547" y="1892466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83766" y="2052757"/>
            <a:ext cx="572179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10" dirty="0">
                <a:latin typeface="Tinos"/>
                <a:cs typeface="Tinos"/>
              </a:rPr>
              <a:t> </a:t>
            </a:r>
            <a:r>
              <a:rPr sz="1667" spc="266" dirty="0">
                <a:latin typeface="Tinos"/>
                <a:cs typeface="Tinos"/>
              </a:rPr>
              <a:t>−∞</a:t>
            </a:r>
            <a:endParaRPr sz="1667">
              <a:latin typeface="Tinos"/>
              <a:cs typeface="Tino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08977" y="2585108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3" y="151638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40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4" name="object 34"/>
          <p:cNvSpPr txBox="1"/>
          <p:nvPr/>
        </p:nvSpPr>
        <p:spPr>
          <a:xfrm>
            <a:off x="5470553" y="2523662"/>
            <a:ext cx="658107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274063" algn="l"/>
              </a:tabLst>
            </a:pP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8" dirty="0">
                <a:latin typeface="Tinos"/>
                <a:cs typeface="Tinos"/>
              </a:rPr>
              <a:t>=</a:t>
            </a:r>
            <a:r>
              <a:rPr sz="1667" spc="-16" dirty="0">
                <a:latin typeface="Tinos"/>
                <a:cs typeface="Tinos"/>
              </a:rPr>
              <a:t> </a:t>
            </a:r>
            <a:r>
              <a:rPr sz="1667" spc="308" dirty="0">
                <a:latin typeface="Tinos"/>
                <a:cs typeface="Tinos"/>
              </a:rPr>
              <a:t>−</a:t>
            </a:r>
            <a:endParaRPr sz="1667">
              <a:latin typeface="Tinos"/>
              <a:cs typeface="Tino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54643" y="2676086"/>
            <a:ext cx="869060" cy="13846"/>
          </a:xfrm>
          <a:custGeom>
            <a:avLst/>
            <a:gdLst/>
            <a:ahLst/>
            <a:cxnLst/>
            <a:rect l="l" t="t" r="r" b="b"/>
            <a:pathLst>
              <a:path w="1355090" h="21589">
                <a:moveTo>
                  <a:pt x="1354836" y="0"/>
                </a:moveTo>
                <a:lnTo>
                  <a:pt x="0" y="0"/>
                </a:lnTo>
                <a:lnTo>
                  <a:pt x="0" y="21336"/>
                </a:lnTo>
                <a:lnTo>
                  <a:pt x="1354836" y="21336"/>
                </a:lnTo>
                <a:lnTo>
                  <a:pt x="135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6" name="object 36"/>
          <p:cNvSpPr txBox="1"/>
          <p:nvPr/>
        </p:nvSpPr>
        <p:spPr>
          <a:xfrm>
            <a:off x="6278039" y="2363567"/>
            <a:ext cx="622677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667" spc="-160" dirty="0">
                <a:latin typeface="Tinos"/>
                <a:cs typeface="Tinos"/>
              </a:rPr>
              <a:t>2𝑥 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202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73295" y="2726829"/>
            <a:ext cx="733040" cy="196699"/>
          </a:xfrm>
          <a:custGeom>
            <a:avLst/>
            <a:gdLst/>
            <a:ahLst/>
            <a:cxnLst/>
            <a:rect l="l" t="t" r="r" b="b"/>
            <a:pathLst>
              <a:path w="1143000" h="306704">
                <a:moveTo>
                  <a:pt x="1045209" y="0"/>
                </a:moveTo>
                <a:lnTo>
                  <a:pt x="1040765" y="12446"/>
                </a:lnTo>
                <a:lnTo>
                  <a:pt x="1058554" y="20115"/>
                </a:lnTo>
                <a:lnTo>
                  <a:pt x="1073832" y="30749"/>
                </a:lnTo>
                <a:lnTo>
                  <a:pt x="1104753" y="80129"/>
                </a:lnTo>
                <a:lnTo>
                  <a:pt x="1113793" y="125468"/>
                </a:lnTo>
                <a:lnTo>
                  <a:pt x="1114932" y="151638"/>
                </a:lnTo>
                <a:lnTo>
                  <a:pt x="1113791" y="178613"/>
                </a:lnTo>
                <a:lnTo>
                  <a:pt x="1104699" y="225182"/>
                </a:lnTo>
                <a:lnTo>
                  <a:pt x="1086510" y="261588"/>
                </a:lnTo>
                <a:lnTo>
                  <a:pt x="1041273" y="293878"/>
                </a:lnTo>
                <a:lnTo>
                  <a:pt x="1045209" y="306324"/>
                </a:lnTo>
                <a:lnTo>
                  <a:pt x="1086945" y="286670"/>
                </a:lnTo>
                <a:lnTo>
                  <a:pt x="1117727" y="252730"/>
                </a:lnTo>
                <a:lnTo>
                  <a:pt x="1136586" y="207279"/>
                </a:lnTo>
                <a:lnTo>
                  <a:pt x="1142873" y="153162"/>
                </a:lnTo>
                <a:lnTo>
                  <a:pt x="1141299" y="125085"/>
                </a:lnTo>
                <a:lnTo>
                  <a:pt x="1128674" y="75312"/>
                </a:lnTo>
                <a:lnTo>
                  <a:pt x="1103574" y="34807"/>
                </a:lnTo>
                <a:lnTo>
                  <a:pt x="1067379" y="7999"/>
                </a:lnTo>
                <a:lnTo>
                  <a:pt x="1045209" y="0"/>
                </a:lnTo>
                <a:close/>
              </a:path>
              <a:path w="1143000" h="306704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8" name="object 38"/>
          <p:cNvSpPr txBox="1"/>
          <p:nvPr/>
        </p:nvSpPr>
        <p:spPr>
          <a:xfrm>
            <a:off x="6218744" y="2665383"/>
            <a:ext cx="636116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</a:pPr>
            <a:r>
              <a:rPr sz="1667" spc="-112" dirty="0">
                <a:latin typeface="Tinos"/>
                <a:cs typeface="Tinos"/>
              </a:rPr>
              <a:t>𝑥</a:t>
            </a:r>
            <a:r>
              <a:rPr sz="1828" spc="-168" baseline="23391" dirty="0">
                <a:latin typeface="Tinos"/>
                <a:cs typeface="Tinos"/>
              </a:rPr>
              <a:t>2 </a:t>
            </a:r>
            <a:r>
              <a:rPr sz="1667" spc="308" dirty="0">
                <a:latin typeface="Tinos"/>
                <a:cs typeface="Tinos"/>
              </a:rPr>
              <a:t>−</a:t>
            </a:r>
            <a:r>
              <a:rPr sz="1667" spc="-55" dirty="0">
                <a:latin typeface="Tinos"/>
                <a:cs typeface="Tinos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17249" y="2659519"/>
            <a:ext cx="105884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93" dirty="0">
                <a:latin typeface="Tinos"/>
                <a:cs typeface="Tinos"/>
              </a:rPr>
              <a:t>2</a:t>
            </a:r>
            <a:endParaRPr sz="1218">
              <a:latin typeface="Tinos"/>
              <a:cs typeface="Tino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67216" y="3004406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5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3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2" y="293877"/>
                </a:lnTo>
                <a:lnTo>
                  <a:pt x="306069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2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1" name="object 41"/>
          <p:cNvSpPr/>
          <p:nvPr/>
        </p:nvSpPr>
        <p:spPr>
          <a:xfrm>
            <a:off x="4993508" y="3095385"/>
            <a:ext cx="90001" cy="13846"/>
          </a:xfrm>
          <a:custGeom>
            <a:avLst/>
            <a:gdLst/>
            <a:ahLst/>
            <a:cxnLst/>
            <a:rect l="l" t="t" r="r" b="b"/>
            <a:pathLst>
              <a:path w="140335" h="21589">
                <a:moveTo>
                  <a:pt x="140208" y="0"/>
                </a:moveTo>
                <a:lnTo>
                  <a:pt x="0" y="0"/>
                </a:lnTo>
                <a:lnTo>
                  <a:pt x="0" y="21336"/>
                </a:lnTo>
                <a:lnTo>
                  <a:pt x="140208" y="21336"/>
                </a:lnTo>
                <a:lnTo>
                  <a:pt x="140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2" name="object 42"/>
          <p:cNvSpPr/>
          <p:nvPr/>
        </p:nvSpPr>
        <p:spPr>
          <a:xfrm>
            <a:off x="8967563" y="3095385"/>
            <a:ext cx="90001" cy="13846"/>
          </a:xfrm>
          <a:custGeom>
            <a:avLst/>
            <a:gdLst/>
            <a:ahLst/>
            <a:cxnLst/>
            <a:rect l="l" t="t" r="r" b="b"/>
            <a:pathLst>
              <a:path w="140334" h="21589">
                <a:moveTo>
                  <a:pt x="140207" y="0"/>
                </a:moveTo>
                <a:lnTo>
                  <a:pt x="0" y="0"/>
                </a:lnTo>
                <a:lnTo>
                  <a:pt x="0" y="21336"/>
                </a:lnTo>
                <a:lnTo>
                  <a:pt x="140207" y="21336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3" name="object 43"/>
          <p:cNvSpPr txBox="1"/>
          <p:nvPr/>
        </p:nvSpPr>
        <p:spPr>
          <a:xfrm>
            <a:off x="2772883" y="2943402"/>
            <a:ext cx="6309849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663370" algn="l"/>
                <a:tab pos="930510" algn="l"/>
              </a:tabLst>
            </a:pPr>
            <a:r>
              <a:rPr sz="1667" spc="-131" dirty="0">
                <a:latin typeface="Arial"/>
                <a:cs typeface="Arial"/>
              </a:rPr>
              <a:t>Jika</a:t>
            </a:r>
            <a:r>
              <a:rPr sz="1667" spc="-83" dirty="0">
                <a:latin typeface="Arial"/>
                <a:cs typeface="Arial"/>
              </a:rPr>
              <a:t> </a:t>
            </a:r>
            <a:r>
              <a:rPr sz="1667" spc="-61" dirty="0">
                <a:latin typeface="Tinos"/>
                <a:cs typeface="Tinos"/>
              </a:rPr>
              <a:t>𝑓</a:t>
            </a:r>
            <a:r>
              <a:rPr sz="1828" spc="-91" baseline="27777" dirty="0">
                <a:latin typeface="Tinos"/>
                <a:cs typeface="Tinos"/>
              </a:rPr>
              <a:t>′	</a:t>
            </a: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5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0</a:t>
            </a:r>
            <a:r>
              <a:rPr sz="1667" spc="-38" dirty="0">
                <a:latin typeface="Tinos"/>
                <a:cs typeface="Tinos"/>
              </a:rPr>
              <a:t> </a:t>
            </a:r>
            <a:r>
              <a:rPr sz="1667" spc="-106" dirty="0">
                <a:latin typeface="Arial"/>
                <a:cs typeface="Arial"/>
              </a:rPr>
              <a:t>maka</a:t>
            </a:r>
            <a:r>
              <a:rPr sz="1667" spc="-77" dirty="0">
                <a:latin typeface="Arial"/>
                <a:cs typeface="Arial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r>
              <a:rPr sz="1667" spc="-40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5" dirty="0">
                <a:latin typeface="Tinos"/>
                <a:cs typeface="Tinos"/>
              </a:rPr>
              <a:t> </a:t>
            </a:r>
            <a:r>
              <a:rPr sz="1828" spc="38" baseline="43859" dirty="0">
                <a:latin typeface="Tinos"/>
                <a:cs typeface="Tinos"/>
              </a:rPr>
              <a:t>1</a:t>
            </a:r>
            <a:r>
              <a:rPr sz="1667" spc="26" dirty="0">
                <a:latin typeface="Arial"/>
                <a:cs typeface="Arial"/>
              </a:rPr>
              <a:t>.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45" dirty="0">
                <a:latin typeface="Arial"/>
                <a:cs typeface="Arial"/>
              </a:rPr>
              <a:t>Nilai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80" dirty="0">
                <a:latin typeface="Arial"/>
                <a:cs typeface="Arial"/>
              </a:rPr>
              <a:t>maksimum</a:t>
            </a:r>
            <a:r>
              <a:rPr sz="1667" spc="-99" dirty="0">
                <a:latin typeface="Arial"/>
                <a:cs typeface="Arial"/>
              </a:rPr>
              <a:t> </a:t>
            </a:r>
            <a:r>
              <a:rPr sz="1667" spc="-382" dirty="0">
                <a:latin typeface="Tinos"/>
                <a:cs typeface="Tinos"/>
              </a:rPr>
              <a:t>𝑓  </a:t>
            </a:r>
            <a:r>
              <a:rPr sz="1667" spc="-93" dirty="0">
                <a:latin typeface="Arial"/>
                <a:cs typeface="Arial"/>
              </a:rPr>
              <a:t>pada</a:t>
            </a:r>
            <a:r>
              <a:rPr sz="1667" spc="-83" dirty="0">
                <a:latin typeface="Arial"/>
                <a:cs typeface="Arial"/>
              </a:rPr>
              <a:t> </a:t>
            </a:r>
            <a:r>
              <a:rPr sz="1667" spc="73" dirty="0">
                <a:latin typeface="Tinos"/>
                <a:cs typeface="Tinos"/>
              </a:rPr>
              <a:t>(0,1)</a:t>
            </a:r>
            <a:r>
              <a:rPr sz="1667" spc="-55" dirty="0">
                <a:latin typeface="Tinos"/>
                <a:cs typeface="Tinos"/>
              </a:rPr>
              <a:t> </a:t>
            </a:r>
            <a:r>
              <a:rPr sz="1667" spc="-19" dirty="0">
                <a:latin typeface="Arial"/>
                <a:cs typeface="Arial"/>
              </a:rPr>
              <a:t>terjadi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22" dirty="0">
                <a:latin typeface="Arial"/>
                <a:cs typeface="Arial"/>
              </a:rPr>
              <a:t>di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r>
              <a:rPr sz="1667" spc="-40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45" dirty="0">
                <a:latin typeface="Tinos"/>
                <a:cs typeface="Tinos"/>
              </a:rPr>
              <a:t> </a:t>
            </a:r>
            <a:r>
              <a:rPr sz="1828" spc="139" baseline="43859" dirty="0">
                <a:latin typeface="Tinos"/>
                <a:cs typeface="Tinos"/>
              </a:rPr>
              <a:t>1</a:t>
            </a:r>
            <a:endParaRPr sz="1828" baseline="43859">
              <a:latin typeface="Tinos"/>
              <a:cs typeface="Tino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85770" y="3107603"/>
            <a:ext cx="4080591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3982258" algn="l"/>
              </a:tabLst>
            </a:pPr>
            <a:r>
              <a:rPr sz="1218" spc="93" dirty="0">
                <a:latin typeface="Tinos"/>
                <a:cs typeface="Tinos"/>
              </a:rPr>
              <a:t>2	2</a:t>
            </a:r>
            <a:endParaRPr sz="1218">
              <a:latin typeface="Tinos"/>
              <a:cs typeface="Tino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89174" y="3156472"/>
            <a:ext cx="1817533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667" spc="-93" dirty="0">
                <a:latin typeface="Arial"/>
                <a:cs typeface="Arial"/>
              </a:rPr>
              <a:t>dengan </a:t>
            </a:r>
            <a:r>
              <a:rPr sz="1667" spc="-382" dirty="0">
                <a:latin typeface="Tinos"/>
                <a:cs typeface="Tinos"/>
              </a:rPr>
              <a:t>𝑓</a:t>
            </a:r>
            <a:r>
              <a:rPr sz="1667" spc="-356" dirty="0">
                <a:latin typeface="Tinos"/>
                <a:cs typeface="Tinos"/>
              </a:rPr>
              <a:t> </a:t>
            </a:r>
            <a:r>
              <a:rPr sz="1667" spc="-80" dirty="0">
                <a:latin typeface="Arial"/>
                <a:cs typeface="Arial"/>
              </a:rPr>
              <a:t>maksimum</a:t>
            </a:r>
            <a:endParaRPr sz="1667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80576" y="3509080"/>
            <a:ext cx="133169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487" dirty="0">
                <a:latin typeface="Tinos"/>
                <a:cs typeface="Tinos"/>
              </a:rPr>
              <a:t>𝑓</a:t>
            </a:r>
            <a:endParaRPr sz="1667">
              <a:latin typeface="Tinos"/>
              <a:cs typeface="Tino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263103" y="3397641"/>
            <a:ext cx="326610" cy="540821"/>
          </a:xfrm>
          <a:custGeom>
            <a:avLst/>
            <a:gdLst/>
            <a:ahLst/>
            <a:cxnLst/>
            <a:rect l="l" t="t" r="r" b="b"/>
            <a:pathLst>
              <a:path w="509270" h="843279">
                <a:moveTo>
                  <a:pt x="151892" y="12065"/>
                </a:moveTo>
                <a:lnTo>
                  <a:pt x="112814" y="31889"/>
                </a:lnTo>
                <a:lnTo>
                  <a:pt x="84772" y="70777"/>
                </a:lnTo>
                <a:lnTo>
                  <a:pt x="60147" y="116662"/>
                </a:lnTo>
                <a:lnTo>
                  <a:pt x="38989" y="169545"/>
                </a:lnTo>
                <a:lnTo>
                  <a:pt x="24930" y="215696"/>
                </a:lnTo>
                <a:lnTo>
                  <a:pt x="14008" y="263931"/>
                </a:lnTo>
                <a:lnTo>
                  <a:pt x="6223" y="314248"/>
                </a:lnTo>
                <a:lnTo>
                  <a:pt x="1549" y="366649"/>
                </a:lnTo>
                <a:lnTo>
                  <a:pt x="0" y="421309"/>
                </a:lnTo>
                <a:lnTo>
                  <a:pt x="1549" y="474967"/>
                </a:lnTo>
                <a:lnTo>
                  <a:pt x="6223" y="526986"/>
                </a:lnTo>
                <a:lnTo>
                  <a:pt x="14008" y="577227"/>
                </a:lnTo>
                <a:lnTo>
                  <a:pt x="24930" y="625678"/>
                </a:lnTo>
                <a:lnTo>
                  <a:pt x="38989" y="672325"/>
                </a:lnTo>
                <a:lnTo>
                  <a:pt x="60147" y="725919"/>
                </a:lnTo>
                <a:lnTo>
                  <a:pt x="84772" y="772274"/>
                </a:lnTo>
                <a:lnTo>
                  <a:pt x="112814" y="811377"/>
                </a:lnTo>
                <a:lnTo>
                  <a:pt x="144272" y="843254"/>
                </a:lnTo>
                <a:lnTo>
                  <a:pt x="151892" y="831303"/>
                </a:lnTo>
                <a:lnTo>
                  <a:pt x="124866" y="798906"/>
                </a:lnTo>
                <a:lnTo>
                  <a:pt x="101130" y="759980"/>
                </a:lnTo>
                <a:lnTo>
                  <a:pt x="80721" y="714527"/>
                </a:lnTo>
                <a:lnTo>
                  <a:pt x="63627" y="662559"/>
                </a:lnTo>
                <a:lnTo>
                  <a:pt x="52438" y="617575"/>
                </a:lnTo>
                <a:lnTo>
                  <a:pt x="43726" y="570953"/>
                </a:lnTo>
                <a:lnTo>
                  <a:pt x="37490" y="522693"/>
                </a:lnTo>
                <a:lnTo>
                  <a:pt x="33756" y="472821"/>
                </a:lnTo>
                <a:lnTo>
                  <a:pt x="32512" y="421144"/>
                </a:lnTo>
                <a:lnTo>
                  <a:pt x="33756" y="368782"/>
                </a:lnTo>
                <a:lnTo>
                  <a:pt x="37490" y="318262"/>
                </a:lnTo>
                <a:lnTo>
                  <a:pt x="43726" y="269773"/>
                </a:lnTo>
                <a:lnTo>
                  <a:pt x="52438" y="223342"/>
                </a:lnTo>
                <a:lnTo>
                  <a:pt x="63627" y="178943"/>
                </a:lnTo>
                <a:lnTo>
                  <a:pt x="80784" y="127800"/>
                </a:lnTo>
                <a:lnTo>
                  <a:pt x="101231" y="82931"/>
                </a:lnTo>
                <a:lnTo>
                  <a:pt x="124929" y="44361"/>
                </a:lnTo>
                <a:lnTo>
                  <a:pt x="151892" y="12065"/>
                </a:lnTo>
                <a:close/>
              </a:path>
              <a:path w="509270" h="843279">
                <a:moveTo>
                  <a:pt x="346202" y="411099"/>
                </a:moveTo>
                <a:lnTo>
                  <a:pt x="163322" y="411099"/>
                </a:lnTo>
                <a:lnTo>
                  <a:pt x="163322" y="432435"/>
                </a:lnTo>
                <a:lnTo>
                  <a:pt x="346202" y="432435"/>
                </a:lnTo>
                <a:lnTo>
                  <a:pt x="346202" y="411099"/>
                </a:lnTo>
                <a:close/>
              </a:path>
              <a:path w="509270" h="843279">
                <a:moveTo>
                  <a:pt x="508762" y="421144"/>
                </a:moveTo>
                <a:lnTo>
                  <a:pt x="507199" y="366649"/>
                </a:lnTo>
                <a:lnTo>
                  <a:pt x="502526" y="314248"/>
                </a:lnTo>
                <a:lnTo>
                  <a:pt x="494741" y="263931"/>
                </a:lnTo>
                <a:lnTo>
                  <a:pt x="483819" y="215696"/>
                </a:lnTo>
                <a:lnTo>
                  <a:pt x="469773" y="169545"/>
                </a:lnTo>
                <a:lnTo>
                  <a:pt x="448602" y="116662"/>
                </a:lnTo>
                <a:lnTo>
                  <a:pt x="423989" y="70777"/>
                </a:lnTo>
                <a:lnTo>
                  <a:pt x="395935" y="31889"/>
                </a:lnTo>
                <a:lnTo>
                  <a:pt x="364490" y="0"/>
                </a:lnTo>
                <a:lnTo>
                  <a:pt x="356870" y="12065"/>
                </a:lnTo>
                <a:lnTo>
                  <a:pt x="383743" y="44361"/>
                </a:lnTo>
                <a:lnTo>
                  <a:pt x="407416" y="82931"/>
                </a:lnTo>
                <a:lnTo>
                  <a:pt x="427837" y="127800"/>
                </a:lnTo>
                <a:lnTo>
                  <a:pt x="445008" y="178943"/>
                </a:lnTo>
                <a:lnTo>
                  <a:pt x="456247" y="223342"/>
                </a:lnTo>
                <a:lnTo>
                  <a:pt x="464997" y="269773"/>
                </a:lnTo>
                <a:lnTo>
                  <a:pt x="471246" y="318262"/>
                </a:lnTo>
                <a:lnTo>
                  <a:pt x="474992" y="368782"/>
                </a:lnTo>
                <a:lnTo>
                  <a:pt x="476250" y="421309"/>
                </a:lnTo>
                <a:lnTo>
                  <a:pt x="474992" y="472821"/>
                </a:lnTo>
                <a:lnTo>
                  <a:pt x="471258" y="522693"/>
                </a:lnTo>
                <a:lnTo>
                  <a:pt x="465023" y="570953"/>
                </a:lnTo>
                <a:lnTo>
                  <a:pt x="456311" y="617575"/>
                </a:lnTo>
                <a:lnTo>
                  <a:pt x="445135" y="662559"/>
                </a:lnTo>
                <a:lnTo>
                  <a:pt x="428028" y="714527"/>
                </a:lnTo>
                <a:lnTo>
                  <a:pt x="407619" y="759980"/>
                </a:lnTo>
                <a:lnTo>
                  <a:pt x="383882" y="798906"/>
                </a:lnTo>
                <a:lnTo>
                  <a:pt x="356870" y="831303"/>
                </a:lnTo>
                <a:lnTo>
                  <a:pt x="364490" y="843254"/>
                </a:lnTo>
                <a:lnTo>
                  <a:pt x="395935" y="811377"/>
                </a:lnTo>
                <a:lnTo>
                  <a:pt x="423989" y="772274"/>
                </a:lnTo>
                <a:lnTo>
                  <a:pt x="448602" y="725919"/>
                </a:lnTo>
                <a:lnTo>
                  <a:pt x="469773" y="672325"/>
                </a:lnTo>
                <a:lnTo>
                  <a:pt x="483819" y="625678"/>
                </a:lnTo>
                <a:lnTo>
                  <a:pt x="494741" y="577227"/>
                </a:lnTo>
                <a:lnTo>
                  <a:pt x="502526" y="526986"/>
                </a:lnTo>
                <a:lnTo>
                  <a:pt x="507199" y="474967"/>
                </a:lnTo>
                <a:lnTo>
                  <a:pt x="508762" y="421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8" name="object 48"/>
          <p:cNvSpPr txBox="1"/>
          <p:nvPr/>
        </p:nvSpPr>
        <p:spPr>
          <a:xfrm>
            <a:off x="5360109" y="3301153"/>
            <a:ext cx="133983" cy="621134"/>
          </a:xfrm>
          <a:prstGeom prst="rect">
            <a:avLst/>
          </a:prstGeom>
        </p:spPr>
        <p:txBody>
          <a:bodyPr vert="horz" wrap="square" lIns="0" tIns="56200" rIns="0" bIns="0" rtlCol="0">
            <a:spAutoFit/>
          </a:bodyPr>
          <a:lstStyle/>
          <a:p>
            <a:pPr marL="8145">
              <a:spcBef>
                <a:spcPts val="442"/>
              </a:spcBef>
            </a:pP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  <a:p>
            <a:pPr marL="8145">
              <a:spcBef>
                <a:spcPts val="378"/>
              </a:spcBef>
            </a:pPr>
            <a:r>
              <a:rPr sz="1667" spc="90" dirty="0">
                <a:latin typeface="Tinos"/>
                <a:cs typeface="Tinos"/>
              </a:rPr>
              <a:t>2</a:t>
            </a:r>
            <a:endParaRPr sz="1667">
              <a:latin typeface="Tinos"/>
              <a:cs typeface="Tino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57397" y="3509080"/>
            <a:ext cx="175115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308" dirty="0">
                <a:latin typeface="Tinos"/>
                <a:cs typeface="Tinos"/>
              </a:rPr>
              <a:t>=</a:t>
            </a:r>
            <a:endParaRPr sz="1667">
              <a:latin typeface="Tinos"/>
              <a:cs typeface="Tino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80975" y="3661292"/>
            <a:ext cx="700868" cy="13846"/>
          </a:xfrm>
          <a:custGeom>
            <a:avLst/>
            <a:gdLst/>
            <a:ahLst/>
            <a:cxnLst/>
            <a:rect l="l" t="t" r="r" b="b"/>
            <a:pathLst>
              <a:path w="1092834" h="21589">
                <a:moveTo>
                  <a:pt x="1092707" y="0"/>
                </a:moveTo>
                <a:lnTo>
                  <a:pt x="0" y="0"/>
                </a:lnTo>
                <a:lnTo>
                  <a:pt x="0" y="21336"/>
                </a:lnTo>
                <a:lnTo>
                  <a:pt x="1092707" y="21336"/>
                </a:lnTo>
                <a:lnTo>
                  <a:pt x="10927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1" name="object 51"/>
          <p:cNvSpPr txBox="1"/>
          <p:nvPr/>
        </p:nvSpPr>
        <p:spPr>
          <a:xfrm>
            <a:off x="6164661" y="3348821"/>
            <a:ext cx="133983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90" dirty="0"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60794" y="3625781"/>
            <a:ext cx="133576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667" u="heavy" spc="-4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67" u="heavy" spc="83" dirty="0">
                <a:uFill>
                  <a:solidFill>
                    <a:srgbClr val="000000"/>
                  </a:solidFill>
                </a:uFill>
                <a:latin typeface="Tinos"/>
                <a:cs typeface="Tinos"/>
              </a:rPr>
              <a:t>1</a:t>
            </a:r>
            <a:endParaRPr sz="1667">
              <a:latin typeface="Tinos"/>
              <a:cs typeface="Tino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57110" y="3749909"/>
            <a:ext cx="598650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229268" algn="l"/>
              </a:tabLst>
            </a:pPr>
            <a:r>
              <a:rPr sz="1667" spc="135" dirty="0">
                <a:latin typeface="Tinos"/>
                <a:cs typeface="Tinos"/>
              </a:rPr>
              <a:t>(	</a:t>
            </a:r>
            <a:r>
              <a:rPr sz="1667" spc="199" dirty="0">
                <a:latin typeface="Tinos"/>
                <a:cs typeface="Tinos"/>
              </a:rPr>
              <a:t>)</a:t>
            </a:r>
            <a:r>
              <a:rPr sz="1828" spc="298" baseline="23391" dirty="0">
                <a:latin typeface="Tinos"/>
                <a:cs typeface="Tinos"/>
              </a:rPr>
              <a:t>2</a:t>
            </a:r>
            <a:r>
              <a:rPr sz="1667" spc="199" dirty="0">
                <a:latin typeface="Tinos"/>
                <a:cs typeface="Tinos"/>
              </a:rPr>
              <a:t>−</a:t>
            </a:r>
            <a:endParaRPr sz="1667">
              <a:latin typeface="Tinos"/>
              <a:cs typeface="Tino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61365" y="3856445"/>
            <a:ext cx="629600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503331" algn="l"/>
              </a:tabLst>
            </a:pPr>
            <a:r>
              <a:rPr sz="1667" spc="90" dirty="0">
                <a:latin typeface="Tinos"/>
                <a:cs typeface="Tinos"/>
              </a:rPr>
              <a:t>2	2</a:t>
            </a:r>
            <a:endParaRPr sz="1667">
              <a:latin typeface="Tinos"/>
              <a:cs typeface="Tino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40039" y="3509080"/>
            <a:ext cx="718380" cy="265244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</a:pPr>
            <a:r>
              <a:rPr sz="2501" u="heavy" spc="-620" baseline="-309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1" u="heavy" spc="134" baseline="-30982" dirty="0">
                <a:uFill>
                  <a:solidFill>
                    <a:srgbClr val="000000"/>
                  </a:solidFill>
                </a:uFill>
                <a:latin typeface="Tinos"/>
                <a:cs typeface="Tinos"/>
              </a:rPr>
              <a:t>1</a:t>
            </a:r>
            <a:r>
              <a:rPr sz="2501" spc="134" baseline="-30982" dirty="0">
                <a:latin typeface="Tinos"/>
                <a:cs typeface="Tinos"/>
              </a:rPr>
              <a:t> </a:t>
            </a:r>
            <a:r>
              <a:rPr sz="1667" spc="308" dirty="0">
                <a:latin typeface="Tinos"/>
                <a:cs typeface="Tinos"/>
              </a:rPr>
              <a:t>=</a:t>
            </a:r>
            <a:r>
              <a:rPr sz="1667" spc="-48" dirty="0">
                <a:latin typeface="Tinos"/>
                <a:cs typeface="Tinos"/>
              </a:rPr>
              <a:t> </a:t>
            </a:r>
            <a:r>
              <a:rPr sz="1667" spc="196" dirty="0">
                <a:latin typeface="Tinos"/>
                <a:cs typeface="Tinos"/>
              </a:rPr>
              <a:t>−4</a:t>
            </a:r>
            <a:endParaRPr sz="1667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51" dirty="0">
                <a:solidFill>
                  <a:srgbClr val="000000"/>
                </a:solidFill>
                <a:latin typeface="Trebuchet MS"/>
                <a:cs typeface="Trebuchet MS"/>
              </a:rPr>
              <a:t>Aplikasi </a:t>
            </a:r>
            <a:r>
              <a:rPr sz="2822" spc="-58" dirty="0">
                <a:solidFill>
                  <a:srgbClr val="000000"/>
                </a:solidFill>
                <a:latin typeface="Trebuchet MS"/>
                <a:cs typeface="Trebuchet MS"/>
              </a:rPr>
              <a:t>Masalah </a:t>
            </a:r>
            <a:r>
              <a:rPr sz="2822" spc="-64" dirty="0">
                <a:solidFill>
                  <a:srgbClr val="000000"/>
                </a:solidFill>
                <a:latin typeface="Trebuchet MS"/>
                <a:cs typeface="Trebuchet MS"/>
              </a:rPr>
              <a:t>Maksimum </a:t>
            </a:r>
            <a:r>
              <a:rPr sz="2822" spc="-112" dirty="0">
                <a:solidFill>
                  <a:srgbClr val="000000"/>
                </a:solidFill>
                <a:latin typeface="Trebuchet MS"/>
                <a:cs typeface="Trebuchet MS"/>
              </a:rPr>
              <a:t>dan</a:t>
            </a:r>
            <a:r>
              <a:rPr sz="2822" spc="-596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51" dirty="0">
                <a:solidFill>
                  <a:srgbClr val="000000"/>
                </a:solidFill>
                <a:latin typeface="Trebuchet MS"/>
                <a:cs typeface="Trebuchet MS"/>
              </a:rPr>
              <a:t>Minimum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512" y="1094649"/>
            <a:ext cx="6443832" cy="2553267"/>
          </a:xfrm>
          <a:prstGeom prst="rect">
            <a:avLst/>
          </a:prstGeom>
        </p:spPr>
        <p:txBody>
          <a:bodyPr vert="horz" wrap="square" lIns="0" tIns="63123" rIns="0" bIns="0" rtlCol="0">
            <a:spAutoFit/>
          </a:bodyPr>
          <a:lstStyle/>
          <a:p>
            <a:pPr marL="154746" indent="-147008">
              <a:spcBef>
                <a:spcPts val="497"/>
              </a:spcBef>
              <a:buChar char="•"/>
              <a:tabLst>
                <a:tab pos="155153" algn="l"/>
              </a:tabLst>
            </a:pPr>
            <a:r>
              <a:rPr sz="1796" spc="-90" dirty="0">
                <a:latin typeface="Arial"/>
                <a:cs typeface="Arial"/>
              </a:rPr>
              <a:t>Klasifikasi </a:t>
            </a:r>
            <a:r>
              <a:rPr sz="1796" spc="-103" dirty="0">
                <a:latin typeface="Arial"/>
                <a:cs typeface="Arial"/>
              </a:rPr>
              <a:t>masalah</a:t>
            </a:r>
            <a:r>
              <a:rPr sz="1796" spc="-96" dirty="0">
                <a:latin typeface="Arial"/>
                <a:cs typeface="Arial"/>
              </a:rPr>
              <a:t> </a:t>
            </a:r>
            <a:r>
              <a:rPr sz="1796" spc="-51" dirty="0">
                <a:latin typeface="Arial"/>
                <a:cs typeface="Arial"/>
              </a:rPr>
              <a:t>optimasi</a:t>
            </a:r>
            <a:endParaRPr sz="1796">
              <a:latin typeface="Arial"/>
              <a:cs typeface="Arial"/>
            </a:endParaRPr>
          </a:p>
          <a:p>
            <a:pPr marL="8145" marR="173071">
              <a:lnSpc>
                <a:spcPts val="1937"/>
              </a:lnSpc>
              <a:spcBef>
                <a:spcPts val="680"/>
              </a:spcBef>
            </a:pPr>
            <a:r>
              <a:rPr sz="1796" spc="-80" dirty="0">
                <a:latin typeface="Arial"/>
                <a:cs typeface="Arial"/>
              </a:rPr>
              <a:t>Aplikasi </a:t>
            </a:r>
            <a:r>
              <a:rPr sz="1796" spc="-106" dirty="0">
                <a:latin typeface="Arial"/>
                <a:cs typeface="Arial"/>
              </a:rPr>
              <a:t>masalah – masalah </a:t>
            </a:r>
            <a:r>
              <a:rPr sz="1796" spc="-51" dirty="0">
                <a:latin typeface="Arial"/>
                <a:cs typeface="Arial"/>
              </a:rPr>
              <a:t>optimasi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96" dirty="0">
                <a:latin typeface="Arial"/>
                <a:cs typeface="Arial"/>
              </a:rPr>
              <a:t>dibahas </a:t>
            </a:r>
            <a:r>
              <a:rPr sz="1796" spc="-80" dirty="0">
                <a:latin typeface="Arial"/>
                <a:cs typeface="Arial"/>
              </a:rPr>
              <a:t>dalam </a:t>
            </a:r>
            <a:r>
              <a:rPr sz="1796" spc="-99" dirty="0">
                <a:latin typeface="Arial"/>
                <a:cs typeface="Arial"/>
              </a:rPr>
              <a:t>subbab </a:t>
            </a:r>
            <a:r>
              <a:rPr sz="1796" spc="-13" dirty="0">
                <a:latin typeface="Arial"/>
                <a:cs typeface="Arial"/>
              </a:rPr>
              <a:t>ini  </a:t>
            </a:r>
            <a:r>
              <a:rPr sz="1796" spc="-71" dirty="0">
                <a:latin typeface="Arial"/>
                <a:cs typeface="Arial"/>
              </a:rPr>
              <a:t>dikelompokkan </a:t>
            </a:r>
            <a:r>
              <a:rPr sz="1796" spc="-122" dirty="0">
                <a:latin typeface="Arial"/>
                <a:cs typeface="Arial"/>
              </a:rPr>
              <a:t>ke </a:t>
            </a:r>
            <a:r>
              <a:rPr sz="1796" spc="-80" dirty="0">
                <a:latin typeface="Arial"/>
                <a:cs typeface="Arial"/>
              </a:rPr>
              <a:t>dalam </a:t>
            </a:r>
            <a:r>
              <a:rPr sz="1796" spc="-87" dirty="0">
                <a:latin typeface="Arial"/>
                <a:cs typeface="Arial"/>
              </a:rPr>
              <a:t>dua</a:t>
            </a:r>
            <a:r>
              <a:rPr sz="1796" spc="-64" dirty="0">
                <a:latin typeface="Arial"/>
                <a:cs typeface="Arial"/>
              </a:rPr>
              <a:t> </a:t>
            </a:r>
            <a:r>
              <a:rPr sz="1796" spc="-61" dirty="0">
                <a:latin typeface="Arial"/>
                <a:cs typeface="Arial"/>
              </a:rPr>
              <a:t>kategori</a:t>
            </a:r>
            <a:endParaRPr sz="1796">
              <a:latin typeface="Arial"/>
              <a:cs typeface="Arial"/>
            </a:endParaRPr>
          </a:p>
          <a:p>
            <a:pPr marL="338404" marR="263067" indent="-330667">
              <a:lnSpc>
                <a:spcPts val="1943"/>
              </a:lnSpc>
              <a:spcBef>
                <a:spcPts val="637"/>
              </a:spcBef>
              <a:buAutoNum type="alphaLcPeriod"/>
              <a:tabLst>
                <a:tab pos="338404" algn="l"/>
                <a:tab pos="338812" algn="l"/>
              </a:tabLst>
            </a:pPr>
            <a:r>
              <a:rPr sz="1796" spc="-90" dirty="0">
                <a:latin typeface="Arial"/>
                <a:cs typeface="Arial"/>
              </a:rPr>
              <a:t>Masalah </a:t>
            </a:r>
            <a:r>
              <a:rPr sz="1796" spc="-106" dirty="0">
                <a:latin typeface="Arial"/>
                <a:cs typeface="Arial"/>
              </a:rPr>
              <a:t>– </a:t>
            </a:r>
            <a:r>
              <a:rPr sz="1796" spc="-103" dirty="0">
                <a:latin typeface="Arial"/>
                <a:cs typeface="Arial"/>
              </a:rPr>
              <a:t>masalah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61" dirty="0">
                <a:latin typeface="Arial"/>
                <a:cs typeface="Arial"/>
              </a:rPr>
              <a:t>tereduksi </a:t>
            </a:r>
            <a:r>
              <a:rPr sz="1796" spc="-55" dirty="0">
                <a:latin typeface="Arial"/>
                <a:cs typeface="Arial"/>
              </a:rPr>
              <a:t>menjadi </a:t>
            </a:r>
            <a:r>
              <a:rPr sz="1796" spc="-87" dirty="0">
                <a:latin typeface="Arial"/>
                <a:cs typeface="Arial"/>
              </a:rPr>
              <a:t>maksimum </a:t>
            </a:r>
            <a:r>
              <a:rPr sz="1796" spc="-71" dirty="0">
                <a:latin typeface="Arial"/>
                <a:cs typeface="Arial"/>
              </a:rPr>
              <a:t>atau  </a:t>
            </a:r>
            <a:r>
              <a:rPr sz="1796" spc="-45" dirty="0">
                <a:latin typeface="Arial"/>
                <a:cs typeface="Arial"/>
              </a:rPr>
              <a:t>minimum </a:t>
            </a:r>
            <a:r>
              <a:rPr sz="1796" spc="-77" dirty="0">
                <a:latin typeface="Arial"/>
                <a:cs typeface="Arial"/>
              </a:rPr>
              <a:t>suatu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42" dirty="0">
                <a:latin typeface="Arial"/>
                <a:cs typeface="Arial"/>
              </a:rPr>
              <a:t>kontinu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3" dirty="0">
                <a:latin typeface="Arial"/>
                <a:cs typeface="Arial"/>
              </a:rPr>
              <a:t>tertutup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80" dirty="0">
                <a:latin typeface="Arial"/>
                <a:cs typeface="Arial"/>
              </a:rPr>
              <a:t>berhingga.</a:t>
            </a:r>
            <a:endParaRPr sz="1796">
              <a:latin typeface="Arial"/>
              <a:cs typeface="Arial"/>
            </a:endParaRPr>
          </a:p>
          <a:p>
            <a:pPr marL="338404" marR="3258" indent="-330667">
              <a:lnSpc>
                <a:spcPct val="90000"/>
              </a:lnSpc>
              <a:spcBef>
                <a:spcPts val="609"/>
              </a:spcBef>
              <a:buAutoNum type="alphaLcPeriod"/>
              <a:tabLst>
                <a:tab pos="338404" algn="l"/>
                <a:tab pos="338812" algn="l"/>
              </a:tabLst>
            </a:pPr>
            <a:r>
              <a:rPr sz="1796" spc="-90" dirty="0">
                <a:latin typeface="Arial"/>
                <a:cs typeface="Arial"/>
              </a:rPr>
              <a:t>Masalah </a:t>
            </a:r>
            <a:r>
              <a:rPr sz="1796" spc="-106" dirty="0">
                <a:latin typeface="Arial"/>
                <a:cs typeface="Arial"/>
              </a:rPr>
              <a:t>– masalah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61" dirty="0">
                <a:latin typeface="Arial"/>
                <a:cs typeface="Arial"/>
              </a:rPr>
              <a:t>tereduksi </a:t>
            </a:r>
            <a:r>
              <a:rPr sz="1796" spc="-55" dirty="0">
                <a:latin typeface="Arial"/>
                <a:cs typeface="Arial"/>
              </a:rPr>
              <a:t>menjadi </a:t>
            </a:r>
            <a:r>
              <a:rPr sz="1796" spc="-87" dirty="0">
                <a:latin typeface="Arial"/>
                <a:cs typeface="Arial"/>
              </a:rPr>
              <a:t>maksimum </a:t>
            </a:r>
            <a:r>
              <a:rPr sz="1796" spc="-71" dirty="0">
                <a:latin typeface="Arial"/>
                <a:cs typeface="Arial"/>
              </a:rPr>
              <a:t>atau  </a:t>
            </a:r>
            <a:r>
              <a:rPr sz="1796" spc="-45" dirty="0">
                <a:latin typeface="Arial"/>
                <a:cs typeface="Arial"/>
              </a:rPr>
              <a:t>minimum </a:t>
            </a:r>
            <a:r>
              <a:rPr sz="1796" spc="-77" dirty="0">
                <a:latin typeface="Arial"/>
                <a:cs typeface="Arial"/>
              </a:rPr>
              <a:t>suatu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42" dirty="0">
                <a:latin typeface="Arial"/>
                <a:cs typeface="Arial"/>
              </a:rPr>
              <a:t>kontinu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48" dirty="0">
                <a:latin typeface="Arial"/>
                <a:cs typeface="Arial"/>
              </a:rPr>
              <a:t>tak </a:t>
            </a:r>
            <a:r>
              <a:rPr sz="1796" spc="-83" dirty="0">
                <a:latin typeface="Arial"/>
                <a:cs typeface="Arial"/>
              </a:rPr>
              <a:t>berhingga </a:t>
            </a:r>
            <a:r>
              <a:rPr sz="1796" spc="-71" dirty="0">
                <a:latin typeface="Arial"/>
                <a:cs typeface="Arial"/>
              </a:rPr>
              <a:t>atau 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83" dirty="0">
                <a:latin typeface="Arial"/>
                <a:cs typeface="Arial"/>
              </a:rPr>
              <a:t>berhingga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35" dirty="0">
                <a:latin typeface="Arial"/>
                <a:cs typeface="Arial"/>
              </a:rPr>
              <a:t>tidak </a:t>
            </a:r>
            <a:r>
              <a:rPr sz="1796" spc="3" dirty="0">
                <a:latin typeface="Arial"/>
                <a:cs typeface="Arial"/>
              </a:rPr>
              <a:t>tertutup </a:t>
            </a:r>
            <a:r>
              <a:rPr sz="1796" spc="-45" dirty="0">
                <a:latin typeface="Arial"/>
                <a:cs typeface="Arial"/>
              </a:rPr>
              <a:t>(yaitu </a:t>
            </a:r>
            <a:r>
              <a:rPr sz="1796" spc="-55" dirty="0">
                <a:latin typeface="Arial"/>
                <a:cs typeface="Arial"/>
              </a:rPr>
              <a:t>terbuka </a:t>
            </a:r>
            <a:r>
              <a:rPr sz="1796" spc="-71" dirty="0">
                <a:latin typeface="Arial"/>
                <a:cs typeface="Arial"/>
              </a:rPr>
              <a:t>atau</a:t>
            </a:r>
            <a:r>
              <a:rPr sz="1796" spc="-240" dirty="0">
                <a:latin typeface="Arial"/>
                <a:cs typeface="Arial"/>
              </a:rPr>
              <a:t> </a:t>
            </a:r>
            <a:r>
              <a:rPr sz="1796" spc="-99" dirty="0">
                <a:latin typeface="Arial"/>
                <a:cs typeface="Arial"/>
              </a:rPr>
              <a:t>setengah  </a:t>
            </a:r>
            <a:r>
              <a:rPr sz="1796" spc="-6" dirty="0">
                <a:latin typeface="Arial"/>
                <a:cs typeface="Arial"/>
              </a:rPr>
              <a:t>tertutup)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47" dirty="0">
                <a:solidFill>
                  <a:srgbClr val="000000"/>
                </a:solidFill>
                <a:latin typeface="Trebuchet MS"/>
                <a:cs typeface="Trebuchet MS"/>
              </a:rPr>
              <a:t>Langkah </a:t>
            </a:r>
            <a:r>
              <a:rPr sz="2822" spc="-173" dirty="0">
                <a:solidFill>
                  <a:srgbClr val="000000"/>
                </a:solidFill>
                <a:latin typeface="Trebuchet MS"/>
                <a:cs typeface="Trebuchet MS"/>
              </a:rPr>
              <a:t>-</a:t>
            </a:r>
            <a:r>
              <a:rPr sz="2822" spc="-317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47" dirty="0">
                <a:solidFill>
                  <a:srgbClr val="000000"/>
                </a:solidFill>
                <a:latin typeface="Trebuchet MS"/>
                <a:cs typeface="Trebuchet MS"/>
              </a:rPr>
              <a:t>Langkah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512" y="904702"/>
            <a:ext cx="6643789" cy="2994084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8145" marR="3258" algn="just">
              <a:lnSpc>
                <a:spcPct val="70100"/>
              </a:lnSpc>
              <a:spcBef>
                <a:spcPts val="705"/>
              </a:spcBef>
            </a:pPr>
            <a:r>
              <a:rPr sz="1796" spc="-90" dirty="0">
                <a:latin typeface="Arial"/>
                <a:cs typeface="Arial"/>
              </a:rPr>
              <a:t>Prosedur </a:t>
            </a:r>
            <a:r>
              <a:rPr sz="1796" spc="-45" dirty="0">
                <a:latin typeface="Arial"/>
                <a:cs typeface="Arial"/>
              </a:rPr>
              <a:t>lima </a:t>
            </a:r>
            <a:r>
              <a:rPr sz="1796" spc="-93" dirty="0">
                <a:latin typeface="Arial"/>
                <a:cs typeface="Arial"/>
              </a:rPr>
              <a:t>langkah </a:t>
            </a:r>
            <a:r>
              <a:rPr sz="1796" spc="-29" dirty="0">
                <a:latin typeface="Arial"/>
                <a:cs typeface="Arial"/>
              </a:rPr>
              <a:t>berikut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64" dirty="0">
                <a:latin typeface="Arial"/>
                <a:cs typeface="Arial"/>
              </a:rPr>
              <a:t>dapat </a:t>
            </a:r>
            <a:r>
              <a:rPr sz="1796" spc="-71" dirty="0">
                <a:latin typeface="Arial"/>
                <a:cs typeface="Arial"/>
              </a:rPr>
              <a:t>dipakai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93" dirty="0">
                <a:latin typeface="Arial"/>
                <a:cs typeface="Arial"/>
              </a:rPr>
              <a:t>menyelesaikan  </a:t>
            </a:r>
            <a:r>
              <a:rPr sz="1796" spc="-87" dirty="0">
                <a:latin typeface="Arial"/>
                <a:cs typeface="Arial"/>
              </a:rPr>
              <a:t>beberapa </a:t>
            </a:r>
            <a:r>
              <a:rPr sz="1796" spc="-80" dirty="0">
                <a:latin typeface="Arial"/>
                <a:cs typeface="Arial"/>
              </a:rPr>
              <a:t>aplikasi </a:t>
            </a:r>
            <a:r>
              <a:rPr sz="1796" spc="-106" dirty="0">
                <a:latin typeface="Arial"/>
                <a:cs typeface="Arial"/>
              </a:rPr>
              <a:t>masalah </a:t>
            </a:r>
            <a:r>
              <a:rPr sz="1796" spc="-87" dirty="0">
                <a:latin typeface="Arial"/>
                <a:cs typeface="Arial"/>
              </a:rPr>
              <a:t>maksimum dan</a:t>
            </a:r>
            <a:r>
              <a:rPr sz="1796" spc="-45" dirty="0">
                <a:latin typeface="Arial"/>
                <a:cs typeface="Arial"/>
              </a:rPr>
              <a:t> </a:t>
            </a:r>
            <a:r>
              <a:rPr sz="1796" spc="-42" dirty="0">
                <a:latin typeface="Arial"/>
                <a:cs typeface="Arial"/>
              </a:rPr>
              <a:t>minimum:</a:t>
            </a:r>
            <a:endParaRPr sz="1796">
              <a:latin typeface="Arial"/>
              <a:cs typeface="Arial"/>
            </a:endParaRPr>
          </a:p>
          <a:p>
            <a:pPr marL="338404" marR="4887" indent="-330667" algn="just">
              <a:lnSpc>
                <a:spcPct val="70000"/>
              </a:lnSpc>
              <a:spcBef>
                <a:spcPts val="641"/>
              </a:spcBef>
              <a:buAutoNum type="arabicPeriod"/>
              <a:tabLst>
                <a:tab pos="338812" algn="l"/>
              </a:tabLst>
            </a:pPr>
            <a:r>
              <a:rPr sz="1796" spc="-73" dirty="0">
                <a:latin typeface="Arial"/>
                <a:cs typeface="Arial"/>
              </a:rPr>
              <a:t>Buatlah </a:t>
            </a:r>
            <a:r>
              <a:rPr sz="1796" spc="-96" dirty="0">
                <a:latin typeface="Arial"/>
                <a:cs typeface="Arial"/>
              </a:rPr>
              <a:t>gambar </a:t>
            </a:r>
            <a:r>
              <a:rPr sz="1796" spc="-119" dirty="0">
                <a:latin typeface="Arial"/>
                <a:cs typeface="Arial"/>
              </a:rPr>
              <a:t>yang sesuai </a:t>
            </a:r>
            <a:r>
              <a:rPr sz="1796" spc="-83" dirty="0">
                <a:latin typeface="Arial"/>
                <a:cs typeface="Arial"/>
              </a:rPr>
              <a:t>dan </a:t>
            </a:r>
            <a:r>
              <a:rPr sz="1796" spc="-67" dirty="0">
                <a:latin typeface="Arial"/>
                <a:cs typeface="Arial"/>
              </a:rPr>
              <a:t>berikan </a:t>
            </a:r>
            <a:r>
              <a:rPr sz="1796" spc="-103" dirty="0">
                <a:latin typeface="Arial"/>
                <a:cs typeface="Arial"/>
              </a:rPr>
              <a:t>nama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48" dirty="0">
                <a:latin typeface="Arial"/>
                <a:cs typeface="Arial"/>
              </a:rPr>
              <a:t>sifat-sifat </a:t>
            </a:r>
            <a:r>
              <a:rPr sz="1796" spc="-119" dirty="0">
                <a:latin typeface="Arial"/>
                <a:cs typeface="Arial"/>
              </a:rPr>
              <a:t>yang  </a:t>
            </a:r>
            <a:r>
              <a:rPr sz="1796" spc="-22" dirty="0">
                <a:latin typeface="Arial"/>
                <a:cs typeface="Arial"/>
              </a:rPr>
              <a:t>terkait </a:t>
            </a:r>
            <a:r>
              <a:rPr sz="1796" spc="-103" dirty="0">
                <a:latin typeface="Arial"/>
                <a:cs typeface="Arial"/>
              </a:rPr>
              <a:t>dengan</a:t>
            </a:r>
            <a:r>
              <a:rPr sz="1796" spc="-154" dirty="0">
                <a:latin typeface="Arial"/>
                <a:cs typeface="Arial"/>
              </a:rPr>
              <a:t> </a:t>
            </a:r>
            <a:r>
              <a:rPr sz="1796" spc="-87" dirty="0">
                <a:latin typeface="Arial"/>
                <a:cs typeface="Arial"/>
              </a:rPr>
              <a:t>permasalahan.</a:t>
            </a:r>
            <a:endParaRPr sz="1796">
              <a:latin typeface="Arial"/>
              <a:cs typeface="Arial"/>
            </a:endParaRPr>
          </a:p>
          <a:p>
            <a:pPr marL="338404" marR="5294" indent="-330667" algn="just">
              <a:lnSpc>
                <a:spcPct val="70100"/>
              </a:lnSpc>
              <a:spcBef>
                <a:spcPts val="641"/>
              </a:spcBef>
              <a:buAutoNum type="arabicPeriod"/>
              <a:tabLst>
                <a:tab pos="338812" algn="l"/>
              </a:tabLst>
            </a:pPr>
            <a:r>
              <a:rPr sz="1796" spc="-106" dirty="0">
                <a:latin typeface="Arial"/>
                <a:cs typeface="Arial"/>
              </a:rPr>
              <a:t>Tentukan sebuah </a:t>
            </a:r>
            <a:r>
              <a:rPr sz="1796" spc="-77" dirty="0">
                <a:latin typeface="Arial"/>
                <a:cs typeface="Arial"/>
              </a:rPr>
              <a:t>rumusan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64" dirty="0">
                <a:latin typeface="Arial"/>
                <a:cs typeface="Arial"/>
              </a:rPr>
              <a:t>memenuhi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83" dirty="0">
                <a:latin typeface="Arial"/>
                <a:cs typeface="Arial"/>
              </a:rPr>
              <a:t>dimaksimumkan  </a:t>
            </a:r>
            <a:r>
              <a:rPr sz="1796" spc="-71" dirty="0">
                <a:latin typeface="Arial"/>
                <a:cs typeface="Arial"/>
              </a:rPr>
              <a:t>atau</a:t>
            </a:r>
            <a:r>
              <a:rPr sz="1796" spc="-96" dirty="0">
                <a:latin typeface="Arial"/>
                <a:cs typeface="Arial"/>
              </a:rPr>
              <a:t> </a:t>
            </a:r>
            <a:r>
              <a:rPr sz="1796" spc="-55" dirty="0">
                <a:latin typeface="Arial"/>
                <a:cs typeface="Arial"/>
              </a:rPr>
              <a:t>diminimumkan.</a:t>
            </a:r>
            <a:endParaRPr sz="1796">
              <a:latin typeface="Arial"/>
              <a:cs typeface="Arial"/>
            </a:endParaRPr>
          </a:p>
          <a:p>
            <a:pPr marL="338404" marR="3258" indent="-330667" algn="just">
              <a:lnSpc>
                <a:spcPct val="70000"/>
              </a:lnSpc>
              <a:spcBef>
                <a:spcPts val="641"/>
              </a:spcBef>
              <a:buAutoNum type="arabicPeriod"/>
              <a:tabLst>
                <a:tab pos="338812" algn="l"/>
              </a:tabLst>
            </a:pPr>
            <a:r>
              <a:rPr sz="1796" spc="-119" dirty="0">
                <a:latin typeface="Arial"/>
                <a:cs typeface="Arial"/>
              </a:rPr>
              <a:t>Gunakan </a:t>
            </a:r>
            <a:r>
              <a:rPr sz="1796" spc="-90" dirty="0">
                <a:latin typeface="Arial"/>
                <a:cs typeface="Arial"/>
              </a:rPr>
              <a:t>syarat-syarat 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112" dirty="0">
                <a:latin typeface="Arial"/>
                <a:cs typeface="Arial"/>
              </a:rPr>
              <a:t>ada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73" dirty="0">
                <a:latin typeface="Arial"/>
                <a:cs typeface="Arial"/>
              </a:rPr>
              <a:t>mengeliminasi  </a:t>
            </a:r>
            <a:r>
              <a:rPr sz="1796" spc="-77" dirty="0">
                <a:latin typeface="Arial"/>
                <a:cs typeface="Arial"/>
              </a:rPr>
              <a:t>peubah-  peubah, kemudian </a:t>
            </a:r>
            <a:r>
              <a:rPr sz="1796" spc="-55" dirty="0">
                <a:latin typeface="Arial"/>
                <a:cs typeface="Arial"/>
              </a:rPr>
              <a:t>tuliskan </a:t>
            </a:r>
            <a:r>
              <a:rPr sz="1796" spc="-80" dirty="0">
                <a:latin typeface="Arial"/>
                <a:cs typeface="Arial"/>
              </a:rPr>
              <a:t>rumusan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112" dirty="0">
                <a:latin typeface="Arial"/>
                <a:cs typeface="Arial"/>
              </a:rPr>
              <a:t>akan </a:t>
            </a:r>
            <a:r>
              <a:rPr sz="1796" spc="-80" dirty="0">
                <a:latin typeface="Arial"/>
                <a:cs typeface="Arial"/>
              </a:rPr>
              <a:t>dimaksimumkan 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58" dirty="0">
                <a:latin typeface="Arial"/>
                <a:cs typeface="Arial"/>
              </a:rPr>
              <a:t>diminimumkan </a:t>
            </a:r>
            <a:r>
              <a:rPr sz="1796" spc="-119" dirty="0">
                <a:latin typeface="Arial"/>
                <a:cs typeface="Arial"/>
              </a:rPr>
              <a:t>sebagai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77" dirty="0">
                <a:latin typeface="Arial"/>
                <a:cs typeface="Arial"/>
              </a:rPr>
              <a:t>satu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-77" dirty="0">
                <a:latin typeface="Arial"/>
                <a:cs typeface="Arial"/>
              </a:rPr>
              <a:t>peubah.</a:t>
            </a:r>
            <a:endParaRPr sz="1796">
              <a:latin typeface="Arial"/>
              <a:cs typeface="Arial"/>
            </a:endParaRPr>
          </a:p>
          <a:p>
            <a:pPr marL="338404" marR="3665" indent="-330667" algn="just">
              <a:lnSpc>
                <a:spcPct val="70000"/>
              </a:lnSpc>
              <a:spcBef>
                <a:spcPts val="637"/>
              </a:spcBef>
              <a:buAutoNum type="arabicPeriod"/>
              <a:tabLst>
                <a:tab pos="338812" algn="l"/>
              </a:tabLst>
            </a:pPr>
            <a:r>
              <a:rPr sz="1796" spc="-106" dirty="0">
                <a:latin typeface="Arial"/>
                <a:cs typeface="Arial"/>
              </a:rPr>
              <a:t>Tentukan</a:t>
            </a:r>
            <a:r>
              <a:rPr sz="1796" spc="285" dirty="0">
                <a:latin typeface="Arial"/>
                <a:cs typeface="Arial"/>
              </a:rPr>
              <a:t>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42" dirty="0">
                <a:latin typeface="Arial"/>
                <a:cs typeface="Arial"/>
              </a:rPr>
              <a:t>dari  </a:t>
            </a:r>
            <a:r>
              <a:rPr sz="1796" spc="-38" dirty="0">
                <a:latin typeface="Arial"/>
                <a:cs typeface="Arial"/>
              </a:rPr>
              <a:t>nilai-nilai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67" dirty="0">
                <a:latin typeface="Arial"/>
                <a:cs typeface="Arial"/>
              </a:rPr>
              <a:t>mungkin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80" dirty="0">
                <a:latin typeface="Arial"/>
                <a:cs typeface="Arial"/>
              </a:rPr>
              <a:t>peubah  </a:t>
            </a:r>
            <a:r>
              <a:rPr sz="1796" spc="-48" dirty="0">
                <a:latin typeface="Arial"/>
                <a:cs typeface="Arial"/>
              </a:rPr>
              <a:t>tersebut </a:t>
            </a:r>
            <a:r>
              <a:rPr sz="1796" spc="-93" dirty="0">
                <a:latin typeface="Arial"/>
                <a:cs typeface="Arial"/>
              </a:rPr>
              <a:t>berdasarkan pembatasan </a:t>
            </a:r>
            <a:r>
              <a:rPr sz="1796" spc="-45" dirty="0">
                <a:latin typeface="Arial"/>
                <a:cs typeface="Arial"/>
              </a:rPr>
              <a:t>fisik</a:t>
            </a:r>
            <a:r>
              <a:rPr sz="1796" spc="-71" dirty="0">
                <a:latin typeface="Arial"/>
                <a:cs typeface="Arial"/>
              </a:rPr>
              <a:t> </a:t>
            </a:r>
            <a:r>
              <a:rPr sz="1796" spc="-96" dirty="0">
                <a:latin typeface="Arial"/>
                <a:cs typeface="Arial"/>
              </a:rPr>
              <a:t>masalah.</a:t>
            </a:r>
            <a:endParaRPr sz="1796">
              <a:latin typeface="Arial"/>
              <a:cs typeface="Arial"/>
            </a:endParaRPr>
          </a:p>
          <a:p>
            <a:pPr marL="338404" marR="4479" indent="-330667" algn="just">
              <a:lnSpc>
                <a:spcPct val="70100"/>
              </a:lnSpc>
              <a:spcBef>
                <a:spcPts val="645"/>
              </a:spcBef>
              <a:buAutoNum type="arabicPeriod"/>
              <a:tabLst>
                <a:tab pos="338812" algn="l"/>
              </a:tabLst>
            </a:pPr>
            <a:r>
              <a:rPr sz="1796" spc="-144" dirty="0">
                <a:latin typeface="Arial"/>
                <a:cs typeface="Arial"/>
              </a:rPr>
              <a:t>Jika </a:t>
            </a:r>
            <a:r>
              <a:rPr sz="1796" spc="-64" dirty="0">
                <a:latin typeface="Arial"/>
                <a:cs typeface="Arial"/>
              </a:rPr>
              <a:t>mungkin, </a:t>
            </a:r>
            <a:r>
              <a:rPr sz="1796" spc="-103" dirty="0">
                <a:latin typeface="Arial"/>
                <a:cs typeface="Arial"/>
              </a:rPr>
              <a:t>gunakan </a:t>
            </a:r>
            <a:r>
              <a:rPr sz="1796" spc="-106" dirty="0">
                <a:latin typeface="Arial"/>
                <a:cs typeface="Arial"/>
              </a:rPr>
              <a:t>cara-cara 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96" dirty="0">
                <a:latin typeface="Arial"/>
                <a:cs typeface="Arial"/>
              </a:rPr>
              <a:t>subbab </a:t>
            </a:r>
            <a:r>
              <a:rPr sz="1796" spc="-45" dirty="0">
                <a:latin typeface="Arial"/>
                <a:cs typeface="Arial"/>
              </a:rPr>
              <a:t>terdahulu </a:t>
            </a:r>
            <a:r>
              <a:rPr sz="1796" spc="-35" dirty="0">
                <a:latin typeface="Arial"/>
                <a:cs typeface="Arial"/>
              </a:rPr>
              <a:t>untuk  </a:t>
            </a:r>
            <a:r>
              <a:rPr sz="1796" spc="-64" dirty="0">
                <a:latin typeface="Arial"/>
                <a:cs typeface="Arial"/>
              </a:rPr>
              <a:t>memperoleh </a:t>
            </a:r>
            <a:r>
              <a:rPr sz="1796" spc="-35" dirty="0">
                <a:latin typeface="Arial"/>
                <a:cs typeface="Arial"/>
              </a:rPr>
              <a:t>nilai </a:t>
            </a:r>
            <a:r>
              <a:rPr sz="1796" spc="-87" dirty="0">
                <a:latin typeface="Arial"/>
                <a:cs typeface="Arial"/>
              </a:rPr>
              <a:t>maksimum </a:t>
            </a:r>
            <a:r>
              <a:rPr sz="1796" spc="-71" dirty="0">
                <a:latin typeface="Arial"/>
                <a:cs typeface="Arial"/>
              </a:rPr>
              <a:t>atau</a:t>
            </a:r>
            <a:r>
              <a:rPr sz="1796" spc="-144" dirty="0">
                <a:latin typeface="Arial"/>
                <a:cs typeface="Arial"/>
              </a:rPr>
              <a:t> </a:t>
            </a:r>
            <a:r>
              <a:rPr sz="1796" spc="-45" dirty="0">
                <a:latin typeface="Arial"/>
                <a:cs typeface="Arial"/>
              </a:rPr>
              <a:t>minimum.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512" y="336604"/>
            <a:ext cx="6470710" cy="323526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25655">
              <a:lnSpc>
                <a:spcPct val="120100"/>
              </a:lnSpc>
              <a:spcBef>
                <a:spcPts val="64"/>
              </a:spcBef>
              <a:tabLst>
                <a:tab pos="338404" algn="l"/>
              </a:tabLst>
            </a:pPr>
            <a:r>
              <a:rPr sz="1796" spc="-93" dirty="0">
                <a:latin typeface="Arial"/>
                <a:cs typeface="Arial"/>
              </a:rPr>
              <a:t>a.	</a:t>
            </a:r>
            <a:r>
              <a:rPr sz="1796" spc="-90" dirty="0">
                <a:latin typeface="Arial"/>
                <a:cs typeface="Arial"/>
              </a:rPr>
              <a:t>Masalah </a:t>
            </a:r>
            <a:r>
              <a:rPr sz="1796" spc="-106" dirty="0">
                <a:latin typeface="Arial"/>
                <a:cs typeface="Arial"/>
              </a:rPr>
              <a:t>– </a:t>
            </a:r>
            <a:r>
              <a:rPr sz="1796" spc="-103" dirty="0">
                <a:latin typeface="Arial"/>
                <a:cs typeface="Arial"/>
              </a:rPr>
              <a:t>masalah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19" dirty="0">
                <a:latin typeface="Arial"/>
                <a:cs typeface="Arial"/>
              </a:rPr>
              <a:t>terkait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3" dirty="0">
                <a:latin typeface="Arial"/>
                <a:cs typeface="Arial"/>
              </a:rPr>
              <a:t>tertutup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83" dirty="0">
                <a:latin typeface="Arial"/>
                <a:cs typeface="Arial"/>
              </a:rPr>
              <a:t>berhingga  </a:t>
            </a:r>
            <a:r>
              <a:rPr sz="1796" spc="-87" dirty="0">
                <a:latin typeface="Arial"/>
                <a:cs typeface="Arial"/>
              </a:rPr>
              <a:t>Contoh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  <a:p>
            <a:pPr marL="8145">
              <a:lnSpc>
                <a:spcPts val="2052"/>
              </a:lnSpc>
              <a:spcBef>
                <a:spcPts val="423"/>
              </a:spcBef>
            </a:pPr>
            <a:r>
              <a:rPr sz="1796" spc="-106" dirty="0">
                <a:latin typeface="Arial"/>
                <a:cs typeface="Arial"/>
              </a:rPr>
              <a:t>Tentukan </a:t>
            </a:r>
            <a:r>
              <a:rPr sz="1796" spc="-73" dirty="0">
                <a:latin typeface="Arial"/>
                <a:cs typeface="Arial"/>
              </a:rPr>
              <a:t>ukuran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58" dirty="0">
                <a:latin typeface="Arial"/>
                <a:cs typeface="Arial"/>
              </a:rPr>
              <a:t>empat </a:t>
            </a:r>
            <a:r>
              <a:rPr sz="1796" spc="-90" dirty="0">
                <a:latin typeface="Arial"/>
                <a:cs typeface="Arial"/>
              </a:rPr>
              <a:t>persegi </a:t>
            </a:r>
            <a:r>
              <a:rPr sz="1796" spc="-83" dirty="0">
                <a:latin typeface="Arial"/>
                <a:cs typeface="Arial"/>
              </a:rPr>
              <a:t>panjang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77" dirty="0">
                <a:latin typeface="Arial"/>
                <a:cs typeface="Arial"/>
              </a:rPr>
              <a:t>mempunyai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55" dirty="0">
                <a:latin typeface="Arial"/>
                <a:cs typeface="Arial"/>
              </a:rPr>
              <a:t>keliling</a:t>
            </a:r>
            <a:endParaRPr sz="1796">
              <a:latin typeface="Arial"/>
              <a:cs typeface="Arial"/>
            </a:endParaRPr>
          </a:p>
          <a:p>
            <a:pPr marL="8145">
              <a:lnSpc>
                <a:spcPts val="2052"/>
              </a:lnSpc>
            </a:pPr>
            <a:r>
              <a:rPr sz="1796" spc="93" dirty="0">
                <a:latin typeface="Tinos"/>
                <a:cs typeface="Tinos"/>
              </a:rPr>
              <a:t>100 </a:t>
            </a:r>
            <a:r>
              <a:rPr sz="1796" spc="106" dirty="0">
                <a:latin typeface="Tinos"/>
                <a:cs typeface="Tinos"/>
              </a:rPr>
              <a:t>𝑚 </a:t>
            </a:r>
            <a:r>
              <a:rPr sz="1796" spc="-109" dirty="0">
                <a:latin typeface="Arial"/>
                <a:cs typeface="Arial"/>
              </a:rPr>
              <a:t>agar </a:t>
            </a:r>
            <a:r>
              <a:rPr sz="1796" spc="-106" dirty="0">
                <a:latin typeface="Arial"/>
                <a:cs typeface="Arial"/>
              </a:rPr>
              <a:t>luasnya </a:t>
            </a:r>
            <a:r>
              <a:rPr sz="1796" spc="-115" dirty="0">
                <a:latin typeface="Arial"/>
                <a:cs typeface="Arial"/>
              </a:rPr>
              <a:t>sebesar</a:t>
            </a:r>
            <a:r>
              <a:rPr sz="1796" spc="-324" dirty="0">
                <a:latin typeface="Arial"/>
                <a:cs typeface="Arial"/>
              </a:rPr>
              <a:t> </a:t>
            </a:r>
            <a:r>
              <a:rPr sz="1796" spc="-67" dirty="0">
                <a:latin typeface="Arial"/>
                <a:cs typeface="Arial"/>
              </a:rPr>
              <a:t>mungkin.</a:t>
            </a:r>
            <a:endParaRPr sz="1796">
              <a:latin typeface="Arial"/>
              <a:cs typeface="Arial"/>
            </a:endParaRPr>
          </a:p>
          <a:p>
            <a:pPr marL="8145">
              <a:spcBef>
                <a:spcPts val="417"/>
              </a:spcBef>
            </a:pPr>
            <a:r>
              <a:rPr sz="1796" spc="-112" dirty="0">
                <a:latin typeface="Arial"/>
                <a:cs typeface="Arial"/>
              </a:rPr>
              <a:t>Penyelesaian</a:t>
            </a:r>
            <a:r>
              <a:rPr sz="1796" spc="-80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  <a:p>
            <a:pPr marL="8145">
              <a:spcBef>
                <a:spcPts val="430"/>
              </a:spcBef>
            </a:pP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-87" dirty="0">
                <a:latin typeface="Tinos"/>
                <a:cs typeface="Tinos"/>
              </a:rPr>
              <a:t> </a:t>
            </a:r>
            <a:r>
              <a:rPr sz="1796" spc="-87" dirty="0">
                <a:latin typeface="Arial"/>
                <a:cs typeface="Arial"/>
              </a:rPr>
              <a:t>panjang </a:t>
            </a:r>
            <a:r>
              <a:rPr sz="1796" spc="-58" dirty="0">
                <a:latin typeface="Arial"/>
                <a:cs typeface="Arial"/>
              </a:rPr>
              <a:t>empat </a:t>
            </a:r>
            <a:r>
              <a:rPr sz="1796" spc="-93" dirty="0">
                <a:latin typeface="Arial"/>
                <a:cs typeface="Arial"/>
              </a:rPr>
              <a:t>persegi </a:t>
            </a:r>
            <a:r>
              <a:rPr sz="1796" spc="-87" dirty="0">
                <a:latin typeface="Arial"/>
                <a:cs typeface="Arial"/>
              </a:rPr>
              <a:t>panjang </a:t>
            </a:r>
            <a:r>
              <a:rPr sz="1796" spc="-42" dirty="0">
                <a:latin typeface="Arial"/>
                <a:cs typeface="Arial"/>
              </a:rPr>
              <a:t>(meter)</a:t>
            </a:r>
            <a:endParaRPr sz="1796">
              <a:latin typeface="Arial"/>
              <a:cs typeface="Arial"/>
            </a:endParaRPr>
          </a:p>
          <a:p>
            <a:pPr marL="8145">
              <a:spcBef>
                <a:spcPts val="433"/>
              </a:spcBef>
            </a:pP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131" dirty="0">
                <a:latin typeface="Tinos"/>
                <a:cs typeface="Tinos"/>
              </a:rPr>
              <a:t> </a:t>
            </a:r>
            <a:r>
              <a:rPr sz="1796" spc="-55" dirty="0">
                <a:latin typeface="Arial"/>
                <a:cs typeface="Arial"/>
              </a:rPr>
              <a:t>lebar </a:t>
            </a:r>
            <a:r>
              <a:rPr sz="1796" spc="-58" dirty="0">
                <a:latin typeface="Arial"/>
                <a:cs typeface="Arial"/>
              </a:rPr>
              <a:t>empat </a:t>
            </a:r>
            <a:r>
              <a:rPr sz="1796" spc="-93" dirty="0">
                <a:latin typeface="Arial"/>
                <a:cs typeface="Arial"/>
              </a:rPr>
              <a:t>persegi </a:t>
            </a:r>
            <a:r>
              <a:rPr sz="1796" spc="-87" dirty="0">
                <a:latin typeface="Arial"/>
                <a:cs typeface="Arial"/>
              </a:rPr>
              <a:t>panjang </a:t>
            </a:r>
            <a:r>
              <a:rPr sz="1796" spc="-42" dirty="0">
                <a:latin typeface="Arial"/>
                <a:cs typeface="Arial"/>
              </a:rPr>
              <a:t>(meter)</a:t>
            </a:r>
            <a:endParaRPr sz="1796">
              <a:latin typeface="Arial"/>
              <a:cs typeface="Arial"/>
            </a:endParaRPr>
          </a:p>
          <a:p>
            <a:pPr marL="59862" marR="2041014" indent="-52125">
              <a:lnSpc>
                <a:spcPct val="119600"/>
              </a:lnSpc>
            </a:pPr>
            <a:r>
              <a:rPr sz="1796" spc="-446" dirty="0">
                <a:latin typeface="Tinos"/>
                <a:cs typeface="Tinos"/>
              </a:rPr>
              <a:t>𝐿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93" dirty="0">
                <a:latin typeface="Tinos"/>
                <a:cs typeface="Tinos"/>
              </a:rPr>
              <a:t> </a:t>
            </a:r>
            <a:r>
              <a:rPr sz="1796" spc="-99" dirty="0">
                <a:latin typeface="Arial"/>
                <a:cs typeface="Arial"/>
              </a:rPr>
              <a:t>luas </a:t>
            </a:r>
            <a:r>
              <a:rPr sz="1796" spc="-58" dirty="0">
                <a:latin typeface="Arial"/>
                <a:cs typeface="Arial"/>
              </a:rPr>
              <a:t>empat </a:t>
            </a:r>
            <a:r>
              <a:rPr sz="1796" spc="-93" dirty="0">
                <a:latin typeface="Arial"/>
                <a:cs typeface="Arial"/>
              </a:rPr>
              <a:t>persegi </a:t>
            </a:r>
            <a:r>
              <a:rPr sz="1796" spc="-87" dirty="0">
                <a:latin typeface="Arial"/>
                <a:cs typeface="Arial"/>
              </a:rPr>
              <a:t>panjang </a:t>
            </a:r>
            <a:r>
              <a:rPr sz="1796" spc="-42" dirty="0">
                <a:latin typeface="Arial"/>
                <a:cs typeface="Arial"/>
              </a:rPr>
              <a:t>(meter </a:t>
            </a:r>
            <a:r>
              <a:rPr sz="1796" spc="-90" dirty="0">
                <a:latin typeface="Arial"/>
                <a:cs typeface="Arial"/>
              </a:rPr>
              <a:t>persegi)  </a:t>
            </a:r>
            <a:r>
              <a:rPr sz="1796" spc="-103" dirty="0">
                <a:latin typeface="Arial"/>
                <a:cs typeface="Arial"/>
              </a:rPr>
              <a:t>maka,</a:t>
            </a:r>
            <a:endParaRPr sz="1796">
              <a:latin typeface="Arial"/>
              <a:cs typeface="Arial"/>
            </a:endParaRPr>
          </a:p>
          <a:p>
            <a:pPr marL="250851" algn="ctr">
              <a:spcBef>
                <a:spcPts val="433"/>
              </a:spcBef>
              <a:tabLst>
                <a:tab pos="3183282" algn="l"/>
              </a:tabLst>
            </a:pPr>
            <a:r>
              <a:rPr sz="1796" spc="-446" dirty="0">
                <a:latin typeface="Tinos"/>
                <a:cs typeface="Tinos"/>
              </a:rPr>
              <a:t>𝐿                                                                                                                                                                       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-420" dirty="0">
                <a:latin typeface="Tinos"/>
                <a:cs typeface="Tinos"/>
              </a:rPr>
              <a:t>𝑥𝑦	</a:t>
            </a:r>
            <a:r>
              <a:rPr sz="1796" spc="-71" dirty="0">
                <a:latin typeface="Arial"/>
                <a:cs typeface="Arial"/>
              </a:rPr>
              <a:t>(1)</a:t>
            </a:r>
            <a:endParaRPr sz="1796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B6C7A-A9CD-4FCA-BB05-625FFFC2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985" y="169070"/>
            <a:ext cx="6743971" cy="609766"/>
          </a:xfrm>
          <a:prstGeom prst="rect">
            <a:avLst/>
          </a:prstGeom>
        </p:spPr>
        <p:txBody>
          <a:bodyPr vert="horz" wrap="square" lIns="0" tIns="158988" rIns="0" bIns="0" rtlCol="0" anchor="ctr">
            <a:spAutoFit/>
          </a:bodyPr>
          <a:lstStyle/>
          <a:p>
            <a:pPr marL="8145" marR="3258">
              <a:lnSpc>
                <a:spcPts val="1725"/>
              </a:lnSpc>
              <a:spcBef>
                <a:spcPts val="475"/>
              </a:spcBef>
            </a:pPr>
            <a:r>
              <a:rPr sz="2000" spc="-125" dirty="0">
                <a:solidFill>
                  <a:srgbClr val="000000"/>
                </a:solidFill>
              </a:rPr>
              <a:t>Karena </a:t>
            </a:r>
            <a:r>
              <a:rPr sz="2000" spc="-55" dirty="0">
                <a:solidFill>
                  <a:srgbClr val="000000"/>
                </a:solidFill>
              </a:rPr>
              <a:t>keliling </a:t>
            </a:r>
            <a:r>
              <a:rPr sz="2000" spc="-58" dirty="0">
                <a:solidFill>
                  <a:srgbClr val="000000"/>
                </a:solidFill>
              </a:rPr>
              <a:t>empat </a:t>
            </a:r>
            <a:r>
              <a:rPr sz="2000" spc="-90" dirty="0">
                <a:solidFill>
                  <a:srgbClr val="000000"/>
                </a:solidFill>
              </a:rPr>
              <a:t>persegi </a:t>
            </a:r>
            <a:r>
              <a:rPr sz="2000" spc="-87" dirty="0">
                <a:solidFill>
                  <a:srgbClr val="000000"/>
                </a:solidFill>
              </a:rPr>
              <a:t>panjang </a:t>
            </a:r>
            <a:r>
              <a:rPr sz="2000" spc="90" dirty="0">
                <a:solidFill>
                  <a:srgbClr val="000000"/>
                </a:solidFill>
                <a:latin typeface="Tinos"/>
                <a:cs typeface="Tinos"/>
              </a:rPr>
              <a:t>100 </a:t>
            </a:r>
            <a:r>
              <a:rPr sz="2000" spc="45" dirty="0">
                <a:solidFill>
                  <a:srgbClr val="000000"/>
                </a:solidFill>
                <a:latin typeface="Tinos"/>
                <a:cs typeface="Tinos"/>
              </a:rPr>
              <a:t>𝑚</a:t>
            </a:r>
            <a:r>
              <a:rPr sz="2000" spc="45" dirty="0">
                <a:solidFill>
                  <a:srgbClr val="000000"/>
                </a:solidFill>
              </a:rPr>
              <a:t>, </a:t>
            </a:r>
            <a:r>
              <a:rPr sz="2000" spc="-83" dirty="0">
                <a:solidFill>
                  <a:srgbClr val="000000"/>
                </a:solidFill>
              </a:rPr>
              <a:t>peubah </a:t>
            </a:r>
            <a:r>
              <a:rPr sz="2000" spc="-442" dirty="0">
                <a:solidFill>
                  <a:srgbClr val="000000"/>
                </a:solidFill>
                <a:latin typeface="Tinos"/>
                <a:cs typeface="Tinos"/>
              </a:rPr>
              <a:t>𝑥 </a:t>
            </a:r>
            <a:r>
              <a:rPr sz="2000" spc="-87" dirty="0">
                <a:solidFill>
                  <a:srgbClr val="000000"/>
                </a:solidFill>
              </a:rPr>
              <a:t>dan </a:t>
            </a:r>
            <a:r>
              <a:rPr sz="2000" spc="-394" dirty="0">
                <a:solidFill>
                  <a:srgbClr val="000000"/>
                </a:solidFill>
                <a:latin typeface="Tinos"/>
                <a:cs typeface="Tinos"/>
              </a:rPr>
              <a:t>𝑦</a:t>
            </a:r>
            <a:r>
              <a:rPr sz="2000" spc="-359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000" spc="-64" dirty="0">
                <a:solidFill>
                  <a:srgbClr val="000000"/>
                </a:solidFill>
              </a:rPr>
              <a:t>dapat  </a:t>
            </a:r>
            <a:r>
              <a:rPr sz="2000" spc="-80" dirty="0">
                <a:solidFill>
                  <a:srgbClr val="000000"/>
                </a:solidFill>
              </a:rPr>
              <a:t>dinyatakan </a:t>
            </a:r>
            <a:r>
              <a:rPr sz="2000" spc="-119" dirty="0">
                <a:solidFill>
                  <a:srgbClr val="000000"/>
                </a:solidFill>
              </a:rPr>
              <a:t>sebagai</a:t>
            </a:r>
            <a:r>
              <a:rPr sz="2000" spc="-96" dirty="0">
                <a:solidFill>
                  <a:srgbClr val="000000"/>
                </a:solidFill>
              </a:rPr>
              <a:t> </a:t>
            </a:r>
            <a:r>
              <a:rPr sz="2000" spc="-32" dirty="0">
                <a:solidFill>
                  <a:srgbClr val="000000"/>
                </a:solidFill>
              </a:rPr>
              <a:t>berikut: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8154" y="1057043"/>
            <a:ext cx="1475040" cy="83560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algn="ctr">
              <a:lnSpc>
                <a:spcPts val="2046"/>
              </a:lnSpc>
              <a:spcBef>
                <a:spcPts val="61"/>
              </a:spcBef>
            </a:pPr>
            <a:r>
              <a:rPr sz="1796" spc="-176" dirty="0">
                <a:latin typeface="Tinos"/>
                <a:cs typeface="Tinos"/>
              </a:rPr>
              <a:t>2𝑥 </a:t>
            </a:r>
            <a:r>
              <a:rPr sz="1796" spc="324" dirty="0">
                <a:latin typeface="Tinos"/>
                <a:cs typeface="Tinos"/>
              </a:rPr>
              <a:t>+ </a:t>
            </a:r>
            <a:r>
              <a:rPr sz="1796" spc="-154" dirty="0">
                <a:latin typeface="Tinos"/>
                <a:cs typeface="Tinos"/>
              </a:rPr>
              <a:t>2𝑦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257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100</a:t>
            </a:r>
            <a:endParaRPr sz="1796">
              <a:latin typeface="Tinos"/>
              <a:cs typeface="Tinos"/>
            </a:endParaRPr>
          </a:p>
          <a:p>
            <a:pPr marL="814" algn="ctr">
              <a:lnSpc>
                <a:spcPts val="2046"/>
              </a:lnSpc>
            </a:pP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6" dirty="0">
                <a:latin typeface="Tinos"/>
                <a:cs typeface="Tinos"/>
              </a:rPr>
              <a:t>+</a:t>
            </a:r>
            <a:r>
              <a:rPr sz="1796" spc="-317" dirty="0">
                <a:latin typeface="Tinos"/>
                <a:cs typeface="Tinos"/>
              </a:rPr>
              <a:t> </a:t>
            </a: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326" dirty="0">
                <a:latin typeface="Tinos"/>
                <a:cs typeface="Tinos"/>
              </a:rPr>
              <a:t>= </a:t>
            </a:r>
            <a:r>
              <a:rPr sz="1796" spc="90" dirty="0">
                <a:latin typeface="Tinos"/>
                <a:cs typeface="Tinos"/>
              </a:rPr>
              <a:t>50</a:t>
            </a:r>
            <a:endParaRPr sz="1796">
              <a:latin typeface="Tinos"/>
              <a:cs typeface="Tinos"/>
            </a:endParaRPr>
          </a:p>
          <a:p>
            <a:pPr marR="181623" algn="ctr">
              <a:spcBef>
                <a:spcPts val="253"/>
              </a:spcBef>
              <a:tabLst>
                <a:tab pos="780651" algn="l"/>
              </a:tabLst>
            </a:pPr>
            <a:r>
              <a:rPr sz="1796" spc="-394" dirty="0">
                <a:latin typeface="Tinos"/>
                <a:cs typeface="Tinos"/>
              </a:rPr>
              <a:t>𝑦        </a:t>
            </a:r>
            <a:r>
              <a:rPr sz="1796" spc="-359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50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73" dirty="0">
                <a:latin typeface="Tinos"/>
                <a:cs typeface="Tinos"/>
              </a:rPr>
              <a:t> </a:t>
            </a:r>
            <a:r>
              <a:rPr sz="1796" spc="-442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3218" y="1609431"/>
            <a:ext cx="27000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71" dirty="0">
                <a:latin typeface="Arial"/>
                <a:cs typeface="Arial"/>
              </a:rPr>
              <a:t>(2)</a:t>
            </a:r>
            <a:endParaRPr sz="179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2106" y="2520762"/>
            <a:ext cx="801457" cy="210953"/>
          </a:xfrm>
          <a:custGeom>
            <a:avLst/>
            <a:gdLst/>
            <a:ahLst/>
            <a:cxnLst/>
            <a:rect l="l" t="t" r="r" b="b"/>
            <a:pathLst>
              <a:path w="1249679" h="328929">
                <a:moveTo>
                  <a:pt x="1144397" y="0"/>
                </a:moveTo>
                <a:lnTo>
                  <a:pt x="1139698" y="13334"/>
                </a:lnTo>
                <a:lnTo>
                  <a:pt x="1158748" y="21595"/>
                </a:lnTo>
                <a:lnTo>
                  <a:pt x="1175131" y="33035"/>
                </a:lnTo>
                <a:lnTo>
                  <a:pt x="1199896" y="65404"/>
                </a:lnTo>
                <a:lnTo>
                  <a:pt x="1214469" y="109156"/>
                </a:lnTo>
                <a:lnTo>
                  <a:pt x="1219327" y="162813"/>
                </a:lnTo>
                <a:lnTo>
                  <a:pt x="1218092" y="191791"/>
                </a:lnTo>
                <a:lnTo>
                  <a:pt x="1208289" y="241841"/>
                </a:lnTo>
                <a:lnTo>
                  <a:pt x="1188747" y="280912"/>
                </a:lnTo>
                <a:lnTo>
                  <a:pt x="1158942" y="307288"/>
                </a:lnTo>
                <a:lnTo>
                  <a:pt x="1140206" y="315594"/>
                </a:lnTo>
                <a:lnTo>
                  <a:pt x="1144397" y="328929"/>
                </a:lnTo>
                <a:lnTo>
                  <a:pt x="1189228" y="307879"/>
                </a:lnTo>
                <a:lnTo>
                  <a:pt x="1222248" y="271399"/>
                </a:lnTo>
                <a:lnTo>
                  <a:pt x="1242536" y="222662"/>
                </a:lnTo>
                <a:lnTo>
                  <a:pt x="1249299" y="164591"/>
                </a:lnTo>
                <a:lnTo>
                  <a:pt x="1247588" y="134399"/>
                </a:lnTo>
                <a:lnTo>
                  <a:pt x="1233975" y="80920"/>
                </a:lnTo>
                <a:lnTo>
                  <a:pt x="1207119" y="37415"/>
                </a:lnTo>
                <a:lnTo>
                  <a:pt x="1168257" y="8598"/>
                </a:lnTo>
                <a:lnTo>
                  <a:pt x="1144397" y="0"/>
                </a:lnTo>
                <a:close/>
              </a:path>
              <a:path w="1249679" h="328929">
                <a:moveTo>
                  <a:pt x="104902" y="0"/>
                </a:moveTo>
                <a:lnTo>
                  <a:pt x="60118" y="21066"/>
                </a:lnTo>
                <a:lnTo>
                  <a:pt x="27051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2758222" y="1909488"/>
            <a:ext cx="4495981" cy="82278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lnSpc>
                <a:spcPts val="2027"/>
              </a:lnSpc>
              <a:spcBef>
                <a:spcPts val="61"/>
              </a:spcBef>
            </a:pPr>
            <a:r>
              <a:rPr sz="1796" spc="-61" dirty="0">
                <a:latin typeface="Arial"/>
                <a:cs typeface="Arial"/>
              </a:rPr>
              <a:t>Subtitusi </a:t>
            </a:r>
            <a:r>
              <a:rPr sz="1796" spc="-103" dirty="0">
                <a:latin typeface="Arial"/>
                <a:cs typeface="Arial"/>
              </a:rPr>
              <a:t>persamaan </a:t>
            </a:r>
            <a:r>
              <a:rPr sz="1796" spc="-71" dirty="0">
                <a:latin typeface="Arial"/>
                <a:cs typeface="Arial"/>
              </a:rPr>
              <a:t>(2) </a:t>
            </a:r>
            <a:r>
              <a:rPr sz="1796" spc="-122" dirty="0">
                <a:latin typeface="Arial"/>
                <a:cs typeface="Arial"/>
              </a:rPr>
              <a:t>ke </a:t>
            </a:r>
            <a:r>
              <a:rPr sz="1796" spc="-103" dirty="0">
                <a:latin typeface="Arial"/>
                <a:cs typeface="Arial"/>
              </a:rPr>
              <a:t>persamaan</a:t>
            </a:r>
            <a:r>
              <a:rPr sz="1796" spc="-73" dirty="0">
                <a:latin typeface="Arial"/>
                <a:cs typeface="Arial"/>
              </a:rPr>
              <a:t> </a:t>
            </a:r>
            <a:r>
              <a:rPr sz="1796" spc="-71" dirty="0">
                <a:latin typeface="Arial"/>
                <a:cs typeface="Arial"/>
              </a:rPr>
              <a:t>(1)</a:t>
            </a:r>
            <a:endParaRPr sz="1796">
              <a:latin typeface="Arial"/>
              <a:cs typeface="Arial"/>
            </a:endParaRPr>
          </a:p>
          <a:p>
            <a:pPr marL="3000030">
              <a:lnSpc>
                <a:spcPts val="2027"/>
              </a:lnSpc>
            </a:pPr>
            <a:r>
              <a:rPr sz="1796" spc="-442" dirty="0">
                <a:latin typeface="Tinos"/>
                <a:cs typeface="Tinos"/>
              </a:rPr>
              <a:t>𝐿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38" dirty="0">
                <a:latin typeface="Tinos"/>
                <a:cs typeface="Tinos"/>
              </a:rPr>
              <a:t> </a:t>
            </a:r>
            <a:r>
              <a:rPr sz="1796" spc="-423" dirty="0">
                <a:latin typeface="Tinos"/>
                <a:cs typeface="Tinos"/>
              </a:rPr>
              <a:t>𝑥𝑦</a:t>
            </a:r>
            <a:endParaRPr sz="1796">
              <a:latin typeface="Tinos"/>
              <a:cs typeface="Tinos"/>
            </a:endParaRPr>
          </a:p>
          <a:p>
            <a:pPr marL="1784055">
              <a:spcBef>
                <a:spcPts val="247"/>
              </a:spcBef>
              <a:tabLst>
                <a:tab pos="2478782" algn="l"/>
                <a:tab pos="3289160" algn="l"/>
                <a:tab pos="4003434" algn="l"/>
              </a:tabLst>
            </a:pPr>
            <a:r>
              <a:rPr sz="1796" spc="-446" dirty="0">
                <a:latin typeface="Tinos"/>
                <a:cs typeface="Tinos"/>
              </a:rPr>
              <a:t>𝐿                                                                                                                                                                       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93" dirty="0">
                <a:latin typeface="Tinos"/>
                <a:cs typeface="Tinos"/>
              </a:rPr>
              <a:t>50</a:t>
            </a:r>
            <a:r>
              <a:rPr sz="1796" spc="-48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48" dirty="0">
                <a:latin typeface="Tinos"/>
                <a:cs typeface="Tinos"/>
              </a:rPr>
              <a:t> 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-87" dirty="0">
                <a:latin typeface="Tinos"/>
                <a:cs typeface="Tinos"/>
              </a:rPr>
              <a:t>50𝑥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83" dirty="0">
                <a:latin typeface="Tinos"/>
                <a:cs typeface="Tinos"/>
              </a:rPr>
              <a:t> </a:t>
            </a:r>
            <a:r>
              <a:rPr sz="1796" spc="-122" dirty="0">
                <a:latin typeface="Tinos"/>
                <a:cs typeface="Tinos"/>
              </a:rPr>
              <a:t>𝑥</a:t>
            </a:r>
            <a:r>
              <a:rPr sz="1972" spc="-182" baseline="27100" dirty="0">
                <a:latin typeface="Tinos"/>
                <a:cs typeface="Tinos"/>
              </a:rPr>
              <a:t>2</a:t>
            </a:r>
            <a:endParaRPr sz="1972" baseline="27100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3218" y="2456011"/>
            <a:ext cx="27000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71" dirty="0">
                <a:latin typeface="Arial"/>
                <a:cs typeface="Arial"/>
              </a:rPr>
              <a:t>(3)</a:t>
            </a:r>
            <a:endParaRPr sz="179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4512" y="2757046"/>
            <a:ext cx="6595327" cy="1028181"/>
          </a:xfrm>
          <a:prstGeom prst="rect">
            <a:avLst/>
          </a:prstGeom>
        </p:spPr>
        <p:txBody>
          <a:bodyPr vert="horz" wrap="square" lIns="0" tIns="62308" rIns="0" bIns="0" rtlCol="0">
            <a:spAutoFit/>
          </a:bodyPr>
          <a:lstStyle/>
          <a:p>
            <a:pPr marL="8145" marR="3258">
              <a:lnSpc>
                <a:spcPct val="80000"/>
              </a:lnSpc>
              <a:spcBef>
                <a:spcPts val="491"/>
              </a:spcBef>
            </a:pPr>
            <a:r>
              <a:rPr sz="1796" spc="-125" dirty="0">
                <a:latin typeface="Arial"/>
                <a:cs typeface="Arial"/>
              </a:rPr>
              <a:t>Karena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83" dirty="0">
                <a:latin typeface="Arial"/>
                <a:cs typeface="Arial"/>
              </a:rPr>
              <a:t>merupakan </a:t>
            </a:r>
            <a:r>
              <a:rPr sz="1796" spc="-87" dirty="0">
                <a:latin typeface="Arial"/>
                <a:cs typeface="Arial"/>
              </a:rPr>
              <a:t>panjang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35" dirty="0">
                <a:latin typeface="Arial"/>
                <a:cs typeface="Arial"/>
              </a:rPr>
              <a:t>tidak </a:t>
            </a:r>
            <a:r>
              <a:rPr sz="1796" spc="-51" dirty="0">
                <a:latin typeface="Arial"/>
                <a:cs typeface="Arial"/>
              </a:rPr>
              <a:t>negatif </a:t>
            </a:r>
            <a:r>
              <a:rPr sz="1796" spc="-90" dirty="0">
                <a:latin typeface="Arial"/>
                <a:cs typeface="Arial"/>
              </a:rPr>
              <a:t>dan </a:t>
            </a:r>
            <a:r>
              <a:rPr sz="1796" spc="-93" dirty="0">
                <a:latin typeface="Arial"/>
                <a:cs typeface="Arial"/>
              </a:rPr>
              <a:t>karena </a:t>
            </a:r>
            <a:r>
              <a:rPr sz="1796" spc="-51" dirty="0">
                <a:latin typeface="Arial"/>
                <a:cs typeface="Arial"/>
              </a:rPr>
              <a:t>jumlah </a:t>
            </a:r>
            <a:r>
              <a:rPr sz="1796" spc="-90" dirty="0">
                <a:latin typeface="Arial"/>
                <a:cs typeface="Arial"/>
              </a:rPr>
              <a:t>dua  </a:t>
            </a:r>
            <a:r>
              <a:rPr sz="1796" spc="-96" dirty="0">
                <a:latin typeface="Arial"/>
                <a:cs typeface="Arial"/>
              </a:rPr>
              <a:t>sisi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96" dirty="0">
                <a:latin typeface="Arial"/>
                <a:cs typeface="Arial"/>
              </a:rPr>
              <a:t>panjangnya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35" dirty="0">
                <a:latin typeface="Arial"/>
                <a:cs typeface="Arial"/>
              </a:rPr>
              <a:t>tidak </a:t>
            </a:r>
            <a:r>
              <a:rPr sz="1796" spc="-64" dirty="0">
                <a:latin typeface="Arial"/>
                <a:cs typeface="Arial"/>
              </a:rPr>
              <a:t>dapat </a:t>
            </a:r>
            <a:r>
              <a:rPr sz="1796" spc="-48" dirty="0">
                <a:latin typeface="Arial"/>
                <a:cs typeface="Arial"/>
              </a:rPr>
              <a:t>melebihi </a:t>
            </a:r>
            <a:r>
              <a:rPr sz="1796" spc="-6" dirty="0">
                <a:latin typeface="Arial"/>
                <a:cs typeface="Arial"/>
              </a:rPr>
              <a:t>total </a:t>
            </a:r>
            <a:r>
              <a:rPr sz="1796" spc="-55" dirty="0">
                <a:latin typeface="Arial"/>
                <a:cs typeface="Arial"/>
              </a:rPr>
              <a:t>keliling </a:t>
            </a:r>
            <a:r>
              <a:rPr sz="1796" spc="71" dirty="0">
                <a:latin typeface="Tinos"/>
                <a:cs typeface="Tinos"/>
              </a:rPr>
              <a:t>100𝑚</a:t>
            </a:r>
            <a:r>
              <a:rPr sz="1796" spc="71" dirty="0">
                <a:latin typeface="Arial"/>
                <a:cs typeface="Arial"/>
              </a:rPr>
              <a:t>,  </a:t>
            </a:r>
            <a:r>
              <a:rPr sz="1796" spc="-83" dirty="0">
                <a:latin typeface="Arial"/>
                <a:cs typeface="Arial"/>
              </a:rPr>
              <a:t>peubah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90" dirty="0">
                <a:latin typeface="Arial"/>
                <a:cs typeface="Arial"/>
              </a:rPr>
              <a:t>harus</a:t>
            </a:r>
            <a:r>
              <a:rPr sz="1796" spc="-80" dirty="0">
                <a:latin typeface="Arial"/>
                <a:cs typeface="Arial"/>
              </a:rPr>
              <a:t> </a:t>
            </a:r>
            <a:r>
              <a:rPr sz="1796" spc="-64" dirty="0">
                <a:latin typeface="Arial"/>
                <a:cs typeface="Arial"/>
              </a:rPr>
              <a:t>memenuhi</a:t>
            </a:r>
            <a:endParaRPr sz="1796">
              <a:latin typeface="Arial"/>
              <a:cs typeface="Arial"/>
            </a:endParaRPr>
          </a:p>
          <a:p>
            <a:pPr marL="2940575">
              <a:spcBef>
                <a:spcPts val="208"/>
              </a:spcBef>
              <a:tabLst>
                <a:tab pos="5286194" algn="l"/>
              </a:tabLst>
            </a:pPr>
            <a:r>
              <a:rPr sz="1796" spc="93" dirty="0">
                <a:latin typeface="Tinos"/>
                <a:cs typeface="Tinos"/>
              </a:rPr>
              <a:t>0 </a:t>
            </a:r>
            <a:r>
              <a:rPr sz="1796" spc="356" dirty="0">
                <a:latin typeface="Tinos"/>
                <a:cs typeface="Tinos"/>
              </a:rPr>
              <a:t>≤ </a:t>
            </a:r>
            <a:r>
              <a:rPr sz="1796" spc="-442" dirty="0">
                <a:latin typeface="Tinos"/>
                <a:cs typeface="Tinos"/>
              </a:rPr>
              <a:t>𝑥                                </a:t>
            </a:r>
            <a:r>
              <a:rPr sz="1796" spc="356" dirty="0">
                <a:latin typeface="Tinos"/>
                <a:cs typeface="Tinos"/>
              </a:rPr>
              <a:t>≤</a:t>
            </a:r>
            <a:r>
              <a:rPr sz="1796" spc="58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50	</a:t>
            </a:r>
            <a:r>
              <a:rPr sz="1796" spc="-71" dirty="0">
                <a:latin typeface="Arial"/>
                <a:cs typeface="Arial"/>
              </a:rPr>
              <a:t>(4)</a:t>
            </a:r>
            <a:endParaRPr sz="1796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15946" y="1135724"/>
            <a:ext cx="1544272" cy="718380"/>
            <a:chOff x="1449324" y="1770888"/>
            <a:chExt cx="2407920" cy="1120140"/>
          </a:xfrm>
        </p:grpSpPr>
        <p:sp>
          <p:nvSpPr>
            <p:cNvPr id="10" name="object 10"/>
            <p:cNvSpPr/>
            <p:nvPr/>
          </p:nvSpPr>
          <p:spPr>
            <a:xfrm>
              <a:off x="1455420" y="1776984"/>
              <a:ext cx="2395855" cy="1108075"/>
            </a:xfrm>
            <a:custGeom>
              <a:avLst/>
              <a:gdLst/>
              <a:ahLst/>
              <a:cxnLst/>
              <a:rect l="l" t="t" r="r" b="b"/>
              <a:pathLst>
                <a:path w="2395854" h="1108075">
                  <a:moveTo>
                    <a:pt x="2395728" y="0"/>
                  </a:moveTo>
                  <a:lnTo>
                    <a:pt x="0" y="0"/>
                  </a:lnTo>
                  <a:lnTo>
                    <a:pt x="0" y="1107948"/>
                  </a:lnTo>
                  <a:lnTo>
                    <a:pt x="2395728" y="1107948"/>
                  </a:lnTo>
                  <a:lnTo>
                    <a:pt x="23957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5420" y="1776984"/>
              <a:ext cx="2395855" cy="1108075"/>
            </a:xfrm>
            <a:custGeom>
              <a:avLst/>
              <a:gdLst/>
              <a:ahLst/>
              <a:cxnLst/>
              <a:rect l="l" t="t" r="r" b="b"/>
              <a:pathLst>
                <a:path w="2395854" h="1108075">
                  <a:moveTo>
                    <a:pt x="0" y="1107948"/>
                  </a:moveTo>
                  <a:lnTo>
                    <a:pt x="2395728" y="1107948"/>
                  </a:lnTo>
                  <a:lnTo>
                    <a:pt x="2395728" y="0"/>
                  </a:lnTo>
                  <a:lnTo>
                    <a:pt x="0" y="0"/>
                  </a:lnTo>
                  <a:lnTo>
                    <a:pt x="0" y="11079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5620" y="904734"/>
            <a:ext cx="94481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66" dirty="0">
                <a:latin typeface="Tinos"/>
                <a:cs typeface="Tinos"/>
              </a:rPr>
              <a:t>𝑥</a:t>
            </a:r>
            <a:endParaRPr sz="1154">
              <a:latin typeface="Tinos"/>
              <a:cs typeface="Tino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4988" y="1389356"/>
            <a:ext cx="98553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26" dirty="0">
                <a:latin typeface="Tinos"/>
                <a:cs typeface="Tinos"/>
              </a:rPr>
              <a:t>𝑦</a:t>
            </a:r>
            <a:endParaRPr sz="1154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526637"/>
            <a:ext cx="6743971" cy="265181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1667" spc="-67" dirty="0">
                <a:solidFill>
                  <a:srgbClr val="000000"/>
                </a:solidFill>
              </a:rPr>
              <a:t>Dari </a:t>
            </a:r>
            <a:r>
              <a:rPr sz="1667" spc="-93" dirty="0">
                <a:solidFill>
                  <a:srgbClr val="000000"/>
                </a:solidFill>
              </a:rPr>
              <a:t>persamaan </a:t>
            </a:r>
            <a:r>
              <a:rPr sz="1667" spc="-64" dirty="0">
                <a:solidFill>
                  <a:srgbClr val="000000"/>
                </a:solidFill>
              </a:rPr>
              <a:t>(3) </a:t>
            </a:r>
            <a:r>
              <a:rPr sz="1667" spc="-45" dirty="0">
                <a:solidFill>
                  <a:srgbClr val="000000"/>
                </a:solidFill>
              </a:rPr>
              <a:t>diperoleh </a:t>
            </a:r>
            <a:r>
              <a:rPr sz="1667" spc="-32" dirty="0">
                <a:solidFill>
                  <a:srgbClr val="000000"/>
                </a:solidFill>
              </a:rPr>
              <a:t>turunan </a:t>
            </a:r>
            <a:r>
              <a:rPr sz="1667" spc="-51" dirty="0">
                <a:solidFill>
                  <a:srgbClr val="000000"/>
                </a:solidFill>
              </a:rPr>
              <a:t>pertama </a:t>
            </a:r>
            <a:r>
              <a:rPr sz="1667" spc="-38" dirty="0">
                <a:solidFill>
                  <a:srgbClr val="000000"/>
                </a:solidFill>
              </a:rPr>
              <a:t>dari </a:t>
            </a:r>
            <a:r>
              <a:rPr sz="1667" spc="-115" dirty="0">
                <a:solidFill>
                  <a:srgbClr val="000000"/>
                </a:solidFill>
                <a:latin typeface="Tinos"/>
                <a:cs typeface="Tinos"/>
              </a:rPr>
              <a:t>𝐿(𝑥)</a:t>
            </a:r>
            <a:r>
              <a:rPr sz="1667" spc="-308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667" spc="-83" dirty="0">
                <a:solidFill>
                  <a:srgbClr val="000000"/>
                </a:solidFill>
              </a:rPr>
              <a:t>adalah</a:t>
            </a:r>
            <a:endParaRPr sz="1667">
              <a:latin typeface="Tinos"/>
              <a:cs typeface="Tino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1902" y="822716"/>
            <a:ext cx="242718" cy="13846"/>
          </a:xfrm>
          <a:custGeom>
            <a:avLst/>
            <a:gdLst/>
            <a:ahLst/>
            <a:cxnLst/>
            <a:rect l="l" t="t" r="r" b="b"/>
            <a:pathLst>
              <a:path w="378460" h="21590">
                <a:moveTo>
                  <a:pt x="377951" y="0"/>
                </a:moveTo>
                <a:lnTo>
                  <a:pt x="0" y="0"/>
                </a:lnTo>
                <a:lnTo>
                  <a:pt x="0" y="21336"/>
                </a:lnTo>
                <a:lnTo>
                  <a:pt x="377951" y="21336"/>
                </a:lnTo>
                <a:lnTo>
                  <a:pt x="377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5445141" y="509870"/>
            <a:ext cx="252492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423" dirty="0">
                <a:latin typeface="Tinos"/>
                <a:cs typeface="Tinos"/>
              </a:rPr>
              <a:t>𝑑</a:t>
            </a:r>
            <a:r>
              <a:rPr sz="1667" spc="-525" dirty="0">
                <a:latin typeface="Tinos"/>
                <a:cs typeface="Tinos"/>
              </a:rPr>
              <a:t>𝐿</a:t>
            </a:r>
            <a:endParaRPr sz="1667">
              <a:latin typeface="Tinos"/>
              <a:cs typeface="Tino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4164" y="811883"/>
            <a:ext cx="252899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423" dirty="0">
                <a:latin typeface="Tinos"/>
                <a:cs typeface="Tinos"/>
              </a:rPr>
              <a:t>𝑑</a:t>
            </a:r>
            <a:r>
              <a:rPr sz="1667" spc="-525" dirty="0">
                <a:latin typeface="Tinos"/>
                <a:cs typeface="Tinos"/>
              </a:rPr>
              <a:t>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363" y="670162"/>
            <a:ext cx="996120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553419" algn="l"/>
              </a:tabLst>
            </a:pP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42" dirty="0">
                <a:latin typeface="Tinos"/>
                <a:cs typeface="Tinos"/>
              </a:rPr>
              <a:t> </a:t>
            </a:r>
            <a:r>
              <a:rPr sz="1667" spc="87" dirty="0">
                <a:latin typeface="Tinos"/>
                <a:cs typeface="Tinos"/>
              </a:rPr>
              <a:t>50	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106" dirty="0">
                <a:latin typeface="Tinos"/>
                <a:cs typeface="Tinos"/>
              </a:rPr>
              <a:t> </a:t>
            </a:r>
            <a:r>
              <a:rPr sz="1667" spc="-163" dirty="0">
                <a:latin typeface="Tinos"/>
                <a:cs typeface="Tinos"/>
              </a:rPr>
              <a:t>2𝑥</a:t>
            </a:r>
            <a:endParaRPr sz="1667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512" y="1059161"/>
            <a:ext cx="2054549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119" dirty="0">
                <a:latin typeface="Arial"/>
                <a:cs typeface="Arial"/>
              </a:rPr>
              <a:t>Dan </a:t>
            </a:r>
            <a:r>
              <a:rPr sz="1667" spc="-93" dirty="0">
                <a:latin typeface="Arial"/>
                <a:cs typeface="Arial"/>
              </a:rPr>
              <a:t>dengan</a:t>
            </a:r>
            <a:r>
              <a:rPr sz="1667" spc="-99" dirty="0">
                <a:latin typeface="Arial"/>
                <a:cs typeface="Arial"/>
              </a:rPr>
              <a:t> </a:t>
            </a:r>
            <a:r>
              <a:rPr sz="1667" spc="-67" dirty="0">
                <a:latin typeface="Arial"/>
                <a:cs typeface="Arial"/>
              </a:rPr>
              <a:t>mengambil</a:t>
            </a:r>
            <a:endParaRPr sz="166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5470" y="1211716"/>
            <a:ext cx="194663" cy="13846"/>
          </a:xfrm>
          <a:custGeom>
            <a:avLst/>
            <a:gdLst/>
            <a:ahLst/>
            <a:cxnLst/>
            <a:rect l="l" t="t" r="r" b="b"/>
            <a:pathLst>
              <a:path w="303529" h="21589">
                <a:moveTo>
                  <a:pt x="303275" y="0"/>
                </a:moveTo>
                <a:lnTo>
                  <a:pt x="0" y="0"/>
                </a:lnTo>
                <a:lnTo>
                  <a:pt x="0" y="21336"/>
                </a:lnTo>
                <a:lnTo>
                  <a:pt x="303275" y="21336"/>
                </a:lnTo>
                <a:lnTo>
                  <a:pt x="303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4860663" y="992699"/>
            <a:ext cx="199550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-292" dirty="0">
                <a:latin typeface="Tinos"/>
                <a:cs typeface="Tinos"/>
              </a:rPr>
              <a:t>𝑑𝐿</a:t>
            </a:r>
            <a:endParaRPr sz="1218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7732" y="1223362"/>
            <a:ext cx="206473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-260" dirty="0">
                <a:latin typeface="Tinos"/>
                <a:cs typeface="Tinos"/>
              </a:rPr>
              <a:t>𝑑𝑥</a:t>
            </a:r>
            <a:endParaRPr sz="1218">
              <a:latin typeface="Tinos"/>
              <a:cs typeface="Tino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0875" y="1059161"/>
            <a:ext cx="1574815" cy="98326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lnSpc>
                <a:spcPts val="1998"/>
              </a:lnSpc>
              <a:spcBef>
                <a:spcPts val="67"/>
              </a:spcBef>
            </a:pP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99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0 </a:t>
            </a:r>
            <a:r>
              <a:rPr sz="1667" spc="-45" dirty="0">
                <a:latin typeface="Arial"/>
                <a:cs typeface="Arial"/>
              </a:rPr>
              <a:t>diperoleh</a:t>
            </a:r>
            <a:endParaRPr sz="1667">
              <a:latin typeface="Arial"/>
              <a:cs typeface="Arial"/>
            </a:endParaRPr>
          </a:p>
          <a:p>
            <a:pPr marL="395416" algn="ctr">
              <a:lnSpc>
                <a:spcPts val="1898"/>
              </a:lnSpc>
              <a:tabLst>
                <a:tab pos="724047" algn="l"/>
              </a:tabLst>
            </a:pPr>
            <a:r>
              <a:rPr sz="1667" spc="87" dirty="0">
                <a:latin typeface="Tinos"/>
                <a:cs typeface="Tinos"/>
              </a:rPr>
              <a:t>50	</a:t>
            </a:r>
            <a:r>
              <a:rPr sz="1667" spc="305" dirty="0">
                <a:latin typeface="Tinos"/>
                <a:cs typeface="Tinos"/>
              </a:rPr>
              <a:t>− </a:t>
            </a:r>
            <a:r>
              <a:rPr sz="1667" spc="-160" dirty="0">
                <a:latin typeface="Tinos"/>
                <a:cs typeface="Tinos"/>
              </a:rPr>
              <a:t>2𝑥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122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0</a:t>
            </a:r>
            <a:endParaRPr sz="1667">
              <a:latin typeface="Tinos"/>
              <a:cs typeface="Tinos"/>
            </a:endParaRPr>
          </a:p>
          <a:p>
            <a:pPr marL="396638" algn="ctr">
              <a:lnSpc>
                <a:spcPts val="1802"/>
              </a:lnSpc>
            </a:pPr>
            <a:r>
              <a:rPr sz="1667" spc="-160" dirty="0">
                <a:latin typeface="Tinos"/>
                <a:cs typeface="Tinos"/>
              </a:rPr>
              <a:t>2𝑥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16" dirty="0">
                <a:latin typeface="Tinos"/>
                <a:cs typeface="Tinos"/>
              </a:rPr>
              <a:t> </a:t>
            </a:r>
            <a:r>
              <a:rPr sz="1667" spc="87" dirty="0">
                <a:latin typeface="Tinos"/>
                <a:cs typeface="Tinos"/>
              </a:rPr>
              <a:t>50</a:t>
            </a:r>
            <a:endParaRPr sz="1667">
              <a:latin typeface="Tinos"/>
              <a:cs typeface="Tinos"/>
            </a:endParaRPr>
          </a:p>
          <a:p>
            <a:pPr marL="396638" algn="ctr">
              <a:lnSpc>
                <a:spcPts val="1901"/>
              </a:lnSpc>
            </a:pPr>
            <a:r>
              <a:rPr sz="1667" spc="-410" dirty="0">
                <a:latin typeface="Tinos"/>
                <a:cs typeface="Tinos"/>
              </a:rPr>
              <a:t>𝑥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2" dirty="0">
                <a:latin typeface="Tinos"/>
                <a:cs typeface="Tinos"/>
              </a:rPr>
              <a:t> </a:t>
            </a:r>
            <a:r>
              <a:rPr sz="1667" spc="87" dirty="0">
                <a:latin typeface="Tinos"/>
                <a:cs typeface="Tinos"/>
              </a:rPr>
              <a:t>25</a:t>
            </a:r>
            <a:endParaRPr sz="1667">
              <a:latin typeface="Tinos"/>
              <a:cs typeface="Tino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4512" y="2040426"/>
            <a:ext cx="5763326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119" dirty="0">
                <a:latin typeface="Arial"/>
                <a:cs typeface="Arial"/>
              </a:rPr>
              <a:t>Jadi</a:t>
            </a:r>
            <a:r>
              <a:rPr sz="1667" spc="-96" dirty="0">
                <a:latin typeface="Arial"/>
                <a:cs typeface="Arial"/>
              </a:rPr>
              <a:t> </a:t>
            </a:r>
            <a:r>
              <a:rPr sz="1667" spc="-77" dirty="0">
                <a:latin typeface="Arial"/>
                <a:cs typeface="Arial"/>
              </a:rPr>
              <a:t>maksimum</a:t>
            </a:r>
            <a:r>
              <a:rPr sz="1667" spc="-96" dirty="0">
                <a:latin typeface="Arial"/>
                <a:cs typeface="Arial"/>
              </a:rPr>
              <a:t> </a:t>
            </a:r>
            <a:r>
              <a:rPr sz="1667" spc="-19" dirty="0">
                <a:latin typeface="Arial"/>
                <a:cs typeface="Arial"/>
              </a:rPr>
              <a:t>terjadi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22" dirty="0">
                <a:latin typeface="Arial"/>
                <a:cs typeface="Arial"/>
              </a:rPr>
              <a:t>di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99" dirty="0">
                <a:latin typeface="Arial"/>
                <a:cs typeface="Arial"/>
              </a:rPr>
              <a:t>salah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71" dirty="0">
                <a:latin typeface="Arial"/>
                <a:cs typeface="Arial"/>
              </a:rPr>
              <a:t>satu</a:t>
            </a:r>
            <a:r>
              <a:rPr sz="1667" spc="-90" dirty="0">
                <a:latin typeface="Arial"/>
                <a:cs typeface="Arial"/>
              </a:rPr>
              <a:t> </a:t>
            </a:r>
            <a:r>
              <a:rPr sz="1667" spc="29" dirty="0">
                <a:latin typeface="Arial"/>
                <a:cs typeface="Arial"/>
              </a:rPr>
              <a:t>titik</a:t>
            </a:r>
            <a:r>
              <a:rPr sz="1667" spc="-106" dirty="0">
                <a:latin typeface="Arial"/>
                <a:cs typeface="Arial"/>
              </a:rPr>
              <a:t> </a:t>
            </a:r>
            <a:r>
              <a:rPr sz="1667" spc="-410" dirty="0">
                <a:latin typeface="Tinos"/>
                <a:cs typeface="Tinos"/>
              </a:rPr>
              <a:t>𝑥  </a:t>
            </a:r>
            <a:r>
              <a:rPr sz="1667" spc="308" dirty="0">
                <a:latin typeface="Tinos"/>
                <a:cs typeface="Tinos"/>
              </a:rPr>
              <a:t>=</a:t>
            </a:r>
            <a:r>
              <a:rPr sz="1667" spc="32" dirty="0">
                <a:latin typeface="Tinos"/>
                <a:cs typeface="Tinos"/>
              </a:rPr>
              <a:t> </a:t>
            </a:r>
            <a:r>
              <a:rPr sz="1667" spc="6" dirty="0">
                <a:latin typeface="Tinos"/>
                <a:cs typeface="Tinos"/>
              </a:rPr>
              <a:t>0,</a:t>
            </a:r>
            <a:r>
              <a:rPr sz="1667" spc="-135" dirty="0">
                <a:latin typeface="Tinos"/>
                <a:cs typeface="Tinos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r>
              <a:rPr sz="1667" spc="-407" dirty="0">
                <a:latin typeface="Tinos"/>
                <a:cs typeface="Tinos"/>
              </a:rPr>
              <a:t> </a:t>
            </a:r>
            <a:r>
              <a:rPr sz="1667" spc="308" dirty="0">
                <a:latin typeface="Tinos"/>
                <a:cs typeface="Tinos"/>
              </a:rPr>
              <a:t>=</a:t>
            </a:r>
            <a:r>
              <a:rPr sz="1667" spc="45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25</a:t>
            </a:r>
            <a:r>
              <a:rPr sz="1667" spc="-48" dirty="0">
                <a:latin typeface="Tinos"/>
                <a:cs typeface="Tinos"/>
              </a:rPr>
              <a:t> </a:t>
            </a:r>
            <a:r>
              <a:rPr sz="1667" spc="-80" dirty="0">
                <a:latin typeface="Arial"/>
                <a:cs typeface="Arial"/>
              </a:rPr>
              <a:t>dan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410" dirty="0">
                <a:latin typeface="Tinos"/>
                <a:cs typeface="Tinos"/>
              </a:rPr>
              <a:t>𝑥  </a:t>
            </a:r>
            <a:r>
              <a:rPr sz="1667" spc="308" dirty="0">
                <a:latin typeface="Tinos"/>
                <a:cs typeface="Tinos"/>
              </a:rPr>
              <a:t>=</a:t>
            </a:r>
            <a:r>
              <a:rPr sz="1667" spc="42" dirty="0">
                <a:latin typeface="Tinos"/>
                <a:cs typeface="Tinos"/>
              </a:rPr>
              <a:t> </a:t>
            </a:r>
            <a:r>
              <a:rPr sz="1667" spc="87" dirty="0">
                <a:latin typeface="Tinos"/>
                <a:cs typeface="Tinos"/>
              </a:rPr>
              <a:t>50</a:t>
            </a:r>
            <a:endParaRPr sz="1667">
              <a:latin typeface="Tinos"/>
              <a:cs typeface="Tino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8222" y="3078036"/>
            <a:ext cx="6513471" cy="813811"/>
          </a:xfrm>
          <a:prstGeom prst="rect">
            <a:avLst/>
          </a:prstGeom>
        </p:spPr>
        <p:txBody>
          <a:bodyPr vert="horz" wrap="square" lIns="0" tIns="84707" rIns="0" bIns="0" rtlCol="0">
            <a:spAutoFit/>
          </a:bodyPr>
          <a:lstStyle/>
          <a:p>
            <a:pPr marL="24434" marR="19547">
              <a:lnSpc>
                <a:spcPct val="70000"/>
              </a:lnSpc>
              <a:spcBef>
                <a:spcPts val="667"/>
              </a:spcBef>
              <a:tabLst>
                <a:tab pos="3296083" algn="l"/>
                <a:tab pos="3594172" algn="l"/>
                <a:tab pos="4317405" algn="l"/>
              </a:tabLst>
            </a:pPr>
            <a:r>
              <a:rPr sz="1667" spc="-67" dirty="0">
                <a:latin typeface="Arial"/>
                <a:cs typeface="Arial"/>
              </a:rPr>
              <a:t>Dari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38" dirty="0">
                <a:latin typeface="Arial"/>
                <a:cs typeface="Arial"/>
              </a:rPr>
              <a:t>tabel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22" dirty="0">
                <a:latin typeface="Arial"/>
                <a:cs typeface="Arial"/>
              </a:rPr>
              <a:t>di</a:t>
            </a:r>
            <a:r>
              <a:rPr sz="1667" spc="-90" dirty="0">
                <a:latin typeface="Arial"/>
                <a:cs typeface="Arial"/>
              </a:rPr>
              <a:t> </a:t>
            </a:r>
            <a:r>
              <a:rPr sz="1667" spc="-96" dirty="0">
                <a:latin typeface="Arial"/>
                <a:cs typeface="Arial"/>
              </a:rPr>
              <a:t>atas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58" dirty="0">
                <a:latin typeface="Arial"/>
                <a:cs typeface="Arial"/>
              </a:rPr>
              <a:t>dapat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16" dirty="0">
                <a:latin typeface="Arial"/>
                <a:cs typeface="Arial"/>
              </a:rPr>
              <a:t>dilihat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80" dirty="0">
                <a:latin typeface="Arial"/>
                <a:cs typeface="Arial"/>
              </a:rPr>
              <a:t>bahwa</a:t>
            </a:r>
            <a:r>
              <a:rPr sz="1667" spc="-96" dirty="0">
                <a:latin typeface="Arial"/>
                <a:cs typeface="Arial"/>
              </a:rPr>
              <a:t> </a:t>
            </a:r>
            <a:r>
              <a:rPr sz="1667" spc="-87" dirty="0">
                <a:latin typeface="Arial"/>
                <a:cs typeface="Arial"/>
              </a:rPr>
              <a:t>luas</a:t>
            </a:r>
            <a:r>
              <a:rPr sz="1667" spc="-90" dirty="0">
                <a:latin typeface="Arial"/>
                <a:cs typeface="Arial"/>
              </a:rPr>
              <a:t> </a:t>
            </a:r>
            <a:r>
              <a:rPr sz="1667" spc="-77" dirty="0">
                <a:latin typeface="Arial"/>
                <a:cs typeface="Arial"/>
              </a:rPr>
              <a:t>maksimum</a:t>
            </a:r>
            <a:r>
              <a:rPr sz="1667" spc="-119" dirty="0">
                <a:latin typeface="Arial"/>
                <a:cs typeface="Arial"/>
              </a:rPr>
              <a:t> </a:t>
            </a:r>
            <a:r>
              <a:rPr sz="1667" spc="96" dirty="0">
                <a:latin typeface="Tinos"/>
                <a:cs typeface="Tinos"/>
              </a:rPr>
              <a:t>625𝑚</a:t>
            </a:r>
            <a:r>
              <a:rPr sz="1828" spc="144" baseline="27777" dirty="0">
                <a:latin typeface="Tinos"/>
                <a:cs typeface="Tinos"/>
              </a:rPr>
              <a:t>2</a:t>
            </a:r>
            <a:r>
              <a:rPr sz="1828" spc="206" baseline="27777" dirty="0">
                <a:latin typeface="Tinos"/>
                <a:cs typeface="Tinos"/>
              </a:rPr>
              <a:t> </a:t>
            </a:r>
            <a:r>
              <a:rPr sz="1667" spc="-19" dirty="0">
                <a:latin typeface="Arial"/>
                <a:cs typeface="Arial"/>
              </a:rPr>
              <a:t>terjadi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22" dirty="0">
                <a:latin typeface="Arial"/>
                <a:cs typeface="Arial"/>
              </a:rPr>
              <a:t>di</a:t>
            </a:r>
            <a:r>
              <a:rPr sz="1667" spc="-103" dirty="0">
                <a:latin typeface="Arial"/>
                <a:cs typeface="Arial"/>
              </a:rPr>
              <a:t> </a:t>
            </a:r>
            <a:r>
              <a:rPr sz="1667" spc="-410" dirty="0">
                <a:latin typeface="Tinos"/>
                <a:cs typeface="Tinos"/>
              </a:rPr>
              <a:t>𝑥</a:t>
            </a:r>
            <a:r>
              <a:rPr sz="1667" spc="-40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  </a:t>
            </a:r>
            <a:r>
              <a:rPr sz="1667" spc="32" dirty="0">
                <a:latin typeface="Tinos"/>
                <a:cs typeface="Tinos"/>
              </a:rPr>
              <a:t>25, </a:t>
            </a:r>
            <a:r>
              <a:rPr sz="1667" spc="-103" dirty="0">
                <a:latin typeface="Arial"/>
                <a:cs typeface="Arial"/>
              </a:rPr>
              <a:t>sehingga </a:t>
            </a:r>
            <a:r>
              <a:rPr sz="1667" spc="-61" dirty="0">
                <a:latin typeface="Arial"/>
                <a:cs typeface="Arial"/>
              </a:rPr>
              <a:t>didapatkan </a:t>
            </a:r>
            <a:r>
              <a:rPr sz="1667" spc="-32" dirty="0">
                <a:latin typeface="Arial"/>
                <a:cs typeface="Arial"/>
              </a:rPr>
              <a:t>nilai </a:t>
            </a:r>
            <a:r>
              <a:rPr sz="1667" spc="-366" dirty="0">
                <a:latin typeface="Tinos"/>
                <a:cs typeface="Tinos"/>
              </a:rPr>
              <a:t>𝑦     </a:t>
            </a:r>
            <a:r>
              <a:rPr sz="1667" spc="-31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42" dirty="0">
                <a:latin typeface="Tinos"/>
                <a:cs typeface="Tinos"/>
              </a:rPr>
              <a:t> </a:t>
            </a:r>
            <a:r>
              <a:rPr sz="1667" spc="87" dirty="0">
                <a:latin typeface="Tinos"/>
                <a:cs typeface="Tinos"/>
              </a:rPr>
              <a:t>50	</a:t>
            </a:r>
            <a:r>
              <a:rPr sz="1667" spc="305" dirty="0">
                <a:latin typeface="Tinos"/>
                <a:cs typeface="Tinos"/>
              </a:rPr>
              <a:t>−	</a:t>
            </a:r>
            <a:r>
              <a:rPr sz="1667" spc="-410" dirty="0">
                <a:latin typeface="Tinos"/>
                <a:cs typeface="Tinos"/>
              </a:rPr>
              <a:t>𝑥                                                                                </a:t>
            </a:r>
            <a:r>
              <a:rPr sz="1667" spc="-40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8" dirty="0">
                <a:latin typeface="Tinos"/>
                <a:cs typeface="Tinos"/>
              </a:rPr>
              <a:t> </a:t>
            </a:r>
            <a:r>
              <a:rPr sz="1667" spc="87" dirty="0">
                <a:latin typeface="Tinos"/>
                <a:cs typeface="Tinos"/>
              </a:rPr>
              <a:t>50	</a:t>
            </a:r>
            <a:r>
              <a:rPr sz="1667" spc="305" dirty="0">
                <a:latin typeface="Tinos"/>
                <a:cs typeface="Tinos"/>
              </a:rPr>
              <a:t>− </a:t>
            </a:r>
            <a:r>
              <a:rPr sz="1667" spc="87" dirty="0">
                <a:latin typeface="Tinos"/>
                <a:cs typeface="Tinos"/>
              </a:rPr>
              <a:t>25 </a:t>
            </a:r>
            <a:r>
              <a:rPr sz="1667" spc="305" dirty="0">
                <a:latin typeface="Tinos"/>
                <a:cs typeface="Tinos"/>
              </a:rPr>
              <a:t>= </a:t>
            </a:r>
            <a:r>
              <a:rPr sz="1667" spc="32" dirty="0">
                <a:latin typeface="Tinos"/>
                <a:cs typeface="Tinos"/>
              </a:rPr>
              <a:t>25. </a:t>
            </a:r>
            <a:r>
              <a:rPr sz="1667" spc="-119" dirty="0">
                <a:latin typeface="Arial"/>
                <a:cs typeface="Arial"/>
              </a:rPr>
              <a:t>Jadi </a:t>
            </a:r>
            <a:r>
              <a:rPr sz="1667" spc="-51" dirty="0">
                <a:latin typeface="Arial"/>
                <a:cs typeface="Arial"/>
              </a:rPr>
              <a:t>empat  </a:t>
            </a:r>
            <a:r>
              <a:rPr sz="1667" spc="-83" dirty="0">
                <a:latin typeface="Arial"/>
                <a:cs typeface="Arial"/>
              </a:rPr>
              <a:t>persegi </a:t>
            </a:r>
            <a:r>
              <a:rPr sz="1667" spc="-77" dirty="0">
                <a:latin typeface="Arial"/>
                <a:cs typeface="Arial"/>
              </a:rPr>
              <a:t>panjang </a:t>
            </a:r>
            <a:r>
              <a:rPr sz="1667" spc="-93" dirty="0">
                <a:latin typeface="Arial"/>
                <a:cs typeface="Arial"/>
              </a:rPr>
              <a:t>dengan </a:t>
            </a:r>
            <a:r>
              <a:rPr sz="1667" spc="-45" dirty="0">
                <a:latin typeface="Arial"/>
                <a:cs typeface="Arial"/>
              </a:rPr>
              <a:t>keliling </a:t>
            </a:r>
            <a:r>
              <a:rPr sz="1667" spc="87" dirty="0">
                <a:latin typeface="Tinos"/>
                <a:cs typeface="Tinos"/>
              </a:rPr>
              <a:t>100 </a:t>
            </a:r>
            <a:r>
              <a:rPr sz="1667" spc="103" dirty="0">
                <a:latin typeface="Tinos"/>
                <a:cs typeface="Tinos"/>
              </a:rPr>
              <a:t>𝑚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-87" dirty="0">
                <a:latin typeface="Arial"/>
                <a:cs typeface="Arial"/>
              </a:rPr>
              <a:t>luas </a:t>
            </a:r>
            <a:r>
              <a:rPr sz="1667" spc="-55" dirty="0">
                <a:latin typeface="Arial"/>
                <a:cs typeface="Arial"/>
              </a:rPr>
              <a:t>terbesar </a:t>
            </a:r>
            <a:r>
              <a:rPr sz="1667" spc="-80" dirty="0">
                <a:latin typeface="Arial"/>
                <a:cs typeface="Arial"/>
              </a:rPr>
              <a:t>adalah </a:t>
            </a:r>
            <a:r>
              <a:rPr sz="1667" spc="-22" dirty="0">
                <a:latin typeface="Arial"/>
                <a:cs typeface="Arial"/>
              </a:rPr>
              <a:t>bujur  </a:t>
            </a:r>
            <a:r>
              <a:rPr sz="1667" spc="-103" dirty="0">
                <a:latin typeface="Arial"/>
                <a:cs typeface="Arial"/>
              </a:rPr>
              <a:t>sangkar </a:t>
            </a:r>
            <a:r>
              <a:rPr sz="1667" spc="-93" dirty="0">
                <a:latin typeface="Arial"/>
                <a:cs typeface="Arial"/>
              </a:rPr>
              <a:t>dengan </a:t>
            </a:r>
            <a:r>
              <a:rPr sz="1667" spc="-77" dirty="0">
                <a:latin typeface="Arial"/>
                <a:cs typeface="Arial"/>
              </a:rPr>
              <a:t>panjang </a:t>
            </a:r>
            <a:r>
              <a:rPr sz="1667" spc="-96" dirty="0">
                <a:latin typeface="Arial"/>
                <a:cs typeface="Arial"/>
              </a:rPr>
              <a:t>sisinya </a:t>
            </a:r>
            <a:r>
              <a:rPr sz="1667" spc="90" dirty="0">
                <a:latin typeface="Tinos"/>
                <a:cs typeface="Tinos"/>
              </a:rPr>
              <a:t>25</a:t>
            </a:r>
            <a:r>
              <a:rPr sz="1667" spc="-83" dirty="0">
                <a:latin typeface="Tinos"/>
                <a:cs typeface="Tinos"/>
              </a:rPr>
              <a:t> </a:t>
            </a:r>
            <a:r>
              <a:rPr sz="1667" spc="19" dirty="0">
                <a:latin typeface="Tinos"/>
                <a:cs typeface="Tinos"/>
              </a:rPr>
              <a:t>𝑚.</a:t>
            </a:r>
            <a:endParaRPr sz="1667">
              <a:latin typeface="Tinos"/>
              <a:cs typeface="Tino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419506" y="2481097"/>
          <a:ext cx="5212732" cy="475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365" dirty="0">
                          <a:latin typeface="Tinos"/>
                          <a:cs typeface="Tinos"/>
                        </a:rPr>
                        <a:t>𝒙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95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25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95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50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95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445" dirty="0">
                          <a:latin typeface="Tinos"/>
                          <a:cs typeface="Tinos"/>
                        </a:rPr>
                        <a:t>𝐿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1176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95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625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95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95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0130" y="2091201"/>
            <a:ext cx="555889" cy="210953"/>
          </a:xfrm>
          <a:custGeom>
            <a:avLst/>
            <a:gdLst/>
            <a:ahLst/>
            <a:cxnLst/>
            <a:rect l="l" t="t" r="r" b="b"/>
            <a:pathLst>
              <a:path w="866775" h="328929">
                <a:moveTo>
                  <a:pt x="761873" y="0"/>
                </a:moveTo>
                <a:lnTo>
                  <a:pt x="757174" y="13335"/>
                </a:lnTo>
                <a:lnTo>
                  <a:pt x="776224" y="21597"/>
                </a:lnTo>
                <a:lnTo>
                  <a:pt x="792606" y="33051"/>
                </a:lnTo>
                <a:lnTo>
                  <a:pt x="817371" y="65532"/>
                </a:lnTo>
                <a:lnTo>
                  <a:pt x="831945" y="109219"/>
                </a:lnTo>
                <a:lnTo>
                  <a:pt x="836802" y="162813"/>
                </a:lnTo>
                <a:lnTo>
                  <a:pt x="835568" y="191845"/>
                </a:lnTo>
                <a:lnTo>
                  <a:pt x="825765" y="241859"/>
                </a:lnTo>
                <a:lnTo>
                  <a:pt x="806223" y="280965"/>
                </a:lnTo>
                <a:lnTo>
                  <a:pt x="776418" y="307306"/>
                </a:lnTo>
                <a:lnTo>
                  <a:pt x="757681" y="315595"/>
                </a:lnTo>
                <a:lnTo>
                  <a:pt x="761873" y="328929"/>
                </a:lnTo>
                <a:lnTo>
                  <a:pt x="806703" y="307895"/>
                </a:lnTo>
                <a:lnTo>
                  <a:pt x="839724" y="271525"/>
                </a:lnTo>
                <a:lnTo>
                  <a:pt x="860012" y="222678"/>
                </a:lnTo>
                <a:lnTo>
                  <a:pt x="866775" y="164591"/>
                </a:lnTo>
                <a:lnTo>
                  <a:pt x="865064" y="134417"/>
                </a:lnTo>
                <a:lnTo>
                  <a:pt x="851451" y="80974"/>
                </a:lnTo>
                <a:lnTo>
                  <a:pt x="824595" y="37468"/>
                </a:lnTo>
                <a:lnTo>
                  <a:pt x="785733" y="8616"/>
                </a:lnTo>
                <a:lnTo>
                  <a:pt x="761873" y="0"/>
                </a:lnTo>
                <a:close/>
              </a:path>
              <a:path w="866775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 txBox="1"/>
          <p:nvPr/>
        </p:nvSpPr>
        <p:spPr>
          <a:xfrm>
            <a:off x="2758222" y="302828"/>
            <a:ext cx="6675554" cy="2013625"/>
          </a:xfrm>
          <a:prstGeom prst="rect">
            <a:avLst/>
          </a:prstGeom>
        </p:spPr>
        <p:txBody>
          <a:bodyPr vert="horz" wrap="square" lIns="0" tIns="35430" rIns="0" bIns="0" rtlCol="0">
            <a:spAutoFit/>
          </a:bodyPr>
          <a:lstStyle/>
          <a:p>
            <a:pPr marL="24434" marR="19547" algn="just">
              <a:lnSpc>
                <a:spcPct val="89900"/>
              </a:lnSpc>
              <a:spcBef>
                <a:spcPts val="278"/>
              </a:spcBef>
            </a:pPr>
            <a:r>
              <a:rPr sz="1796" spc="-103" dirty="0">
                <a:latin typeface="Arial"/>
                <a:cs typeface="Arial"/>
              </a:rPr>
              <a:t>Kotak </a:t>
            </a:r>
            <a:r>
              <a:rPr sz="1796" spc="-55" dirty="0">
                <a:latin typeface="Arial"/>
                <a:cs typeface="Arial"/>
              </a:rPr>
              <a:t>terbuka </a:t>
            </a:r>
            <a:r>
              <a:rPr sz="1796" spc="-35" dirty="0">
                <a:latin typeface="Arial"/>
                <a:cs typeface="Arial"/>
              </a:rPr>
              <a:t>dibuat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71" dirty="0">
                <a:latin typeface="Arial"/>
                <a:cs typeface="Arial"/>
              </a:rPr>
              <a:t>lembaran </a:t>
            </a:r>
            <a:r>
              <a:rPr sz="1796" spc="-42" dirty="0">
                <a:latin typeface="Arial"/>
                <a:cs typeface="Arial"/>
              </a:rPr>
              <a:t>karton </a:t>
            </a:r>
            <a:r>
              <a:rPr sz="1796" spc="-64" dirty="0">
                <a:latin typeface="Arial"/>
                <a:cs typeface="Arial"/>
              </a:rPr>
              <a:t>berukuran </a:t>
            </a:r>
            <a:r>
              <a:rPr sz="1796" spc="93" dirty="0">
                <a:latin typeface="Tinos"/>
                <a:cs typeface="Tinos"/>
              </a:rPr>
              <a:t>16 </a:t>
            </a:r>
            <a:r>
              <a:rPr sz="1796" spc="-237" dirty="0">
                <a:latin typeface="Tinos"/>
                <a:cs typeface="Tinos"/>
              </a:rPr>
              <a:t>𝑐𝑚 </a:t>
            </a:r>
            <a:r>
              <a:rPr sz="1796" spc="-122" dirty="0">
                <a:latin typeface="Arial"/>
                <a:cs typeface="Arial"/>
              </a:rPr>
              <a:t>x </a:t>
            </a:r>
            <a:r>
              <a:rPr sz="1796" spc="93" dirty="0">
                <a:latin typeface="Tinos"/>
                <a:cs typeface="Tinos"/>
              </a:rPr>
              <a:t>30 </a:t>
            </a:r>
            <a:r>
              <a:rPr sz="1796" spc="-237" dirty="0">
                <a:latin typeface="Tinos"/>
                <a:cs typeface="Tinos"/>
              </a:rPr>
              <a:t>𝑐𝑚 </a:t>
            </a:r>
            <a:r>
              <a:rPr sz="1796" spc="-26" dirty="0">
                <a:latin typeface="Tinos"/>
                <a:cs typeface="Tinos"/>
              </a:rPr>
              <a:t>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71" dirty="0">
                <a:latin typeface="Arial"/>
                <a:cs typeface="Arial"/>
              </a:rPr>
              <a:t>menggunting </a:t>
            </a:r>
            <a:r>
              <a:rPr sz="1796" spc="-73" dirty="0">
                <a:latin typeface="Arial"/>
                <a:cs typeface="Arial"/>
              </a:rPr>
              <a:t>ke-empat </a:t>
            </a:r>
            <a:r>
              <a:rPr sz="1796" spc="-77" dirty="0">
                <a:latin typeface="Arial"/>
                <a:cs typeface="Arial"/>
              </a:rPr>
              <a:t>sudutnya </a:t>
            </a:r>
            <a:r>
              <a:rPr sz="1796" spc="-48" dirty="0">
                <a:latin typeface="Arial"/>
                <a:cs typeface="Arial"/>
              </a:rPr>
              <a:t>berbentuk </a:t>
            </a:r>
            <a:r>
              <a:rPr sz="1796" spc="-26" dirty="0">
                <a:latin typeface="Arial"/>
                <a:cs typeface="Arial"/>
              </a:rPr>
              <a:t>bujur </a:t>
            </a:r>
            <a:r>
              <a:rPr sz="1796" spc="-115" dirty="0">
                <a:latin typeface="Arial"/>
                <a:cs typeface="Arial"/>
              </a:rPr>
              <a:t>sangkar </a:t>
            </a:r>
            <a:r>
              <a:rPr sz="1796" spc="-119" dirty="0">
                <a:latin typeface="Arial"/>
                <a:cs typeface="Arial"/>
              </a:rPr>
              <a:t>yang  </a:t>
            </a:r>
            <a:r>
              <a:rPr sz="1796" spc="-64" dirty="0">
                <a:latin typeface="Arial"/>
                <a:cs typeface="Arial"/>
              </a:rPr>
              <a:t>berukuran </a:t>
            </a:r>
            <a:r>
              <a:rPr sz="1796" spc="-138" dirty="0">
                <a:latin typeface="Arial"/>
                <a:cs typeface="Arial"/>
              </a:rPr>
              <a:t>sama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64" dirty="0">
                <a:latin typeface="Arial"/>
                <a:cs typeface="Arial"/>
              </a:rPr>
              <a:t>melipatnya </a:t>
            </a:r>
            <a:r>
              <a:rPr sz="1796" spc="-122" dirty="0">
                <a:latin typeface="Arial"/>
                <a:cs typeface="Arial"/>
              </a:rPr>
              <a:t>ke </a:t>
            </a:r>
            <a:r>
              <a:rPr sz="1796" spc="-93" dirty="0">
                <a:latin typeface="Arial"/>
                <a:cs typeface="Arial"/>
              </a:rPr>
              <a:t>sisi bagian atas. </a:t>
            </a:r>
            <a:r>
              <a:rPr sz="1796" spc="-112" dirty="0">
                <a:latin typeface="Arial"/>
                <a:cs typeface="Arial"/>
              </a:rPr>
              <a:t>Berapa </a:t>
            </a:r>
            <a:r>
              <a:rPr sz="1796" spc="-73" dirty="0">
                <a:latin typeface="Arial"/>
                <a:cs typeface="Arial"/>
              </a:rPr>
              <a:t>ukuran  </a:t>
            </a:r>
            <a:r>
              <a:rPr sz="1796" spc="-26" dirty="0">
                <a:latin typeface="Arial"/>
                <a:cs typeface="Arial"/>
              </a:rPr>
              <a:t>bujur </a:t>
            </a:r>
            <a:r>
              <a:rPr sz="1796" spc="-115" dirty="0">
                <a:latin typeface="Arial"/>
                <a:cs typeface="Arial"/>
              </a:rPr>
              <a:t>sangkar </a:t>
            </a:r>
            <a:r>
              <a:rPr sz="1796" spc="-109" dirty="0">
                <a:latin typeface="Arial"/>
                <a:cs typeface="Arial"/>
              </a:rPr>
              <a:t>agar </a:t>
            </a:r>
            <a:r>
              <a:rPr sz="1796" spc="-51" dirty="0">
                <a:latin typeface="Arial"/>
                <a:cs typeface="Arial"/>
              </a:rPr>
              <a:t>diperoleh </a:t>
            </a:r>
            <a:r>
              <a:rPr sz="1796" spc="-71" dirty="0">
                <a:latin typeface="Arial"/>
                <a:cs typeface="Arial"/>
              </a:rPr>
              <a:t>kotak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58" dirty="0">
                <a:latin typeface="Arial"/>
                <a:cs typeface="Arial"/>
              </a:rPr>
              <a:t>isi</a:t>
            </a:r>
            <a:r>
              <a:rPr sz="1796" spc="-122" dirty="0">
                <a:latin typeface="Arial"/>
                <a:cs typeface="Arial"/>
              </a:rPr>
              <a:t> </a:t>
            </a:r>
            <a:r>
              <a:rPr sz="1796" spc="-73" dirty="0">
                <a:latin typeface="Arial"/>
                <a:cs typeface="Arial"/>
              </a:rPr>
              <a:t>terbesar?</a:t>
            </a:r>
            <a:endParaRPr sz="1796">
              <a:latin typeface="Arial"/>
              <a:cs typeface="Arial"/>
            </a:endParaRPr>
          </a:p>
          <a:p>
            <a:pPr marL="24434">
              <a:spcBef>
                <a:spcPts val="430"/>
              </a:spcBef>
            </a:pPr>
            <a:r>
              <a:rPr sz="1796" spc="-106" dirty="0">
                <a:latin typeface="Arial"/>
                <a:cs typeface="Arial"/>
              </a:rPr>
              <a:t>Penyelesaian:</a:t>
            </a:r>
            <a:endParaRPr sz="1796">
              <a:latin typeface="Arial"/>
              <a:cs typeface="Arial"/>
            </a:endParaRPr>
          </a:p>
          <a:p>
            <a:pPr marL="24434">
              <a:spcBef>
                <a:spcPts val="433"/>
              </a:spcBef>
            </a:pP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-35" dirty="0">
                <a:latin typeface="Tinos"/>
                <a:cs typeface="Tinos"/>
              </a:rPr>
              <a:t> </a:t>
            </a:r>
            <a:r>
              <a:rPr sz="1796" spc="-87" dirty="0">
                <a:latin typeface="Arial"/>
                <a:cs typeface="Arial"/>
              </a:rPr>
              <a:t>panjang </a:t>
            </a:r>
            <a:r>
              <a:rPr sz="1796" spc="-96" dirty="0">
                <a:latin typeface="Arial"/>
                <a:cs typeface="Arial"/>
              </a:rPr>
              <a:t>sisi </a:t>
            </a:r>
            <a:r>
              <a:rPr sz="1796" spc="-26" dirty="0">
                <a:latin typeface="Arial"/>
                <a:cs typeface="Arial"/>
              </a:rPr>
              <a:t>bujur </a:t>
            </a:r>
            <a:r>
              <a:rPr sz="1796" spc="-115" dirty="0">
                <a:latin typeface="Arial"/>
                <a:cs typeface="Arial"/>
              </a:rPr>
              <a:t>sangkar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51" dirty="0">
                <a:latin typeface="Arial"/>
                <a:cs typeface="Arial"/>
              </a:rPr>
              <a:t>digunting </a:t>
            </a:r>
            <a:r>
              <a:rPr sz="1796" spc="-35" dirty="0">
                <a:latin typeface="Tinos"/>
                <a:cs typeface="Tinos"/>
              </a:rPr>
              <a:t>(𝑐𝑚)</a:t>
            </a:r>
            <a:endParaRPr sz="1796">
              <a:latin typeface="Tinos"/>
              <a:cs typeface="Tinos"/>
            </a:endParaRPr>
          </a:p>
          <a:p>
            <a:pPr marL="24434">
              <a:spcBef>
                <a:spcPts val="430"/>
              </a:spcBef>
              <a:tabLst>
                <a:tab pos="509032" algn="l"/>
                <a:tab pos="2866868" algn="l"/>
              </a:tabLst>
            </a:pPr>
            <a:r>
              <a:rPr sz="1796" spc="-276" dirty="0">
                <a:latin typeface="Tinos"/>
                <a:cs typeface="Tinos"/>
              </a:rPr>
              <a:t>𝑉  </a:t>
            </a:r>
            <a:r>
              <a:rPr sz="1796" spc="-240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-58" dirty="0">
                <a:latin typeface="Arial"/>
                <a:cs typeface="Arial"/>
              </a:rPr>
              <a:t>isi </a:t>
            </a:r>
            <a:r>
              <a:rPr sz="1796" spc="-71" dirty="0">
                <a:latin typeface="Arial"/>
                <a:cs typeface="Arial"/>
              </a:rPr>
              <a:t>kotak</a:t>
            </a:r>
            <a:r>
              <a:rPr sz="1796" spc="-112" dirty="0">
                <a:latin typeface="Arial"/>
                <a:cs typeface="Arial"/>
              </a:rPr>
              <a:t> </a:t>
            </a:r>
            <a:r>
              <a:rPr sz="1796" spc="-119" dirty="0">
                <a:latin typeface="Arial"/>
                <a:cs typeface="Arial"/>
              </a:rPr>
              <a:t>yang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77" dirty="0">
                <a:latin typeface="Arial"/>
                <a:cs typeface="Arial"/>
              </a:rPr>
              <a:t>dihasilkan	</a:t>
            </a:r>
            <a:r>
              <a:rPr sz="1796" spc="-115" dirty="0">
                <a:latin typeface="Tinos"/>
                <a:cs typeface="Tinos"/>
              </a:rPr>
              <a:t>𝑐𝑚</a:t>
            </a:r>
            <a:r>
              <a:rPr sz="1972" spc="-173" baseline="27100" dirty="0">
                <a:latin typeface="Tinos"/>
                <a:cs typeface="Tinos"/>
              </a:rPr>
              <a:t>3</a:t>
            </a:r>
            <a:endParaRPr sz="1972" baseline="27100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7899" y="2354525"/>
            <a:ext cx="3021103" cy="1922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F2939-7BCD-45DF-A1F2-92DB1A9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9985" y="442349"/>
            <a:ext cx="977387" cy="210953"/>
          </a:xfrm>
          <a:custGeom>
            <a:avLst/>
            <a:gdLst/>
            <a:ahLst/>
            <a:cxnLst/>
            <a:rect l="l" t="t" r="r" b="b"/>
            <a:pathLst>
              <a:path w="1524000" h="328930">
                <a:moveTo>
                  <a:pt x="1418716" y="0"/>
                </a:moveTo>
                <a:lnTo>
                  <a:pt x="1414017" y="13335"/>
                </a:lnTo>
                <a:lnTo>
                  <a:pt x="1433067" y="21597"/>
                </a:lnTo>
                <a:lnTo>
                  <a:pt x="1449451" y="33051"/>
                </a:lnTo>
                <a:lnTo>
                  <a:pt x="1474215" y="65532"/>
                </a:lnTo>
                <a:lnTo>
                  <a:pt x="1488789" y="109219"/>
                </a:lnTo>
                <a:lnTo>
                  <a:pt x="1493647" y="162813"/>
                </a:lnTo>
                <a:lnTo>
                  <a:pt x="1492412" y="191845"/>
                </a:lnTo>
                <a:lnTo>
                  <a:pt x="1482609" y="241859"/>
                </a:lnTo>
                <a:lnTo>
                  <a:pt x="1463067" y="280965"/>
                </a:lnTo>
                <a:lnTo>
                  <a:pt x="1433262" y="307306"/>
                </a:lnTo>
                <a:lnTo>
                  <a:pt x="1414526" y="315595"/>
                </a:lnTo>
                <a:lnTo>
                  <a:pt x="1418716" y="328929"/>
                </a:lnTo>
                <a:lnTo>
                  <a:pt x="1463548" y="307895"/>
                </a:lnTo>
                <a:lnTo>
                  <a:pt x="1496567" y="271525"/>
                </a:lnTo>
                <a:lnTo>
                  <a:pt x="1516856" y="222678"/>
                </a:lnTo>
                <a:lnTo>
                  <a:pt x="1523618" y="164591"/>
                </a:lnTo>
                <a:lnTo>
                  <a:pt x="1521908" y="134417"/>
                </a:lnTo>
                <a:lnTo>
                  <a:pt x="1508295" y="80974"/>
                </a:lnTo>
                <a:lnTo>
                  <a:pt x="1481439" y="37468"/>
                </a:lnTo>
                <a:lnTo>
                  <a:pt x="1442577" y="8616"/>
                </a:lnTo>
                <a:lnTo>
                  <a:pt x="1418716" y="0"/>
                </a:lnTo>
                <a:close/>
              </a:path>
              <a:path w="1524000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/>
          <p:nvPr/>
        </p:nvSpPr>
        <p:spPr>
          <a:xfrm>
            <a:off x="5147446" y="442349"/>
            <a:ext cx="977387" cy="210953"/>
          </a:xfrm>
          <a:custGeom>
            <a:avLst/>
            <a:gdLst/>
            <a:ahLst/>
            <a:cxnLst/>
            <a:rect l="l" t="t" r="r" b="b"/>
            <a:pathLst>
              <a:path w="1524000" h="328930">
                <a:moveTo>
                  <a:pt x="1418716" y="0"/>
                </a:moveTo>
                <a:lnTo>
                  <a:pt x="1414017" y="13335"/>
                </a:lnTo>
                <a:lnTo>
                  <a:pt x="1433067" y="21597"/>
                </a:lnTo>
                <a:lnTo>
                  <a:pt x="1449451" y="33051"/>
                </a:lnTo>
                <a:lnTo>
                  <a:pt x="1474215" y="65532"/>
                </a:lnTo>
                <a:lnTo>
                  <a:pt x="1488789" y="109219"/>
                </a:lnTo>
                <a:lnTo>
                  <a:pt x="1493646" y="162813"/>
                </a:lnTo>
                <a:lnTo>
                  <a:pt x="1492412" y="191845"/>
                </a:lnTo>
                <a:lnTo>
                  <a:pt x="1482609" y="241859"/>
                </a:lnTo>
                <a:lnTo>
                  <a:pt x="1463067" y="280965"/>
                </a:lnTo>
                <a:lnTo>
                  <a:pt x="1433262" y="307306"/>
                </a:lnTo>
                <a:lnTo>
                  <a:pt x="1414526" y="315595"/>
                </a:lnTo>
                <a:lnTo>
                  <a:pt x="1418716" y="328929"/>
                </a:lnTo>
                <a:lnTo>
                  <a:pt x="1463547" y="307895"/>
                </a:lnTo>
                <a:lnTo>
                  <a:pt x="1496567" y="271525"/>
                </a:lnTo>
                <a:lnTo>
                  <a:pt x="1516856" y="222678"/>
                </a:lnTo>
                <a:lnTo>
                  <a:pt x="1523618" y="164591"/>
                </a:lnTo>
                <a:lnTo>
                  <a:pt x="1521908" y="134417"/>
                </a:lnTo>
                <a:lnTo>
                  <a:pt x="1508295" y="80974"/>
                </a:lnTo>
                <a:lnTo>
                  <a:pt x="1481439" y="37468"/>
                </a:lnTo>
                <a:lnTo>
                  <a:pt x="1442577" y="8616"/>
                </a:lnTo>
                <a:lnTo>
                  <a:pt x="1418716" y="0"/>
                </a:lnTo>
                <a:close/>
              </a:path>
              <a:path w="1524000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3517" y="-68106"/>
            <a:ext cx="6743971" cy="869588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24434">
              <a:lnSpc>
                <a:spcPct val="100000"/>
              </a:lnSpc>
              <a:spcBef>
                <a:spcPts val="61"/>
              </a:spcBef>
              <a:tabLst>
                <a:tab pos="565636" algn="l"/>
                <a:tab pos="918701" algn="l"/>
                <a:tab pos="1583293" algn="l"/>
                <a:tab pos="1935950" algn="l"/>
                <a:tab pos="2506066" algn="l"/>
                <a:tab pos="3538382" algn="l"/>
              </a:tabLst>
            </a:pPr>
            <a:r>
              <a:rPr sz="2800" spc="-276" dirty="0">
                <a:solidFill>
                  <a:srgbClr val="000000"/>
                </a:solidFill>
                <a:latin typeface="Tinos"/>
                <a:cs typeface="Tinos"/>
              </a:rPr>
              <a:t>𝑉  </a:t>
            </a:r>
            <a:r>
              <a:rPr sz="2800" spc="-240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800" spc="324" dirty="0">
                <a:solidFill>
                  <a:srgbClr val="000000"/>
                </a:solidFill>
                <a:latin typeface="Tinos"/>
                <a:cs typeface="Tinos"/>
              </a:rPr>
              <a:t>=	</a:t>
            </a:r>
            <a:r>
              <a:rPr sz="2800" spc="93" dirty="0">
                <a:solidFill>
                  <a:srgbClr val="000000"/>
                </a:solidFill>
                <a:latin typeface="Tinos"/>
                <a:cs typeface="Tinos"/>
              </a:rPr>
              <a:t>16	</a:t>
            </a:r>
            <a:r>
              <a:rPr sz="2800" spc="324" dirty="0">
                <a:solidFill>
                  <a:srgbClr val="000000"/>
                </a:solidFill>
                <a:latin typeface="Tinos"/>
                <a:cs typeface="Tinos"/>
              </a:rPr>
              <a:t>−</a:t>
            </a:r>
            <a:r>
              <a:rPr sz="2800" spc="-51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800" spc="-176" dirty="0">
                <a:solidFill>
                  <a:srgbClr val="000000"/>
                </a:solidFill>
                <a:latin typeface="Tinos"/>
                <a:cs typeface="Tinos"/>
              </a:rPr>
              <a:t>2𝑥	</a:t>
            </a:r>
            <a:r>
              <a:rPr sz="2800" spc="93" dirty="0">
                <a:solidFill>
                  <a:srgbClr val="000000"/>
                </a:solidFill>
                <a:latin typeface="Tinos"/>
                <a:cs typeface="Tinos"/>
              </a:rPr>
              <a:t>30	</a:t>
            </a:r>
            <a:r>
              <a:rPr sz="2800" spc="324" dirty="0">
                <a:solidFill>
                  <a:srgbClr val="000000"/>
                </a:solidFill>
                <a:latin typeface="Tinos"/>
                <a:cs typeface="Tinos"/>
              </a:rPr>
              <a:t>−</a:t>
            </a:r>
            <a:r>
              <a:rPr sz="2800" spc="-45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800" spc="-176" dirty="0">
                <a:solidFill>
                  <a:srgbClr val="000000"/>
                </a:solidFill>
                <a:latin typeface="Tinos"/>
                <a:cs typeface="Tinos"/>
              </a:rPr>
              <a:t>2𝑥	</a:t>
            </a:r>
            <a:r>
              <a:rPr sz="2800" spc="-442" dirty="0">
                <a:solidFill>
                  <a:srgbClr val="000000"/>
                </a:solidFill>
                <a:latin typeface="Tinos"/>
                <a:cs typeface="Tinos"/>
              </a:rPr>
              <a:t>𝑥                                                                                     </a:t>
            </a:r>
            <a:r>
              <a:rPr sz="2800" spc="-439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800" spc="324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  <a:r>
              <a:rPr sz="2800" spc="55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800" spc="-45" dirty="0">
                <a:solidFill>
                  <a:srgbClr val="000000"/>
                </a:solidFill>
                <a:latin typeface="Tinos"/>
                <a:cs typeface="Tinos"/>
              </a:rPr>
              <a:t>480𝑥	</a:t>
            </a:r>
            <a:r>
              <a:rPr sz="2800" spc="324" dirty="0">
                <a:solidFill>
                  <a:srgbClr val="000000"/>
                </a:solidFill>
                <a:latin typeface="Tinos"/>
                <a:cs typeface="Tinos"/>
              </a:rPr>
              <a:t>− </a:t>
            </a:r>
            <a:r>
              <a:rPr sz="2800" spc="-16" dirty="0">
                <a:solidFill>
                  <a:srgbClr val="000000"/>
                </a:solidFill>
                <a:latin typeface="Tinos"/>
                <a:cs typeface="Tinos"/>
              </a:rPr>
              <a:t>92𝑥</a:t>
            </a:r>
            <a:r>
              <a:rPr sz="2800" spc="-24" baseline="27100" dirty="0">
                <a:solidFill>
                  <a:srgbClr val="000000"/>
                </a:solidFill>
                <a:latin typeface="Tinos"/>
                <a:cs typeface="Tinos"/>
              </a:rPr>
              <a:t>2 </a:t>
            </a:r>
            <a:r>
              <a:rPr sz="2800" spc="324" dirty="0">
                <a:solidFill>
                  <a:srgbClr val="000000"/>
                </a:solidFill>
                <a:latin typeface="Tinos"/>
                <a:cs typeface="Tinos"/>
              </a:rPr>
              <a:t>+</a:t>
            </a:r>
            <a:r>
              <a:rPr sz="2800" spc="-310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800" spc="-51" dirty="0">
                <a:solidFill>
                  <a:srgbClr val="000000"/>
                </a:solidFill>
                <a:latin typeface="Tinos"/>
                <a:cs typeface="Tinos"/>
              </a:rPr>
              <a:t>4𝑥</a:t>
            </a:r>
            <a:r>
              <a:rPr sz="2800" spc="-77" baseline="27100" dirty="0">
                <a:solidFill>
                  <a:srgbClr val="000000"/>
                </a:solidFill>
                <a:latin typeface="Tinos"/>
                <a:cs typeface="Tinos"/>
              </a:rPr>
              <a:t>3</a:t>
            </a:r>
            <a:endParaRPr sz="2800" baseline="27100" dirty="0">
              <a:latin typeface="Tinos"/>
              <a:cs typeface="Tino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4512" y="703556"/>
            <a:ext cx="365298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61" dirty="0">
                <a:latin typeface="Arial"/>
                <a:cs typeface="Arial"/>
              </a:rPr>
              <a:t>d</a:t>
            </a:r>
            <a:r>
              <a:rPr sz="1796" spc="-99" dirty="0">
                <a:latin typeface="Arial"/>
                <a:cs typeface="Arial"/>
              </a:rPr>
              <a:t>an</a:t>
            </a:r>
            <a:endParaRPr sz="179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9568" y="949662"/>
            <a:ext cx="993270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93" dirty="0">
                <a:latin typeface="Tinos"/>
                <a:cs typeface="Tinos"/>
              </a:rPr>
              <a:t>0</a:t>
            </a:r>
            <a:r>
              <a:rPr sz="1796" spc="38" dirty="0">
                <a:latin typeface="Tinos"/>
                <a:cs typeface="Tinos"/>
              </a:rPr>
              <a:t> </a:t>
            </a:r>
            <a:r>
              <a:rPr sz="1796" spc="356" dirty="0">
                <a:latin typeface="Tinos"/>
                <a:cs typeface="Tinos"/>
              </a:rPr>
              <a:t>≤</a:t>
            </a:r>
            <a:r>
              <a:rPr sz="1796" spc="38" dirty="0">
                <a:latin typeface="Tinos"/>
                <a:cs typeface="Tinos"/>
              </a:rPr>
              <a:t> </a:t>
            </a:r>
            <a:r>
              <a:rPr sz="1796" spc="-442" dirty="0">
                <a:latin typeface="Tinos"/>
                <a:cs typeface="Tinos"/>
              </a:rPr>
              <a:t>𝑥  </a:t>
            </a:r>
            <a:r>
              <a:rPr sz="1796" spc="356" dirty="0">
                <a:latin typeface="Tinos"/>
                <a:cs typeface="Tinos"/>
              </a:rPr>
              <a:t>≤</a:t>
            </a:r>
            <a:r>
              <a:rPr sz="1796" spc="38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8</a:t>
            </a:r>
            <a:endParaRPr sz="1796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512" y="1277526"/>
            <a:ext cx="1015261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51" dirty="0">
                <a:latin typeface="Arial"/>
                <a:cs typeface="Arial"/>
              </a:rPr>
              <a:t>diperoleh</a:t>
            </a:r>
            <a:r>
              <a:rPr sz="1796" spc="-112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0876" y="1826736"/>
            <a:ext cx="282628" cy="14661"/>
          </a:xfrm>
          <a:custGeom>
            <a:avLst/>
            <a:gdLst/>
            <a:ahLst/>
            <a:cxnLst/>
            <a:rect l="l" t="t" r="r" b="b"/>
            <a:pathLst>
              <a:path w="440689" h="22860">
                <a:moveTo>
                  <a:pt x="440436" y="0"/>
                </a:moveTo>
                <a:lnTo>
                  <a:pt x="0" y="0"/>
                </a:lnTo>
                <a:lnTo>
                  <a:pt x="0" y="22860"/>
                </a:lnTo>
                <a:lnTo>
                  <a:pt x="440436" y="22860"/>
                </a:lnTo>
                <a:lnTo>
                  <a:pt x="440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3683646" y="1815872"/>
            <a:ext cx="26959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462" dirty="0">
                <a:latin typeface="Tinos"/>
                <a:cs typeface="Tinos"/>
              </a:rPr>
              <a:t>𝑑</a:t>
            </a:r>
            <a:r>
              <a:rPr sz="1796" spc="-573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6605" y="1491574"/>
            <a:ext cx="4878791" cy="47076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lnSpc>
                <a:spcPts val="1754"/>
              </a:lnSpc>
              <a:spcBef>
                <a:spcPts val="61"/>
              </a:spcBef>
            </a:pPr>
            <a:r>
              <a:rPr sz="1796" spc="-321" dirty="0">
                <a:latin typeface="Tinos"/>
                <a:cs typeface="Tinos"/>
              </a:rPr>
              <a:t>𝑑𝑉</a:t>
            </a:r>
            <a:endParaRPr sz="1796" dirty="0">
              <a:latin typeface="Tinos"/>
              <a:cs typeface="Tinos"/>
            </a:endParaRPr>
          </a:p>
          <a:p>
            <a:pPr marL="369354">
              <a:lnSpc>
                <a:spcPts val="1754"/>
              </a:lnSpc>
              <a:tabLst>
                <a:tab pos="1081998" algn="l"/>
              </a:tabLst>
            </a:pP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480	</a:t>
            </a:r>
            <a:r>
              <a:rPr sz="1796" spc="326" dirty="0">
                <a:latin typeface="Tinos"/>
                <a:cs typeface="Tinos"/>
              </a:rPr>
              <a:t>−</a:t>
            </a:r>
            <a:r>
              <a:rPr sz="1796" spc="-55" dirty="0">
                <a:latin typeface="Tinos"/>
                <a:cs typeface="Tinos"/>
              </a:rPr>
              <a:t> </a:t>
            </a:r>
            <a:r>
              <a:rPr sz="1796" spc="-42" dirty="0">
                <a:latin typeface="Tinos"/>
                <a:cs typeface="Tinos"/>
              </a:rPr>
              <a:t>184𝑥</a:t>
            </a:r>
            <a:r>
              <a:rPr sz="1796" spc="3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+</a:t>
            </a:r>
            <a:r>
              <a:rPr sz="1796" spc="-61" dirty="0">
                <a:latin typeface="Tinos"/>
                <a:cs typeface="Tinos"/>
              </a:rPr>
              <a:t> </a:t>
            </a:r>
            <a:r>
              <a:rPr sz="1796" spc="-13" dirty="0">
                <a:latin typeface="Tinos"/>
                <a:cs typeface="Tinos"/>
              </a:rPr>
              <a:t>12𝑥</a:t>
            </a:r>
            <a:r>
              <a:rPr sz="1972" spc="-19" baseline="27100" dirty="0">
                <a:latin typeface="Tinos"/>
                <a:cs typeface="Tinos"/>
              </a:rPr>
              <a:t>2</a:t>
            </a:r>
            <a:r>
              <a:rPr sz="1972" spc="360" baseline="27100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103" dirty="0">
                <a:latin typeface="Tinos"/>
                <a:cs typeface="Tinos"/>
              </a:rPr>
              <a:t>4(120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−</a:t>
            </a:r>
            <a:r>
              <a:rPr sz="1796" spc="-55" dirty="0">
                <a:latin typeface="Tinos"/>
                <a:cs typeface="Tinos"/>
              </a:rPr>
              <a:t> </a:t>
            </a:r>
            <a:r>
              <a:rPr sz="1796" spc="-87" dirty="0">
                <a:latin typeface="Tinos"/>
                <a:cs typeface="Tinos"/>
              </a:rPr>
              <a:t>46𝑥</a:t>
            </a:r>
            <a:r>
              <a:rPr sz="1796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+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16" dirty="0">
                <a:latin typeface="Tinos"/>
                <a:cs typeface="Tinos"/>
              </a:rPr>
              <a:t>3𝑥</a:t>
            </a:r>
            <a:r>
              <a:rPr sz="1972" spc="24" baseline="27100" dirty="0">
                <a:latin typeface="Tinos"/>
                <a:cs typeface="Tinos"/>
              </a:rPr>
              <a:t>2</a:t>
            </a:r>
            <a:r>
              <a:rPr sz="1796" spc="16" dirty="0">
                <a:latin typeface="Tinos"/>
                <a:cs typeface="Tinos"/>
              </a:rPr>
              <a:t>)</a:t>
            </a:r>
            <a:endParaRPr sz="1796" dirty="0">
              <a:latin typeface="Tinos"/>
              <a:cs typeface="Tino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4512" y="2073283"/>
            <a:ext cx="426385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154" dirty="0">
                <a:latin typeface="Arial"/>
                <a:cs typeface="Arial"/>
              </a:rPr>
              <a:t>a</a:t>
            </a:r>
            <a:r>
              <a:rPr sz="1796" spc="73" dirty="0">
                <a:latin typeface="Arial"/>
                <a:cs typeface="Arial"/>
              </a:rPr>
              <a:t>t</a:t>
            </a:r>
            <a:r>
              <a:rPr sz="1796" spc="-99" dirty="0">
                <a:latin typeface="Arial"/>
                <a:cs typeface="Arial"/>
              </a:rPr>
              <a:t>au</a:t>
            </a:r>
            <a:endParaRPr sz="179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0756" y="2321539"/>
            <a:ext cx="219056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  <a:tabLst>
                <a:tab pos="504145" algn="l"/>
              </a:tabLst>
            </a:pPr>
            <a:r>
              <a:rPr sz="1796" spc="90" dirty="0">
                <a:latin typeface="Tinos"/>
                <a:cs typeface="Tinos"/>
              </a:rPr>
              <a:t>120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-87" dirty="0">
                <a:latin typeface="Tinos"/>
                <a:cs typeface="Tinos"/>
              </a:rPr>
              <a:t>46𝑥</a:t>
            </a:r>
            <a:r>
              <a:rPr sz="1796" spc="-6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-51" dirty="0">
                <a:latin typeface="Tinos"/>
                <a:cs typeface="Tinos"/>
              </a:rPr>
              <a:t>3𝑥</a:t>
            </a:r>
            <a:r>
              <a:rPr sz="1972" spc="-77" baseline="27100" dirty="0">
                <a:latin typeface="Tinos"/>
                <a:cs typeface="Tinos"/>
              </a:rPr>
              <a:t>2</a:t>
            </a:r>
            <a:r>
              <a:rPr sz="1972" spc="-67" baseline="27100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38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0</a:t>
            </a:r>
            <a:endParaRPr sz="1796">
              <a:latin typeface="Tinos"/>
              <a:cs typeface="Tino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4512" y="2646814"/>
            <a:ext cx="83118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112" dirty="0">
                <a:latin typeface="Arial"/>
                <a:cs typeface="Arial"/>
              </a:rPr>
              <a:t>sehingga</a:t>
            </a:r>
            <a:endParaRPr sz="179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53550" y="3195078"/>
            <a:ext cx="193848" cy="14661"/>
          </a:xfrm>
          <a:custGeom>
            <a:avLst/>
            <a:gdLst/>
            <a:ahLst/>
            <a:cxnLst/>
            <a:rect l="l" t="t" r="r" b="b"/>
            <a:pathLst>
              <a:path w="302260" h="22860">
                <a:moveTo>
                  <a:pt x="301751" y="0"/>
                </a:moveTo>
                <a:lnTo>
                  <a:pt x="0" y="0"/>
                </a:lnTo>
                <a:lnTo>
                  <a:pt x="0" y="22860"/>
                </a:lnTo>
                <a:lnTo>
                  <a:pt x="301751" y="22860"/>
                </a:lnTo>
                <a:lnTo>
                  <a:pt x="301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 txBox="1"/>
          <p:nvPr/>
        </p:nvSpPr>
        <p:spPr>
          <a:xfrm>
            <a:off x="5593704" y="3208273"/>
            <a:ext cx="112807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99" dirty="0">
                <a:latin typeface="Tinos"/>
                <a:cs typeface="Tinos"/>
              </a:rPr>
              <a:t>3</a:t>
            </a:r>
            <a:endParaRPr sz="1315">
              <a:latin typeface="Tinos"/>
              <a:cs typeface="Tino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4359" y="3032343"/>
            <a:ext cx="1798800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972" spc="144" baseline="44715" dirty="0">
                <a:latin typeface="Tinos"/>
                <a:cs typeface="Tinos"/>
              </a:rPr>
              <a:t>10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257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12</a:t>
            </a:r>
            <a:endParaRPr sz="1796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76" dirty="0">
                <a:solidFill>
                  <a:srgbClr val="000000"/>
                </a:solidFill>
                <a:latin typeface="Trebuchet MS"/>
                <a:cs typeface="Trebuchet MS"/>
              </a:rPr>
              <a:t>Grafik </a:t>
            </a:r>
            <a:r>
              <a:rPr sz="2822" spc="-144" dirty="0">
                <a:solidFill>
                  <a:srgbClr val="000000"/>
                </a:solidFill>
                <a:latin typeface="Trebuchet MS"/>
                <a:cs typeface="Trebuchet MS"/>
              </a:rPr>
              <a:t>Polinomial </a:t>
            </a:r>
            <a:r>
              <a:rPr sz="2822" spc="-112" dirty="0">
                <a:solidFill>
                  <a:srgbClr val="000000"/>
                </a:solidFill>
                <a:latin typeface="Trebuchet MS"/>
                <a:cs typeface="Trebuchet MS"/>
              </a:rPr>
              <a:t>dan </a:t>
            </a:r>
            <a:r>
              <a:rPr sz="2822" spc="-109" dirty="0">
                <a:solidFill>
                  <a:srgbClr val="000000"/>
                </a:solidFill>
                <a:latin typeface="Trebuchet MS"/>
                <a:cs typeface="Trebuchet MS"/>
              </a:rPr>
              <a:t>Fungsi</a:t>
            </a:r>
            <a:r>
              <a:rPr sz="2822" spc="-426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28" dirty="0">
                <a:solidFill>
                  <a:srgbClr val="000000"/>
                </a:solidFill>
                <a:latin typeface="Trebuchet MS"/>
                <a:cs typeface="Trebuchet MS"/>
              </a:rPr>
              <a:t>Rasional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512" y="1064424"/>
            <a:ext cx="454932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154746" indent="-147008">
              <a:spcBef>
                <a:spcPts val="61"/>
              </a:spcBef>
              <a:buChar char="•"/>
              <a:tabLst>
                <a:tab pos="155153" algn="l"/>
              </a:tabLst>
            </a:pPr>
            <a:r>
              <a:rPr sz="1796" spc="-38" dirty="0">
                <a:latin typeface="Arial"/>
                <a:cs typeface="Arial"/>
              </a:rPr>
              <a:t>Metode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61" dirty="0">
                <a:latin typeface="Arial"/>
                <a:cs typeface="Arial"/>
              </a:rPr>
              <a:t>membuat </a:t>
            </a:r>
            <a:r>
              <a:rPr sz="1796" spc="-58" dirty="0">
                <a:latin typeface="Arial"/>
                <a:cs typeface="Arial"/>
              </a:rPr>
              <a:t>grafik </a:t>
            </a:r>
            <a:r>
              <a:rPr sz="1796" spc="-67" dirty="0">
                <a:latin typeface="Arial"/>
                <a:cs typeface="Arial"/>
              </a:rPr>
              <a:t>Polinomial</a:t>
            </a:r>
            <a:r>
              <a:rPr sz="1796" spc="-221" dirty="0">
                <a:latin typeface="Arial"/>
                <a:cs typeface="Arial"/>
              </a:rPr>
              <a:t> </a:t>
            </a:r>
            <a:r>
              <a:rPr sz="1796" spc="-87" dirty="0">
                <a:latin typeface="Tinos"/>
                <a:cs typeface="Tinos"/>
              </a:rPr>
              <a:t>𝑃(𝑥)</a:t>
            </a:r>
            <a:endParaRPr sz="1796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0622" y="1457284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2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7"/>
                </a:lnTo>
                <a:lnTo>
                  <a:pt x="327532" y="328929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37" y="37415"/>
                </a:lnTo>
                <a:lnTo>
                  <a:pt x="351339" y="8598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29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2774512" y="1392288"/>
            <a:ext cx="6642568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338404" algn="l"/>
                <a:tab pos="1078333" algn="l"/>
                <a:tab pos="1945316" algn="l"/>
                <a:tab pos="2854244" algn="l"/>
                <a:tab pos="3325403" algn="l"/>
                <a:tab pos="4005877" algn="l"/>
                <a:tab pos="4488847" algn="l"/>
                <a:tab pos="4731146" algn="l"/>
                <a:tab pos="4953898" algn="l"/>
                <a:tab pos="5636408" algn="l"/>
                <a:tab pos="6284304" algn="l"/>
              </a:tabLst>
            </a:pPr>
            <a:r>
              <a:rPr sz="1796" spc="-71" dirty="0">
                <a:latin typeface="Arial"/>
                <a:cs typeface="Arial"/>
              </a:rPr>
              <a:t>1.	</a:t>
            </a:r>
            <a:r>
              <a:rPr sz="1796" spc="-131" dirty="0">
                <a:latin typeface="Arial"/>
                <a:cs typeface="Arial"/>
              </a:rPr>
              <a:t>H</a:t>
            </a:r>
            <a:r>
              <a:rPr sz="1796" spc="-48" dirty="0">
                <a:latin typeface="Arial"/>
                <a:cs typeface="Arial"/>
              </a:rPr>
              <a:t>i</a:t>
            </a:r>
            <a:r>
              <a:rPr sz="1796" spc="103" dirty="0">
                <a:latin typeface="Arial"/>
                <a:cs typeface="Arial"/>
              </a:rPr>
              <a:t>t</a:t>
            </a:r>
            <a:r>
              <a:rPr sz="1796" spc="-93" dirty="0">
                <a:latin typeface="Arial"/>
                <a:cs typeface="Arial"/>
              </a:rPr>
              <a:t>un</a:t>
            </a:r>
            <a:r>
              <a:rPr sz="1796" spc="-90" dirty="0">
                <a:latin typeface="Arial"/>
                <a:cs typeface="Arial"/>
              </a:rPr>
              <a:t>g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3" dirty="0">
                <a:latin typeface="Arial"/>
                <a:cs typeface="Arial"/>
              </a:rPr>
              <a:t>tur</a:t>
            </a:r>
            <a:r>
              <a:rPr sz="1796" spc="6" dirty="0">
                <a:latin typeface="Arial"/>
                <a:cs typeface="Arial"/>
              </a:rPr>
              <a:t>u</a:t>
            </a:r>
            <a:r>
              <a:rPr sz="1796" spc="-90" dirty="0">
                <a:latin typeface="Arial"/>
                <a:cs typeface="Arial"/>
              </a:rPr>
              <a:t>na</a:t>
            </a:r>
            <a:r>
              <a:rPr sz="1796" spc="-87" dirty="0">
                <a:latin typeface="Arial"/>
                <a:cs typeface="Arial"/>
              </a:rPr>
              <a:t>n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3" dirty="0">
                <a:latin typeface="Arial"/>
                <a:cs typeface="Arial"/>
              </a:rPr>
              <a:t>per</a:t>
            </a:r>
            <a:r>
              <a:rPr sz="1796" spc="-29" dirty="0">
                <a:latin typeface="Arial"/>
                <a:cs typeface="Arial"/>
              </a:rPr>
              <a:t>t</a:t>
            </a:r>
            <a:r>
              <a:rPr sz="1796" spc="-115" dirty="0">
                <a:latin typeface="Arial"/>
                <a:cs typeface="Arial"/>
              </a:rPr>
              <a:t>ama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90" dirty="0">
                <a:latin typeface="Arial"/>
                <a:cs typeface="Arial"/>
              </a:rPr>
              <a:t>da</a:t>
            </a:r>
            <a:r>
              <a:rPr sz="1796" spc="-87" dirty="0">
                <a:latin typeface="Arial"/>
                <a:cs typeface="Arial"/>
              </a:rPr>
              <a:t>n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38" dirty="0">
                <a:latin typeface="Arial"/>
                <a:cs typeface="Arial"/>
              </a:rPr>
              <a:t>k</a:t>
            </a:r>
            <a:r>
              <a:rPr sz="1796" spc="-93" dirty="0">
                <a:latin typeface="Arial"/>
                <a:cs typeface="Arial"/>
              </a:rPr>
              <a:t>edua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03" dirty="0">
                <a:latin typeface="Arial"/>
                <a:cs typeface="Arial"/>
              </a:rPr>
              <a:t>d</a:t>
            </a:r>
            <a:r>
              <a:rPr sz="1796" spc="-93" dirty="0">
                <a:latin typeface="Arial"/>
                <a:cs typeface="Arial"/>
              </a:rPr>
              <a:t>a</a:t>
            </a:r>
            <a:r>
              <a:rPr sz="1796" spc="19" dirty="0">
                <a:latin typeface="Arial"/>
                <a:cs typeface="Arial"/>
              </a:rPr>
              <a:t>ri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369" dirty="0">
                <a:latin typeface="Tinos"/>
                <a:cs typeface="Tinos"/>
              </a:rPr>
              <a:t>𝑃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571" dirty="0">
                <a:latin typeface="Tinos"/>
                <a:cs typeface="Tinos"/>
              </a:rPr>
              <a:t>𝑥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3" dirty="0">
                <a:latin typeface="Tinos"/>
                <a:cs typeface="Tinos"/>
              </a:rPr>
              <a:t> </a:t>
            </a:r>
            <a:r>
              <a:rPr sz="1796" spc="-122" dirty="0">
                <a:latin typeface="Arial"/>
                <a:cs typeface="Arial"/>
              </a:rPr>
              <a:t>y</a:t>
            </a:r>
            <a:r>
              <a:rPr sz="1796" spc="-22" dirty="0">
                <a:latin typeface="Arial"/>
                <a:cs typeface="Arial"/>
              </a:rPr>
              <a:t>aitu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372" dirty="0">
                <a:latin typeface="Tinos"/>
                <a:cs typeface="Tinos"/>
              </a:rPr>
              <a:t>𝑃</a:t>
            </a:r>
            <a:r>
              <a:rPr sz="1796" spc="71" dirty="0">
                <a:latin typeface="Tinos"/>
                <a:cs typeface="Tinos"/>
              </a:rPr>
              <a:t>′</a:t>
            </a:r>
            <a:r>
              <a:rPr sz="1796" spc="144" dirty="0">
                <a:latin typeface="Tinos"/>
                <a:cs typeface="Tinos"/>
              </a:rPr>
              <a:t>(</a:t>
            </a:r>
            <a:r>
              <a:rPr sz="1796" spc="-519" dirty="0">
                <a:latin typeface="Tinos"/>
                <a:cs typeface="Tinos"/>
              </a:rPr>
              <a:t>𝑥</a:t>
            </a:r>
            <a:r>
              <a:rPr sz="1796" spc="144" dirty="0">
                <a:latin typeface="Tinos"/>
                <a:cs typeface="Tinos"/>
              </a:rPr>
              <a:t>)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103" dirty="0">
                <a:latin typeface="Arial"/>
                <a:cs typeface="Arial"/>
              </a:rPr>
              <a:t>d</a:t>
            </a:r>
            <a:r>
              <a:rPr sz="1796" spc="-93" dirty="0">
                <a:latin typeface="Arial"/>
                <a:cs typeface="Arial"/>
              </a:rPr>
              <a:t>a</a:t>
            </a:r>
            <a:r>
              <a:rPr sz="1796" spc="-58" dirty="0">
                <a:latin typeface="Arial"/>
                <a:cs typeface="Arial"/>
              </a:rPr>
              <a:t>n</a:t>
            </a:r>
            <a:endParaRPr sz="179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8742" y="1555511"/>
            <a:ext cx="314800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53" baseline="-19841" dirty="0">
                <a:latin typeface="Tinos"/>
                <a:cs typeface="Tinos"/>
              </a:rPr>
              <a:t>𝑃</a:t>
            </a:r>
            <a:r>
              <a:rPr sz="1315" spc="35" dirty="0">
                <a:latin typeface="Tinos"/>
                <a:cs typeface="Tinos"/>
              </a:rPr>
              <a:t>′′</a:t>
            </a:r>
            <a:endParaRPr sz="1315">
              <a:latin typeface="Tinos"/>
              <a:cs typeface="Tino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8674" y="1703586"/>
            <a:ext cx="276519" cy="210953"/>
          </a:xfrm>
          <a:custGeom>
            <a:avLst/>
            <a:gdLst/>
            <a:ahLst/>
            <a:cxnLst/>
            <a:rect l="l" t="t" r="r" b="b"/>
            <a:pathLst>
              <a:path w="431164" h="328930">
                <a:moveTo>
                  <a:pt x="326008" y="0"/>
                </a:moveTo>
                <a:lnTo>
                  <a:pt x="321310" y="13334"/>
                </a:lnTo>
                <a:lnTo>
                  <a:pt x="340360" y="21595"/>
                </a:lnTo>
                <a:lnTo>
                  <a:pt x="356743" y="33035"/>
                </a:lnTo>
                <a:lnTo>
                  <a:pt x="381507" y="65404"/>
                </a:lnTo>
                <a:lnTo>
                  <a:pt x="396081" y="109156"/>
                </a:lnTo>
                <a:lnTo>
                  <a:pt x="400938" y="162813"/>
                </a:lnTo>
                <a:lnTo>
                  <a:pt x="399704" y="191789"/>
                </a:lnTo>
                <a:lnTo>
                  <a:pt x="389901" y="241788"/>
                </a:lnTo>
                <a:lnTo>
                  <a:pt x="370359" y="280838"/>
                </a:lnTo>
                <a:lnTo>
                  <a:pt x="340554" y="307179"/>
                </a:lnTo>
                <a:lnTo>
                  <a:pt x="321818" y="315467"/>
                </a:lnTo>
                <a:lnTo>
                  <a:pt x="326008" y="328929"/>
                </a:lnTo>
                <a:lnTo>
                  <a:pt x="370839" y="307879"/>
                </a:lnTo>
                <a:lnTo>
                  <a:pt x="403860" y="271398"/>
                </a:lnTo>
                <a:lnTo>
                  <a:pt x="424148" y="222599"/>
                </a:lnTo>
                <a:lnTo>
                  <a:pt x="430911" y="164464"/>
                </a:lnTo>
                <a:lnTo>
                  <a:pt x="429200" y="134346"/>
                </a:lnTo>
                <a:lnTo>
                  <a:pt x="415587" y="80918"/>
                </a:lnTo>
                <a:lnTo>
                  <a:pt x="388731" y="37415"/>
                </a:lnTo>
                <a:lnTo>
                  <a:pt x="349869" y="8598"/>
                </a:lnTo>
                <a:lnTo>
                  <a:pt x="326008" y="0"/>
                </a:lnTo>
                <a:close/>
              </a:path>
              <a:path w="43116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474484" y="1638590"/>
            <a:ext cx="137648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571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4512" y="1967155"/>
            <a:ext cx="6645011" cy="2176114"/>
          </a:xfrm>
          <a:prstGeom prst="rect">
            <a:avLst/>
          </a:prstGeom>
        </p:spPr>
        <p:txBody>
          <a:bodyPr vert="horz" wrap="square" lIns="0" tIns="39502" rIns="0" bIns="0" rtlCol="0">
            <a:spAutoFit/>
          </a:bodyPr>
          <a:lstStyle/>
          <a:p>
            <a:pPr marL="338404" marR="4479" indent="-330667" algn="just">
              <a:lnSpc>
                <a:spcPts val="1930"/>
              </a:lnSpc>
              <a:spcBef>
                <a:spcPts val="310"/>
              </a:spcBef>
              <a:buAutoNum type="arabicPeriod" startAt="2"/>
              <a:tabLst>
                <a:tab pos="338812" algn="l"/>
              </a:tabLst>
            </a:pPr>
            <a:r>
              <a:rPr sz="1796" spc="-77" dirty="0">
                <a:latin typeface="Arial"/>
                <a:cs typeface="Arial"/>
              </a:rPr>
              <a:t>Dari </a:t>
            </a:r>
            <a:r>
              <a:rPr sz="1796" spc="-64" dirty="0">
                <a:latin typeface="Tinos"/>
                <a:cs typeface="Tinos"/>
              </a:rPr>
              <a:t>𝑃′(𝑥) </a:t>
            </a:r>
            <a:r>
              <a:rPr sz="1796" spc="-45" dirty="0">
                <a:latin typeface="Arial"/>
                <a:cs typeface="Arial"/>
              </a:rPr>
              <a:t>tentukan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73" dirty="0">
                <a:latin typeface="Arial"/>
                <a:cs typeface="Arial"/>
              </a:rPr>
              <a:t>stasioner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77" dirty="0">
                <a:latin typeface="Arial"/>
                <a:cs typeface="Arial"/>
              </a:rPr>
              <a:t>dimana </a:t>
            </a:r>
            <a:r>
              <a:rPr sz="1796" spc="-285" dirty="0">
                <a:latin typeface="Tinos"/>
                <a:cs typeface="Tinos"/>
              </a:rPr>
              <a:t>𝑃 </a:t>
            </a:r>
            <a:r>
              <a:rPr sz="1796" spc="-71" dirty="0">
                <a:latin typeface="Arial"/>
                <a:cs typeface="Arial"/>
              </a:rPr>
              <a:t>naik </a:t>
            </a:r>
            <a:r>
              <a:rPr sz="1796" spc="-83" dirty="0">
                <a:latin typeface="Arial"/>
                <a:cs typeface="Arial"/>
              </a:rPr>
              <a:t>dan  </a:t>
            </a:r>
            <a:r>
              <a:rPr sz="1796" spc="-13" dirty="0">
                <a:latin typeface="Arial"/>
                <a:cs typeface="Arial"/>
              </a:rPr>
              <a:t>turun</a:t>
            </a:r>
            <a:endParaRPr sz="1796">
              <a:latin typeface="Arial"/>
              <a:cs typeface="Arial"/>
            </a:endParaRPr>
          </a:p>
          <a:p>
            <a:pPr marL="338404" marR="3258" indent="-330667" algn="just">
              <a:lnSpc>
                <a:spcPts val="1930"/>
              </a:lnSpc>
              <a:spcBef>
                <a:spcPts val="657"/>
              </a:spcBef>
              <a:buAutoNum type="arabicPeriod" startAt="2"/>
              <a:tabLst>
                <a:tab pos="338812" algn="l"/>
              </a:tabLst>
            </a:pPr>
            <a:r>
              <a:rPr sz="1796" spc="-77" dirty="0">
                <a:latin typeface="Arial"/>
                <a:cs typeface="Arial"/>
              </a:rPr>
              <a:t>Dari </a:t>
            </a:r>
            <a:r>
              <a:rPr sz="1796" spc="-42" dirty="0">
                <a:latin typeface="Tinos"/>
                <a:cs typeface="Tinos"/>
              </a:rPr>
              <a:t>𝑃′′(𝑥) </a:t>
            </a:r>
            <a:r>
              <a:rPr sz="1796" spc="-45" dirty="0">
                <a:latin typeface="Arial"/>
                <a:cs typeface="Arial"/>
              </a:rPr>
              <a:t>tentukan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61" dirty="0">
                <a:latin typeface="Arial"/>
                <a:cs typeface="Arial"/>
              </a:rPr>
              <a:t>belok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77" dirty="0">
                <a:latin typeface="Arial"/>
                <a:cs typeface="Arial"/>
              </a:rPr>
              <a:t>dimana </a:t>
            </a:r>
            <a:r>
              <a:rPr sz="1796" spc="-285" dirty="0">
                <a:latin typeface="Tinos"/>
                <a:cs typeface="Tinos"/>
              </a:rPr>
              <a:t>𝑃 </a:t>
            </a:r>
            <a:r>
              <a:rPr sz="1796" spc="-106" dirty="0">
                <a:latin typeface="Arial"/>
                <a:cs typeface="Arial"/>
              </a:rPr>
              <a:t>cekung </a:t>
            </a:r>
            <a:r>
              <a:rPr sz="1796" spc="-122" dirty="0">
                <a:latin typeface="Arial"/>
                <a:cs typeface="Arial"/>
              </a:rPr>
              <a:t>ke </a:t>
            </a:r>
            <a:r>
              <a:rPr sz="1796" spc="-106" dirty="0">
                <a:latin typeface="Arial"/>
                <a:cs typeface="Arial"/>
              </a:rPr>
              <a:t>atas 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106" dirty="0">
                <a:latin typeface="Arial"/>
                <a:cs typeface="Arial"/>
              </a:rPr>
              <a:t>cekung </a:t>
            </a:r>
            <a:r>
              <a:rPr sz="1796" spc="-122" dirty="0">
                <a:latin typeface="Arial"/>
                <a:cs typeface="Arial"/>
              </a:rPr>
              <a:t>ke</a:t>
            </a:r>
            <a:r>
              <a:rPr sz="1796" spc="-77" dirty="0">
                <a:latin typeface="Arial"/>
                <a:cs typeface="Arial"/>
              </a:rPr>
              <a:t> </a:t>
            </a:r>
            <a:r>
              <a:rPr sz="1796" spc="-93" dirty="0">
                <a:latin typeface="Arial"/>
                <a:cs typeface="Arial"/>
              </a:rPr>
              <a:t>bawah</a:t>
            </a:r>
            <a:endParaRPr sz="1796">
              <a:latin typeface="Arial"/>
              <a:cs typeface="Arial"/>
            </a:endParaRPr>
          </a:p>
          <a:p>
            <a:pPr marL="338404" marR="4072" indent="-330667" algn="just">
              <a:lnSpc>
                <a:spcPct val="90000"/>
              </a:lnSpc>
              <a:spcBef>
                <a:spcPts val="621"/>
              </a:spcBef>
              <a:buAutoNum type="arabicPeriod" startAt="2"/>
              <a:tabLst>
                <a:tab pos="338812" algn="l"/>
              </a:tabLst>
            </a:pPr>
            <a:r>
              <a:rPr sz="1796" spc="-58" dirty="0">
                <a:latin typeface="Arial"/>
                <a:cs typeface="Arial"/>
              </a:rPr>
              <a:t>Plot irisan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87" dirty="0">
                <a:latin typeface="Arial"/>
                <a:cs typeface="Arial"/>
              </a:rPr>
              <a:t>sumbu </a:t>
            </a:r>
            <a:r>
              <a:rPr sz="1796" spc="-212" dirty="0">
                <a:latin typeface="Tinos"/>
                <a:cs typeface="Tinos"/>
              </a:rPr>
              <a:t>𝑦</a:t>
            </a:r>
            <a:r>
              <a:rPr sz="1796" spc="-212" dirty="0">
                <a:latin typeface="Arial"/>
                <a:cs typeface="Arial"/>
              </a:rPr>
              <a:t>,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90" dirty="0">
                <a:latin typeface="Arial"/>
                <a:cs typeface="Arial"/>
              </a:rPr>
              <a:t>stasioner,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64" dirty="0">
                <a:latin typeface="Arial"/>
                <a:cs typeface="Arial"/>
              </a:rPr>
              <a:t>belok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58" dirty="0">
                <a:latin typeface="Arial"/>
                <a:cs typeface="Arial"/>
              </a:rPr>
              <a:t>jika  </a:t>
            </a:r>
            <a:r>
              <a:rPr sz="1796" spc="-64" dirty="0">
                <a:latin typeface="Arial"/>
                <a:cs typeface="Arial"/>
              </a:rPr>
              <a:t>mungkin, </a:t>
            </a:r>
            <a:r>
              <a:rPr sz="1796" spc="-80" dirty="0">
                <a:latin typeface="Arial"/>
                <a:cs typeface="Arial"/>
              </a:rPr>
              <a:t>irisannya </a:t>
            </a:r>
            <a:r>
              <a:rPr sz="1796" spc="-58" dirty="0">
                <a:latin typeface="Arial"/>
                <a:cs typeface="Arial"/>
              </a:rPr>
              <a:t>terhadap </a:t>
            </a:r>
            <a:r>
              <a:rPr sz="1796" spc="-87" dirty="0">
                <a:latin typeface="Arial"/>
                <a:cs typeface="Arial"/>
              </a:rPr>
              <a:t>sumbu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48" dirty="0">
                <a:latin typeface="Arial"/>
                <a:cs typeface="Arial"/>
              </a:rPr>
              <a:t>. </a:t>
            </a:r>
            <a:r>
              <a:rPr sz="1796" spc="-77" dirty="0">
                <a:latin typeface="Arial"/>
                <a:cs typeface="Arial"/>
              </a:rPr>
              <a:t>Akhirnya, </a:t>
            </a:r>
            <a:r>
              <a:rPr sz="1796" spc="-3" dirty="0">
                <a:latin typeface="Arial"/>
                <a:cs typeface="Arial"/>
              </a:rPr>
              <a:t>plot </a:t>
            </a:r>
            <a:r>
              <a:rPr sz="1796" spc="19" dirty="0">
                <a:latin typeface="Arial"/>
                <a:cs typeface="Arial"/>
              </a:rPr>
              <a:t>titik-titik  </a:t>
            </a:r>
            <a:r>
              <a:rPr sz="1796" spc="-73" dirty="0">
                <a:latin typeface="Arial"/>
                <a:cs typeface="Arial"/>
              </a:rPr>
              <a:t>tambahan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58" dirty="0">
                <a:latin typeface="Arial"/>
                <a:cs typeface="Arial"/>
              </a:rPr>
              <a:t>diperlukan</a:t>
            </a:r>
            <a:r>
              <a:rPr sz="1796" spc="382" dirty="0">
                <a:latin typeface="Arial"/>
                <a:cs typeface="Arial"/>
              </a:rPr>
              <a:t>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64" dirty="0">
                <a:latin typeface="Arial"/>
                <a:cs typeface="Arial"/>
              </a:rPr>
              <a:t>memperoleh </a:t>
            </a:r>
            <a:r>
              <a:rPr sz="1796" spc="-93" dirty="0">
                <a:latin typeface="Arial"/>
                <a:cs typeface="Arial"/>
              </a:rPr>
              <a:t>akurasi </a:t>
            </a:r>
            <a:r>
              <a:rPr sz="1796" spc="-119" dirty="0">
                <a:latin typeface="Arial"/>
                <a:cs typeface="Arial"/>
              </a:rPr>
              <a:t>yang  </a:t>
            </a:r>
            <a:r>
              <a:rPr sz="1796" spc="-64" dirty="0">
                <a:latin typeface="Arial"/>
                <a:cs typeface="Arial"/>
              </a:rPr>
              <a:t>diinginkan </a:t>
            </a:r>
            <a:r>
              <a:rPr sz="1796" spc="-80" dirty="0">
                <a:latin typeface="Arial"/>
                <a:cs typeface="Arial"/>
              </a:rPr>
              <a:t>dalam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58" dirty="0">
                <a:latin typeface="Arial"/>
                <a:cs typeface="Arial"/>
              </a:rPr>
              <a:t>grafik.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0451" y="1335355"/>
            <a:ext cx="175115" cy="9774"/>
          </a:xfrm>
          <a:custGeom>
            <a:avLst/>
            <a:gdLst/>
            <a:ahLst/>
            <a:cxnLst/>
            <a:rect l="l" t="t" r="r" b="b"/>
            <a:pathLst>
              <a:path w="273050" h="15239">
                <a:moveTo>
                  <a:pt x="272796" y="0"/>
                </a:moveTo>
                <a:lnTo>
                  <a:pt x="0" y="0"/>
                </a:lnTo>
                <a:lnTo>
                  <a:pt x="0" y="15239"/>
                </a:lnTo>
                <a:lnTo>
                  <a:pt x="272796" y="15239"/>
                </a:lnTo>
                <a:lnTo>
                  <a:pt x="272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/>
          <p:nvPr/>
        </p:nvSpPr>
        <p:spPr>
          <a:xfrm>
            <a:off x="6594141" y="1724518"/>
            <a:ext cx="407652" cy="9774"/>
          </a:xfrm>
          <a:custGeom>
            <a:avLst/>
            <a:gdLst/>
            <a:ahLst/>
            <a:cxnLst/>
            <a:rect l="l" t="t" r="r" b="b"/>
            <a:pathLst>
              <a:path w="635634" h="15239">
                <a:moveTo>
                  <a:pt x="635508" y="0"/>
                </a:moveTo>
                <a:lnTo>
                  <a:pt x="0" y="0"/>
                </a:lnTo>
                <a:lnTo>
                  <a:pt x="0" y="15239"/>
                </a:lnTo>
                <a:lnTo>
                  <a:pt x="635508" y="15239"/>
                </a:lnTo>
                <a:lnTo>
                  <a:pt x="635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8840" y="1117234"/>
          <a:ext cx="6743972" cy="95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36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𝒙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452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32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𝟎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32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𝟏𝟎</a:t>
                      </a:r>
                      <a:endParaRPr sz="1200">
                        <a:latin typeface="Tinos"/>
                        <a:cs typeface="Tinos"/>
                      </a:endParaRPr>
                    </a:p>
                    <a:p>
                      <a:pPr algn="ctr">
                        <a:lnSpc>
                          <a:spcPts val="2070"/>
                        </a:lnSpc>
                        <a:spcBef>
                          <a:spcPts val="405"/>
                        </a:spcBef>
                      </a:pPr>
                      <a:r>
                        <a:rPr sz="1200" spc="-32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𝟑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325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2376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𝟖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275" dirty="0">
                          <a:latin typeface="Tinos"/>
                          <a:cs typeface="Tinos"/>
                        </a:rPr>
                        <a:t>𝑉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496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Tinos"/>
                          <a:cs typeface="Tinos"/>
                        </a:rPr>
                        <a:t>0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90" dirty="0">
                          <a:latin typeface="Tinos"/>
                          <a:cs typeface="Tinos"/>
                        </a:rPr>
                        <a:t>19600</a:t>
                      </a:r>
                      <a:endParaRPr sz="1200">
                        <a:latin typeface="Tinos"/>
                        <a:cs typeface="Tinos"/>
                      </a:endParaRPr>
                    </a:p>
                    <a:p>
                      <a:pPr algn="ctr">
                        <a:lnSpc>
                          <a:spcPts val="2060"/>
                        </a:lnSpc>
                        <a:spcBef>
                          <a:spcPts val="409"/>
                        </a:spcBef>
                      </a:pPr>
                      <a:r>
                        <a:rPr sz="1200" spc="90" dirty="0">
                          <a:latin typeface="Tinos"/>
                          <a:cs typeface="Tinos"/>
                        </a:rPr>
                        <a:t>27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325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12433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Tinos"/>
                          <a:cs typeface="Tinos"/>
                        </a:rPr>
                        <a:t>0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93458" y="628134"/>
            <a:ext cx="124210" cy="9774"/>
          </a:xfrm>
          <a:custGeom>
            <a:avLst/>
            <a:gdLst/>
            <a:ahLst/>
            <a:cxnLst/>
            <a:rect l="l" t="t" r="r" b="b"/>
            <a:pathLst>
              <a:path w="193675" h="15240">
                <a:moveTo>
                  <a:pt x="193548" y="0"/>
                </a:moveTo>
                <a:lnTo>
                  <a:pt x="0" y="0"/>
                </a:lnTo>
                <a:lnTo>
                  <a:pt x="0" y="15239"/>
                </a:lnTo>
                <a:lnTo>
                  <a:pt x="193548" y="15239"/>
                </a:lnTo>
                <a:lnTo>
                  <a:pt x="19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7686046" y="473544"/>
            <a:ext cx="141720" cy="13823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34" spc="71" dirty="0">
                <a:latin typeface="Tinos"/>
                <a:cs typeface="Tinos"/>
              </a:rPr>
              <a:t>10</a:t>
            </a:r>
            <a:endParaRPr sz="834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6345" y="632858"/>
            <a:ext cx="78598" cy="13823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34" spc="71" dirty="0">
                <a:latin typeface="Tinos"/>
                <a:cs typeface="Tinos"/>
              </a:rPr>
              <a:t>3</a:t>
            </a:r>
            <a:endParaRPr sz="834">
              <a:latin typeface="Tinos"/>
              <a:cs typeface="Tino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24015" y="566309"/>
            <a:ext cx="6743971" cy="185837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  <a:tabLst>
                <a:tab pos="5093577" algn="l"/>
              </a:tabLst>
            </a:pPr>
            <a:r>
              <a:rPr sz="1154" spc="-80" dirty="0">
                <a:solidFill>
                  <a:srgbClr val="000000"/>
                </a:solidFill>
              </a:rPr>
              <a:t>Karena</a:t>
            </a:r>
            <a:r>
              <a:rPr sz="1154" spc="-55" dirty="0">
                <a:solidFill>
                  <a:srgbClr val="000000"/>
                </a:solidFill>
              </a:rPr>
              <a:t> </a:t>
            </a:r>
            <a:r>
              <a:rPr sz="1154" spc="-285" dirty="0">
                <a:solidFill>
                  <a:srgbClr val="000000"/>
                </a:solidFill>
                <a:latin typeface="Tinos"/>
                <a:cs typeface="Tinos"/>
              </a:rPr>
              <a:t>𝑥                                                                                                                </a:t>
            </a:r>
            <a:r>
              <a:rPr sz="1154" spc="208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  <a:r>
              <a:rPr sz="1154" spc="45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58" dirty="0">
                <a:solidFill>
                  <a:srgbClr val="000000"/>
                </a:solidFill>
                <a:latin typeface="Tinos"/>
                <a:cs typeface="Tinos"/>
              </a:rPr>
              <a:t>12</a:t>
            </a:r>
            <a:r>
              <a:rPr sz="1154" spc="-26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-58" dirty="0">
                <a:solidFill>
                  <a:srgbClr val="000000"/>
                </a:solidFill>
              </a:rPr>
              <a:t>berada</a:t>
            </a:r>
            <a:r>
              <a:rPr sz="1154" spc="-45" dirty="0">
                <a:solidFill>
                  <a:srgbClr val="000000"/>
                </a:solidFill>
              </a:rPr>
              <a:t> </a:t>
            </a:r>
            <a:r>
              <a:rPr sz="1154" spc="-16" dirty="0">
                <a:solidFill>
                  <a:srgbClr val="000000"/>
                </a:solidFill>
              </a:rPr>
              <a:t>di</a:t>
            </a:r>
            <a:r>
              <a:rPr sz="1154" spc="-55" dirty="0">
                <a:solidFill>
                  <a:srgbClr val="000000"/>
                </a:solidFill>
              </a:rPr>
              <a:t> </a:t>
            </a:r>
            <a:r>
              <a:rPr sz="1154" spc="-29" dirty="0">
                <a:solidFill>
                  <a:srgbClr val="000000"/>
                </a:solidFill>
              </a:rPr>
              <a:t>luar</a:t>
            </a:r>
            <a:r>
              <a:rPr sz="1154" spc="-51" dirty="0">
                <a:solidFill>
                  <a:srgbClr val="000000"/>
                </a:solidFill>
              </a:rPr>
              <a:t> </a:t>
            </a:r>
            <a:r>
              <a:rPr sz="1154" spc="-71" dirty="0">
                <a:solidFill>
                  <a:srgbClr val="000000"/>
                </a:solidFill>
              </a:rPr>
              <a:t>selang</a:t>
            </a:r>
            <a:r>
              <a:rPr sz="1154" spc="-35" dirty="0">
                <a:solidFill>
                  <a:srgbClr val="000000"/>
                </a:solidFill>
              </a:rPr>
              <a:t> </a:t>
            </a:r>
            <a:r>
              <a:rPr sz="1154" spc="42" dirty="0">
                <a:solidFill>
                  <a:srgbClr val="000000"/>
                </a:solidFill>
                <a:latin typeface="Tinos"/>
                <a:cs typeface="Tinos"/>
              </a:rPr>
              <a:t>[0</a:t>
            </a:r>
            <a:r>
              <a:rPr sz="1154" spc="-32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-55" dirty="0">
                <a:solidFill>
                  <a:srgbClr val="000000"/>
                </a:solidFill>
                <a:latin typeface="Tinos"/>
                <a:cs typeface="Tinos"/>
              </a:rPr>
              <a:t>,</a:t>
            </a:r>
            <a:r>
              <a:rPr sz="1154" spc="-93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38" dirty="0">
                <a:solidFill>
                  <a:srgbClr val="000000"/>
                </a:solidFill>
                <a:latin typeface="Tinos"/>
                <a:cs typeface="Tinos"/>
              </a:rPr>
              <a:t>8]</a:t>
            </a:r>
            <a:r>
              <a:rPr sz="1154" spc="-29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-22" dirty="0">
                <a:solidFill>
                  <a:srgbClr val="000000"/>
                </a:solidFill>
              </a:rPr>
              <a:t>nilai</a:t>
            </a:r>
            <a:r>
              <a:rPr sz="1154" spc="-45" dirty="0">
                <a:solidFill>
                  <a:srgbClr val="000000"/>
                </a:solidFill>
              </a:rPr>
              <a:t> </a:t>
            </a:r>
            <a:r>
              <a:rPr sz="1154" spc="-55" dirty="0">
                <a:solidFill>
                  <a:srgbClr val="000000"/>
                </a:solidFill>
              </a:rPr>
              <a:t>maksimum</a:t>
            </a:r>
            <a:r>
              <a:rPr sz="1154" spc="-61" dirty="0">
                <a:solidFill>
                  <a:srgbClr val="000000"/>
                </a:solidFill>
              </a:rPr>
              <a:t> </a:t>
            </a:r>
            <a:r>
              <a:rPr sz="1154" spc="-176" dirty="0">
                <a:solidFill>
                  <a:srgbClr val="000000"/>
                </a:solidFill>
                <a:latin typeface="Tinos"/>
                <a:cs typeface="Tinos"/>
              </a:rPr>
              <a:t>𝑉 </a:t>
            </a:r>
            <a:r>
              <a:rPr sz="1154" spc="-90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-16" dirty="0">
                <a:solidFill>
                  <a:srgbClr val="000000"/>
                </a:solidFill>
              </a:rPr>
              <a:t>terjadi</a:t>
            </a:r>
            <a:r>
              <a:rPr sz="1154" spc="-61" dirty="0">
                <a:solidFill>
                  <a:srgbClr val="000000"/>
                </a:solidFill>
              </a:rPr>
              <a:t> </a:t>
            </a:r>
            <a:r>
              <a:rPr sz="1154" spc="-16" dirty="0">
                <a:solidFill>
                  <a:srgbClr val="000000"/>
                </a:solidFill>
              </a:rPr>
              <a:t>di</a:t>
            </a:r>
            <a:r>
              <a:rPr sz="1154" spc="-48" dirty="0">
                <a:solidFill>
                  <a:srgbClr val="000000"/>
                </a:solidFill>
              </a:rPr>
              <a:t> </a:t>
            </a:r>
            <a:r>
              <a:rPr sz="1154" spc="-285" dirty="0">
                <a:solidFill>
                  <a:srgbClr val="000000"/>
                </a:solidFill>
                <a:latin typeface="Tinos"/>
                <a:cs typeface="Tinos"/>
              </a:rPr>
              <a:t>𝑥                                                                                                                 </a:t>
            </a:r>
            <a:r>
              <a:rPr sz="1154" spc="208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  <a:r>
              <a:rPr sz="1154" spc="35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3" dirty="0">
                <a:solidFill>
                  <a:srgbClr val="000000"/>
                </a:solidFill>
                <a:latin typeface="Tinos"/>
                <a:cs typeface="Tinos"/>
              </a:rPr>
              <a:t>0,</a:t>
            </a:r>
            <a:r>
              <a:rPr sz="1154" spc="-87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-285" dirty="0">
                <a:solidFill>
                  <a:srgbClr val="000000"/>
                </a:solidFill>
                <a:latin typeface="Tinos"/>
                <a:cs typeface="Tinos"/>
              </a:rPr>
              <a:t>𝑥                                                                                                                </a:t>
            </a:r>
            <a:r>
              <a:rPr sz="1154" spc="208" dirty="0">
                <a:solidFill>
                  <a:srgbClr val="000000"/>
                </a:solidFill>
                <a:latin typeface="Tinos"/>
                <a:cs typeface="Tinos"/>
              </a:rPr>
              <a:t>=	</a:t>
            </a:r>
            <a:r>
              <a:rPr sz="1154" spc="-45" dirty="0">
                <a:solidFill>
                  <a:srgbClr val="000000"/>
                </a:solidFill>
              </a:rPr>
              <a:t>atau </a:t>
            </a:r>
            <a:r>
              <a:rPr sz="1154" spc="-285" dirty="0">
                <a:solidFill>
                  <a:srgbClr val="000000"/>
                </a:solidFill>
                <a:latin typeface="Tinos"/>
                <a:cs typeface="Tinos"/>
              </a:rPr>
              <a:t>𝑥 </a:t>
            </a:r>
            <a:r>
              <a:rPr sz="1154" spc="208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  <a:r>
              <a:rPr sz="1154" spc="-13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1154" spc="61" dirty="0">
                <a:solidFill>
                  <a:srgbClr val="000000"/>
                </a:solidFill>
                <a:latin typeface="Tinos"/>
                <a:cs typeface="Tinos"/>
              </a:rPr>
              <a:t>8</a:t>
            </a:r>
            <a:endParaRPr sz="1154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8841" y="2491604"/>
            <a:ext cx="448376" cy="210953"/>
          </a:xfrm>
          <a:custGeom>
            <a:avLst/>
            <a:gdLst/>
            <a:ahLst/>
            <a:cxnLst/>
            <a:rect l="l" t="t" r="r" b="b"/>
            <a:pathLst>
              <a:path w="699135" h="328929">
                <a:moveTo>
                  <a:pt x="594232" y="0"/>
                </a:moveTo>
                <a:lnTo>
                  <a:pt x="589533" y="13335"/>
                </a:lnTo>
                <a:lnTo>
                  <a:pt x="608583" y="21595"/>
                </a:lnTo>
                <a:lnTo>
                  <a:pt x="624966" y="33035"/>
                </a:lnTo>
                <a:lnTo>
                  <a:pt x="649731" y="65405"/>
                </a:lnTo>
                <a:lnTo>
                  <a:pt x="664305" y="109156"/>
                </a:lnTo>
                <a:lnTo>
                  <a:pt x="669163" y="162814"/>
                </a:lnTo>
                <a:lnTo>
                  <a:pt x="667928" y="191791"/>
                </a:lnTo>
                <a:lnTo>
                  <a:pt x="658125" y="241841"/>
                </a:lnTo>
                <a:lnTo>
                  <a:pt x="638583" y="280894"/>
                </a:lnTo>
                <a:lnTo>
                  <a:pt x="608778" y="307234"/>
                </a:lnTo>
                <a:lnTo>
                  <a:pt x="590041" y="315595"/>
                </a:lnTo>
                <a:lnTo>
                  <a:pt x="594232" y="328930"/>
                </a:lnTo>
                <a:lnTo>
                  <a:pt x="639063" y="307879"/>
                </a:lnTo>
                <a:lnTo>
                  <a:pt x="672083" y="271399"/>
                </a:lnTo>
                <a:lnTo>
                  <a:pt x="692372" y="222599"/>
                </a:lnTo>
                <a:lnTo>
                  <a:pt x="699134" y="164465"/>
                </a:lnTo>
                <a:lnTo>
                  <a:pt x="697424" y="134346"/>
                </a:lnTo>
                <a:lnTo>
                  <a:pt x="683811" y="80918"/>
                </a:lnTo>
                <a:lnTo>
                  <a:pt x="656955" y="37415"/>
                </a:lnTo>
                <a:lnTo>
                  <a:pt x="618093" y="8598"/>
                </a:lnTo>
                <a:lnTo>
                  <a:pt x="594232" y="0"/>
                </a:lnTo>
                <a:close/>
              </a:path>
              <a:path w="69913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1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 txBox="1"/>
          <p:nvPr/>
        </p:nvSpPr>
        <p:spPr>
          <a:xfrm>
            <a:off x="2741932" y="375806"/>
            <a:ext cx="6581074" cy="3000993"/>
          </a:xfrm>
          <a:prstGeom prst="rect">
            <a:avLst/>
          </a:prstGeom>
        </p:spPr>
        <p:txBody>
          <a:bodyPr vert="horz" wrap="square" lIns="0" tIns="39095" rIns="0" bIns="0" rtlCol="0">
            <a:spAutoFit/>
          </a:bodyPr>
          <a:lstStyle/>
          <a:p>
            <a:pPr marL="40723" marR="35836">
              <a:lnSpc>
                <a:spcPts val="1937"/>
              </a:lnSpc>
              <a:spcBef>
                <a:spcPts val="308"/>
              </a:spcBef>
            </a:pPr>
            <a:r>
              <a:rPr sz="1796" spc="-55" dirty="0">
                <a:latin typeface="Arial"/>
                <a:cs typeface="Arial"/>
              </a:rPr>
              <a:t>b. </a:t>
            </a:r>
            <a:r>
              <a:rPr sz="1796" spc="-90" dirty="0">
                <a:latin typeface="Arial"/>
                <a:cs typeface="Arial"/>
              </a:rPr>
              <a:t>Masalah </a:t>
            </a:r>
            <a:r>
              <a:rPr sz="1796" spc="-106" dirty="0">
                <a:latin typeface="Arial"/>
                <a:cs typeface="Arial"/>
              </a:rPr>
              <a:t>– masalah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22" dirty="0">
                <a:latin typeface="Arial"/>
                <a:cs typeface="Arial"/>
              </a:rPr>
              <a:t>terkait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35" dirty="0">
                <a:latin typeface="Arial"/>
                <a:cs typeface="Arial"/>
              </a:rPr>
              <a:t>tidak </a:t>
            </a:r>
            <a:r>
              <a:rPr sz="1796" spc="-83" dirty="0">
                <a:latin typeface="Arial"/>
                <a:cs typeface="Arial"/>
              </a:rPr>
              <a:t>berhingga 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83" dirty="0">
                <a:latin typeface="Arial"/>
                <a:cs typeface="Arial"/>
              </a:rPr>
              <a:t>berhingga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35" dirty="0">
                <a:latin typeface="Arial"/>
                <a:cs typeface="Arial"/>
              </a:rPr>
              <a:t>tidak</a:t>
            </a:r>
            <a:r>
              <a:rPr sz="1796" spc="-71" dirty="0">
                <a:latin typeface="Arial"/>
                <a:cs typeface="Arial"/>
              </a:rPr>
              <a:t> </a:t>
            </a:r>
            <a:r>
              <a:rPr sz="1796" spc="3" dirty="0">
                <a:latin typeface="Arial"/>
                <a:cs typeface="Arial"/>
              </a:rPr>
              <a:t>tertutup</a:t>
            </a:r>
            <a:endParaRPr sz="1796">
              <a:latin typeface="Arial"/>
              <a:cs typeface="Arial"/>
            </a:endParaRPr>
          </a:p>
          <a:p>
            <a:pPr marL="40723">
              <a:spcBef>
                <a:spcPts val="404"/>
              </a:spcBef>
            </a:pPr>
            <a:r>
              <a:rPr sz="1796" spc="-87" dirty="0">
                <a:latin typeface="Arial"/>
                <a:cs typeface="Arial"/>
              </a:rPr>
              <a:t>Contoh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  <a:p>
            <a:pPr marL="40723" marR="151488">
              <a:lnSpc>
                <a:spcPct val="89700"/>
              </a:lnSpc>
              <a:spcBef>
                <a:spcPts val="664"/>
              </a:spcBef>
            </a:pPr>
            <a:r>
              <a:rPr sz="1796" spc="-125" dirty="0">
                <a:latin typeface="Arial"/>
                <a:cs typeface="Arial"/>
              </a:rPr>
              <a:t>Kaleng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3" dirty="0">
                <a:latin typeface="Arial"/>
                <a:cs typeface="Arial"/>
              </a:rPr>
              <a:t>tertutup</a:t>
            </a:r>
            <a:r>
              <a:rPr sz="1796" spc="-80" dirty="0">
                <a:latin typeface="Arial"/>
                <a:cs typeface="Arial"/>
              </a:rPr>
              <a:t> </a:t>
            </a:r>
            <a:r>
              <a:rPr sz="1796" spc="-64" dirty="0">
                <a:latin typeface="Arial"/>
                <a:cs typeface="Arial"/>
              </a:rPr>
              <a:t>dapat</a:t>
            </a:r>
            <a:r>
              <a:rPr sz="1796" spc="-83" dirty="0">
                <a:latin typeface="Arial"/>
                <a:cs typeface="Arial"/>
              </a:rPr>
              <a:t> </a:t>
            </a:r>
            <a:r>
              <a:rPr sz="1796" spc="-48" dirty="0">
                <a:latin typeface="Arial"/>
                <a:cs typeface="Arial"/>
              </a:rPr>
              <a:t>diisi</a:t>
            </a:r>
            <a:r>
              <a:rPr sz="1796" spc="-99" dirty="0">
                <a:latin typeface="Arial"/>
                <a:cs typeface="Arial"/>
              </a:rPr>
              <a:t> </a:t>
            </a:r>
            <a:r>
              <a:rPr sz="1796" spc="93" dirty="0">
                <a:latin typeface="Tinos"/>
                <a:cs typeface="Tinos"/>
              </a:rPr>
              <a:t>1</a:t>
            </a:r>
            <a:r>
              <a:rPr sz="1796" spc="-55" dirty="0">
                <a:latin typeface="Tinos"/>
                <a:cs typeface="Tinos"/>
              </a:rPr>
              <a:t> </a:t>
            </a:r>
            <a:r>
              <a:rPr sz="1796" spc="-760" dirty="0">
                <a:latin typeface="Tinos"/>
                <a:cs typeface="Tinos"/>
              </a:rPr>
              <a:t>𝑙𝑡</a:t>
            </a:r>
            <a:r>
              <a:rPr sz="1796" spc="-10" dirty="0">
                <a:latin typeface="Tinos"/>
                <a:cs typeface="Tinos"/>
              </a:rPr>
              <a:t> </a:t>
            </a:r>
            <a:r>
              <a:rPr sz="1796" spc="103" dirty="0">
                <a:latin typeface="Tinos"/>
                <a:cs typeface="Tinos"/>
              </a:rPr>
              <a:t>(1000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-29" dirty="0">
                <a:latin typeface="Tinos"/>
                <a:cs typeface="Tinos"/>
              </a:rPr>
              <a:t>𝑐𝑚</a:t>
            </a:r>
            <a:r>
              <a:rPr sz="1972" spc="-43" baseline="27100" dirty="0">
                <a:latin typeface="Tinos"/>
                <a:cs typeface="Tinos"/>
              </a:rPr>
              <a:t>3</a:t>
            </a:r>
            <a:r>
              <a:rPr sz="1796" spc="-29" dirty="0">
                <a:latin typeface="Tinos"/>
                <a:cs typeface="Tinos"/>
              </a:rPr>
              <a:t>)</a:t>
            </a:r>
            <a:r>
              <a:rPr sz="1796" spc="-38" dirty="0">
                <a:latin typeface="Tinos"/>
                <a:cs typeface="Tinos"/>
              </a:rPr>
              <a:t> </a:t>
            </a:r>
            <a:r>
              <a:rPr sz="1796" spc="-80" dirty="0">
                <a:latin typeface="Arial"/>
                <a:cs typeface="Arial"/>
              </a:rPr>
              <a:t>cairan. </a:t>
            </a:r>
            <a:r>
              <a:rPr sz="1796" spc="-115" dirty="0">
                <a:latin typeface="Arial"/>
                <a:cs typeface="Arial"/>
              </a:rPr>
              <a:t>Berapa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42" dirty="0">
                <a:latin typeface="Arial"/>
                <a:cs typeface="Arial"/>
              </a:rPr>
              <a:t>tinggi</a:t>
            </a:r>
            <a:r>
              <a:rPr sz="1796" spc="-83" dirty="0">
                <a:latin typeface="Arial"/>
                <a:cs typeface="Arial"/>
              </a:rPr>
              <a:t> </a:t>
            </a:r>
            <a:r>
              <a:rPr sz="1796" spc="-90" dirty="0">
                <a:latin typeface="Arial"/>
                <a:cs typeface="Arial"/>
              </a:rPr>
              <a:t>dan  </a:t>
            </a:r>
            <a:r>
              <a:rPr sz="1796" spc="-26" dirty="0">
                <a:latin typeface="Arial"/>
                <a:cs typeface="Arial"/>
              </a:rPr>
              <a:t>jari-jari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26" dirty="0">
                <a:latin typeface="Arial"/>
                <a:cs typeface="Arial"/>
              </a:rPr>
              <a:t>dipilih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67" dirty="0">
                <a:latin typeface="Arial"/>
                <a:cs typeface="Arial"/>
              </a:rPr>
              <a:t>meminimumkan </a:t>
            </a:r>
            <a:r>
              <a:rPr sz="1796" spc="-112" dirty="0">
                <a:latin typeface="Arial"/>
                <a:cs typeface="Arial"/>
              </a:rPr>
              <a:t>banyaknya </a:t>
            </a:r>
            <a:r>
              <a:rPr sz="1796" spc="-93" dirty="0">
                <a:latin typeface="Arial"/>
                <a:cs typeface="Arial"/>
              </a:rPr>
              <a:t>bahan </a:t>
            </a:r>
            <a:r>
              <a:rPr sz="1796" spc="-119" dirty="0">
                <a:latin typeface="Arial"/>
                <a:cs typeface="Arial"/>
              </a:rPr>
              <a:t>yang  </a:t>
            </a:r>
            <a:r>
              <a:rPr sz="1796" spc="-58" dirty="0">
                <a:latin typeface="Arial"/>
                <a:cs typeface="Arial"/>
              </a:rPr>
              <a:t>diperlukan </a:t>
            </a:r>
            <a:r>
              <a:rPr sz="1796" spc="-35" dirty="0">
                <a:latin typeface="Arial"/>
                <a:cs typeface="Arial"/>
              </a:rPr>
              <a:t>untuk</a:t>
            </a:r>
            <a:r>
              <a:rPr sz="1796" spc="-77" dirty="0">
                <a:latin typeface="Arial"/>
                <a:cs typeface="Arial"/>
              </a:rPr>
              <a:t> </a:t>
            </a:r>
            <a:r>
              <a:rPr sz="1796" spc="-80" dirty="0">
                <a:latin typeface="Arial"/>
                <a:cs typeface="Arial"/>
              </a:rPr>
              <a:t>pembuatannya.</a:t>
            </a:r>
            <a:endParaRPr sz="1796">
              <a:latin typeface="Arial"/>
              <a:cs typeface="Arial"/>
            </a:endParaRPr>
          </a:p>
          <a:p>
            <a:pPr marL="40723">
              <a:spcBef>
                <a:spcPts val="423"/>
              </a:spcBef>
            </a:pPr>
            <a:r>
              <a:rPr sz="1796" spc="-112" dirty="0">
                <a:latin typeface="Arial"/>
                <a:cs typeface="Arial"/>
              </a:rPr>
              <a:t>Penyelesaian</a:t>
            </a:r>
            <a:r>
              <a:rPr sz="1796" spc="-80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  <a:p>
            <a:pPr marL="40723">
              <a:spcBef>
                <a:spcPts val="430"/>
              </a:spcBef>
              <a:tabLst>
                <a:tab pos="1771838" algn="l"/>
              </a:tabLst>
            </a:pPr>
            <a:r>
              <a:rPr sz="1796" spc="96" dirty="0">
                <a:latin typeface="Tinos"/>
                <a:cs typeface="Tinos"/>
              </a:rPr>
              <a:t>ℎ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-42" dirty="0">
                <a:latin typeface="Arial"/>
                <a:cs typeface="Arial"/>
              </a:rPr>
              <a:t>tinggi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-96" dirty="0">
                <a:latin typeface="Arial"/>
                <a:cs typeface="Arial"/>
              </a:rPr>
              <a:t>kaleng	</a:t>
            </a:r>
            <a:r>
              <a:rPr sz="1796" spc="-237" dirty="0">
                <a:latin typeface="Tinos"/>
                <a:cs typeface="Tinos"/>
              </a:rPr>
              <a:t>𝑐𝑚</a:t>
            </a:r>
            <a:endParaRPr sz="1796">
              <a:latin typeface="Tinos"/>
              <a:cs typeface="Tinos"/>
            </a:endParaRPr>
          </a:p>
          <a:p>
            <a:pPr marL="40723">
              <a:spcBef>
                <a:spcPts val="433"/>
              </a:spcBef>
              <a:tabLst>
                <a:tab pos="489078" algn="l"/>
              </a:tabLst>
            </a:pPr>
            <a:r>
              <a:rPr sz="1796" spc="-545" dirty="0">
                <a:latin typeface="Tinos"/>
                <a:cs typeface="Tinos"/>
              </a:rPr>
              <a:t>𝑟</a:t>
            </a:r>
            <a:r>
              <a:rPr sz="1796" spc="90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-26" dirty="0">
                <a:latin typeface="Arial"/>
                <a:cs typeface="Arial"/>
              </a:rPr>
              <a:t>jari-jari </a:t>
            </a:r>
            <a:r>
              <a:rPr sz="1796" spc="-96" dirty="0">
                <a:latin typeface="Arial"/>
                <a:cs typeface="Arial"/>
              </a:rPr>
              <a:t>kaleng</a:t>
            </a:r>
            <a:r>
              <a:rPr sz="1796" spc="-154" dirty="0">
                <a:latin typeface="Arial"/>
                <a:cs typeface="Arial"/>
              </a:rPr>
              <a:t> </a:t>
            </a:r>
            <a:r>
              <a:rPr sz="1796" spc="-35" dirty="0">
                <a:latin typeface="Tinos"/>
                <a:cs typeface="Tinos"/>
              </a:rPr>
              <a:t>(𝑐𝑚)</a:t>
            </a:r>
            <a:endParaRPr sz="1796">
              <a:latin typeface="Tinos"/>
              <a:cs typeface="Tinos"/>
            </a:endParaRPr>
          </a:p>
          <a:p>
            <a:pPr marL="40723">
              <a:spcBef>
                <a:spcPts val="430"/>
              </a:spcBef>
            </a:pPr>
            <a:r>
              <a:rPr sz="1796" spc="-449" dirty="0">
                <a:latin typeface="Tinos"/>
                <a:cs typeface="Tinos"/>
              </a:rPr>
              <a:t>𝑆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6" dirty="0">
                <a:latin typeface="Tinos"/>
                <a:cs typeface="Tinos"/>
              </a:rPr>
              <a:t> </a:t>
            </a:r>
            <a:r>
              <a:rPr sz="1796" spc="-99" dirty="0">
                <a:latin typeface="Arial"/>
                <a:cs typeface="Arial"/>
              </a:rPr>
              <a:t>luas </a:t>
            </a:r>
            <a:r>
              <a:rPr sz="1796" spc="-83" dirty="0">
                <a:latin typeface="Arial"/>
                <a:cs typeface="Arial"/>
              </a:rPr>
              <a:t>permukaan </a:t>
            </a:r>
            <a:r>
              <a:rPr sz="1796" spc="-96" dirty="0">
                <a:latin typeface="Arial"/>
                <a:cs typeface="Arial"/>
              </a:rPr>
              <a:t>kaleng </a:t>
            </a:r>
            <a:r>
              <a:rPr sz="1796" spc="6" dirty="0">
                <a:latin typeface="Tinos"/>
                <a:cs typeface="Tinos"/>
              </a:rPr>
              <a:t>(𝑐𝑚</a:t>
            </a:r>
            <a:r>
              <a:rPr sz="1972" spc="10" baseline="27100" dirty="0">
                <a:latin typeface="Tinos"/>
                <a:cs typeface="Tinos"/>
              </a:rPr>
              <a:t>3</a:t>
            </a:r>
            <a:r>
              <a:rPr sz="1796" spc="6" dirty="0">
                <a:latin typeface="Tinos"/>
                <a:cs typeface="Tinos"/>
              </a:rPr>
              <a:t>)</a:t>
            </a:r>
            <a:endParaRPr sz="1796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70655"/>
            <a:ext cx="6743971" cy="377145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z="2400" spc="-73" dirty="0">
                <a:solidFill>
                  <a:srgbClr val="000000"/>
                </a:solidFill>
                <a:latin typeface="Arimo"/>
                <a:cs typeface="Arimo"/>
              </a:rPr>
              <a:t>Luas </a:t>
            </a:r>
            <a:r>
              <a:rPr sz="2400" spc="-26" dirty="0">
                <a:solidFill>
                  <a:srgbClr val="000000"/>
                </a:solidFill>
                <a:latin typeface="Arimo"/>
                <a:cs typeface="Arimo"/>
              </a:rPr>
              <a:t>permukaan</a:t>
            </a:r>
            <a:r>
              <a:rPr sz="2400" spc="-167" dirty="0">
                <a:solidFill>
                  <a:srgbClr val="000000"/>
                </a:solidFill>
                <a:latin typeface="Arimo"/>
                <a:cs typeface="Arimo"/>
              </a:rPr>
              <a:t> </a:t>
            </a:r>
            <a:r>
              <a:rPr sz="2400" spc="-29" dirty="0">
                <a:solidFill>
                  <a:srgbClr val="000000"/>
                </a:solidFill>
                <a:latin typeface="Arimo"/>
                <a:cs typeface="Arimo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0078" y="739859"/>
            <a:ext cx="6610802" cy="1428494"/>
          </a:xfrm>
          <a:prstGeom prst="rect">
            <a:avLst/>
          </a:prstGeom>
        </p:spPr>
        <p:txBody>
          <a:bodyPr vert="horz" wrap="square" lIns="0" tIns="61494" rIns="0" bIns="0" rtlCol="0">
            <a:spAutoFit/>
          </a:bodyPr>
          <a:lstStyle/>
          <a:p>
            <a:pPr marL="2378604">
              <a:spcBef>
                <a:spcPts val="484"/>
              </a:spcBef>
              <a:tabLst>
                <a:tab pos="5310627" algn="l"/>
              </a:tabLst>
            </a:pPr>
            <a:r>
              <a:rPr sz="1796" spc="-449" dirty="0">
                <a:latin typeface="Tinos"/>
                <a:cs typeface="Tinos"/>
              </a:rPr>
              <a:t>𝑆</a:t>
            </a:r>
            <a:r>
              <a:rPr sz="1796" spc="326" dirty="0">
                <a:latin typeface="Tinos"/>
                <a:cs typeface="Tinos"/>
              </a:rPr>
              <a:t>= </a:t>
            </a:r>
            <a:r>
              <a:rPr sz="1796" spc="-141" dirty="0">
                <a:latin typeface="Tinos"/>
                <a:cs typeface="Tinos"/>
              </a:rPr>
              <a:t>2𝜋𝑟</a:t>
            </a:r>
            <a:r>
              <a:rPr sz="1972" spc="-212" baseline="27100" dirty="0">
                <a:latin typeface="Tinos"/>
                <a:cs typeface="Tinos"/>
              </a:rPr>
              <a:t>2</a:t>
            </a:r>
            <a:r>
              <a:rPr sz="1972" spc="-182" baseline="27100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+</a:t>
            </a:r>
            <a:r>
              <a:rPr sz="1796" spc="-48" dirty="0">
                <a:latin typeface="Tinos"/>
                <a:cs typeface="Tinos"/>
              </a:rPr>
              <a:t> </a:t>
            </a:r>
            <a:r>
              <a:rPr sz="1796" spc="-173" dirty="0">
                <a:latin typeface="Tinos"/>
                <a:cs typeface="Tinos"/>
              </a:rPr>
              <a:t>2𝜋𝑟ℎ	</a:t>
            </a:r>
            <a:r>
              <a:rPr sz="1796" spc="-71" dirty="0">
                <a:latin typeface="Arial"/>
                <a:cs typeface="Arial"/>
              </a:rPr>
              <a:t>(1)</a:t>
            </a:r>
            <a:endParaRPr sz="1796" dirty="0">
              <a:latin typeface="Arial"/>
              <a:cs typeface="Arial"/>
            </a:endParaRPr>
          </a:p>
          <a:p>
            <a:pPr marL="32578" marR="27691">
              <a:lnSpc>
                <a:spcPts val="1950"/>
              </a:lnSpc>
              <a:spcBef>
                <a:spcPts val="651"/>
              </a:spcBef>
            </a:pPr>
            <a:r>
              <a:rPr sz="1796" spc="-87" dirty="0">
                <a:latin typeface="Arial"/>
                <a:cs typeface="Arial"/>
              </a:rPr>
              <a:t>Eliminasi </a:t>
            </a:r>
            <a:r>
              <a:rPr sz="1796" spc="-109" dirty="0">
                <a:latin typeface="Arial"/>
                <a:cs typeface="Arial"/>
              </a:rPr>
              <a:t>salah </a:t>
            </a:r>
            <a:r>
              <a:rPr sz="1796" spc="-77" dirty="0">
                <a:latin typeface="Arial"/>
                <a:cs typeface="Arial"/>
              </a:rPr>
              <a:t>satu </a:t>
            </a:r>
            <a:r>
              <a:rPr sz="1796" spc="-83" dirty="0">
                <a:latin typeface="Arial"/>
                <a:cs typeface="Arial"/>
              </a:rPr>
              <a:t>peubah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-106" dirty="0">
                <a:latin typeface="Arial"/>
                <a:cs typeface="Arial"/>
              </a:rPr>
              <a:t>atas </a:t>
            </a:r>
            <a:r>
              <a:rPr sz="1796" spc="-112" dirty="0">
                <a:latin typeface="Arial"/>
                <a:cs typeface="Arial"/>
              </a:rPr>
              <a:t>sehingga </a:t>
            </a:r>
            <a:r>
              <a:rPr sz="1796" spc="-449" dirty="0">
                <a:latin typeface="Tinos"/>
                <a:cs typeface="Tinos"/>
              </a:rPr>
              <a:t>𝑆</a:t>
            </a:r>
            <a:r>
              <a:rPr sz="1796" spc="-112" dirty="0">
                <a:latin typeface="Arial"/>
                <a:cs typeface="Arial"/>
              </a:rPr>
              <a:t>akan </a:t>
            </a:r>
            <a:r>
              <a:rPr sz="1796" spc="-80" dirty="0">
                <a:latin typeface="Arial"/>
                <a:cs typeface="Arial"/>
              </a:rPr>
              <a:t>dinyatakan </a:t>
            </a:r>
            <a:r>
              <a:rPr sz="1796" spc="-119" dirty="0">
                <a:latin typeface="Arial"/>
                <a:cs typeface="Arial"/>
              </a:rPr>
              <a:t>sebagai 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77" dirty="0">
                <a:latin typeface="Arial"/>
                <a:cs typeface="Arial"/>
              </a:rPr>
              <a:t>satu peubah. </a:t>
            </a:r>
            <a:r>
              <a:rPr sz="1796" spc="-125" dirty="0">
                <a:latin typeface="Arial"/>
                <a:cs typeface="Arial"/>
              </a:rPr>
              <a:t>Karena </a:t>
            </a:r>
            <a:r>
              <a:rPr sz="1796" spc="-58" dirty="0">
                <a:latin typeface="Arial"/>
                <a:cs typeface="Arial"/>
              </a:rPr>
              <a:t>isi </a:t>
            </a:r>
            <a:r>
              <a:rPr sz="1796" spc="-93" dirty="0">
                <a:latin typeface="Arial"/>
                <a:cs typeface="Arial"/>
              </a:rPr>
              <a:t>kaleng </a:t>
            </a:r>
            <a:r>
              <a:rPr sz="1796" spc="90" dirty="0">
                <a:latin typeface="Tinos"/>
                <a:cs typeface="Tinos"/>
              </a:rPr>
              <a:t>1000 </a:t>
            </a:r>
            <a:r>
              <a:rPr sz="1796" spc="-80" dirty="0">
                <a:latin typeface="Tinos"/>
                <a:cs typeface="Tinos"/>
              </a:rPr>
              <a:t>𝑐𝑚</a:t>
            </a:r>
            <a:r>
              <a:rPr sz="1972" spc="-120" baseline="27100" dirty="0">
                <a:latin typeface="Tinos"/>
                <a:cs typeface="Tinos"/>
              </a:rPr>
              <a:t>3</a:t>
            </a:r>
            <a:r>
              <a:rPr sz="1796" spc="-80" dirty="0">
                <a:latin typeface="Arial"/>
                <a:cs typeface="Arial"/>
              </a:rPr>
              <a:t>,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73" dirty="0">
                <a:latin typeface="Arial"/>
                <a:cs typeface="Arial"/>
              </a:rPr>
              <a:t>rumus </a:t>
            </a:r>
            <a:r>
              <a:rPr sz="1796" spc="-276" dirty="0">
                <a:latin typeface="Tinos"/>
                <a:cs typeface="Tinos"/>
              </a:rPr>
              <a:t>𝑉</a:t>
            </a:r>
            <a:r>
              <a:rPr sz="1796" spc="-218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 dirty="0">
              <a:latin typeface="Tinos"/>
              <a:cs typeface="Tinos"/>
            </a:endParaRPr>
          </a:p>
          <a:p>
            <a:pPr marL="82260">
              <a:lnSpc>
                <a:spcPts val="1799"/>
              </a:lnSpc>
            </a:pPr>
            <a:r>
              <a:rPr sz="1796" spc="-119" dirty="0">
                <a:latin typeface="Tinos"/>
                <a:cs typeface="Tinos"/>
              </a:rPr>
              <a:t>𝜋𝑟</a:t>
            </a:r>
            <a:r>
              <a:rPr sz="1972" spc="-178" baseline="27100" dirty="0">
                <a:latin typeface="Tinos"/>
                <a:cs typeface="Tinos"/>
              </a:rPr>
              <a:t>2</a:t>
            </a:r>
            <a:r>
              <a:rPr sz="1796" spc="-119" dirty="0">
                <a:latin typeface="Tinos"/>
                <a:cs typeface="Tinos"/>
              </a:rPr>
              <a:t>ℎ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58" dirty="0">
                <a:latin typeface="Arial"/>
                <a:cs typeface="Arial"/>
              </a:rPr>
              <a:t>isi </a:t>
            </a:r>
            <a:r>
              <a:rPr sz="1796" spc="-67" dirty="0">
                <a:latin typeface="Arial"/>
                <a:cs typeface="Arial"/>
              </a:rPr>
              <a:t>tabung</a:t>
            </a:r>
            <a:r>
              <a:rPr sz="1796" spc="-55" dirty="0">
                <a:latin typeface="Arial"/>
                <a:cs typeface="Arial"/>
              </a:rPr>
              <a:t> </a:t>
            </a:r>
            <a:r>
              <a:rPr sz="1796" spc="-48" dirty="0">
                <a:latin typeface="Arial"/>
                <a:cs typeface="Arial"/>
              </a:rPr>
              <a:t>diperoleh:</a:t>
            </a:r>
            <a:endParaRPr sz="1796" dirty="0">
              <a:latin typeface="Arial"/>
              <a:cs typeface="Arial"/>
            </a:endParaRPr>
          </a:p>
          <a:p>
            <a:pPr marL="77373" algn="ctr">
              <a:lnSpc>
                <a:spcPts val="2049"/>
              </a:lnSpc>
              <a:tabLst>
                <a:tab pos="928881" algn="l"/>
              </a:tabLst>
            </a:pPr>
            <a:r>
              <a:rPr sz="1796" spc="90" dirty="0">
                <a:latin typeface="Tinos"/>
                <a:cs typeface="Tinos"/>
              </a:rPr>
              <a:t>1000</a:t>
            </a:r>
            <a:r>
              <a:rPr sz="1796" spc="55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-119" dirty="0">
                <a:latin typeface="Tinos"/>
                <a:cs typeface="Tinos"/>
              </a:rPr>
              <a:t>𝜋𝑟</a:t>
            </a:r>
            <a:r>
              <a:rPr sz="1972" spc="-178" baseline="27100" dirty="0">
                <a:latin typeface="Tinos"/>
                <a:cs typeface="Tinos"/>
              </a:rPr>
              <a:t>2</a:t>
            </a:r>
            <a:r>
              <a:rPr sz="1796" spc="-119" dirty="0">
                <a:latin typeface="Tinos"/>
                <a:cs typeface="Tinos"/>
              </a:rPr>
              <a:t>ℎ</a:t>
            </a:r>
            <a:endParaRPr sz="1796" dirty="0">
              <a:latin typeface="Tinos"/>
              <a:cs typeface="Tino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0954" y="2109446"/>
            <a:ext cx="861322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144" baseline="-32738" dirty="0">
                <a:latin typeface="Tinos"/>
                <a:cs typeface="Tinos"/>
              </a:rPr>
              <a:t>ℎ </a:t>
            </a:r>
            <a:r>
              <a:rPr sz="2693" spc="485" baseline="-32738" dirty="0">
                <a:latin typeface="Tinos"/>
                <a:cs typeface="Tinos"/>
              </a:rPr>
              <a:t>=</a:t>
            </a:r>
            <a:r>
              <a:rPr sz="2693" spc="-24" baseline="-32738" dirty="0">
                <a:latin typeface="Tinos"/>
                <a:cs typeface="Tinos"/>
              </a:rPr>
              <a:t> </a:t>
            </a:r>
            <a:r>
              <a:rPr sz="1315" spc="99" dirty="0">
                <a:latin typeface="Tinos"/>
                <a:cs typeface="Tinos"/>
              </a:rPr>
              <a:t>1000</a:t>
            </a:r>
            <a:endParaRPr sz="1315">
              <a:latin typeface="Tinos"/>
              <a:cs typeface="Tino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1937" y="2406327"/>
            <a:ext cx="387290" cy="14661"/>
          </a:xfrm>
          <a:custGeom>
            <a:avLst/>
            <a:gdLst/>
            <a:ahLst/>
            <a:cxnLst/>
            <a:rect l="l" t="t" r="r" b="b"/>
            <a:pathLst>
              <a:path w="603884" h="22860">
                <a:moveTo>
                  <a:pt x="603503" y="0"/>
                </a:moveTo>
                <a:lnTo>
                  <a:pt x="0" y="0"/>
                </a:lnTo>
                <a:lnTo>
                  <a:pt x="0" y="22860"/>
                </a:lnTo>
                <a:lnTo>
                  <a:pt x="603503" y="22860"/>
                </a:lnTo>
                <a:lnTo>
                  <a:pt x="603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2758222" y="2419277"/>
            <a:ext cx="4830736" cy="481890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R="1106839" algn="r">
              <a:lnSpc>
                <a:spcPts val="1568"/>
              </a:lnSpc>
              <a:spcBef>
                <a:spcPts val="58"/>
              </a:spcBef>
            </a:pPr>
            <a:r>
              <a:rPr sz="1315" spc="-176" dirty="0">
                <a:latin typeface="Tinos"/>
                <a:cs typeface="Tinos"/>
              </a:rPr>
              <a:t>𝜋</a:t>
            </a:r>
            <a:r>
              <a:rPr sz="1315" spc="-366" dirty="0">
                <a:latin typeface="Tinos"/>
                <a:cs typeface="Tinos"/>
              </a:rPr>
              <a:t>𝑟</a:t>
            </a:r>
            <a:r>
              <a:rPr sz="1587" spc="163" baseline="20202" dirty="0">
                <a:latin typeface="Tinos"/>
                <a:cs typeface="Tinos"/>
              </a:rPr>
              <a:t>2</a:t>
            </a:r>
            <a:endParaRPr sz="1587" baseline="20202">
              <a:latin typeface="Tinos"/>
              <a:cs typeface="Tinos"/>
            </a:endParaRPr>
          </a:p>
          <a:p>
            <a:pPr marL="24434">
              <a:lnSpc>
                <a:spcPts val="2145"/>
              </a:lnSpc>
            </a:pPr>
            <a:r>
              <a:rPr sz="1796" spc="-61" dirty="0">
                <a:latin typeface="Arial"/>
                <a:cs typeface="Arial"/>
              </a:rPr>
              <a:t>Subtitusi </a:t>
            </a:r>
            <a:r>
              <a:rPr sz="1796" spc="-103" dirty="0">
                <a:latin typeface="Arial"/>
                <a:cs typeface="Arial"/>
              </a:rPr>
              <a:t>persamaan </a:t>
            </a:r>
            <a:r>
              <a:rPr sz="1796" spc="-71" dirty="0">
                <a:latin typeface="Arial"/>
                <a:cs typeface="Arial"/>
              </a:rPr>
              <a:t>(2) </a:t>
            </a:r>
            <a:r>
              <a:rPr sz="1796" spc="-122" dirty="0">
                <a:latin typeface="Arial"/>
                <a:cs typeface="Arial"/>
              </a:rPr>
              <a:t>ke </a:t>
            </a:r>
            <a:r>
              <a:rPr sz="1796" spc="-103" dirty="0">
                <a:latin typeface="Arial"/>
                <a:cs typeface="Arial"/>
              </a:rPr>
              <a:t>persamaan </a:t>
            </a:r>
            <a:r>
              <a:rPr sz="1796" spc="-71" dirty="0">
                <a:latin typeface="Arial"/>
                <a:cs typeface="Arial"/>
              </a:rPr>
              <a:t>(1)</a:t>
            </a:r>
            <a:r>
              <a:rPr sz="1796" spc="-38" dirty="0">
                <a:latin typeface="Arial"/>
                <a:cs typeface="Arial"/>
              </a:rPr>
              <a:t> </a:t>
            </a:r>
            <a:r>
              <a:rPr sz="1796" spc="-51" dirty="0">
                <a:latin typeface="Arial"/>
                <a:cs typeface="Arial"/>
              </a:rPr>
              <a:t>diperoleh</a:t>
            </a:r>
            <a:endParaRPr sz="179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3218" y="2243348"/>
            <a:ext cx="27000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71" dirty="0">
                <a:latin typeface="Arial"/>
                <a:cs typeface="Arial"/>
              </a:rPr>
              <a:t>(2)</a:t>
            </a:r>
            <a:endParaRPr sz="179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66736" y="3164779"/>
            <a:ext cx="387290" cy="14661"/>
          </a:xfrm>
          <a:custGeom>
            <a:avLst/>
            <a:gdLst/>
            <a:ahLst/>
            <a:cxnLst/>
            <a:rect l="l" t="t" r="r" b="b"/>
            <a:pathLst>
              <a:path w="603884" h="22860">
                <a:moveTo>
                  <a:pt x="603503" y="0"/>
                </a:moveTo>
                <a:lnTo>
                  <a:pt x="0" y="0"/>
                </a:lnTo>
                <a:lnTo>
                  <a:pt x="0" y="22860"/>
                </a:lnTo>
                <a:lnTo>
                  <a:pt x="603503" y="22860"/>
                </a:lnTo>
                <a:lnTo>
                  <a:pt x="603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5156160" y="3002044"/>
            <a:ext cx="1621648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-449" dirty="0">
                <a:latin typeface="Tinos"/>
                <a:cs typeface="Tinos"/>
              </a:rPr>
              <a:t>𝑆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796" spc="-141" dirty="0">
                <a:latin typeface="Tinos"/>
                <a:cs typeface="Tinos"/>
              </a:rPr>
              <a:t>2𝜋𝑟</a:t>
            </a:r>
            <a:r>
              <a:rPr sz="1972" spc="-212" baseline="27100" dirty="0">
                <a:latin typeface="Tinos"/>
                <a:cs typeface="Tinos"/>
              </a:rPr>
              <a:t>2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250" dirty="0">
                <a:latin typeface="Tinos"/>
                <a:cs typeface="Tinos"/>
              </a:rPr>
              <a:t> </a:t>
            </a:r>
            <a:r>
              <a:rPr sz="1972" spc="149" baseline="44715" dirty="0">
                <a:latin typeface="Tinos"/>
                <a:cs typeface="Tinos"/>
              </a:rPr>
              <a:t>2000</a:t>
            </a:r>
            <a:endParaRPr sz="1972" baseline="44715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4512" y="3177974"/>
            <a:ext cx="3888779" cy="481890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R="55790" algn="r">
              <a:lnSpc>
                <a:spcPts val="1568"/>
              </a:lnSpc>
              <a:spcBef>
                <a:spcPts val="58"/>
              </a:spcBef>
            </a:pPr>
            <a:r>
              <a:rPr sz="1315" spc="-426" dirty="0">
                <a:latin typeface="Tinos"/>
                <a:cs typeface="Tinos"/>
              </a:rPr>
              <a:t>𝑟</a:t>
            </a:r>
            <a:endParaRPr sz="1315">
              <a:latin typeface="Tinos"/>
              <a:cs typeface="Tinos"/>
            </a:endParaRPr>
          </a:p>
          <a:p>
            <a:pPr marL="8145">
              <a:lnSpc>
                <a:spcPts val="2145"/>
              </a:lnSpc>
            </a:pPr>
            <a:r>
              <a:rPr sz="1796" spc="-545" dirty="0">
                <a:latin typeface="Tinos"/>
                <a:cs typeface="Tinos"/>
              </a:rPr>
              <a:t>𝑟</a:t>
            </a:r>
            <a:r>
              <a:rPr sz="1796" spc="87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-135" dirty="0">
                <a:latin typeface="Tinos"/>
                <a:cs typeface="Tinos"/>
              </a:rPr>
              <a:t> </a:t>
            </a:r>
            <a:r>
              <a:rPr sz="1796" spc="-26" dirty="0">
                <a:latin typeface="Arial"/>
                <a:cs typeface="Arial"/>
              </a:rPr>
              <a:t>jari-jari </a:t>
            </a:r>
            <a:r>
              <a:rPr sz="1796" spc="-112" dirty="0">
                <a:latin typeface="Arial"/>
                <a:cs typeface="Arial"/>
              </a:rPr>
              <a:t>sehingga </a:t>
            </a:r>
            <a:r>
              <a:rPr sz="1796" spc="-90" dirty="0">
                <a:latin typeface="Arial"/>
                <a:cs typeface="Arial"/>
              </a:rPr>
              <a:t>harus </a:t>
            </a:r>
            <a:r>
              <a:rPr sz="1796" spc="-42" dirty="0">
                <a:latin typeface="Arial"/>
                <a:cs typeface="Arial"/>
              </a:rPr>
              <a:t>bernilai </a:t>
            </a:r>
            <a:r>
              <a:rPr sz="1796" spc="-22" dirty="0">
                <a:latin typeface="Arial"/>
                <a:cs typeface="Arial"/>
              </a:rPr>
              <a:t>positif</a:t>
            </a:r>
            <a:endParaRPr sz="179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3218" y="3002044"/>
            <a:ext cx="27000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71" dirty="0">
                <a:latin typeface="Arial"/>
                <a:cs typeface="Arial"/>
              </a:rPr>
              <a:t>(3)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182103"/>
            <a:ext cx="6743971" cy="954251"/>
          </a:xfrm>
          <a:prstGeom prst="rect">
            <a:avLst/>
          </a:prstGeom>
        </p:spPr>
        <p:txBody>
          <a:bodyPr vert="horz" wrap="square" lIns="0" tIns="62308" rIns="0" bIns="0" rtlCol="0" anchor="ctr">
            <a:spAutoFit/>
          </a:bodyPr>
          <a:lstStyle/>
          <a:p>
            <a:pPr marL="8145" marR="3258" algn="just">
              <a:lnSpc>
                <a:spcPct val="80000"/>
              </a:lnSpc>
              <a:spcBef>
                <a:spcPts val="491"/>
              </a:spcBef>
            </a:pPr>
            <a:r>
              <a:rPr sz="2400" spc="-125" dirty="0">
                <a:solidFill>
                  <a:srgbClr val="000000"/>
                </a:solidFill>
              </a:rPr>
              <a:t>Dengan </a:t>
            </a:r>
            <a:r>
              <a:rPr sz="2400" spc="-67" dirty="0">
                <a:solidFill>
                  <a:srgbClr val="000000"/>
                </a:solidFill>
              </a:rPr>
              <a:t>menentukan </a:t>
            </a:r>
            <a:r>
              <a:rPr sz="2400" spc="-35" dirty="0">
                <a:solidFill>
                  <a:srgbClr val="000000"/>
                </a:solidFill>
              </a:rPr>
              <a:t>nilai </a:t>
            </a:r>
            <a:r>
              <a:rPr sz="2400" spc="-545" dirty="0">
                <a:solidFill>
                  <a:srgbClr val="000000"/>
                </a:solidFill>
                <a:latin typeface="Tinos"/>
                <a:cs typeface="Tinos"/>
              </a:rPr>
              <a:t>𝑟</a:t>
            </a:r>
            <a:r>
              <a:rPr sz="2400" spc="1481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400" spc="-99" dirty="0">
                <a:solidFill>
                  <a:srgbClr val="000000"/>
                </a:solidFill>
              </a:rPr>
              <a:t>pada </a:t>
            </a:r>
            <a:r>
              <a:rPr sz="2400" spc="119" dirty="0">
                <a:solidFill>
                  <a:srgbClr val="000000"/>
                </a:solidFill>
                <a:latin typeface="Tinos"/>
                <a:cs typeface="Tinos"/>
              </a:rPr>
              <a:t>(0 </a:t>
            </a:r>
            <a:r>
              <a:rPr sz="2400" spc="-83" dirty="0">
                <a:solidFill>
                  <a:srgbClr val="000000"/>
                </a:solidFill>
                <a:latin typeface="Tinos"/>
                <a:cs typeface="Tinos"/>
              </a:rPr>
              <a:t>, </a:t>
            </a:r>
            <a:r>
              <a:rPr sz="2400" spc="240" dirty="0">
                <a:solidFill>
                  <a:srgbClr val="000000"/>
                </a:solidFill>
                <a:latin typeface="Tinos"/>
                <a:cs typeface="Tinos"/>
              </a:rPr>
              <a:t>+∞) </a:t>
            </a:r>
            <a:r>
              <a:rPr sz="2400" spc="-119" dirty="0">
                <a:solidFill>
                  <a:srgbClr val="000000"/>
                </a:solidFill>
              </a:rPr>
              <a:t>yang </a:t>
            </a:r>
            <a:r>
              <a:rPr sz="2400" spc="-96" dirty="0">
                <a:solidFill>
                  <a:srgbClr val="000000"/>
                </a:solidFill>
              </a:rPr>
              <a:t>menyebabkan  </a:t>
            </a:r>
            <a:r>
              <a:rPr sz="2400" spc="-103" dirty="0">
                <a:solidFill>
                  <a:srgbClr val="000000"/>
                </a:solidFill>
              </a:rPr>
              <a:t>persamaan </a:t>
            </a:r>
            <a:r>
              <a:rPr sz="2400" spc="-67" dirty="0">
                <a:solidFill>
                  <a:srgbClr val="000000"/>
                </a:solidFill>
              </a:rPr>
              <a:t>(3) </a:t>
            </a:r>
            <a:r>
              <a:rPr sz="2400" spc="-42" dirty="0">
                <a:solidFill>
                  <a:srgbClr val="000000"/>
                </a:solidFill>
              </a:rPr>
              <a:t>minimum. </a:t>
            </a:r>
            <a:r>
              <a:rPr sz="2400" spc="-93" dirty="0">
                <a:solidFill>
                  <a:srgbClr val="000000"/>
                </a:solidFill>
              </a:rPr>
              <a:t>Oleh karena </a:t>
            </a:r>
            <a:r>
              <a:rPr sz="2400" spc="-449" dirty="0">
                <a:solidFill>
                  <a:srgbClr val="000000"/>
                </a:solidFill>
                <a:latin typeface="Tinos"/>
                <a:cs typeface="Tinos"/>
              </a:rPr>
              <a:t>𝑆</a:t>
            </a:r>
            <a:r>
              <a:rPr sz="2400" spc="-71" dirty="0">
                <a:solidFill>
                  <a:srgbClr val="000000"/>
                </a:solidFill>
              </a:rPr>
              <a:t>fungsi </a:t>
            </a:r>
            <a:r>
              <a:rPr sz="2400" spc="-42" dirty="0">
                <a:solidFill>
                  <a:srgbClr val="000000"/>
                </a:solidFill>
              </a:rPr>
              <a:t>kontinu dari </a:t>
            </a:r>
            <a:r>
              <a:rPr sz="2400" spc="-545" dirty="0">
                <a:solidFill>
                  <a:srgbClr val="000000"/>
                </a:solidFill>
                <a:latin typeface="Tinos"/>
                <a:cs typeface="Tinos"/>
              </a:rPr>
              <a:t>𝑟</a:t>
            </a:r>
            <a:r>
              <a:rPr sz="2400" spc="398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400" spc="-103" dirty="0">
                <a:solidFill>
                  <a:srgbClr val="000000"/>
                </a:solidFill>
              </a:rPr>
              <a:t>pada  </a:t>
            </a:r>
            <a:r>
              <a:rPr sz="2400" spc="122" dirty="0">
                <a:solidFill>
                  <a:srgbClr val="000000"/>
                </a:solidFill>
                <a:latin typeface="Tinos"/>
                <a:cs typeface="Tinos"/>
              </a:rPr>
              <a:t>(0 </a:t>
            </a:r>
            <a:r>
              <a:rPr sz="2400" spc="-83" dirty="0">
                <a:solidFill>
                  <a:srgbClr val="000000"/>
                </a:solidFill>
                <a:latin typeface="Tinos"/>
                <a:cs typeface="Tinos"/>
              </a:rPr>
              <a:t>, </a:t>
            </a:r>
            <a:r>
              <a:rPr sz="2400" spc="237" dirty="0">
                <a:solidFill>
                  <a:srgbClr val="000000"/>
                </a:solidFill>
                <a:latin typeface="Tinos"/>
                <a:cs typeface="Tinos"/>
              </a:rPr>
              <a:t>+∞)</a:t>
            </a:r>
            <a:r>
              <a:rPr sz="2400" spc="-301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400" spc="-103" dirty="0">
                <a:solidFill>
                  <a:srgbClr val="000000"/>
                </a:solidFill>
              </a:rPr>
              <a:t>dengan</a:t>
            </a:r>
          </a:p>
        </p:txBody>
      </p:sp>
      <p:sp>
        <p:nvSpPr>
          <p:cNvPr id="3" name="object 3"/>
          <p:cNvSpPr/>
          <p:nvPr/>
        </p:nvSpPr>
        <p:spPr>
          <a:xfrm>
            <a:off x="4411473" y="1985725"/>
            <a:ext cx="772950" cy="210953"/>
          </a:xfrm>
          <a:custGeom>
            <a:avLst/>
            <a:gdLst/>
            <a:ahLst/>
            <a:cxnLst/>
            <a:rect l="l" t="t" r="r" b="b"/>
            <a:pathLst>
              <a:path w="1205229" h="328929">
                <a:moveTo>
                  <a:pt x="1100201" y="0"/>
                </a:moveTo>
                <a:lnTo>
                  <a:pt x="1095502" y="13335"/>
                </a:lnTo>
                <a:lnTo>
                  <a:pt x="1114552" y="21597"/>
                </a:lnTo>
                <a:lnTo>
                  <a:pt x="1130935" y="33051"/>
                </a:lnTo>
                <a:lnTo>
                  <a:pt x="1155700" y="65531"/>
                </a:lnTo>
                <a:lnTo>
                  <a:pt x="1170273" y="109219"/>
                </a:lnTo>
                <a:lnTo>
                  <a:pt x="1175130" y="162813"/>
                </a:lnTo>
                <a:lnTo>
                  <a:pt x="1173896" y="191845"/>
                </a:lnTo>
                <a:lnTo>
                  <a:pt x="1164093" y="241859"/>
                </a:lnTo>
                <a:lnTo>
                  <a:pt x="1144551" y="280965"/>
                </a:lnTo>
                <a:lnTo>
                  <a:pt x="1114746" y="307306"/>
                </a:lnTo>
                <a:lnTo>
                  <a:pt x="1096010" y="315594"/>
                </a:lnTo>
                <a:lnTo>
                  <a:pt x="1100201" y="328929"/>
                </a:lnTo>
                <a:lnTo>
                  <a:pt x="1145031" y="307895"/>
                </a:lnTo>
                <a:lnTo>
                  <a:pt x="1178052" y="271525"/>
                </a:lnTo>
                <a:lnTo>
                  <a:pt x="1198340" y="222678"/>
                </a:lnTo>
                <a:lnTo>
                  <a:pt x="1205102" y="164591"/>
                </a:lnTo>
                <a:lnTo>
                  <a:pt x="1203392" y="134417"/>
                </a:lnTo>
                <a:lnTo>
                  <a:pt x="1189779" y="80974"/>
                </a:lnTo>
                <a:lnTo>
                  <a:pt x="1162923" y="37468"/>
                </a:lnTo>
                <a:lnTo>
                  <a:pt x="1124061" y="8616"/>
                </a:lnTo>
                <a:lnTo>
                  <a:pt x="1100201" y="0"/>
                </a:lnTo>
                <a:close/>
              </a:path>
              <a:path w="1205229" h="328929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2774512" y="1701875"/>
            <a:ext cx="6642975" cy="726175"/>
          </a:xfrm>
          <a:prstGeom prst="rect">
            <a:avLst/>
          </a:prstGeom>
        </p:spPr>
        <p:txBody>
          <a:bodyPr vert="horz" wrap="square" lIns="0" tIns="62308" rIns="0" bIns="0" rtlCol="0">
            <a:spAutoFit/>
          </a:bodyPr>
          <a:lstStyle/>
          <a:p>
            <a:pPr marL="8145" marR="3258" algn="just">
              <a:lnSpc>
                <a:spcPct val="80000"/>
              </a:lnSpc>
              <a:spcBef>
                <a:spcPts val="491"/>
              </a:spcBef>
            </a:pPr>
            <a:r>
              <a:rPr sz="1796" spc="-135" dirty="0">
                <a:latin typeface="Arial"/>
                <a:cs typeface="Arial"/>
              </a:rPr>
              <a:t>Sehingga </a:t>
            </a:r>
            <a:r>
              <a:rPr sz="1796" spc="-103" dirty="0">
                <a:latin typeface="Arial"/>
                <a:cs typeface="Arial"/>
              </a:rPr>
              <a:t>persamaan </a:t>
            </a:r>
            <a:r>
              <a:rPr sz="1796" spc="-67" dirty="0">
                <a:latin typeface="Arial"/>
                <a:cs typeface="Arial"/>
              </a:rPr>
              <a:t>(3) </a:t>
            </a:r>
            <a:r>
              <a:rPr sz="1796" spc="-77" dirty="0">
                <a:latin typeface="Arial"/>
                <a:cs typeface="Arial"/>
              </a:rPr>
              <a:t>mempunyai </a:t>
            </a:r>
            <a:r>
              <a:rPr sz="1796" spc="-42" dirty="0">
                <a:latin typeface="Arial"/>
                <a:cs typeface="Arial"/>
              </a:rPr>
              <a:t>minimum, </a:t>
            </a:r>
            <a:r>
              <a:rPr sz="1796" spc="-22" dirty="0">
                <a:latin typeface="Arial"/>
                <a:cs typeface="Arial"/>
              </a:rPr>
              <a:t>tetapi </a:t>
            </a:r>
            <a:r>
              <a:rPr sz="1796" spc="-87" dirty="0">
                <a:latin typeface="Arial"/>
                <a:cs typeface="Arial"/>
              </a:rPr>
              <a:t>bukan  </a:t>
            </a:r>
            <a:r>
              <a:rPr sz="1796" spc="-83" dirty="0">
                <a:latin typeface="Arial"/>
                <a:cs typeface="Arial"/>
              </a:rPr>
              <a:t>maksimum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93" dirty="0">
                <a:latin typeface="Tinos"/>
                <a:cs typeface="Tinos"/>
              </a:rPr>
              <a:t>0 </a:t>
            </a:r>
            <a:r>
              <a:rPr sz="1796" spc="-83" dirty="0">
                <a:latin typeface="Tinos"/>
                <a:cs typeface="Tinos"/>
              </a:rPr>
              <a:t>, </a:t>
            </a:r>
            <a:r>
              <a:rPr sz="1796" spc="282" dirty="0">
                <a:latin typeface="Tinos"/>
                <a:cs typeface="Tinos"/>
              </a:rPr>
              <a:t>+∞ </a:t>
            </a:r>
            <a:r>
              <a:rPr sz="1796" spc="-83" dirty="0">
                <a:latin typeface="Tinos"/>
                <a:cs typeface="Tinos"/>
              </a:rPr>
              <a:t>. </a:t>
            </a:r>
            <a:r>
              <a:rPr sz="1796" spc="-26" dirty="0">
                <a:latin typeface="Arial"/>
                <a:cs typeface="Arial"/>
              </a:rPr>
              <a:t>Minimum </a:t>
            </a:r>
            <a:r>
              <a:rPr sz="1796" spc="-87" dirty="0">
                <a:latin typeface="Arial"/>
                <a:cs typeface="Arial"/>
              </a:rPr>
              <a:t>harus </a:t>
            </a:r>
            <a:r>
              <a:rPr sz="1796" spc="-22" dirty="0">
                <a:latin typeface="Arial"/>
                <a:cs typeface="Arial"/>
              </a:rPr>
              <a:t>terjadi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29" dirty="0">
                <a:latin typeface="Arial"/>
                <a:cs typeface="Arial"/>
              </a:rPr>
              <a:t>titik </a:t>
            </a:r>
            <a:r>
              <a:rPr sz="1796" spc="-22" dirty="0">
                <a:latin typeface="Arial"/>
                <a:cs typeface="Arial"/>
              </a:rPr>
              <a:t>kritis </a:t>
            </a:r>
            <a:r>
              <a:rPr sz="1796" spc="-103" dirty="0">
                <a:latin typeface="Arial"/>
                <a:cs typeface="Arial"/>
              </a:rPr>
              <a:t>dengan  </a:t>
            </a:r>
            <a:r>
              <a:rPr sz="1796" spc="-61" dirty="0">
                <a:latin typeface="Arial"/>
                <a:cs typeface="Arial"/>
              </a:rPr>
              <a:t>menghitung </a:t>
            </a:r>
            <a:r>
              <a:rPr sz="1796" spc="-38" dirty="0">
                <a:latin typeface="Arial"/>
                <a:cs typeface="Arial"/>
              </a:rPr>
              <a:t>turunan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-77" dirty="0">
                <a:latin typeface="Arial"/>
                <a:cs typeface="Arial"/>
              </a:rPr>
              <a:t>pertamanya</a:t>
            </a:r>
            <a:endParaRPr sz="1796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1917" y="2683986"/>
            <a:ext cx="258193" cy="14661"/>
          </a:xfrm>
          <a:custGeom>
            <a:avLst/>
            <a:gdLst/>
            <a:ahLst/>
            <a:cxnLst/>
            <a:rect l="l" t="t" r="r" b="b"/>
            <a:pathLst>
              <a:path w="402589" h="22860">
                <a:moveTo>
                  <a:pt x="402336" y="0"/>
                </a:moveTo>
                <a:lnTo>
                  <a:pt x="0" y="0"/>
                </a:lnTo>
                <a:lnTo>
                  <a:pt x="0" y="22860"/>
                </a:lnTo>
                <a:lnTo>
                  <a:pt x="402336" y="22860"/>
                </a:lnTo>
                <a:lnTo>
                  <a:pt x="402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5184179" y="2349150"/>
            <a:ext cx="1218069" cy="62785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1754"/>
              </a:lnSpc>
              <a:spcBef>
                <a:spcPts val="61"/>
              </a:spcBef>
            </a:pPr>
            <a:r>
              <a:rPr sz="1796" spc="-407" dirty="0">
                <a:latin typeface="Tinos"/>
                <a:cs typeface="Tinos"/>
              </a:rPr>
              <a:t>𝑑𝑆</a:t>
            </a:r>
            <a:endParaRPr sz="1796">
              <a:latin typeface="Tinos"/>
              <a:cs typeface="Tinos"/>
            </a:endParaRPr>
          </a:p>
          <a:p>
            <a:pPr marL="329445">
              <a:lnSpc>
                <a:spcPts val="1276"/>
              </a:lnSpc>
              <a:tabLst>
                <a:tab pos="1039239" algn="l"/>
              </a:tabLst>
            </a:pP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4</a:t>
            </a:r>
            <a:r>
              <a:rPr sz="1796" spc="-433" dirty="0">
                <a:latin typeface="Tinos"/>
                <a:cs typeface="Tinos"/>
              </a:rPr>
              <a:t>𝜋</a:t>
            </a:r>
            <a:r>
              <a:rPr sz="1796" spc="-702" dirty="0">
                <a:latin typeface="Tinos"/>
                <a:cs typeface="Tinos"/>
              </a:rPr>
              <a:t>𝑟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324" dirty="0">
                <a:latin typeface="Tinos"/>
                <a:cs typeface="Tinos"/>
              </a:rPr>
              <a:t>−</a:t>
            </a:r>
            <a:endParaRPr sz="1796">
              <a:latin typeface="Tinos"/>
              <a:cs typeface="Tinos"/>
            </a:endParaRPr>
          </a:p>
          <a:p>
            <a:pPr marL="13846">
              <a:lnSpc>
                <a:spcPts val="1677"/>
              </a:lnSpc>
            </a:pPr>
            <a:r>
              <a:rPr sz="1796" spc="-455" dirty="0">
                <a:latin typeface="Tinos"/>
                <a:cs typeface="Tinos"/>
              </a:rPr>
              <a:t>𝑑𝑟</a:t>
            </a:r>
            <a:endParaRPr sz="1796">
              <a:latin typeface="Tinos"/>
              <a:cs typeface="Tino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3797" y="2683986"/>
            <a:ext cx="505391" cy="14661"/>
          </a:xfrm>
          <a:custGeom>
            <a:avLst/>
            <a:gdLst/>
            <a:ahLst/>
            <a:cxnLst/>
            <a:rect l="l" t="t" r="r" b="b"/>
            <a:pathLst>
              <a:path w="788034" h="22860">
                <a:moveTo>
                  <a:pt x="787907" y="0"/>
                </a:moveTo>
                <a:lnTo>
                  <a:pt x="0" y="0"/>
                </a:lnTo>
                <a:lnTo>
                  <a:pt x="0" y="22860"/>
                </a:lnTo>
                <a:lnTo>
                  <a:pt x="787907" y="22860"/>
                </a:lnTo>
                <a:lnTo>
                  <a:pt x="787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6486221" y="2349150"/>
            <a:ext cx="52086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90" dirty="0">
                <a:latin typeface="Tinos"/>
                <a:cs typeface="Tinos"/>
              </a:rPr>
              <a:t>2000</a:t>
            </a:r>
            <a:endParaRPr sz="1796">
              <a:latin typeface="Tinos"/>
              <a:cs typeface="Tino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9699" y="2605226"/>
            <a:ext cx="264302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-274" baseline="-16865" dirty="0">
                <a:latin typeface="Tinos"/>
                <a:cs typeface="Tinos"/>
              </a:rPr>
              <a:t>𝑟</a:t>
            </a:r>
            <a:r>
              <a:rPr sz="1315" spc="-183" dirty="0">
                <a:latin typeface="Tinos"/>
                <a:cs typeface="Tinos"/>
              </a:rPr>
              <a:t>2</a:t>
            </a:r>
            <a:endParaRPr sz="1315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4512" y="2962754"/>
            <a:ext cx="554667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80" dirty="0">
                <a:latin typeface="Arial"/>
                <a:cs typeface="Arial"/>
              </a:rPr>
              <a:t>Amb</a:t>
            </a:r>
            <a:r>
              <a:rPr sz="1796" spc="-35" dirty="0">
                <a:latin typeface="Arial"/>
                <a:cs typeface="Arial"/>
              </a:rPr>
              <a:t>i</a:t>
            </a:r>
            <a:r>
              <a:rPr sz="1796" spc="13" dirty="0">
                <a:latin typeface="Arial"/>
                <a:cs typeface="Arial"/>
              </a:rPr>
              <a:t>l</a:t>
            </a:r>
            <a:endParaRPr sz="179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2999" y="3125765"/>
            <a:ext cx="201586" cy="14661"/>
          </a:xfrm>
          <a:custGeom>
            <a:avLst/>
            <a:gdLst/>
            <a:ahLst/>
            <a:cxnLst/>
            <a:rect l="l" t="t" r="r" b="b"/>
            <a:pathLst>
              <a:path w="314325" h="22860">
                <a:moveTo>
                  <a:pt x="313944" y="0"/>
                </a:moveTo>
                <a:lnTo>
                  <a:pt x="0" y="0"/>
                </a:lnTo>
                <a:lnTo>
                  <a:pt x="0" y="22860"/>
                </a:lnTo>
                <a:lnTo>
                  <a:pt x="313944" y="22860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3365017" y="2890622"/>
            <a:ext cx="215025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240" dirty="0">
                <a:latin typeface="Tinos"/>
                <a:cs typeface="Tinos"/>
              </a:rPr>
              <a:t>𝑑</a:t>
            </a:r>
            <a:r>
              <a:rPr sz="1315" spc="-388" dirty="0">
                <a:latin typeface="Tinos"/>
                <a:cs typeface="Tinos"/>
              </a:rPr>
              <a:t>𝑆</a:t>
            </a:r>
            <a:endParaRPr sz="1315">
              <a:latin typeface="Tinos"/>
              <a:cs typeface="Tino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5017" y="3138683"/>
            <a:ext cx="211360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240" dirty="0">
                <a:latin typeface="Tinos"/>
                <a:cs typeface="Tinos"/>
              </a:rPr>
              <a:t>𝑑</a:t>
            </a:r>
            <a:r>
              <a:rPr sz="1315" spc="-426" dirty="0">
                <a:latin typeface="Tinos"/>
                <a:cs typeface="Tinos"/>
              </a:rPr>
              <a:t>𝑟</a:t>
            </a:r>
            <a:endParaRPr sz="1315">
              <a:latin typeface="Tinos"/>
              <a:cs typeface="Tino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88678" y="3512811"/>
            <a:ext cx="387290" cy="14661"/>
          </a:xfrm>
          <a:custGeom>
            <a:avLst/>
            <a:gdLst/>
            <a:ahLst/>
            <a:cxnLst/>
            <a:rect l="l" t="t" r="r" b="b"/>
            <a:pathLst>
              <a:path w="603885" h="22860">
                <a:moveTo>
                  <a:pt x="603503" y="0"/>
                </a:moveTo>
                <a:lnTo>
                  <a:pt x="0" y="0"/>
                </a:lnTo>
                <a:lnTo>
                  <a:pt x="0" y="22859"/>
                </a:lnTo>
                <a:lnTo>
                  <a:pt x="603503" y="22859"/>
                </a:lnTo>
                <a:lnTo>
                  <a:pt x="603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 txBox="1"/>
          <p:nvPr/>
        </p:nvSpPr>
        <p:spPr>
          <a:xfrm>
            <a:off x="5365322" y="3476240"/>
            <a:ext cx="226428" cy="209701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972" spc="-120" baseline="-16260" dirty="0">
                <a:latin typeface="Tinos"/>
                <a:cs typeface="Tinos"/>
              </a:rPr>
              <a:t>𝑟</a:t>
            </a:r>
            <a:r>
              <a:rPr sz="1058" spc="-80" dirty="0">
                <a:latin typeface="Tinos"/>
                <a:cs typeface="Tinos"/>
              </a:rPr>
              <a:t>2</a:t>
            </a:r>
            <a:endParaRPr sz="1058">
              <a:latin typeface="Tinos"/>
              <a:cs typeface="Tino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3600" y="2848765"/>
            <a:ext cx="3378909" cy="791087"/>
          </a:xfrm>
          <a:prstGeom prst="rect">
            <a:avLst/>
          </a:prstGeom>
        </p:spPr>
        <p:txBody>
          <a:bodyPr vert="horz" wrap="square" lIns="0" tIns="121766" rIns="0" bIns="0" rtlCol="0">
            <a:spAutoFit/>
          </a:bodyPr>
          <a:lstStyle/>
          <a:p>
            <a:pPr marL="24434">
              <a:spcBef>
                <a:spcPts val="959"/>
              </a:spcBef>
            </a:pPr>
            <a:r>
              <a:rPr sz="1796" spc="326" dirty="0">
                <a:latin typeface="Tinos"/>
                <a:cs typeface="Tinos"/>
              </a:rPr>
              <a:t>= </a:t>
            </a:r>
            <a:r>
              <a:rPr sz="1796" spc="93" dirty="0">
                <a:latin typeface="Tinos"/>
                <a:cs typeface="Tinos"/>
              </a:rPr>
              <a:t>0</a:t>
            </a:r>
            <a:r>
              <a:rPr sz="1796" spc="-326" dirty="0">
                <a:latin typeface="Tinos"/>
                <a:cs typeface="Tinos"/>
              </a:rPr>
              <a:t> </a:t>
            </a:r>
            <a:r>
              <a:rPr sz="1796" spc="-51" dirty="0">
                <a:latin typeface="Arial"/>
                <a:cs typeface="Arial"/>
              </a:rPr>
              <a:t>diperoleh</a:t>
            </a:r>
            <a:endParaRPr sz="1796">
              <a:latin typeface="Arial"/>
              <a:cs typeface="Arial"/>
            </a:endParaRPr>
          </a:p>
          <a:p>
            <a:pPr marL="928474">
              <a:spcBef>
                <a:spcPts val="895"/>
              </a:spcBef>
              <a:tabLst>
                <a:tab pos="1404521" algn="l"/>
                <a:tab pos="1675326" algn="l"/>
              </a:tabLst>
            </a:pPr>
            <a:r>
              <a:rPr sz="1796" spc="-266" dirty="0">
                <a:latin typeface="Tinos"/>
                <a:cs typeface="Tinos"/>
              </a:rPr>
              <a:t>4𝜋𝑟	</a:t>
            </a:r>
            <a:r>
              <a:rPr sz="1796" spc="324" dirty="0">
                <a:latin typeface="Tinos"/>
                <a:cs typeface="Tinos"/>
              </a:rPr>
              <a:t>−	</a:t>
            </a:r>
            <a:r>
              <a:rPr sz="1972" spc="149" baseline="44715" dirty="0">
                <a:latin typeface="Tinos"/>
                <a:cs typeface="Tinos"/>
              </a:rPr>
              <a:t>2000 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796" spc="93" dirty="0">
                <a:latin typeface="Tinos"/>
                <a:cs typeface="Tinos"/>
              </a:rPr>
              <a:t>0</a:t>
            </a:r>
            <a:r>
              <a:rPr sz="1796" spc="-285" dirty="0">
                <a:latin typeface="Tinos"/>
                <a:cs typeface="Tinos"/>
              </a:rPr>
              <a:t>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545" dirty="0">
                <a:latin typeface="Tinos"/>
                <a:cs typeface="Tinos"/>
              </a:rPr>
              <a:t>𝑟</a:t>
            </a:r>
            <a:r>
              <a:rPr sz="1796" spc="80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72410" y="3512811"/>
            <a:ext cx="360004" cy="14661"/>
          </a:xfrm>
          <a:custGeom>
            <a:avLst/>
            <a:gdLst/>
            <a:ahLst/>
            <a:cxnLst/>
            <a:rect l="l" t="t" r="r" b="b"/>
            <a:pathLst>
              <a:path w="561340" h="22860">
                <a:moveTo>
                  <a:pt x="560831" y="0"/>
                </a:moveTo>
                <a:lnTo>
                  <a:pt x="0" y="0"/>
                </a:lnTo>
                <a:lnTo>
                  <a:pt x="0" y="22859"/>
                </a:lnTo>
                <a:lnTo>
                  <a:pt x="560831" y="22859"/>
                </a:lnTo>
                <a:lnTo>
                  <a:pt x="560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object 18"/>
          <p:cNvSpPr txBox="1"/>
          <p:nvPr/>
        </p:nvSpPr>
        <p:spPr>
          <a:xfrm>
            <a:off x="7148157" y="3277831"/>
            <a:ext cx="208102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96" dirty="0">
                <a:latin typeface="Tinos"/>
                <a:cs typeface="Tinos"/>
              </a:rPr>
              <a:t>10</a:t>
            </a:r>
            <a:endParaRPr sz="1315">
              <a:latin typeface="Tinos"/>
              <a:cs typeface="Tino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5334" y="3570476"/>
            <a:ext cx="316836" cy="160454"/>
          </a:xfrm>
          <a:custGeom>
            <a:avLst/>
            <a:gdLst/>
            <a:ahLst/>
            <a:cxnLst/>
            <a:rect l="l" t="t" r="r" b="b"/>
            <a:pathLst>
              <a:path w="494029" h="250189">
                <a:moveTo>
                  <a:pt x="493902" y="0"/>
                </a:moveTo>
                <a:lnTo>
                  <a:pt x="166243" y="0"/>
                </a:lnTo>
                <a:lnTo>
                  <a:pt x="166243" y="634"/>
                </a:lnTo>
                <a:lnTo>
                  <a:pt x="148590" y="634"/>
                </a:lnTo>
                <a:lnTo>
                  <a:pt x="86105" y="216623"/>
                </a:lnTo>
                <a:lnTo>
                  <a:pt x="41528" y="118452"/>
                </a:lnTo>
                <a:lnTo>
                  <a:pt x="0" y="137439"/>
                </a:lnTo>
                <a:lnTo>
                  <a:pt x="3937" y="146926"/>
                </a:lnTo>
                <a:lnTo>
                  <a:pt x="25273" y="137439"/>
                </a:lnTo>
                <a:lnTo>
                  <a:pt x="77597" y="250024"/>
                </a:lnTo>
                <a:lnTo>
                  <a:pt x="89916" y="250024"/>
                </a:lnTo>
                <a:lnTo>
                  <a:pt x="157988" y="17525"/>
                </a:lnTo>
                <a:lnTo>
                  <a:pt x="180848" y="17525"/>
                </a:lnTo>
                <a:lnTo>
                  <a:pt x="180848" y="16763"/>
                </a:lnTo>
                <a:lnTo>
                  <a:pt x="493902" y="16763"/>
                </a:lnTo>
                <a:lnTo>
                  <a:pt x="493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0" name="object 20"/>
          <p:cNvSpPr txBox="1"/>
          <p:nvPr/>
        </p:nvSpPr>
        <p:spPr>
          <a:xfrm>
            <a:off x="7059540" y="3539771"/>
            <a:ext cx="393398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587" spc="163" baseline="35353" dirty="0">
                <a:latin typeface="Tinos"/>
                <a:cs typeface="Tinos"/>
              </a:rPr>
              <a:t>3</a:t>
            </a:r>
            <a:r>
              <a:rPr sz="1587" spc="212" baseline="35353" dirty="0">
                <a:latin typeface="Tinos"/>
                <a:cs typeface="Tinos"/>
              </a:rPr>
              <a:t> </a:t>
            </a:r>
            <a:r>
              <a:rPr sz="1315" spc="-32" dirty="0">
                <a:latin typeface="Tinos"/>
                <a:cs typeface="Tinos"/>
              </a:rPr>
              <a:t>2𝜋</a:t>
            </a:r>
            <a:endParaRPr sz="1315">
              <a:latin typeface="Tinos"/>
              <a:cs typeface="Tino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2672" y="1376650"/>
            <a:ext cx="219912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16" dirty="0">
                <a:latin typeface="Tinos"/>
                <a:cs typeface="Tinos"/>
              </a:rPr>
              <a:t>lim</a:t>
            </a:r>
            <a:endParaRPr sz="1154">
              <a:latin typeface="Tinos"/>
              <a:cs typeface="Tino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6310" y="1509575"/>
            <a:ext cx="327832" cy="13823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</a:pPr>
            <a:r>
              <a:rPr sz="834" spc="-22" dirty="0">
                <a:latin typeface="Tinos"/>
                <a:cs typeface="Tinos"/>
              </a:rPr>
              <a:t>𝑟→0</a:t>
            </a:r>
            <a:r>
              <a:rPr sz="1010" spc="-33" baseline="21164" dirty="0">
                <a:latin typeface="Tinos"/>
                <a:cs typeface="Tinos"/>
              </a:rPr>
              <a:t>+</a:t>
            </a:r>
            <a:endParaRPr sz="1010" baseline="21164">
              <a:latin typeface="Tinos"/>
              <a:cs typeface="Tino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50237" y="1368179"/>
            <a:ext cx="858879" cy="241903"/>
          </a:xfrm>
          <a:custGeom>
            <a:avLst/>
            <a:gdLst/>
            <a:ahLst/>
            <a:cxnLst/>
            <a:rect l="l" t="t" r="r" b="b"/>
            <a:pathLst>
              <a:path w="1339214" h="377189">
                <a:moveTo>
                  <a:pt x="84963" y="8890"/>
                </a:moveTo>
                <a:lnTo>
                  <a:pt x="47853" y="26898"/>
                </a:lnTo>
                <a:lnTo>
                  <a:pt x="21971" y="69596"/>
                </a:lnTo>
                <a:lnTo>
                  <a:pt x="5448" y="124701"/>
                </a:lnTo>
                <a:lnTo>
                  <a:pt x="0" y="188595"/>
                </a:lnTo>
                <a:lnTo>
                  <a:pt x="1358" y="221246"/>
                </a:lnTo>
                <a:lnTo>
                  <a:pt x="12319" y="280593"/>
                </a:lnTo>
                <a:lnTo>
                  <a:pt x="33959" y="330746"/>
                </a:lnTo>
                <a:lnTo>
                  <a:pt x="63627" y="365696"/>
                </a:lnTo>
                <a:lnTo>
                  <a:pt x="81280" y="377063"/>
                </a:lnTo>
                <a:lnTo>
                  <a:pt x="84963" y="368173"/>
                </a:lnTo>
                <a:lnTo>
                  <a:pt x="70815" y="356717"/>
                </a:lnTo>
                <a:lnTo>
                  <a:pt x="58293" y="341782"/>
                </a:lnTo>
                <a:lnTo>
                  <a:pt x="38100" y="301371"/>
                </a:lnTo>
                <a:lnTo>
                  <a:pt x="25463" y="249555"/>
                </a:lnTo>
                <a:lnTo>
                  <a:pt x="21209" y="188468"/>
                </a:lnTo>
                <a:lnTo>
                  <a:pt x="22275" y="156578"/>
                </a:lnTo>
                <a:lnTo>
                  <a:pt x="30797" y="99860"/>
                </a:lnTo>
                <a:lnTo>
                  <a:pt x="47561" y="53467"/>
                </a:lnTo>
                <a:lnTo>
                  <a:pt x="70904" y="20320"/>
                </a:lnTo>
                <a:lnTo>
                  <a:pt x="84963" y="8890"/>
                </a:lnTo>
                <a:close/>
              </a:path>
              <a:path w="1339214" h="377189">
                <a:moveTo>
                  <a:pt x="1245235" y="180848"/>
                </a:moveTo>
                <a:lnTo>
                  <a:pt x="858139" y="180848"/>
                </a:lnTo>
                <a:lnTo>
                  <a:pt x="858139" y="196088"/>
                </a:lnTo>
                <a:lnTo>
                  <a:pt x="1245235" y="196088"/>
                </a:lnTo>
                <a:lnTo>
                  <a:pt x="1245235" y="180848"/>
                </a:lnTo>
                <a:close/>
              </a:path>
              <a:path w="1339214" h="377189">
                <a:moveTo>
                  <a:pt x="1339215" y="188468"/>
                </a:moveTo>
                <a:lnTo>
                  <a:pt x="1333690" y="124701"/>
                </a:lnTo>
                <a:lnTo>
                  <a:pt x="1317117" y="69596"/>
                </a:lnTo>
                <a:lnTo>
                  <a:pt x="1291209" y="26898"/>
                </a:lnTo>
                <a:lnTo>
                  <a:pt x="1257681" y="0"/>
                </a:lnTo>
                <a:lnTo>
                  <a:pt x="1254125" y="8890"/>
                </a:lnTo>
                <a:lnTo>
                  <a:pt x="1268171" y="20320"/>
                </a:lnTo>
                <a:lnTo>
                  <a:pt x="1280629" y="35179"/>
                </a:lnTo>
                <a:lnTo>
                  <a:pt x="1300861" y="75184"/>
                </a:lnTo>
                <a:lnTo>
                  <a:pt x="1313599" y="126987"/>
                </a:lnTo>
                <a:lnTo>
                  <a:pt x="1317879" y="188595"/>
                </a:lnTo>
                <a:lnTo>
                  <a:pt x="1316799" y="220218"/>
                </a:lnTo>
                <a:lnTo>
                  <a:pt x="1308341" y="276606"/>
                </a:lnTo>
                <a:lnTo>
                  <a:pt x="1291691" y="323329"/>
                </a:lnTo>
                <a:lnTo>
                  <a:pt x="1268260" y="356717"/>
                </a:lnTo>
                <a:lnTo>
                  <a:pt x="1254125" y="368173"/>
                </a:lnTo>
                <a:lnTo>
                  <a:pt x="1257681" y="377063"/>
                </a:lnTo>
                <a:lnTo>
                  <a:pt x="1291209" y="350240"/>
                </a:lnTo>
                <a:lnTo>
                  <a:pt x="1317117" y="307213"/>
                </a:lnTo>
                <a:lnTo>
                  <a:pt x="1333677" y="251942"/>
                </a:lnTo>
                <a:lnTo>
                  <a:pt x="1337830" y="221246"/>
                </a:lnTo>
                <a:lnTo>
                  <a:pt x="1339215" y="188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object 24"/>
          <p:cNvSpPr txBox="1"/>
          <p:nvPr/>
        </p:nvSpPr>
        <p:spPr>
          <a:xfrm>
            <a:off x="3786515" y="1489049"/>
            <a:ext cx="73304" cy="13823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34" spc="-260" dirty="0">
                <a:latin typeface="Tinos"/>
                <a:cs typeface="Tinos"/>
              </a:rPr>
              <a:t>𝑟</a:t>
            </a:r>
            <a:endParaRPr sz="834">
              <a:latin typeface="Tinos"/>
              <a:cs typeface="Tino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3342" y="1376650"/>
            <a:ext cx="169983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1467233" algn="l"/>
              </a:tabLst>
            </a:pPr>
            <a:r>
              <a:rPr sz="1154" spc="208" dirty="0">
                <a:latin typeface="Tinos"/>
                <a:cs typeface="Tinos"/>
              </a:rPr>
              <a:t>= </a:t>
            </a:r>
            <a:r>
              <a:rPr sz="1154" spc="6" dirty="0">
                <a:latin typeface="Tinos"/>
                <a:cs typeface="Tinos"/>
              </a:rPr>
              <a:t> </a:t>
            </a:r>
            <a:r>
              <a:rPr sz="1154" spc="205" dirty="0">
                <a:latin typeface="Tinos"/>
                <a:cs typeface="Tinos"/>
              </a:rPr>
              <a:t>+</a:t>
            </a:r>
            <a:r>
              <a:rPr sz="1154" spc="157" dirty="0">
                <a:latin typeface="Tinos"/>
                <a:cs typeface="Tinos"/>
              </a:rPr>
              <a:t>∞</a:t>
            </a:r>
            <a:r>
              <a:rPr sz="1154" dirty="0">
                <a:latin typeface="Tinos"/>
                <a:cs typeface="Tinos"/>
              </a:rPr>
              <a:t>	</a:t>
            </a:r>
            <a:r>
              <a:rPr sz="1154" spc="-58" dirty="0">
                <a:latin typeface="Arial"/>
                <a:cs typeface="Arial"/>
              </a:rPr>
              <a:t>dan</a:t>
            </a:r>
            <a:endParaRPr sz="115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9923" y="1376649"/>
            <a:ext cx="344529" cy="26650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algn="ctr">
              <a:lnSpc>
                <a:spcPts val="1202"/>
              </a:lnSpc>
              <a:spcBef>
                <a:spcPts val="64"/>
              </a:spcBef>
            </a:pPr>
            <a:r>
              <a:rPr sz="1154" spc="16" dirty="0">
                <a:latin typeface="Tinos"/>
                <a:cs typeface="Tinos"/>
              </a:rPr>
              <a:t>lim</a:t>
            </a:r>
            <a:endParaRPr sz="1154">
              <a:latin typeface="Tinos"/>
              <a:cs typeface="Tinos"/>
            </a:endParaRPr>
          </a:p>
          <a:p>
            <a:pPr algn="ctr">
              <a:lnSpc>
                <a:spcPts val="818"/>
              </a:lnSpc>
            </a:pPr>
            <a:r>
              <a:rPr sz="834" spc="-231" dirty="0">
                <a:latin typeface="Tinos"/>
                <a:cs typeface="Tinos"/>
              </a:rPr>
              <a:t>𝑟</a:t>
            </a:r>
            <a:r>
              <a:rPr sz="834" spc="-128" dirty="0">
                <a:latin typeface="Tinos"/>
                <a:cs typeface="Tinos"/>
              </a:rPr>
              <a:t>→</a:t>
            </a:r>
            <a:r>
              <a:rPr sz="834" spc="141" dirty="0">
                <a:latin typeface="Tinos"/>
                <a:cs typeface="Tinos"/>
              </a:rPr>
              <a:t>+</a:t>
            </a:r>
            <a:r>
              <a:rPr sz="834" spc="186" dirty="0">
                <a:latin typeface="Tinos"/>
                <a:cs typeface="Tinos"/>
              </a:rPr>
              <a:t>∞</a:t>
            </a:r>
            <a:endParaRPr sz="834">
              <a:latin typeface="Tinos"/>
              <a:cs typeface="Tino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80924" y="1368179"/>
            <a:ext cx="858064" cy="241903"/>
          </a:xfrm>
          <a:custGeom>
            <a:avLst/>
            <a:gdLst/>
            <a:ahLst/>
            <a:cxnLst/>
            <a:rect l="l" t="t" r="r" b="b"/>
            <a:pathLst>
              <a:path w="1337945" h="377189">
                <a:moveTo>
                  <a:pt x="84963" y="8890"/>
                </a:moveTo>
                <a:lnTo>
                  <a:pt x="47853" y="26898"/>
                </a:lnTo>
                <a:lnTo>
                  <a:pt x="21971" y="69596"/>
                </a:lnTo>
                <a:lnTo>
                  <a:pt x="5461" y="124701"/>
                </a:lnTo>
                <a:lnTo>
                  <a:pt x="0" y="188595"/>
                </a:lnTo>
                <a:lnTo>
                  <a:pt x="1358" y="221246"/>
                </a:lnTo>
                <a:lnTo>
                  <a:pt x="12319" y="280593"/>
                </a:lnTo>
                <a:lnTo>
                  <a:pt x="33959" y="330746"/>
                </a:lnTo>
                <a:lnTo>
                  <a:pt x="63627" y="365696"/>
                </a:lnTo>
                <a:lnTo>
                  <a:pt x="81280" y="377063"/>
                </a:lnTo>
                <a:lnTo>
                  <a:pt x="84963" y="368173"/>
                </a:lnTo>
                <a:lnTo>
                  <a:pt x="70815" y="356717"/>
                </a:lnTo>
                <a:lnTo>
                  <a:pt x="58293" y="341782"/>
                </a:lnTo>
                <a:lnTo>
                  <a:pt x="38100" y="301371"/>
                </a:lnTo>
                <a:lnTo>
                  <a:pt x="25450" y="249555"/>
                </a:lnTo>
                <a:lnTo>
                  <a:pt x="21209" y="188468"/>
                </a:lnTo>
                <a:lnTo>
                  <a:pt x="22275" y="156578"/>
                </a:lnTo>
                <a:lnTo>
                  <a:pt x="30797" y="99860"/>
                </a:lnTo>
                <a:lnTo>
                  <a:pt x="47561" y="53467"/>
                </a:lnTo>
                <a:lnTo>
                  <a:pt x="70904" y="20320"/>
                </a:lnTo>
                <a:lnTo>
                  <a:pt x="84963" y="8890"/>
                </a:lnTo>
                <a:close/>
              </a:path>
              <a:path w="1337945" h="377189">
                <a:moveTo>
                  <a:pt x="1243711" y="180848"/>
                </a:moveTo>
                <a:lnTo>
                  <a:pt x="856615" y="180848"/>
                </a:lnTo>
                <a:lnTo>
                  <a:pt x="856615" y="196088"/>
                </a:lnTo>
                <a:lnTo>
                  <a:pt x="1243711" y="196088"/>
                </a:lnTo>
                <a:lnTo>
                  <a:pt x="1243711" y="180848"/>
                </a:lnTo>
                <a:close/>
              </a:path>
              <a:path w="1337945" h="377189">
                <a:moveTo>
                  <a:pt x="1337691" y="188468"/>
                </a:moveTo>
                <a:lnTo>
                  <a:pt x="1332166" y="124701"/>
                </a:lnTo>
                <a:lnTo>
                  <a:pt x="1315593" y="69596"/>
                </a:lnTo>
                <a:lnTo>
                  <a:pt x="1289685" y="26898"/>
                </a:lnTo>
                <a:lnTo>
                  <a:pt x="1256157" y="0"/>
                </a:lnTo>
                <a:lnTo>
                  <a:pt x="1252601" y="8890"/>
                </a:lnTo>
                <a:lnTo>
                  <a:pt x="1266647" y="20320"/>
                </a:lnTo>
                <a:lnTo>
                  <a:pt x="1279105" y="35179"/>
                </a:lnTo>
                <a:lnTo>
                  <a:pt x="1299337" y="75184"/>
                </a:lnTo>
                <a:lnTo>
                  <a:pt x="1312075" y="126987"/>
                </a:lnTo>
                <a:lnTo>
                  <a:pt x="1316355" y="188595"/>
                </a:lnTo>
                <a:lnTo>
                  <a:pt x="1315275" y="220218"/>
                </a:lnTo>
                <a:lnTo>
                  <a:pt x="1306817" y="276606"/>
                </a:lnTo>
                <a:lnTo>
                  <a:pt x="1290167" y="323329"/>
                </a:lnTo>
                <a:lnTo>
                  <a:pt x="1266736" y="356717"/>
                </a:lnTo>
                <a:lnTo>
                  <a:pt x="1252601" y="368173"/>
                </a:lnTo>
                <a:lnTo>
                  <a:pt x="1256157" y="377063"/>
                </a:lnTo>
                <a:lnTo>
                  <a:pt x="1289685" y="350240"/>
                </a:lnTo>
                <a:lnTo>
                  <a:pt x="1315593" y="307213"/>
                </a:lnTo>
                <a:lnTo>
                  <a:pt x="1332166" y="251942"/>
                </a:lnTo>
                <a:lnTo>
                  <a:pt x="1336306" y="221246"/>
                </a:lnTo>
                <a:lnTo>
                  <a:pt x="1337691" y="188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8" name="object 28"/>
          <p:cNvSpPr txBox="1"/>
          <p:nvPr/>
        </p:nvSpPr>
        <p:spPr>
          <a:xfrm>
            <a:off x="3177604" y="1290639"/>
            <a:ext cx="4536298" cy="18590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32578">
              <a:spcBef>
                <a:spcPts val="64"/>
              </a:spcBef>
              <a:tabLst>
                <a:tab pos="3763171" algn="l"/>
              </a:tabLst>
            </a:pPr>
            <a:r>
              <a:rPr sz="1732" spc="-139" baseline="-32407" dirty="0">
                <a:latin typeface="Tinos"/>
                <a:cs typeface="Tinos"/>
              </a:rPr>
              <a:t>2𝜋𝑟</a:t>
            </a:r>
            <a:r>
              <a:rPr sz="1251" spc="-139" baseline="-17094" dirty="0">
                <a:latin typeface="Tinos"/>
                <a:cs typeface="Tinos"/>
              </a:rPr>
              <a:t>2 </a:t>
            </a:r>
            <a:r>
              <a:rPr sz="1251" spc="-28" baseline="-17094" dirty="0">
                <a:latin typeface="Tinos"/>
                <a:cs typeface="Tinos"/>
              </a:rPr>
              <a:t> </a:t>
            </a:r>
            <a:r>
              <a:rPr sz="1732" spc="312" baseline="-32407" dirty="0">
                <a:latin typeface="Tinos"/>
                <a:cs typeface="Tinos"/>
              </a:rPr>
              <a:t>+</a:t>
            </a:r>
            <a:r>
              <a:rPr sz="1732" spc="-38" baseline="-32407" dirty="0">
                <a:latin typeface="Tinos"/>
                <a:cs typeface="Tinos"/>
              </a:rPr>
              <a:t> </a:t>
            </a:r>
            <a:r>
              <a:rPr sz="834" spc="71" dirty="0">
                <a:latin typeface="Tinos"/>
                <a:cs typeface="Tinos"/>
              </a:rPr>
              <a:t>2000	</a:t>
            </a:r>
            <a:r>
              <a:rPr sz="1732" spc="-139" baseline="-32407" dirty="0">
                <a:latin typeface="Tinos"/>
                <a:cs typeface="Tinos"/>
              </a:rPr>
              <a:t>2𝜋𝑟</a:t>
            </a:r>
            <a:r>
              <a:rPr sz="1251" spc="-139" baseline="-17094" dirty="0">
                <a:latin typeface="Tinos"/>
                <a:cs typeface="Tinos"/>
              </a:rPr>
              <a:t>2 </a:t>
            </a:r>
            <a:r>
              <a:rPr sz="1732" spc="312" baseline="-32407" dirty="0">
                <a:latin typeface="Tinos"/>
                <a:cs typeface="Tinos"/>
              </a:rPr>
              <a:t>+</a:t>
            </a:r>
            <a:r>
              <a:rPr sz="1732" spc="-154" baseline="-32407" dirty="0">
                <a:latin typeface="Tinos"/>
                <a:cs typeface="Tinos"/>
              </a:rPr>
              <a:t> </a:t>
            </a:r>
            <a:r>
              <a:rPr sz="834" spc="71" dirty="0">
                <a:latin typeface="Tinos"/>
                <a:cs typeface="Tinos"/>
              </a:rPr>
              <a:t>2000</a:t>
            </a:r>
            <a:endParaRPr sz="834">
              <a:latin typeface="Tinos"/>
              <a:cs typeface="Tino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6795" y="1489049"/>
            <a:ext cx="73304" cy="13823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34" spc="-260" dirty="0">
                <a:latin typeface="Tinos"/>
                <a:cs typeface="Tinos"/>
              </a:rPr>
              <a:t>𝑟</a:t>
            </a:r>
            <a:endParaRPr sz="834">
              <a:latin typeface="Tinos"/>
              <a:cs typeface="Tino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84600" y="1376650"/>
            <a:ext cx="434530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208" dirty="0">
                <a:latin typeface="Tinos"/>
                <a:cs typeface="Tinos"/>
              </a:rPr>
              <a:t>=</a:t>
            </a:r>
            <a:r>
              <a:rPr sz="1154" spc="234" dirty="0">
                <a:latin typeface="Tinos"/>
                <a:cs typeface="Tinos"/>
              </a:rPr>
              <a:t> </a:t>
            </a:r>
            <a:r>
              <a:rPr sz="1154" spc="186" dirty="0">
                <a:latin typeface="Tinos"/>
                <a:cs typeface="Tinos"/>
              </a:rPr>
              <a:t>+∞</a:t>
            </a:r>
            <a:endParaRPr sz="1154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063" y="404197"/>
            <a:ext cx="6743971" cy="377145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z="2400" spc="-125" dirty="0">
                <a:solidFill>
                  <a:srgbClr val="000000"/>
                </a:solidFill>
              </a:rPr>
              <a:t>Karena</a:t>
            </a:r>
            <a:r>
              <a:rPr sz="2400" spc="-115" dirty="0">
                <a:solidFill>
                  <a:srgbClr val="000000"/>
                </a:solidFill>
              </a:rPr>
              <a:t> </a:t>
            </a:r>
            <a:r>
              <a:rPr sz="2400" spc="-545" dirty="0">
                <a:solidFill>
                  <a:srgbClr val="000000"/>
                </a:solidFill>
                <a:latin typeface="Tinos"/>
                <a:cs typeface="Tinos"/>
              </a:rPr>
              <a:t>𝑟</a:t>
            </a:r>
            <a:r>
              <a:rPr sz="2400" spc="64" dirty="0">
                <a:solidFill>
                  <a:srgbClr val="000000"/>
                </a:solidFill>
                <a:latin typeface="Tinos"/>
                <a:cs typeface="Tinos"/>
              </a:rPr>
              <a:t> </a:t>
            </a:r>
            <a:r>
              <a:rPr sz="2400" spc="324" dirty="0">
                <a:solidFill>
                  <a:srgbClr val="000000"/>
                </a:solidFill>
                <a:latin typeface="Tinos"/>
                <a:cs typeface="Tinos"/>
              </a:rPr>
              <a:t>=</a:t>
            </a:r>
          </a:p>
        </p:txBody>
      </p:sp>
      <p:sp>
        <p:nvSpPr>
          <p:cNvPr id="3" name="object 3"/>
          <p:cNvSpPr/>
          <p:nvPr/>
        </p:nvSpPr>
        <p:spPr>
          <a:xfrm>
            <a:off x="3936951" y="652650"/>
            <a:ext cx="360004" cy="14661"/>
          </a:xfrm>
          <a:custGeom>
            <a:avLst/>
            <a:gdLst/>
            <a:ahLst/>
            <a:cxnLst/>
            <a:rect l="l" t="t" r="r" b="b"/>
            <a:pathLst>
              <a:path w="561339" h="22859">
                <a:moveTo>
                  <a:pt x="560832" y="0"/>
                </a:moveTo>
                <a:lnTo>
                  <a:pt x="0" y="0"/>
                </a:lnTo>
                <a:lnTo>
                  <a:pt x="0" y="22860"/>
                </a:lnTo>
                <a:lnTo>
                  <a:pt x="560832" y="22860"/>
                </a:lnTo>
                <a:lnTo>
                  <a:pt x="5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4012047" y="417019"/>
            <a:ext cx="208102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96" dirty="0">
                <a:latin typeface="Tinos"/>
                <a:cs typeface="Tinos"/>
              </a:rPr>
              <a:t>10</a:t>
            </a:r>
            <a:endParaRPr sz="1315">
              <a:latin typeface="Tinos"/>
              <a:cs typeface="Tino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9875" y="710316"/>
            <a:ext cx="316836" cy="160454"/>
          </a:xfrm>
          <a:custGeom>
            <a:avLst/>
            <a:gdLst/>
            <a:ahLst/>
            <a:cxnLst/>
            <a:rect l="l" t="t" r="r" b="b"/>
            <a:pathLst>
              <a:path w="494029" h="250190">
                <a:moveTo>
                  <a:pt x="493902" y="0"/>
                </a:moveTo>
                <a:lnTo>
                  <a:pt x="166243" y="0"/>
                </a:lnTo>
                <a:lnTo>
                  <a:pt x="166243" y="762"/>
                </a:lnTo>
                <a:lnTo>
                  <a:pt x="148589" y="762"/>
                </a:lnTo>
                <a:lnTo>
                  <a:pt x="86106" y="216662"/>
                </a:lnTo>
                <a:lnTo>
                  <a:pt x="41529" y="118491"/>
                </a:lnTo>
                <a:lnTo>
                  <a:pt x="0" y="137541"/>
                </a:lnTo>
                <a:lnTo>
                  <a:pt x="3937" y="146938"/>
                </a:lnTo>
                <a:lnTo>
                  <a:pt x="25273" y="137541"/>
                </a:lnTo>
                <a:lnTo>
                  <a:pt x="77597" y="250062"/>
                </a:lnTo>
                <a:lnTo>
                  <a:pt x="89916" y="250062"/>
                </a:lnTo>
                <a:lnTo>
                  <a:pt x="157987" y="17525"/>
                </a:lnTo>
                <a:lnTo>
                  <a:pt x="180848" y="17525"/>
                </a:lnTo>
                <a:lnTo>
                  <a:pt x="180848" y="16763"/>
                </a:lnTo>
                <a:lnTo>
                  <a:pt x="493902" y="16763"/>
                </a:lnTo>
                <a:lnTo>
                  <a:pt x="493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3939720" y="621292"/>
            <a:ext cx="97739" cy="17349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058" spc="109" dirty="0">
                <a:latin typeface="Tinos"/>
                <a:cs typeface="Tinos"/>
              </a:rPr>
              <a:t>3</a:t>
            </a:r>
            <a:endParaRPr sz="1058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8510" y="678958"/>
            <a:ext cx="221948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96" dirty="0">
                <a:latin typeface="Tinos"/>
                <a:cs typeface="Tinos"/>
              </a:rPr>
              <a:t>2</a:t>
            </a:r>
            <a:r>
              <a:rPr sz="1315" spc="-205" dirty="0">
                <a:latin typeface="Tinos"/>
                <a:cs typeface="Tinos"/>
              </a:rPr>
              <a:t>𝜋</a:t>
            </a:r>
            <a:endParaRPr sz="1315">
              <a:latin typeface="Tinos"/>
              <a:cs typeface="Tino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1671" y="489346"/>
            <a:ext cx="478838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87" dirty="0">
                <a:latin typeface="Arial"/>
                <a:cs typeface="Arial"/>
              </a:rPr>
              <a:t>satu-satunya</a:t>
            </a:r>
            <a:r>
              <a:rPr sz="1796" spc="-64" dirty="0">
                <a:latin typeface="Arial"/>
                <a:cs typeface="Arial"/>
              </a:rPr>
              <a:t> </a:t>
            </a:r>
            <a:r>
              <a:rPr sz="1796" spc="26" dirty="0">
                <a:latin typeface="Arial"/>
                <a:cs typeface="Arial"/>
              </a:rPr>
              <a:t>titik</a:t>
            </a:r>
            <a:r>
              <a:rPr sz="1796" spc="-96" dirty="0">
                <a:latin typeface="Arial"/>
                <a:cs typeface="Arial"/>
              </a:rPr>
              <a:t> </a:t>
            </a:r>
            <a:r>
              <a:rPr sz="1796" spc="-22" dirty="0">
                <a:latin typeface="Arial"/>
                <a:cs typeface="Arial"/>
              </a:rPr>
              <a:t>kritis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-103" dirty="0">
                <a:latin typeface="Arial"/>
                <a:cs typeface="Arial"/>
              </a:rPr>
              <a:t>pada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-109" dirty="0">
                <a:latin typeface="Arial"/>
                <a:cs typeface="Arial"/>
              </a:rPr>
              <a:t>selang</a:t>
            </a:r>
            <a:r>
              <a:rPr sz="1796" spc="-80" dirty="0">
                <a:latin typeface="Arial"/>
                <a:cs typeface="Arial"/>
              </a:rPr>
              <a:t> </a:t>
            </a:r>
            <a:r>
              <a:rPr sz="1796" spc="119" dirty="0">
                <a:latin typeface="Tinos"/>
                <a:cs typeface="Tinos"/>
              </a:rPr>
              <a:t>(0</a:t>
            </a:r>
            <a:r>
              <a:rPr sz="1796" spc="-61" dirty="0">
                <a:latin typeface="Tinos"/>
                <a:cs typeface="Tinos"/>
              </a:rPr>
              <a:t>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147" dirty="0">
                <a:latin typeface="Tinos"/>
                <a:cs typeface="Tinos"/>
              </a:rPr>
              <a:t> </a:t>
            </a:r>
            <a:r>
              <a:rPr sz="1796" spc="167" dirty="0">
                <a:latin typeface="Tinos"/>
                <a:cs typeface="Tinos"/>
              </a:rPr>
              <a:t>+∞)</a:t>
            </a:r>
            <a:r>
              <a:rPr sz="1796" spc="167" dirty="0">
                <a:latin typeface="Arial"/>
                <a:cs typeface="Arial"/>
              </a:rPr>
              <a:t>,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35" dirty="0">
                <a:latin typeface="Arial"/>
                <a:cs typeface="Arial"/>
              </a:rPr>
              <a:t>nilai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545" dirty="0">
                <a:latin typeface="Tinos"/>
                <a:cs typeface="Tinos"/>
              </a:rPr>
              <a:t>𝑟</a:t>
            </a:r>
            <a:endParaRPr sz="1796">
              <a:latin typeface="Tinos"/>
              <a:cs typeface="Tino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4512" y="810905"/>
            <a:ext cx="3760497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90" dirty="0">
                <a:latin typeface="Arial"/>
                <a:cs typeface="Arial"/>
              </a:rPr>
              <a:t>menghasilkan </a:t>
            </a:r>
            <a:r>
              <a:rPr sz="1796" spc="-35" dirty="0">
                <a:latin typeface="Arial"/>
                <a:cs typeface="Arial"/>
              </a:rPr>
              <a:t>nilai </a:t>
            </a:r>
            <a:r>
              <a:rPr sz="1796" spc="-42" dirty="0">
                <a:latin typeface="Arial"/>
                <a:cs typeface="Arial"/>
              </a:rPr>
              <a:t>minimum </a:t>
            </a:r>
            <a:r>
              <a:rPr sz="1796" spc="-247" dirty="0">
                <a:latin typeface="Tinos"/>
                <a:cs typeface="Tinos"/>
              </a:rPr>
              <a:t>𝑆,</a:t>
            </a:r>
            <a:r>
              <a:rPr sz="1796" spc="-160" dirty="0">
                <a:latin typeface="Tinos"/>
                <a:cs typeface="Tinos"/>
              </a:rPr>
              <a:t> </a:t>
            </a:r>
            <a:r>
              <a:rPr sz="1796" spc="-112" dirty="0">
                <a:latin typeface="Arial"/>
                <a:cs typeface="Arial"/>
              </a:rPr>
              <a:t>sehingga</a:t>
            </a:r>
            <a:endParaRPr sz="179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5405" y="1168792"/>
            <a:ext cx="37995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96" dirty="0">
                <a:latin typeface="Tinos"/>
                <a:cs typeface="Tinos"/>
              </a:rPr>
              <a:t>ℎ</a:t>
            </a:r>
            <a:r>
              <a:rPr sz="1796" spc="26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0261" y="1331934"/>
            <a:ext cx="876798" cy="14661"/>
          </a:xfrm>
          <a:custGeom>
            <a:avLst/>
            <a:gdLst/>
            <a:ahLst/>
            <a:cxnLst/>
            <a:rect l="l" t="t" r="r" b="b"/>
            <a:pathLst>
              <a:path w="1367154" h="22860">
                <a:moveTo>
                  <a:pt x="1367027" y="0"/>
                </a:moveTo>
                <a:lnTo>
                  <a:pt x="0" y="0"/>
                </a:lnTo>
                <a:lnTo>
                  <a:pt x="0" y="22860"/>
                </a:lnTo>
                <a:lnTo>
                  <a:pt x="1367027" y="22860"/>
                </a:lnTo>
                <a:lnTo>
                  <a:pt x="13670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/>
          <p:nvPr/>
        </p:nvSpPr>
        <p:spPr>
          <a:xfrm>
            <a:off x="5483178" y="1634924"/>
            <a:ext cx="412539" cy="219912"/>
          </a:xfrm>
          <a:custGeom>
            <a:avLst/>
            <a:gdLst/>
            <a:ahLst/>
            <a:cxnLst/>
            <a:rect l="l" t="t" r="r" b="b"/>
            <a:pathLst>
              <a:path w="643254" h="342900">
                <a:moveTo>
                  <a:pt x="643127" y="0"/>
                </a:moveTo>
                <a:lnTo>
                  <a:pt x="227075" y="0"/>
                </a:lnTo>
                <a:lnTo>
                  <a:pt x="227075" y="762"/>
                </a:lnTo>
                <a:lnTo>
                  <a:pt x="203708" y="762"/>
                </a:lnTo>
                <a:lnTo>
                  <a:pt x="118110" y="296671"/>
                </a:lnTo>
                <a:lnTo>
                  <a:pt x="56896" y="162178"/>
                </a:lnTo>
                <a:lnTo>
                  <a:pt x="0" y="188087"/>
                </a:lnTo>
                <a:lnTo>
                  <a:pt x="5334" y="201167"/>
                </a:lnTo>
                <a:lnTo>
                  <a:pt x="34671" y="188087"/>
                </a:lnTo>
                <a:lnTo>
                  <a:pt x="106425" y="342518"/>
                </a:lnTo>
                <a:lnTo>
                  <a:pt x="123189" y="342518"/>
                </a:lnTo>
                <a:lnTo>
                  <a:pt x="216535" y="23749"/>
                </a:lnTo>
                <a:lnTo>
                  <a:pt x="247903" y="23749"/>
                </a:lnTo>
                <a:lnTo>
                  <a:pt x="247903" y="22859"/>
                </a:lnTo>
                <a:lnTo>
                  <a:pt x="643127" y="22859"/>
                </a:lnTo>
                <a:lnTo>
                  <a:pt x="64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 txBox="1"/>
          <p:nvPr/>
        </p:nvSpPr>
        <p:spPr>
          <a:xfrm>
            <a:off x="5446689" y="1293898"/>
            <a:ext cx="458150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449577" algn="l"/>
              </a:tabLst>
            </a:pPr>
            <a:r>
              <a:rPr sz="1796" u="heavy" spc="-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u="heavy" spc="-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96" u="heavy" spc="93" dirty="0">
                <a:uFill>
                  <a:solidFill>
                    <a:srgbClr val="000000"/>
                  </a:solidFill>
                </a:uFill>
                <a:latin typeface="Tinos"/>
                <a:cs typeface="Tinos"/>
              </a:rPr>
              <a:t>10	</a:t>
            </a:r>
            <a:endParaRPr sz="1796">
              <a:latin typeface="Tinos"/>
              <a:cs typeface="Tino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6233" y="1427800"/>
            <a:ext cx="379552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796" spc="22" dirty="0">
                <a:latin typeface="Tinos"/>
                <a:cs typeface="Tinos"/>
              </a:rPr>
              <a:t>𝜋(</a:t>
            </a:r>
            <a:r>
              <a:rPr sz="1587" spc="33" baseline="-20202" dirty="0">
                <a:latin typeface="Tinos"/>
                <a:cs typeface="Tinos"/>
              </a:rPr>
              <a:t>3</a:t>
            </a:r>
            <a:endParaRPr sz="1587" baseline="-20202" dirty="0">
              <a:latin typeface="Tinos"/>
              <a:cs typeface="Tino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1071" y="1599820"/>
            <a:ext cx="277741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93" dirty="0">
                <a:latin typeface="Tinos"/>
                <a:cs typeface="Tinos"/>
              </a:rPr>
              <a:t>2</a:t>
            </a:r>
            <a:r>
              <a:rPr sz="1796" spc="-430" dirty="0">
                <a:latin typeface="Tinos"/>
                <a:cs typeface="Tinos"/>
              </a:rPr>
              <a:t>𝜋</a:t>
            </a:r>
            <a:endParaRPr sz="1796">
              <a:latin typeface="Tinos"/>
              <a:cs typeface="Tino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2748" y="1359382"/>
            <a:ext cx="239867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182" baseline="-16865" dirty="0">
                <a:latin typeface="Tinos"/>
                <a:cs typeface="Tinos"/>
              </a:rPr>
              <a:t>)</a:t>
            </a:r>
            <a:r>
              <a:rPr sz="1315" spc="122" dirty="0">
                <a:latin typeface="Tinos"/>
                <a:cs typeface="Tinos"/>
              </a:rPr>
              <a:t>2</a:t>
            </a:r>
            <a:endParaRPr sz="1315">
              <a:latin typeface="Tinos"/>
              <a:cs typeface="Tino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94103" y="1331934"/>
            <a:ext cx="441860" cy="14661"/>
          </a:xfrm>
          <a:custGeom>
            <a:avLst/>
            <a:gdLst/>
            <a:ahLst/>
            <a:cxnLst/>
            <a:rect l="l" t="t" r="r" b="b"/>
            <a:pathLst>
              <a:path w="688975" h="22860">
                <a:moveTo>
                  <a:pt x="688848" y="0"/>
                </a:moveTo>
                <a:lnTo>
                  <a:pt x="0" y="0"/>
                </a:lnTo>
                <a:lnTo>
                  <a:pt x="0" y="22860"/>
                </a:lnTo>
                <a:lnTo>
                  <a:pt x="688848" y="22860"/>
                </a:lnTo>
                <a:lnTo>
                  <a:pt x="688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object 18"/>
          <p:cNvSpPr txBox="1"/>
          <p:nvPr/>
        </p:nvSpPr>
        <p:spPr>
          <a:xfrm>
            <a:off x="5398227" y="996414"/>
            <a:ext cx="1351645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1090956" algn="l"/>
              </a:tabLst>
            </a:pPr>
            <a:r>
              <a:rPr sz="1796" spc="90" dirty="0">
                <a:latin typeface="Tinos"/>
                <a:cs typeface="Tinos"/>
              </a:rPr>
              <a:t>100</a:t>
            </a:r>
            <a:r>
              <a:rPr sz="1796" spc="93" dirty="0">
                <a:latin typeface="Tinos"/>
                <a:cs typeface="Tinos"/>
              </a:rPr>
              <a:t>0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90" dirty="0">
                <a:latin typeface="Tinos"/>
                <a:cs typeface="Tinos"/>
              </a:rPr>
              <a:t>20</a:t>
            </a:r>
            <a:endParaRPr sz="1796">
              <a:latin typeface="Tinos"/>
              <a:cs typeface="Tino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22448" y="1390577"/>
            <a:ext cx="412539" cy="219912"/>
          </a:xfrm>
          <a:custGeom>
            <a:avLst/>
            <a:gdLst/>
            <a:ahLst/>
            <a:cxnLst/>
            <a:rect l="l" t="t" r="r" b="b"/>
            <a:pathLst>
              <a:path w="643254" h="342900">
                <a:moveTo>
                  <a:pt x="643127" y="0"/>
                </a:moveTo>
                <a:lnTo>
                  <a:pt x="227075" y="0"/>
                </a:lnTo>
                <a:lnTo>
                  <a:pt x="227075" y="762"/>
                </a:lnTo>
                <a:lnTo>
                  <a:pt x="203707" y="762"/>
                </a:lnTo>
                <a:lnTo>
                  <a:pt x="118109" y="296671"/>
                </a:lnTo>
                <a:lnTo>
                  <a:pt x="56895" y="162178"/>
                </a:lnTo>
                <a:lnTo>
                  <a:pt x="0" y="188087"/>
                </a:lnTo>
                <a:lnTo>
                  <a:pt x="5333" y="201167"/>
                </a:lnTo>
                <a:lnTo>
                  <a:pt x="34670" y="188087"/>
                </a:lnTo>
                <a:lnTo>
                  <a:pt x="106425" y="342518"/>
                </a:lnTo>
                <a:lnTo>
                  <a:pt x="123189" y="342518"/>
                </a:lnTo>
                <a:lnTo>
                  <a:pt x="216534" y="23749"/>
                </a:lnTo>
                <a:lnTo>
                  <a:pt x="247903" y="23749"/>
                </a:lnTo>
                <a:lnTo>
                  <a:pt x="247903" y="22859"/>
                </a:lnTo>
                <a:lnTo>
                  <a:pt x="643127" y="22859"/>
                </a:lnTo>
                <a:lnTo>
                  <a:pt x="64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0" name="object 20"/>
          <p:cNvSpPr txBox="1"/>
          <p:nvPr/>
        </p:nvSpPr>
        <p:spPr>
          <a:xfrm>
            <a:off x="6136642" y="1168792"/>
            <a:ext cx="1282006" cy="483741"/>
          </a:xfrm>
          <a:prstGeom prst="rect">
            <a:avLst/>
          </a:prstGeom>
        </p:spPr>
        <p:txBody>
          <a:bodyPr vert="horz" wrap="square" lIns="0" tIns="94888" rIns="0" bIns="0" rtlCol="0">
            <a:spAutoFit/>
          </a:bodyPr>
          <a:lstStyle/>
          <a:p>
            <a:pPr marL="431659" marR="19547" indent="-407633">
              <a:lnSpc>
                <a:spcPct val="68200"/>
              </a:lnSpc>
              <a:spcBef>
                <a:spcPts val="747"/>
              </a:spcBef>
              <a:tabLst>
                <a:tab pos="761919" algn="l"/>
              </a:tabLst>
            </a:pP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163" dirty="0">
                <a:latin typeface="Tinos"/>
                <a:cs typeface="Tinos"/>
              </a:rPr>
              <a:t> </a:t>
            </a:r>
            <a:r>
              <a:rPr sz="1587" spc="163" baseline="-25252" dirty="0">
                <a:latin typeface="Tinos"/>
                <a:cs typeface="Tinos"/>
              </a:rPr>
              <a:t>3	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dirty="0">
                <a:latin typeface="Tinos"/>
                <a:cs typeface="Tinos"/>
              </a:rPr>
              <a:t> </a:t>
            </a:r>
            <a:r>
              <a:rPr sz="1796" spc="-125" dirty="0">
                <a:latin typeface="Tinos"/>
                <a:cs typeface="Tinos"/>
              </a:rPr>
              <a:t>2𝜋  2𝜋</a:t>
            </a:r>
            <a:endParaRPr sz="1796" dirty="0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51" dirty="0">
                <a:solidFill>
                  <a:srgbClr val="000000"/>
                </a:solidFill>
                <a:latin typeface="Trebuchet MS"/>
                <a:cs typeface="Trebuchet MS"/>
              </a:rPr>
              <a:t>Aplikasi </a:t>
            </a:r>
            <a:r>
              <a:rPr sz="2822" spc="-119" dirty="0">
                <a:solidFill>
                  <a:srgbClr val="000000"/>
                </a:solidFill>
                <a:latin typeface="Trebuchet MS"/>
                <a:cs typeface="Trebuchet MS"/>
              </a:rPr>
              <a:t>Untuk</a:t>
            </a:r>
            <a:r>
              <a:rPr sz="2822" spc="-308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25" dirty="0">
                <a:solidFill>
                  <a:srgbClr val="000000"/>
                </a:solidFill>
                <a:latin typeface="Trebuchet MS"/>
                <a:cs typeface="Trebuchet MS"/>
              </a:rPr>
              <a:t>Ekonomi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512" y="1132629"/>
            <a:ext cx="3693302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125" dirty="0">
                <a:latin typeface="Arial"/>
                <a:cs typeface="Arial"/>
              </a:rPr>
              <a:t>Tiga </a:t>
            </a:r>
            <a:r>
              <a:rPr sz="1667" spc="-64" dirty="0">
                <a:latin typeface="Arial"/>
                <a:cs typeface="Arial"/>
              </a:rPr>
              <a:t>fungsi </a:t>
            </a:r>
            <a:r>
              <a:rPr sz="1667" spc="-45" dirty="0">
                <a:latin typeface="Arial"/>
                <a:cs typeface="Arial"/>
              </a:rPr>
              <a:t>penting </a:t>
            </a:r>
            <a:r>
              <a:rPr sz="1667" spc="-73" dirty="0">
                <a:latin typeface="Arial"/>
                <a:cs typeface="Arial"/>
              </a:rPr>
              <a:t>dalam </a:t>
            </a:r>
            <a:r>
              <a:rPr sz="1667" spc="-61" dirty="0">
                <a:latin typeface="Arial"/>
                <a:cs typeface="Arial"/>
              </a:rPr>
              <a:t>ekonomi</a:t>
            </a:r>
            <a:r>
              <a:rPr sz="1667" spc="-163" dirty="0">
                <a:latin typeface="Arial"/>
                <a:cs typeface="Arial"/>
              </a:rPr>
              <a:t> </a:t>
            </a:r>
            <a:r>
              <a:rPr sz="1667" spc="-71" dirty="0">
                <a:latin typeface="Arial"/>
                <a:cs typeface="Arial"/>
              </a:rPr>
              <a:t>adalah:</a:t>
            </a:r>
            <a:endParaRPr sz="166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2731" y="1480578"/>
            <a:ext cx="217876" cy="165749"/>
          </a:xfrm>
          <a:custGeom>
            <a:avLst/>
            <a:gdLst/>
            <a:ahLst/>
            <a:cxnLst/>
            <a:rect l="l" t="t" r="r" b="b"/>
            <a:pathLst>
              <a:path w="339725" h="258444">
                <a:moveTo>
                  <a:pt x="257175" y="0"/>
                </a:moveTo>
                <a:lnTo>
                  <a:pt x="253491" y="10414"/>
                </a:lnTo>
                <a:lnTo>
                  <a:pt x="268446" y="16910"/>
                </a:lnTo>
                <a:lnTo>
                  <a:pt x="281304" y="25908"/>
                </a:lnTo>
                <a:lnTo>
                  <a:pt x="307403" y="67522"/>
                </a:lnTo>
                <a:lnTo>
                  <a:pt x="315023" y="105761"/>
                </a:lnTo>
                <a:lnTo>
                  <a:pt x="315975" y="127762"/>
                </a:lnTo>
                <a:lnTo>
                  <a:pt x="315021" y="150600"/>
                </a:lnTo>
                <a:lnTo>
                  <a:pt x="307349" y="189894"/>
                </a:lnTo>
                <a:lnTo>
                  <a:pt x="281289" y="232171"/>
                </a:lnTo>
                <a:lnTo>
                  <a:pt x="253872" y="247777"/>
                </a:lnTo>
                <a:lnTo>
                  <a:pt x="257175" y="258318"/>
                </a:lnTo>
                <a:lnTo>
                  <a:pt x="292385" y="241760"/>
                </a:lnTo>
                <a:lnTo>
                  <a:pt x="318262" y="213106"/>
                </a:lnTo>
                <a:lnTo>
                  <a:pt x="334200" y="174799"/>
                </a:lnTo>
                <a:lnTo>
                  <a:pt x="339471" y="129159"/>
                </a:lnTo>
                <a:lnTo>
                  <a:pt x="338139" y="105487"/>
                </a:lnTo>
                <a:lnTo>
                  <a:pt x="327523" y="63525"/>
                </a:lnTo>
                <a:lnTo>
                  <a:pt x="306431" y="29325"/>
                </a:lnTo>
                <a:lnTo>
                  <a:pt x="275863" y="6742"/>
                </a:lnTo>
                <a:lnTo>
                  <a:pt x="257175" y="0"/>
                </a:lnTo>
                <a:close/>
              </a:path>
              <a:path w="339725" h="258444">
                <a:moveTo>
                  <a:pt x="82384" y="0"/>
                </a:moveTo>
                <a:lnTo>
                  <a:pt x="47237" y="16509"/>
                </a:lnTo>
                <a:lnTo>
                  <a:pt x="21310" y="45212"/>
                </a:lnTo>
                <a:lnTo>
                  <a:pt x="5326" y="83613"/>
                </a:lnTo>
                <a:lnTo>
                  <a:pt x="0" y="129159"/>
                </a:lnTo>
                <a:lnTo>
                  <a:pt x="1328" y="152902"/>
                </a:lnTo>
                <a:lnTo>
                  <a:pt x="11953" y="194863"/>
                </a:lnTo>
                <a:lnTo>
                  <a:pt x="33034" y="228939"/>
                </a:lnTo>
                <a:lnTo>
                  <a:pt x="82384" y="258318"/>
                </a:lnTo>
                <a:lnTo>
                  <a:pt x="85661" y="247777"/>
                </a:lnTo>
                <a:lnTo>
                  <a:pt x="70937" y="241254"/>
                </a:lnTo>
                <a:lnTo>
                  <a:pt x="58234" y="232171"/>
                </a:lnTo>
                <a:lnTo>
                  <a:pt x="32173" y="189894"/>
                </a:lnTo>
                <a:lnTo>
                  <a:pt x="24515" y="150600"/>
                </a:lnTo>
                <a:lnTo>
                  <a:pt x="23558" y="127762"/>
                </a:lnTo>
                <a:lnTo>
                  <a:pt x="24515" y="105761"/>
                </a:lnTo>
                <a:lnTo>
                  <a:pt x="32173" y="67522"/>
                </a:lnTo>
                <a:lnTo>
                  <a:pt x="58337" y="25908"/>
                </a:lnTo>
                <a:lnTo>
                  <a:pt x="86067" y="10414"/>
                </a:lnTo>
                <a:lnTo>
                  <a:pt x="8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2917618" y="1734699"/>
            <a:ext cx="217876" cy="165749"/>
          </a:xfrm>
          <a:custGeom>
            <a:avLst/>
            <a:gdLst/>
            <a:ahLst/>
            <a:cxnLst/>
            <a:rect l="l" t="t" r="r" b="b"/>
            <a:pathLst>
              <a:path w="339725" h="258444">
                <a:moveTo>
                  <a:pt x="257175" y="0"/>
                </a:moveTo>
                <a:lnTo>
                  <a:pt x="253492" y="10413"/>
                </a:lnTo>
                <a:lnTo>
                  <a:pt x="268446" y="16910"/>
                </a:lnTo>
                <a:lnTo>
                  <a:pt x="281305" y="25907"/>
                </a:lnTo>
                <a:lnTo>
                  <a:pt x="307403" y="67522"/>
                </a:lnTo>
                <a:lnTo>
                  <a:pt x="315023" y="105761"/>
                </a:lnTo>
                <a:lnTo>
                  <a:pt x="315976" y="127762"/>
                </a:lnTo>
                <a:lnTo>
                  <a:pt x="315021" y="150600"/>
                </a:lnTo>
                <a:lnTo>
                  <a:pt x="307349" y="189894"/>
                </a:lnTo>
                <a:lnTo>
                  <a:pt x="281289" y="232171"/>
                </a:lnTo>
                <a:lnTo>
                  <a:pt x="253873" y="247776"/>
                </a:lnTo>
                <a:lnTo>
                  <a:pt x="257175" y="258317"/>
                </a:lnTo>
                <a:lnTo>
                  <a:pt x="292385" y="241760"/>
                </a:lnTo>
                <a:lnTo>
                  <a:pt x="318262" y="213105"/>
                </a:lnTo>
                <a:lnTo>
                  <a:pt x="334200" y="174799"/>
                </a:lnTo>
                <a:lnTo>
                  <a:pt x="339471" y="129158"/>
                </a:lnTo>
                <a:lnTo>
                  <a:pt x="338139" y="105487"/>
                </a:lnTo>
                <a:lnTo>
                  <a:pt x="327523" y="63525"/>
                </a:lnTo>
                <a:lnTo>
                  <a:pt x="306431" y="29325"/>
                </a:lnTo>
                <a:lnTo>
                  <a:pt x="275863" y="6742"/>
                </a:lnTo>
                <a:lnTo>
                  <a:pt x="257175" y="0"/>
                </a:lnTo>
                <a:close/>
              </a:path>
              <a:path w="339725" h="258444">
                <a:moveTo>
                  <a:pt x="82384" y="0"/>
                </a:moveTo>
                <a:lnTo>
                  <a:pt x="47237" y="16509"/>
                </a:lnTo>
                <a:lnTo>
                  <a:pt x="21310" y="45212"/>
                </a:lnTo>
                <a:lnTo>
                  <a:pt x="5326" y="83613"/>
                </a:lnTo>
                <a:lnTo>
                  <a:pt x="0" y="129158"/>
                </a:lnTo>
                <a:lnTo>
                  <a:pt x="1328" y="152902"/>
                </a:lnTo>
                <a:lnTo>
                  <a:pt x="11953" y="194863"/>
                </a:lnTo>
                <a:lnTo>
                  <a:pt x="33034" y="228939"/>
                </a:lnTo>
                <a:lnTo>
                  <a:pt x="82384" y="258317"/>
                </a:lnTo>
                <a:lnTo>
                  <a:pt x="85661" y="247776"/>
                </a:lnTo>
                <a:lnTo>
                  <a:pt x="70937" y="241254"/>
                </a:lnTo>
                <a:lnTo>
                  <a:pt x="58234" y="232171"/>
                </a:lnTo>
                <a:lnTo>
                  <a:pt x="32173" y="189894"/>
                </a:lnTo>
                <a:lnTo>
                  <a:pt x="24515" y="150600"/>
                </a:lnTo>
                <a:lnTo>
                  <a:pt x="23558" y="127762"/>
                </a:lnTo>
                <a:lnTo>
                  <a:pt x="24515" y="105761"/>
                </a:lnTo>
                <a:lnTo>
                  <a:pt x="32173" y="67522"/>
                </a:lnTo>
                <a:lnTo>
                  <a:pt x="58337" y="25908"/>
                </a:lnTo>
                <a:lnTo>
                  <a:pt x="86067" y="10413"/>
                </a:lnTo>
                <a:lnTo>
                  <a:pt x="8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/>
          <p:nvPr/>
        </p:nvSpPr>
        <p:spPr>
          <a:xfrm>
            <a:off x="2913709" y="1987842"/>
            <a:ext cx="217876" cy="165749"/>
          </a:xfrm>
          <a:custGeom>
            <a:avLst/>
            <a:gdLst/>
            <a:ahLst/>
            <a:cxnLst/>
            <a:rect l="l" t="t" r="r" b="b"/>
            <a:pathLst>
              <a:path w="339725" h="258445">
                <a:moveTo>
                  <a:pt x="257175" y="0"/>
                </a:moveTo>
                <a:lnTo>
                  <a:pt x="253491" y="10413"/>
                </a:lnTo>
                <a:lnTo>
                  <a:pt x="268446" y="16910"/>
                </a:lnTo>
                <a:lnTo>
                  <a:pt x="281304" y="25908"/>
                </a:lnTo>
                <a:lnTo>
                  <a:pt x="307403" y="67522"/>
                </a:lnTo>
                <a:lnTo>
                  <a:pt x="315023" y="105761"/>
                </a:lnTo>
                <a:lnTo>
                  <a:pt x="315975" y="127762"/>
                </a:lnTo>
                <a:lnTo>
                  <a:pt x="315021" y="150600"/>
                </a:lnTo>
                <a:lnTo>
                  <a:pt x="307349" y="189894"/>
                </a:lnTo>
                <a:lnTo>
                  <a:pt x="281289" y="232171"/>
                </a:lnTo>
                <a:lnTo>
                  <a:pt x="253872" y="247776"/>
                </a:lnTo>
                <a:lnTo>
                  <a:pt x="257175" y="258317"/>
                </a:lnTo>
                <a:lnTo>
                  <a:pt x="292385" y="241760"/>
                </a:lnTo>
                <a:lnTo>
                  <a:pt x="318261" y="213105"/>
                </a:lnTo>
                <a:lnTo>
                  <a:pt x="334200" y="174799"/>
                </a:lnTo>
                <a:lnTo>
                  <a:pt x="339470" y="129159"/>
                </a:lnTo>
                <a:lnTo>
                  <a:pt x="338139" y="105487"/>
                </a:lnTo>
                <a:lnTo>
                  <a:pt x="327523" y="63525"/>
                </a:lnTo>
                <a:lnTo>
                  <a:pt x="306431" y="29325"/>
                </a:lnTo>
                <a:lnTo>
                  <a:pt x="275863" y="6742"/>
                </a:lnTo>
                <a:lnTo>
                  <a:pt x="257175" y="0"/>
                </a:lnTo>
                <a:close/>
              </a:path>
              <a:path w="339725" h="258445">
                <a:moveTo>
                  <a:pt x="82384" y="0"/>
                </a:moveTo>
                <a:lnTo>
                  <a:pt x="47237" y="16510"/>
                </a:lnTo>
                <a:lnTo>
                  <a:pt x="21310" y="45212"/>
                </a:lnTo>
                <a:lnTo>
                  <a:pt x="5326" y="83613"/>
                </a:lnTo>
                <a:lnTo>
                  <a:pt x="0" y="129159"/>
                </a:lnTo>
                <a:lnTo>
                  <a:pt x="1328" y="152902"/>
                </a:lnTo>
                <a:lnTo>
                  <a:pt x="11953" y="194863"/>
                </a:lnTo>
                <a:lnTo>
                  <a:pt x="33034" y="228939"/>
                </a:lnTo>
                <a:lnTo>
                  <a:pt x="82384" y="258317"/>
                </a:lnTo>
                <a:lnTo>
                  <a:pt x="85661" y="247776"/>
                </a:lnTo>
                <a:lnTo>
                  <a:pt x="70937" y="241254"/>
                </a:lnTo>
                <a:lnTo>
                  <a:pt x="58234" y="232171"/>
                </a:lnTo>
                <a:lnTo>
                  <a:pt x="32173" y="189894"/>
                </a:lnTo>
                <a:lnTo>
                  <a:pt x="24515" y="150600"/>
                </a:lnTo>
                <a:lnTo>
                  <a:pt x="23558" y="127762"/>
                </a:lnTo>
                <a:lnTo>
                  <a:pt x="24515" y="105761"/>
                </a:lnTo>
                <a:lnTo>
                  <a:pt x="32173" y="67522"/>
                </a:lnTo>
                <a:lnTo>
                  <a:pt x="58337" y="25908"/>
                </a:lnTo>
                <a:lnTo>
                  <a:pt x="86067" y="10413"/>
                </a:lnTo>
                <a:lnTo>
                  <a:pt x="8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 txBox="1"/>
          <p:nvPr/>
        </p:nvSpPr>
        <p:spPr>
          <a:xfrm>
            <a:off x="2774512" y="1387580"/>
            <a:ext cx="305433" cy="775978"/>
          </a:xfrm>
          <a:prstGeom prst="rect">
            <a:avLst/>
          </a:prstGeom>
        </p:spPr>
        <p:txBody>
          <a:bodyPr vert="horz" wrap="square" lIns="0" tIns="47240" rIns="0" bIns="0" rtlCol="0">
            <a:spAutoFit/>
          </a:bodyPr>
          <a:lstStyle/>
          <a:p>
            <a:pPr marL="8145">
              <a:spcBef>
                <a:spcPts val="372"/>
              </a:spcBef>
              <a:tabLst>
                <a:tab pos="196690" algn="l"/>
              </a:tabLst>
            </a:pPr>
            <a:r>
              <a:rPr sz="1411" spc="-260" dirty="0">
                <a:latin typeface="Tinos"/>
                <a:cs typeface="Tinos"/>
              </a:rPr>
              <a:t>𝐶	</a:t>
            </a:r>
            <a:r>
              <a:rPr sz="1411" spc="-350" dirty="0">
                <a:latin typeface="Tinos"/>
                <a:cs typeface="Tinos"/>
              </a:rPr>
              <a:t>𝑥</a:t>
            </a:r>
            <a:endParaRPr sz="1411">
              <a:latin typeface="Tinos"/>
              <a:cs typeface="Tinos"/>
            </a:endParaRPr>
          </a:p>
          <a:p>
            <a:pPr marL="8145">
              <a:spcBef>
                <a:spcPts val="308"/>
              </a:spcBef>
            </a:pPr>
            <a:r>
              <a:rPr sz="1411" spc="-202" dirty="0">
                <a:latin typeface="Tinos"/>
                <a:cs typeface="Tinos"/>
              </a:rPr>
              <a:t>𝑅  </a:t>
            </a:r>
            <a:r>
              <a:rPr sz="1411" spc="-90" dirty="0">
                <a:latin typeface="Tinos"/>
                <a:cs typeface="Tinos"/>
              </a:rPr>
              <a:t> </a:t>
            </a:r>
            <a:r>
              <a:rPr sz="1411" spc="-350" dirty="0">
                <a:latin typeface="Tinos"/>
                <a:cs typeface="Tinos"/>
              </a:rPr>
              <a:t>𝑥</a:t>
            </a:r>
            <a:endParaRPr sz="1411">
              <a:latin typeface="Tinos"/>
              <a:cs typeface="Tinos"/>
            </a:endParaRPr>
          </a:p>
          <a:p>
            <a:pPr marL="8145">
              <a:spcBef>
                <a:spcPts val="298"/>
              </a:spcBef>
            </a:pPr>
            <a:r>
              <a:rPr sz="1411" spc="-224" dirty="0">
                <a:latin typeface="Tinos"/>
                <a:cs typeface="Tinos"/>
              </a:rPr>
              <a:t>𝑃   </a:t>
            </a:r>
            <a:r>
              <a:rPr sz="1411" spc="-183" dirty="0">
                <a:latin typeface="Tinos"/>
                <a:cs typeface="Tinos"/>
              </a:rPr>
              <a:t> </a:t>
            </a:r>
            <a:r>
              <a:rPr sz="1411" spc="-350" dirty="0">
                <a:latin typeface="Tinos"/>
                <a:cs typeface="Tinos"/>
              </a:rPr>
              <a:t>𝑥</a:t>
            </a:r>
            <a:endParaRPr sz="1411">
              <a:latin typeface="Tinos"/>
              <a:cs typeface="Tino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7629" y="2432554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3" y="151638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/>
          <p:nvPr/>
        </p:nvSpPr>
        <p:spPr>
          <a:xfrm>
            <a:off x="6050143" y="2432554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2" y="151638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3189087" y="1387580"/>
            <a:ext cx="5025399" cy="1264445"/>
          </a:xfrm>
          <a:prstGeom prst="rect">
            <a:avLst/>
          </a:prstGeom>
        </p:spPr>
        <p:txBody>
          <a:bodyPr vert="horz" wrap="square" lIns="0" tIns="47240" rIns="0" bIns="0" rtlCol="0">
            <a:spAutoFit/>
          </a:bodyPr>
          <a:lstStyle/>
          <a:p>
            <a:pPr marL="8145">
              <a:spcBef>
                <a:spcPts val="372"/>
              </a:spcBef>
            </a:pPr>
            <a:r>
              <a:rPr sz="1411" spc="253" dirty="0">
                <a:latin typeface="Tinos"/>
                <a:cs typeface="Tinos"/>
              </a:rPr>
              <a:t>=</a:t>
            </a:r>
            <a:r>
              <a:rPr sz="1411" spc="-253" dirty="0">
                <a:latin typeface="Tinos"/>
                <a:cs typeface="Tinos"/>
              </a:rPr>
              <a:t> </a:t>
            </a:r>
            <a:r>
              <a:rPr sz="1411" spc="-6" dirty="0">
                <a:latin typeface="Arial"/>
                <a:cs typeface="Arial"/>
              </a:rPr>
              <a:t>total </a:t>
            </a:r>
            <a:r>
              <a:rPr sz="1411" spc="-77" dirty="0">
                <a:latin typeface="Arial"/>
                <a:cs typeface="Arial"/>
              </a:rPr>
              <a:t>biaya </a:t>
            </a:r>
            <a:r>
              <a:rPr sz="1411" spc="-55" dirty="0">
                <a:latin typeface="Arial"/>
                <a:cs typeface="Arial"/>
              </a:rPr>
              <a:t>produksi </a:t>
            </a:r>
            <a:r>
              <a:rPr sz="1411" spc="-350" dirty="0">
                <a:latin typeface="Tinos"/>
                <a:cs typeface="Tinos"/>
              </a:rPr>
              <a:t>𝑥 </a:t>
            </a:r>
            <a:r>
              <a:rPr sz="1411" spc="-3" dirty="0">
                <a:latin typeface="Arial"/>
                <a:cs typeface="Arial"/>
              </a:rPr>
              <a:t>unit </a:t>
            </a:r>
            <a:r>
              <a:rPr sz="1411" spc="-45" dirty="0">
                <a:latin typeface="Arial"/>
                <a:cs typeface="Arial"/>
              </a:rPr>
              <a:t>produk </a:t>
            </a:r>
            <a:r>
              <a:rPr sz="1411" spc="-87" dirty="0">
                <a:latin typeface="Arial"/>
                <a:cs typeface="Arial"/>
              </a:rPr>
              <a:t>selama </a:t>
            </a:r>
            <a:r>
              <a:rPr sz="1411" spc="-42" dirty="0">
                <a:latin typeface="Arial"/>
                <a:cs typeface="Arial"/>
              </a:rPr>
              <a:t>periode </a:t>
            </a:r>
            <a:r>
              <a:rPr sz="1411" spc="-35" dirty="0">
                <a:latin typeface="Arial"/>
                <a:cs typeface="Arial"/>
              </a:rPr>
              <a:t>waktu </a:t>
            </a:r>
            <a:r>
              <a:rPr sz="1411" spc="-13" dirty="0">
                <a:latin typeface="Arial"/>
                <a:cs typeface="Arial"/>
              </a:rPr>
              <a:t>tertentu.</a:t>
            </a:r>
            <a:endParaRPr sz="1411">
              <a:latin typeface="Arial"/>
              <a:cs typeface="Arial"/>
            </a:endParaRPr>
          </a:p>
          <a:p>
            <a:pPr marL="13031">
              <a:spcBef>
                <a:spcPts val="308"/>
              </a:spcBef>
            </a:pPr>
            <a:r>
              <a:rPr sz="1411" spc="253" dirty="0">
                <a:latin typeface="Tinos"/>
                <a:cs typeface="Tinos"/>
              </a:rPr>
              <a:t>=</a:t>
            </a:r>
            <a:r>
              <a:rPr sz="1411" spc="-253" dirty="0">
                <a:latin typeface="Tinos"/>
                <a:cs typeface="Tinos"/>
              </a:rPr>
              <a:t> </a:t>
            </a:r>
            <a:r>
              <a:rPr sz="1411" spc="-6" dirty="0">
                <a:latin typeface="Arial"/>
                <a:cs typeface="Arial"/>
              </a:rPr>
              <a:t>total </a:t>
            </a:r>
            <a:r>
              <a:rPr sz="1411" spc="-61" dirty="0">
                <a:latin typeface="Arial"/>
                <a:cs typeface="Arial"/>
              </a:rPr>
              <a:t>hasil </a:t>
            </a:r>
            <a:r>
              <a:rPr sz="1411" spc="-55" dirty="0">
                <a:latin typeface="Arial"/>
                <a:cs typeface="Arial"/>
              </a:rPr>
              <a:t>penjualan </a:t>
            </a:r>
            <a:r>
              <a:rPr sz="1411" spc="-350" dirty="0">
                <a:latin typeface="Tinos"/>
                <a:cs typeface="Tinos"/>
              </a:rPr>
              <a:t>𝑥 </a:t>
            </a:r>
            <a:r>
              <a:rPr sz="1411" spc="-3" dirty="0">
                <a:latin typeface="Arial"/>
                <a:cs typeface="Arial"/>
              </a:rPr>
              <a:t>unit </a:t>
            </a:r>
            <a:r>
              <a:rPr sz="1411" spc="-45" dirty="0">
                <a:latin typeface="Arial"/>
                <a:cs typeface="Arial"/>
              </a:rPr>
              <a:t>produk </a:t>
            </a:r>
            <a:r>
              <a:rPr sz="1411" spc="-87" dirty="0">
                <a:latin typeface="Arial"/>
                <a:cs typeface="Arial"/>
              </a:rPr>
              <a:t>selama </a:t>
            </a:r>
            <a:r>
              <a:rPr sz="1411" spc="-42" dirty="0">
                <a:latin typeface="Arial"/>
                <a:cs typeface="Arial"/>
              </a:rPr>
              <a:t>periode </a:t>
            </a:r>
            <a:r>
              <a:rPr sz="1411" spc="-38" dirty="0">
                <a:latin typeface="Arial"/>
                <a:cs typeface="Arial"/>
              </a:rPr>
              <a:t>waktu </a:t>
            </a:r>
            <a:r>
              <a:rPr sz="1411" spc="-13" dirty="0">
                <a:latin typeface="Arial"/>
                <a:cs typeface="Arial"/>
              </a:rPr>
              <a:t>tertentu.</a:t>
            </a:r>
            <a:endParaRPr sz="1411">
              <a:latin typeface="Arial"/>
              <a:cs typeface="Arial"/>
            </a:endParaRPr>
          </a:p>
          <a:p>
            <a:pPr marL="8959">
              <a:spcBef>
                <a:spcPts val="298"/>
              </a:spcBef>
            </a:pPr>
            <a:r>
              <a:rPr sz="1411" spc="253" dirty="0">
                <a:latin typeface="Tinos"/>
                <a:cs typeface="Tinos"/>
              </a:rPr>
              <a:t>=</a:t>
            </a:r>
            <a:r>
              <a:rPr sz="1411" spc="-224" dirty="0">
                <a:latin typeface="Tinos"/>
                <a:cs typeface="Tinos"/>
              </a:rPr>
              <a:t> </a:t>
            </a:r>
            <a:r>
              <a:rPr sz="1411" spc="-6" dirty="0">
                <a:latin typeface="Arial"/>
                <a:cs typeface="Arial"/>
              </a:rPr>
              <a:t>total </a:t>
            </a:r>
            <a:r>
              <a:rPr sz="1411" spc="-64" dirty="0">
                <a:latin typeface="Arial"/>
                <a:cs typeface="Arial"/>
              </a:rPr>
              <a:t>keuntungan </a:t>
            </a:r>
            <a:r>
              <a:rPr sz="1411" spc="-55" dirty="0">
                <a:latin typeface="Arial"/>
                <a:cs typeface="Arial"/>
              </a:rPr>
              <a:t>penjualan </a:t>
            </a:r>
            <a:r>
              <a:rPr sz="1411" spc="-350" dirty="0">
                <a:latin typeface="Tinos"/>
                <a:cs typeface="Tinos"/>
              </a:rPr>
              <a:t>𝑥 </a:t>
            </a:r>
            <a:r>
              <a:rPr sz="1411" spc="-3" dirty="0">
                <a:latin typeface="Arial"/>
                <a:cs typeface="Arial"/>
              </a:rPr>
              <a:t>unit </a:t>
            </a:r>
            <a:r>
              <a:rPr sz="1411" spc="-87" dirty="0">
                <a:latin typeface="Arial"/>
                <a:cs typeface="Arial"/>
              </a:rPr>
              <a:t>selama </a:t>
            </a:r>
            <a:r>
              <a:rPr sz="1411" spc="-42" dirty="0">
                <a:latin typeface="Arial"/>
                <a:cs typeface="Arial"/>
              </a:rPr>
              <a:t>periode </a:t>
            </a:r>
            <a:r>
              <a:rPr sz="1411" spc="-35" dirty="0">
                <a:latin typeface="Arial"/>
                <a:cs typeface="Arial"/>
              </a:rPr>
              <a:t>waktu </a:t>
            </a:r>
            <a:r>
              <a:rPr sz="1411" spc="-13" dirty="0">
                <a:latin typeface="Arial"/>
                <a:cs typeface="Arial"/>
              </a:rPr>
              <a:t>tertentu.</a:t>
            </a:r>
            <a:endParaRPr sz="1411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507">
              <a:latin typeface="Arial"/>
              <a:cs typeface="Arial"/>
            </a:endParaRPr>
          </a:p>
          <a:p>
            <a:pPr marL="1994183">
              <a:tabLst>
                <a:tab pos="2217750" algn="l"/>
                <a:tab pos="2484076" algn="l"/>
                <a:tab pos="2930395" algn="l"/>
                <a:tab pos="3184503" algn="l"/>
              </a:tabLst>
            </a:pPr>
            <a:r>
              <a:rPr sz="1667" spc="-262" dirty="0">
                <a:latin typeface="Tinos"/>
                <a:cs typeface="Tinos"/>
              </a:rPr>
              <a:t>𝑃	</a:t>
            </a: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42" dirty="0">
                <a:latin typeface="Tinos"/>
                <a:cs typeface="Tinos"/>
              </a:rPr>
              <a:t> </a:t>
            </a:r>
            <a:r>
              <a:rPr sz="1667" spc="-234" dirty="0">
                <a:latin typeface="Tinos"/>
                <a:cs typeface="Tinos"/>
              </a:rPr>
              <a:t>𝑅	</a:t>
            </a: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−</a:t>
            </a:r>
            <a:r>
              <a:rPr sz="1667" spc="-55" dirty="0">
                <a:latin typeface="Tinos"/>
                <a:cs typeface="Tinos"/>
              </a:rPr>
              <a:t> </a:t>
            </a:r>
            <a:r>
              <a:rPr sz="1667" spc="-83" dirty="0">
                <a:latin typeface="Tinos"/>
                <a:cs typeface="Tinos"/>
              </a:rPr>
              <a:t>𝐶(𝑥)</a:t>
            </a:r>
            <a:endParaRPr sz="1667">
              <a:latin typeface="Tinos"/>
              <a:cs typeface="Tino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9575" y="3148978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5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3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3" y="293877"/>
                </a:lnTo>
                <a:lnTo>
                  <a:pt x="306070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3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70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1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2774512" y="2660692"/>
            <a:ext cx="5861472" cy="1201221"/>
          </a:xfrm>
          <a:prstGeom prst="rect">
            <a:avLst/>
          </a:prstGeom>
        </p:spPr>
        <p:txBody>
          <a:bodyPr vert="horz" wrap="square" lIns="0" tIns="59050" rIns="0" bIns="0" rtlCol="0">
            <a:spAutoFit/>
          </a:bodyPr>
          <a:lstStyle/>
          <a:p>
            <a:pPr marL="8145" marR="340033">
              <a:lnSpc>
                <a:spcPct val="80000"/>
              </a:lnSpc>
              <a:spcBef>
                <a:spcPts val="465"/>
              </a:spcBef>
            </a:pPr>
            <a:r>
              <a:rPr sz="1667" spc="-90" dirty="0">
                <a:latin typeface="Arial"/>
                <a:cs typeface="Arial"/>
              </a:rPr>
              <a:t>Total </a:t>
            </a:r>
            <a:r>
              <a:rPr sz="1667" spc="-87" dirty="0">
                <a:latin typeface="Arial"/>
                <a:cs typeface="Arial"/>
              </a:rPr>
              <a:t>biaya </a:t>
            </a:r>
            <a:r>
              <a:rPr sz="1667" spc="-80" dirty="0">
                <a:latin typeface="Tinos"/>
                <a:cs typeface="Tinos"/>
              </a:rPr>
              <a:t>𝐶(𝑥) </a:t>
            </a:r>
            <a:r>
              <a:rPr sz="1667" spc="-29" dirty="0">
                <a:latin typeface="Arial"/>
                <a:cs typeface="Arial"/>
              </a:rPr>
              <a:t>untuk </a:t>
            </a:r>
            <a:r>
              <a:rPr sz="1667" spc="-58" dirty="0">
                <a:latin typeface="Arial"/>
                <a:cs typeface="Arial"/>
              </a:rPr>
              <a:t>produksi </a:t>
            </a:r>
            <a:r>
              <a:rPr sz="1667" spc="-410" dirty="0">
                <a:latin typeface="Tinos"/>
                <a:cs typeface="Tinos"/>
              </a:rPr>
              <a:t>𝑥 </a:t>
            </a:r>
            <a:r>
              <a:rPr sz="1667" spc="-3" dirty="0">
                <a:latin typeface="Arial"/>
                <a:cs typeface="Arial"/>
              </a:rPr>
              <a:t>unit </a:t>
            </a:r>
            <a:r>
              <a:rPr sz="1667" spc="-58" dirty="0">
                <a:latin typeface="Arial"/>
                <a:cs typeface="Arial"/>
              </a:rPr>
              <a:t>dapat </a:t>
            </a:r>
            <a:r>
              <a:rPr sz="1667" spc="-73" dirty="0">
                <a:latin typeface="Arial"/>
                <a:cs typeface="Arial"/>
              </a:rPr>
              <a:t>dinyatakan</a:t>
            </a:r>
            <a:r>
              <a:rPr sz="1667" spc="-298" dirty="0">
                <a:latin typeface="Arial"/>
                <a:cs typeface="Arial"/>
              </a:rPr>
              <a:t> </a:t>
            </a:r>
            <a:r>
              <a:rPr sz="1667" spc="-109" dirty="0">
                <a:latin typeface="Arial"/>
                <a:cs typeface="Arial"/>
              </a:rPr>
              <a:t>sebagai  </a:t>
            </a:r>
            <a:r>
              <a:rPr sz="1667" spc="-58" dirty="0">
                <a:latin typeface="Arial"/>
                <a:cs typeface="Arial"/>
              </a:rPr>
              <a:t>penjumlahan</a:t>
            </a:r>
            <a:endParaRPr sz="1667">
              <a:latin typeface="Arial"/>
              <a:cs typeface="Arial"/>
            </a:endParaRPr>
          </a:p>
          <a:p>
            <a:pPr marL="2540680">
              <a:lnSpc>
                <a:spcPts val="1764"/>
              </a:lnSpc>
              <a:tabLst>
                <a:tab pos="2764247" algn="l"/>
                <a:tab pos="3030572" algn="l"/>
              </a:tabLst>
            </a:pPr>
            <a:r>
              <a:rPr sz="1667" spc="-301" dirty="0">
                <a:latin typeface="Tinos"/>
                <a:cs typeface="Tinos"/>
              </a:rPr>
              <a:t>𝐶	</a:t>
            </a:r>
            <a:r>
              <a:rPr sz="1667" spc="-410" dirty="0">
                <a:latin typeface="Tinos"/>
                <a:cs typeface="Tinos"/>
              </a:rPr>
              <a:t>𝑥	</a:t>
            </a:r>
            <a:r>
              <a:rPr sz="1667" spc="305" dirty="0">
                <a:latin typeface="Tinos"/>
                <a:cs typeface="Tinos"/>
              </a:rPr>
              <a:t>= </a:t>
            </a:r>
            <a:r>
              <a:rPr sz="1667" spc="-369" dirty="0">
                <a:latin typeface="Tinos"/>
                <a:cs typeface="Tinos"/>
              </a:rPr>
              <a:t>𝑎 </a:t>
            </a:r>
            <a:r>
              <a:rPr sz="1667" spc="305" dirty="0">
                <a:latin typeface="Tinos"/>
                <a:cs typeface="Tinos"/>
              </a:rPr>
              <a:t>+</a:t>
            </a:r>
            <a:r>
              <a:rPr sz="1667" spc="-305" dirty="0">
                <a:latin typeface="Tinos"/>
                <a:cs typeface="Tinos"/>
              </a:rPr>
              <a:t> </a:t>
            </a:r>
            <a:r>
              <a:rPr sz="1667" spc="16" dirty="0">
                <a:latin typeface="Tinos"/>
                <a:cs typeface="Tinos"/>
              </a:rPr>
              <a:t>𝑀(𝑥)</a:t>
            </a:r>
            <a:endParaRPr sz="1667">
              <a:latin typeface="Tinos"/>
              <a:cs typeface="Tinos"/>
            </a:endParaRPr>
          </a:p>
          <a:p>
            <a:pPr marL="8145" marR="3258">
              <a:lnSpc>
                <a:spcPct val="80000"/>
              </a:lnSpc>
              <a:spcBef>
                <a:spcPts val="677"/>
              </a:spcBef>
            </a:pPr>
            <a:r>
              <a:rPr sz="1667" spc="-112" dirty="0">
                <a:latin typeface="Arial"/>
                <a:cs typeface="Arial"/>
              </a:rPr>
              <a:t>Dengan </a:t>
            </a:r>
            <a:r>
              <a:rPr sz="1667" spc="-369" dirty="0">
                <a:latin typeface="Tinos"/>
                <a:cs typeface="Tinos"/>
              </a:rPr>
              <a:t>𝑎 </a:t>
            </a:r>
            <a:r>
              <a:rPr sz="1667" spc="-67" dirty="0">
                <a:latin typeface="Arial"/>
                <a:cs typeface="Arial"/>
              </a:rPr>
              <a:t>konstanta </a:t>
            </a:r>
            <a:r>
              <a:rPr sz="1667" spc="-51" dirty="0">
                <a:latin typeface="Arial"/>
                <a:cs typeface="Arial"/>
              </a:rPr>
              <a:t>disebut </a:t>
            </a:r>
            <a:r>
              <a:rPr sz="1667" i="1" spc="-3" dirty="0">
                <a:solidFill>
                  <a:srgbClr val="FF0000"/>
                </a:solidFill>
                <a:latin typeface="Carlito"/>
                <a:cs typeface="Carlito"/>
              </a:rPr>
              <a:t>overhead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16" dirty="0">
                <a:latin typeface="Tinos"/>
                <a:cs typeface="Tinos"/>
              </a:rPr>
              <a:t>𝑀(𝑥) </a:t>
            </a:r>
            <a:r>
              <a:rPr sz="1667" spc="-80" dirty="0">
                <a:latin typeface="Arial"/>
                <a:cs typeface="Arial"/>
              </a:rPr>
              <a:t>adalah </a:t>
            </a:r>
            <a:r>
              <a:rPr sz="1667" spc="-64" dirty="0">
                <a:solidFill>
                  <a:srgbClr val="FF0000"/>
                </a:solidFill>
                <a:latin typeface="Arial"/>
                <a:cs typeface="Arial"/>
              </a:rPr>
              <a:t>fungsi</a:t>
            </a:r>
            <a:r>
              <a:rPr sz="1667" spc="-2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67" spc="-90" dirty="0">
                <a:solidFill>
                  <a:srgbClr val="FF0000"/>
                </a:solidFill>
                <a:latin typeface="Arial"/>
                <a:cs typeface="Arial"/>
              </a:rPr>
              <a:t>biaya  </a:t>
            </a:r>
            <a:r>
              <a:rPr sz="1667" spc="-61" dirty="0">
                <a:solidFill>
                  <a:srgbClr val="FF0000"/>
                </a:solidFill>
                <a:latin typeface="Arial"/>
                <a:cs typeface="Arial"/>
              </a:rPr>
              <a:t>pembuatan</a:t>
            </a:r>
            <a:r>
              <a:rPr sz="1667" spc="-61" dirty="0">
                <a:latin typeface="Arial"/>
                <a:cs typeface="Arial"/>
              </a:rPr>
              <a:t>.</a:t>
            </a:r>
            <a:endParaRPr sz="1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0961" y="1281109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4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2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/>
          <p:nvPr/>
        </p:nvSpPr>
        <p:spPr>
          <a:xfrm>
            <a:off x="5295031" y="1886113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5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662"/>
                </a:lnTo>
                <a:lnTo>
                  <a:pt x="432434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5757335" y="2646519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4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4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662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5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2741933" y="316755"/>
            <a:ext cx="6707727" cy="2551546"/>
          </a:xfrm>
          <a:prstGeom prst="rect">
            <a:avLst/>
          </a:prstGeom>
        </p:spPr>
        <p:txBody>
          <a:bodyPr vert="horz" wrap="square" lIns="0" tIns="62308" rIns="0" bIns="0" rtlCol="0">
            <a:spAutoFit/>
          </a:bodyPr>
          <a:lstStyle/>
          <a:p>
            <a:pPr marL="40723" marR="35428" algn="just">
              <a:lnSpc>
                <a:spcPct val="80000"/>
              </a:lnSpc>
              <a:spcBef>
                <a:spcPts val="491"/>
              </a:spcBef>
            </a:pPr>
            <a:r>
              <a:rPr sz="1796" spc="-128" dirty="0">
                <a:latin typeface="Arial"/>
                <a:cs typeface="Arial"/>
              </a:rPr>
              <a:t>Biaya </a:t>
            </a:r>
            <a:r>
              <a:rPr sz="1796" spc="-71" dirty="0">
                <a:latin typeface="Arial"/>
                <a:cs typeface="Arial"/>
              </a:rPr>
              <a:t>pembuatan </a:t>
            </a:r>
            <a:r>
              <a:rPr sz="1796" spc="16" dirty="0">
                <a:latin typeface="Tinos"/>
                <a:cs typeface="Tinos"/>
              </a:rPr>
              <a:t>𝑀(𝑥) </a:t>
            </a:r>
            <a:r>
              <a:rPr sz="1796" spc="-61" dirty="0">
                <a:latin typeface="Arial"/>
                <a:cs typeface="Arial"/>
              </a:rPr>
              <a:t>tergantung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48" dirty="0">
                <a:latin typeface="Arial"/>
                <a:cs typeface="Arial"/>
              </a:rPr>
              <a:t>jumlah </a:t>
            </a:r>
            <a:r>
              <a:rPr sz="1796" spc="-19" dirty="0">
                <a:latin typeface="Arial"/>
                <a:cs typeface="Arial"/>
              </a:rPr>
              <a:t>item </a:t>
            </a:r>
            <a:r>
              <a:rPr sz="1796" spc="-67" dirty="0">
                <a:latin typeface="Arial"/>
                <a:cs typeface="Arial"/>
              </a:rPr>
              <a:t>pembuatan,  </a:t>
            </a:r>
            <a:r>
              <a:rPr sz="1796" spc="-99" dirty="0">
                <a:latin typeface="Arial"/>
                <a:cs typeface="Arial"/>
              </a:rPr>
              <a:t>biaya </a:t>
            </a:r>
            <a:r>
              <a:rPr sz="1796" spc="-45" dirty="0">
                <a:latin typeface="Arial"/>
                <a:cs typeface="Arial"/>
              </a:rPr>
              <a:t>material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42" dirty="0">
                <a:latin typeface="Arial"/>
                <a:cs typeface="Arial"/>
              </a:rPr>
              <a:t>buruh. </a:t>
            </a:r>
            <a:r>
              <a:rPr sz="1796" spc="-32" dirty="0">
                <a:latin typeface="Arial"/>
                <a:cs typeface="Arial"/>
              </a:rPr>
              <a:t>Ini </a:t>
            </a:r>
            <a:r>
              <a:rPr sz="1796" spc="-71" dirty="0">
                <a:latin typeface="Arial"/>
                <a:cs typeface="Arial"/>
              </a:rPr>
              <a:t>menunjukkan </a:t>
            </a:r>
            <a:r>
              <a:rPr sz="1796" spc="-80" dirty="0">
                <a:latin typeface="Arial"/>
                <a:cs typeface="Arial"/>
              </a:rPr>
              <a:t>dalam </a:t>
            </a:r>
            <a:r>
              <a:rPr sz="1796" spc="-26" dirty="0">
                <a:latin typeface="Arial"/>
                <a:cs typeface="Arial"/>
              </a:rPr>
              <a:t>ilmu </a:t>
            </a:r>
            <a:r>
              <a:rPr sz="1796" spc="-67" dirty="0">
                <a:latin typeface="Arial"/>
                <a:cs typeface="Arial"/>
              </a:rPr>
              <a:t>ekonomi  </a:t>
            </a:r>
            <a:r>
              <a:rPr sz="1796" spc="-87" dirty="0">
                <a:latin typeface="Arial"/>
                <a:cs typeface="Arial"/>
              </a:rPr>
              <a:t>penyerdehanaan </a:t>
            </a:r>
            <a:r>
              <a:rPr sz="1796" spc="-109" dirty="0">
                <a:latin typeface="Arial"/>
                <a:cs typeface="Arial"/>
              </a:rPr>
              <a:t>asumsi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29" dirty="0">
                <a:latin typeface="Arial"/>
                <a:cs typeface="Arial"/>
              </a:rPr>
              <a:t>tepat </a:t>
            </a:r>
            <a:r>
              <a:rPr sz="1796" spc="16" dirty="0">
                <a:latin typeface="Tinos"/>
                <a:cs typeface="Tinos"/>
              </a:rPr>
              <a:t>𝑀(𝑥) </a:t>
            </a:r>
            <a:r>
              <a:rPr sz="1796" spc="-64" dirty="0">
                <a:latin typeface="Arial"/>
                <a:cs typeface="Arial"/>
              </a:rPr>
              <a:t>dapat </a:t>
            </a:r>
            <a:r>
              <a:rPr sz="1796" spc="-80" dirty="0">
                <a:latin typeface="Arial"/>
                <a:cs typeface="Arial"/>
              </a:rPr>
              <a:t>dinyatakan </a:t>
            </a:r>
            <a:r>
              <a:rPr sz="1796" spc="-77" dirty="0">
                <a:latin typeface="Arial"/>
                <a:cs typeface="Arial"/>
              </a:rPr>
              <a:t>dalam  </a:t>
            </a:r>
            <a:r>
              <a:rPr sz="1796" spc="-48" dirty="0">
                <a:latin typeface="Arial"/>
                <a:cs typeface="Arial"/>
              </a:rPr>
              <a:t>bentuk</a:t>
            </a:r>
            <a:endParaRPr sz="1796">
              <a:latin typeface="Arial"/>
              <a:cs typeface="Arial"/>
            </a:endParaRPr>
          </a:p>
          <a:p>
            <a:pPr marR="3665" algn="ctr">
              <a:lnSpc>
                <a:spcPts val="1911"/>
              </a:lnSpc>
              <a:tabLst>
                <a:tab pos="294017" algn="l"/>
                <a:tab pos="580296" algn="l"/>
              </a:tabLst>
            </a:pPr>
            <a:r>
              <a:rPr sz="1796" spc="128" dirty="0">
                <a:latin typeface="Tinos"/>
                <a:cs typeface="Tinos"/>
              </a:rPr>
              <a:t>𝑀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796" spc="-439" dirty="0">
                <a:latin typeface="Tinos"/>
                <a:cs typeface="Tinos"/>
              </a:rPr>
              <a:t>𝑏𝑥                                             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326" dirty="0">
                <a:latin typeface="Tinos"/>
                <a:cs typeface="Tinos"/>
              </a:rPr>
              <a:t> </a:t>
            </a:r>
            <a:r>
              <a:rPr sz="1796" spc="-253" dirty="0">
                <a:latin typeface="Tinos"/>
                <a:cs typeface="Tinos"/>
              </a:rPr>
              <a:t>𝑐𝑥</a:t>
            </a:r>
            <a:r>
              <a:rPr sz="1972" spc="-380" baseline="27100" dirty="0">
                <a:latin typeface="Tinos"/>
                <a:cs typeface="Tinos"/>
              </a:rPr>
              <a:t>2</a:t>
            </a:r>
            <a:endParaRPr sz="1972" baseline="27100">
              <a:latin typeface="Tinos"/>
              <a:cs typeface="Tinos"/>
            </a:endParaRPr>
          </a:p>
          <a:p>
            <a:pPr marL="40723" algn="just">
              <a:spcBef>
                <a:spcPts val="240"/>
              </a:spcBef>
            </a:pPr>
            <a:r>
              <a:rPr sz="1796" spc="-125" dirty="0">
                <a:latin typeface="Arial"/>
                <a:cs typeface="Arial"/>
              </a:rPr>
              <a:t>Dengan </a:t>
            </a:r>
            <a:r>
              <a:rPr sz="1796" spc="-433" dirty="0">
                <a:latin typeface="Tinos"/>
                <a:cs typeface="Tinos"/>
              </a:rPr>
              <a:t>𝑏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573" dirty="0">
                <a:latin typeface="Tinos"/>
                <a:cs typeface="Tinos"/>
              </a:rPr>
              <a:t>𝑐</a:t>
            </a:r>
            <a:r>
              <a:rPr sz="1796" spc="22" dirty="0">
                <a:latin typeface="Tinos"/>
                <a:cs typeface="Tinos"/>
              </a:rPr>
              <a:t> </a:t>
            </a:r>
            <a:r>
              <a:rPr sz="1796" spc="-73" dirty="0">
                <a:latin typeface="Arial"/>
                <a:cs typeface="Arial"/>
              </a:rPr>
              <a:t>konstanta,</a:t>
            </a:r>
            <a:r>
              <a:rPr sz="1796" spc="-45" dirty="0">
                <a:latin typeface="Arial"/>
                <a:cs typeface="Arial"/>
              </a:rPr>
              <a:t> </a:t>
            </a:r>
            <a:r>
              <a:rPr sz="1796" spc="-112" dirty="0">
                <a:latin typeface="Arial"/>
                <a:cs typeface="Arial"/>
              </a:rPr>
              <a:t>sehingga</a:t>
            </a:r>
            <a:endParaRPr sz="1796">
              <a:latin typeface="Arial"/>
              <a:cs typeface="Arial"/>
            </a:endParaRPr>
          </a:p>
          <a:p>
            <a:pPr marL="95698" algn="ctr">
              <a:spcBef>
                <a:spcPts val="215"/>
              </a:spcBef>
              <a:tabLst>
                <a:tab pos="337183" algn="l"/>
                <a:tab pos="622648" algn="l"/>
              </a:tabLst>
            </a:pPr>
            <a:r>
              <a:rPr sz="1796" spc="-326" dirty="0">
                <a:latin typeface="Tinos"/>
                <a:cs typeface="Tinos"/>
              </a:rPr>
              <a:t>𝐶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-398" dirty="0">
                <a:latin typeface="Tinos"/>
                <a:cs typeface="Tinos"/>
              </a:rPr>
              <a:t>𝑎       </a:t>
            </a:r>
            <a:r>
              <a:rPr sz="1796" spc="-362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+</a:t>
            </a:r>
            <a:r>
              <a:rPr sz="1796" spc="-55" dirty="0">
                <a:latin typeface="Tinos"/>
                <a:cs typeface="Tinos"/>
              </a:rPr>
              <a:t> </a:t>
            </a:r>
            <a:r>
              <a:rPr sz="1796" spc="-436" dirty="0">
                <a:latin typeface="Tinos"/>
                <a:cs typeface="Tinos"/>
              </a:rPr>
              <a:t>𝑏𝑥                                   </a:t>
            </a:r>
            <a:r>
              <a:rPr sz="1796" spc="326" dirty="0">
                <a:latin typeface="Tinos"/>
                <a:cs typeface="Tinos"/>
              </a:rPr>
              <a:t>+</a:t>
            </a:r>
            <a:r>
              <a:rPr sz="1796" spc="-61" dirty="0">
                <a:latin typeface="Tinos"/>
                <a:cs typeface="Tinos"/>
              </a:rPr>
              <a:t> </a:t>
            </a:r>
            <a:r>
              <a:rPr sz="1796" spc="-253" dirty="0">
                <a:latin typeface="Tinos"/>
                <a:cs typeface="Tinos"/>
              </a:rPr>
              <a:t>𝑐𝑥</a:t>
            </a:r>
            <a:r>
              <a:rPr sz="1972" spc="-380" baseline="27100" dirty="0">
                <a:latin typeface="Tinos"/>
                <a:cs typeface="Tinos"/>
              </a:rPr>
              <a:t>2</a:t>
            </a:r>
            <a:endParaRPr sz="1972" baseline="27100">
              <a:latin typeface="Tinos"/>
              <a:cs typeface="Tinos"/>
            </a:endParaRPr>
          </a:p>
          <a:p>
            <a:pPr marL="40723" marR="37058" algn="just">
              <a:lnSpc>
                <a:spcPts val="1725"/>
              </a:lnSpc>
              <a:spcBef>
                <a:spcPts val="625"/>
              </a:spcBef>
            </a:pPr>
            <a:r>
              <a:rPr sz="1796" spc="-144" dirty="0">
                <a:latin typeface="Arial"/>
                <a:cs typeface="Arial"/>
              </a:rPr>
              <a:t>Jika </a:t>
            </a:r>
            <a:r>
              <a:rPr sz="1796" spc="-93" dirty="0">
                <a:latin typeface="Arial"/>
                <a:cs typeface="Arial"/>
              </a:rPr>
              <a:t>perusahaan </a:t>
            </a:r>
            <a:r>
              <a:rPr sz="1796" spc="-64" dirty="0">
                <a:latin typeface="Arial"/>
                <a:cs typeface="Arial"/>
              </a:rPr>
              <a:t>dapat </a:t>
            </a:r>
            <a:r>
              <a:rPr sz="1796" spc="-55" dirty="0">
                <a:latin typeface="Arial"/>
                <a:cs typeface="Arial"/>
              </a:rPr>
              <a:t>menjual </a:t>
            </a:r>
            <a:r>
              <a:rPr sz="1796" spc="-115" dirty="0">
                <a:latin typeface="Arial"/>
                <a:cs typeface="Arial"/>
              </a:rPr>
              <a:t>semua </a:t>
            </a:r>
            <a:r>
              <a:rPr sz="1796" spc="-19" dirty="0">
                <a:latin typeface="Arial"/>
                <a:cs typeface="Arial"/>
              </a:rPr>
              <a:t>item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398" dirty="0">
                <a:latin typeface="Tinos"/>
                <a:cs typeface="Tinos"/>
              </a:rPr>
              <a:t>𝑝 </a:t>
            </a:r>
            <a:r>
              <a:rPr sz="1796" spc="-48" dirty="0">
                <a:latin typeface="Arial"/>
                <a:cs typeface="Arial"/>
              </a:rPr>
              <a:t>rupiah per </a:t>
            </a:r>
            <a:r>
              <a:rPr sz="1796" spc="-16" dirty="0">
                <a:latin typeface="Arial"/>
                <a:cs typeface="Arial"/>
              </a:rPr>
              <a:t>biji,  </a:t>
            </a:r>
            <a:r>
              <a:rPr sz="1796" spc="-115" dirty="0">
                <a:latin typeface="Arial"/>
                <a:cs typeface="Arial"/>
              </a:rPr>
              <a:t>maka </a:t>
            </a:r>
            <a:r>
              <a:rPr sz="1796" spc="-6" dirty="0">
                <a:latin typeface="Arial"/>
                <a:cs typeface="Arial"/>
              </a:rPr>
              <a:t>total </a:t>
            </a:r>
            <a:r>
              <a:rPr sz="1796" spc="-77" dirty="0">
                <a:latin typeface="Arial"/>
                <a:cs typeface="Arial"/>
              </a:rPr>
              <a:t>pendapatan</a:t>
            </a:r>
            <a:r>
              <a:rPr sz="1796" spc="-141" dirty="0">
                <a:latin typeface="Arial"/>
                <a:cs typeface="Arial"/>
              </a:rPr>
              <a:t> </a:t>
            </a:r>
            <a:r>
              <a:rPr sz="1796" spc="-55" dirty="0">
                <a:latin typeface="Arial"/>
                <a:cs typeface="Arial"/>
              </a:rPr>
              <a:t>menjadi</a:t>
            </a:r>
            <a:endParaRPr sz="1796">
              <a:latin typeface="Arial"/>
              <a:cs typeface="Arial"/>
            </a:endParaRPr>
          </a:p>
          <a:p>
            <a:pPr marR="1222" algn="ctr">
              <a:lnSpc>
                <a:spcPts val="1914"/>
              </a:lnSpc>
              <a:tabLst>
                <a:tab pos="247186" algn="l"/>
                <a:tab pos="532651" algn="l"/>
              </a:tabLst>
            </a:pPr>
            <a:r>
              <a:rPr sz="1796" spc="-257" dirty="0">
                <a:latin typeface="Tinos"/>
                <a:cs typeface="Tinos"/>
              </a:rPr>
              <a:t>𝑅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-420" dirty="0">
                <a:latin typeface="Tinos"/>
                <a:cs typeface="Tinos"/>
              </a:rPr>
              <a:t>𝑝𝑥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9892" y="3192879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5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4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5751878" y="3192798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623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/>
          <p:nvPr/>
        </p:nvSpPr>
        <p:spPr>
          <a:xfrm>
            <a:off x="3758986" y="3192798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69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28829" y="31623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/>
          <p:nvPr/>
        </p:nvSpPr>
        <p:spPr>
          <a:xfrm>
            <a:off x="7322539" y="3192798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623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/>
          <p:nvPr/>
        </p:nvSpPr>
        <p:spPr>
          <a:xfrm>
            <a:off x="6123285" y="3192798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28829" y="31623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1" name="object 11"/>
          <p:cNvSpPr txBox="1"/>
          <p:nvPr/>
        </p:nvSpPr>
        <p:spPr>
          <a:xfrm>
            <a:off x="2774512" y="2886876"/>
            <a:ext cx="4866166" cy="52077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2027"/>
              </a:lnSpc>
              <a:spcBef>
                <a:spcPts val="61"/>
              </a:spcBef>
            </a:pPr>
            <a:r>
              <a:rPr sz="1796" spc="-135" dirty="0">
                <a:latin typeface="Arial"/>
                <a:cs typeface="Arial"/>
              </a:rPr>
              <a:t>Dan </a:t>
            </a:r>
            <a:r>
              <a:rPr sz="1796" spc="-6" dirty="0">
                <a:latin typeface="Arial"/>
                <a:cs typeface="Arial"/>
              </a:rPr>
              <a:t>total </a:t>
            </a:r>
            <a:r>
              <a:rPr sz="1796" spc="-80" dirty="0">
                <a:latin typeface="Arial"/>
                <a:cs typeface="Arial"/>
              </a:rPr>
              <a:t>keuntungan</a:t>
            </a:r>
            <a:r>
              <a:rPr sz="1796" spc="-112" dirty="0">
                <a:latin typeface="Arial"/>
                <a:cs typeface="Arial"/>
              </a:rPr>
              <a:t> </a:t>
            </a:r>
            <a:r>
              <a:rPr sz="1796" spc="-55" dirty="0">
                <a:latin typeface="Arial"/>
                <a:cs typeface="Arial"/>
              </a:rPr>
              <a:t>menjadi</a:t>
            </a:r>
            <a:endParaRPr sz="1796">
              <a:latin typeface="Arial"/>
              <a:cs typeface="Arial"/>
            </a:endParaRPr>
          </a:p>
          <a:p>
            <a:pPr marL="197912">
              <a:lnSpc>
                <a:spcPts val="2027"/>
              </a:lnSpc>
              <a:tabLst>
                <a:tab pos="440211" algn="l"/>
                <a:tab pos="725269" algn="l"/>
                <a:tab pos="1088920" algn="l"/>
                <a:tab pos="3102651" algn="l"/>
                <a:tab pos="3403591" algn="l"/>
                <a:tab pos="4687166" algn="l"/>
              </a:tabLst>
            </a:pPr>
            <a:r>
              <a:rPr sz="1796" spc="-369" dirty="0">
                <a:latin typeface="Tinos"/>
                <a:cs typeface="Tinos"/>
              </a:rPr>
              <a:t>𝑃	</a:t>
            </a:r>
            <a:r>
              <a:rPr sz="1796" spc="-571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-888" dirty="0">
                <a:latin typeface="Tinos"/>
                <a:cs typeface="Tinos"/>
              </a:rPr>
              <a:t>𝑡</a:t>
            </a:r>
            <a:r>
              <a:rPr sz="1796" spc="-571" dirty="0">
                <a:latin typeface="Tinos"/>
                <a:cs typeface="Tinos"/>
              </a:rPr>
              <a:t>𝑜</a:t>
            </a:r>
            <a:r>
              <a:rPr sz="1796" spc="-888" dirty="0">
                <a:latin typeface="Tinos"/>
                <a:cs typeface="Tinos"/>
              </a:rPr>
              <a:t>𝑡</a:t>
            </a:r>
            <a:r>
              <a:rPr sz="1796" spc="-513" dirty="0">
                <a:latin typeface="Tinos"/>
                <a:cs typeface="Tinos"/>
              </a:rPr>
              <a:t>𝑎</a:t>
            </a:r>
            <a:r>
              <a:rPr sz="1796" spc="-1067" dirty="0">
                <a:latin typeface="Tinos"/>
                <a:cs typeface="Tinos"/>
              </a:rPr>
              <a:t>𝑙 </a:t>
            </a:r>
            <a:r>
              <a:rPr sz="1796" spc="-513" dirty="0">
                <a:latin typeface="Tinos"/>
                <a:cs typeface="Tinos"/>
              </a:rPr>
              <a:t>𝑝</a:t>
            </a:r>
            <a:r>
              <a:rPr sz="1796" spc="-653" dirty="0">
                <a:latin typeface="Tinos"/>
                <a:cs typeface="Tinos"/>
              </a:rPr>
              <a:t>𝑒</a:t>
            </a:r>
            <a:r>
              <a:rPr sz="1796" spc="-475" dirty="0">
                <a:latin typeface="Tinos"/>
                <a:cs typeface="Tinos"/>
              </a:rPr>
              <a:t>𝑛</a:t>
            </a:r>
            <a:r>
              <a:rPr sz="1796" spc="-382" dirty="0">
                <a:latin typeface="Tinos"/>
                <a:cs typeface="Tinos"/>
              </a:rPr>
              <a:t>𝑔</a:t>
            </a:r>
            <a:r>
              <a:rPr sz="1796" spc="-651" dirty="0">
                <a:latin typeface="Tinos"/>
                <a:cs typeface="Tinos"/>
              </a:rPr>
              <a:t>ℎ𝑎𝑠𝑖</a:t>
            </a:r>
            <a:r>
              <a:rPr sz="1796" spc="-699" dirty="0">
                <a:latin typeface="Tinos"/>
                <a:cs typeface="Tinos"/>
              </a:rPr>
              <a:t>𝑙</a:t>
            </a:r>
            <a:r>
              <a:rPr sz="1796" spc="-497" dirty="0">
                <a:latin typeface="Tinos"/>
                <a:cs typeface="Tinos"/>
              </a:rPr>
              <a:t>𝑎</a:t>
            </a:r>
            <a:r>
              <a:rPr sz="1796" spc="-494" dirty="0">
                <a:latin typeface="Tinos"/>
                <a:cs typeface="Tinos"/>
              </a:rPr>
              <a:t>𝑛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888" dirty="0">
                <a:latin typeface="Tinos"/>
                <a:cs typeface="Tinos"/>
              </a:rPr>
              <a:t>𝑡</a:t>
            </a:r>
            <a:r>
              <a:rPr sz="1796" spc="-571" dirty="0">
                <a:latin typeface="Tinos"/>
                <a:cs typeface="Tinos"/>
              </a:rPr>
              <a:t>𝑜</a:t>
            </a:r>
            <a:r>
              <a:rPr sz="1796" spc="-888" dirty="0">
                <a:latin typeface="Tinos"/>
                <a:cs typeface="Tinos"/>
              </a:rPr>
              <a:t>𝑡</a:t>
            </a:r>
            <a:r>
              <a:rPr sz="1796" spc="-513" dirty="0">
                <a:latin typeface="Tinos"/>
                <a:cs typeface="Tinos"/>
              </a:rPr>
              <a:t>𝑎</a:t>
            </a:r>
            <a:r>
              <a:rPr sz="1796" spc="-1067" dirty="0">
                <a:latin typeface="Tinos"/>
                <a:cs typeface="Tinos"/>
              </a:rPr>
              <a:t>𝑙</a:t>
            </a:r>
            <a:r>
              <a:rPr sz="1796" spc="-3" dirty="0">
                <a:latin typeface="Tinos"/>
                <a:cs typeface="Tinos"/>
              </a:rPr>
              <a:t> </a:t>
            </a:r>
            <a:r>
              <a:rPr sz="1796" spc="-715" dirty="0">
                <a:latin typeface="Tinos"/>
                <a:cs typeface="Tinos"/>
              </a:rPr>
              <a:t>𝑏𝑖</a:t>
            </a:r>
            <a:r>
              <a:rPr sz="1796" spc="-709" dirty="0">
                <a:latin typeface="Tinos"/>
                <a:cs typeface="Tinos"/>
              </a:rPr>
              <a:t>𝑎</a:t>
            </a:r>
            <a:r>
              <a:rPr sz="1796" spc="-507" dirty="0">
                <a:latin typeface="Tinos"/>
                <a:cs typeface="Tinos"/>
              </a:rPr>
              <a:t>𝑦</a:t>
            </a:r>
            <a:r>
              <a:rPr sz="1796" spc="-513" dirty="0">
                <a:latin typeface="Tinos"/>
                <a:cs typeface="Tinos"/>
              </a:rPr>
              <a:t>𝑎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46683" y="3192798"/>
            <a:ext cx="352267" cy="211767"/>
          </a:xfrm>
          <a:custGeom>
            <a:avLst/>
            <a:gdLst/>
            <a:ahLst/>
            <a:cxnLst/>
            <a:rect l="l" t="t" r="r" b="b"/>
            <a:pathLst>
              <a:path w="549275" h="330200">
                <a:moveTo>
                  <a:pt x="109601" y="13462"/>
                </a:moveTo>
                <a:lnTo>
                  <a:pt x="104902" y="127"/>
                </a:lnTo>
                <a:lnTo>
                  <a:pt x="81038" y="8750"/>
                </a:lnTo>
                <a:lnTo>
                  <a:pt x="60109" y="21247"/>
                </a:lnTo>
                <a:lnTo>
                  <a:pt x="27051" y="57785"/>
                </a:lnTo>
                <a:lnTo>
                  <a:pt x="6756" y="106680"/>
                </a:lnTo>
                <a:lnTo>
                  <a:pt x="0" y="164719"/>
                </a:lnTo>
                <a:lnTo>
                  <a:pt x="1689" y="194919"/>
                </a:lnTo>
                <a:lnTo>
                  <a:pt x="15214" y="248348"/>
                </a:lnTo>
                <a:lnTo>
                  <a:pt x="42049" y="291706"/>
                </a:lnTo>
                <a:lnTo>
                  <a:pt x="80962" y="320471"/>
                </a:lnTo>
                <a:lnTo>
                  <a:pt x="104902" y="329057"/>
                </a:lnTo>
                <a:lnTo>
                  <a:pt x="108966" y="315722"/>
                </a:lnTo>
                <a:lnTo>
                  <a:pt x="90246" y="307441"/>
                </a:lnTo>
                <a:lnTo>
                  <a:pt x="74104" y="295897"/>
                </a:lnTo>
                <a:lnTo>
                  <a:pt x="49530" y="263017"/>
                </a:lnTo>
                <a:lnTo>
                  <a:pt x="34836" y="218313"/>
                </a:lnTo>
                <a:lnTo>
                  <a:pt x="29972" y="162941"/>
                </a:lnTo>
                <a:lnTo>
                  <a:pt x="31178" y="134924"/>
                </a:lnTo>
                <a:lnTo>
                  <a:pt x="40944" y="86258"/>
                </a:lnTo>
                <a:lnTo>
                  <a:pt x="60566" y="47828"/>
                </a:lnTo>
                <a:lnTo>
                  <a:pt x="90614" y="21729"/>
                </a:lnTo>
                <a:lnTo>
                  <a:pt x="109601" y="13462"/>
                </a:lnTo>
                <a:close/>
              </a:path>
              <a:path w="549275" h="330200">
                <a:moveTo>
                  <a:pt x="432435" y="164719"/>
                </a:moveTo>
                <a:lnTo>
                  <a:pt x="425602" y="106680"/>
                </a:lnTo>
                <a:lnTo>
                  <a:pt x="405257" y="57785"/>
                </a:lnTo>
                <a:lnTo>
                  <a:pt x="372300" y="21247"/>
                </a:lnTo>
                <a:lnTo>
                  <a:pt x="327533" y="127"/>
                </a:lnTo>
                <a:lnTo>
                  <a:pt x="322834" y="13462"/>
                </a:lnTo>
                <a:lnTo>
                  <a:pt x="341884" y="21729"/>
                </a:lnTo>
                <a:lnTo>
                  <a:pt x="358267" y="33185"/>
                </a:lnTo>
                <a:lnTo>
                  <a:pt x="383032" y="65659"/>
                </a:lnTo>
                <a:lnTo>
                  <a:pt x="397598" y="109347"/>
                </a:lnTo>
                <a:lnTo>
                  <a:pt x="402463" y="162941"/>
                </a:lnTo>
                <a:lnTo>
                  <a:pt x="401218" y="191973"/>
                </a:lnTo>
                <a:lnTo>
                  <a:pt x="391414" y="241998"/>
                </a:lnTo>
                <a:lnTo>
                  <a:pt x="371881" y="281101"/>
                </a:lnTo>
                <a:lnTo>
                  <a:pt x="342074" y="307441"/>
                </a:lnTo>
                <a:lnTo>
                  <a:pt x="323342" y="315722"/>
                </a:lnTo>
                <a:lnTo>
                  <a:pt x="327533" y="329057"/>
                </a:lnTo>
                <a:lnTo>
                  <a:pt x="372364" y="308013"/>
                </a:lnTo>
                <a:lnTo>
                  <a:pt x="405384" y="271526"/>
                </a:lnTo>
                <a:lnTo>
                  <a:pt x="425665" y="222796"/>
                </a:lnTo>
                <a:lnTo>
                  <a:pt x="430733" y="194919"/>
                </a:lnTo>
                <a:lnTo>
                  <a:pt x="432435" y="164719"/>
                </a:lnTo>
                <a:close/>
              </a:path>
              <a:path w="549275" h="330200">
                <a:moveTo>
                  <a:pt x="548894" y="0"/>
                </a:moveTo>
                <a:lnTo>
                  <a:pt x="471551" y="0"/>
                </a:lnTo>
                <a:lnTo>
                  <a:pt x="471551" y="12700"/>
                </a:lnTo>
                <a:lnTo>
                  <a:pt x="520065" y="12700"/>
                </a:lnTo>
                <a:lnTo>
                  <a:pt x="520065" y="316230"/>
                </a:lnTo>
                <a:lnTo>
                  <a:pt x="471551" y="316230"/>
                </a:lnTo>
                <a:lnTo>
                  <a:pt x="471551" y="330200"/>
                </a:lnTo>
                <a:lnTo>
                  <a:pt x="548894" y="330200"/>
                </a:lnTo>
                <a:lnTo>
                  <a:pt x="548894" y="316230"/>
                </a:lnTo>
                <a:lnTo>
                  <a:pt x="548894" y="12700"/>
                </a:lnTo>
                <a:lnTo>
                  <a:pt x="548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/>
          <p:nvPr/>
        </p:nvSpPr>
        <p:spPr>
          <a:xfrm>
            <a:off x="7719359" y="3192798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28829" y="31623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 txBox="1"/>
          <p:nvPr/>
        </p:nvSpPr>
        <p:spPr>
          <a:xfrm>
            <a:off x="7766844" y="3128290"/>
            <a:ext cx="38484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255330" algn="l"/>
              </a:tabLst>
            </a:pPr>
            <a:r>
              <a:rPr sz="1796" spc="-326" dirty="0">
                <a:latin typeface="Tinos"/>
                <a:cs typeface="Tinos"/>
              </a:rPr>
              <a:t>𝑅	</a:t>
            </a:r>
            <a:r>
              <a:rPr sz="1796" spc="-571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41969" y="3192798"/>
            <a:ext cx="352267" cy="211767"/>
          </a:xfrm>
          <a:custGeom>
            <a:avLst/>
            <a:gdLst/>
            <a:ahLst/>
            <a:cxnLst/>
            <a:rect l="l" t="t" r="r" b="b"/>
            <a:pathLst>
              <a:path w="549275" h="330200">
                <a:moveTo>
                  <a:pt x="109601" y="13462"/>
                </a:moveTo>
                <a:lnTo>
                  <a:pt x="104902" y="127"/>
                </a:lnTo>
                <a:lnTo>
                  <a:pt x="81038" y="8750"/>
                </a:lnTo>
                <a:lnTo>
                  <a:pt x="60109" y="21247"/>
                </a:lnTo>
                <a:lnTo>
                  <a:pt x="27051" y="57785"/>
                </a:lnTo>
                <a:lnTo>
                  <a:pt x="6756" y="106680"/>
                </a:lnTo>
                <a:lnTo>
                  <a:pt x="0" y="164719"/>
                </a:lnTo>
                <a:lnTo>
                  <a:pt x="1689" y="194919"/>
                </a:lnTo>
                <a:lnTo>
                  <a:pt x="15214" y="248348"/>
                </a:lnTo>
                <a:lnTo>
                  <a:pt x="42049" y="291706"/>
                </a:lnTo>
                <a:lnTo>
                  <a:pt x="80962" y="320471"/>
                </a:lnTo>
                <a:lnTo>
                  <a:pt x="104902" y="329057"/>
                </a:lnTo>
                <a:lnTo>
                  <a:pt x="108966" y="315722"/>
                </a:lnTo>
                <a:lnTo>
                  <a:pt x="90246" y="307441"/>
                </a:lnTo>
                <a:lnTo>
                  <a:pt x="74104" y="295897"/>
                </a:lnTo>
                <a:lnTo>
                  <a:pt x="49530" y="263017"/>
                </a:lnTo>
                <a:lnTo>
                  <a:pt x="34836" y="218313"/>
                </a:lnTo>
                <a:lnTo>
                  <a:pt x="29972" y="162941"/>
                </a:lnTo>
                <a:lnTo>
                  <a:pt x="31178" y="134924"/>
                </a:lnTo>
                <a:lnTo>
                  <a:pt x="40944" y="86258"/>
                </a:lnTo>
                <a:lnTo>
                  <a:pt x="60566" y="47828"/>
                </a:lnTo>
                <a:lnTo>
                  <a:pt x="90614" y="21729"/>
                </a:lnTo>
                <a:lnTo>
                  <a:pt x="109601" y="13462"/>
                </a:lnTo>
                <a:close/>
              </a:path>
              <a:path w="549275" h="330200">
                <a:moveTo>
                  <a:pt x="432435" y="164719"/>
                </a:moveTo>
                <a:lnTo>
                  <a:pt x="425602" y="106680"/>
                </a:lnTo>
                <a:lnTo>
                  <a:pt x="405257" y="57785"/>
                </a:lnTo>
                <a:lnTo>
                  <a:pt x="372300" y="21247"/>
                </a:lnTo>
                <a:lnTo>
                  <a:pt x="327533" y="127"/>
                </a:lnTo>
                <a:lnTo>
                  <a:pt x="322834" y="13462"/>
                </a:lnTo>
                <a:lnTo>
                  <a:pt x="341884" y="21729"/>
                </a:lnTo>
                <a:lnTo>
                  <a:pt x="358267" y="33185"/>
                </a:lnTo>
                <a:lnTo>
                  <a:pt x="383032" y="65659"/>
                </a:lnTo>
                <a:lnTo>
                  <a:pt x="397598" y="109347"/>
                </a:lnTo>
                <a:lnTo>
                  <a:pt x="402463" y="162941"/>
                </a:lnTo>
                <a:lnTo>
                  <a:pt x="401218" y="191973"/>
                </a:lnTo>
                <a:lnTo>
                  <a:pt x="391414" y="241998"/>
                </a:lnTo>
                <a:lnTo>
                  <a:pt x="371881" y="281101"/>
                </a:lnTo>
                <a:lnTo>
                  <a:pt x="342074" y="307441"/>
                </a:lnTo>
                <a:lnTo>
                  <a:pt x="323342" y="315722"/>
                </a:lnTo>
                <a:lnTo>
                  <a:pt x="327533" y="329057"/>
                </a:lnTo>
                <a:lnTo>
                  <a:pt x="372364" y="308013"/>
                </a:lnTo>
                <a:lnTo>
                  <a:pt x="405384" y="271526"/>
                </a:lnTo>
                <a:lnTo>
                  <a:pt x="425665" y="222796"/>
                </a:lnTo>
                <a:lnTo>
                  <a:pt x="430733" y="194919"/>
                </a:lnTo>
                <a:lnTo>
                  <a:pt x="432435" y="164719"/>
                </a:lnTo>
                <a:close/>
              </a:path>
              <a:path w="549275" h="330200">
                <a:moveTo>
                  <a:pt x="548894" y="0"/>
                </a:moveTo>
                <a:lnTo>
                  <a:pt x="471551" y="0"/>
                </a:lnTo>
                <a:lnTo>
                  <a:pt x="471551" y="12700"/>
                </a:lnTo>
                <a:lnTo>
                  <a:pt x="520065" y="12700"/>
                </a:lnTo>
                <a:lnTo>
                  <a:pt x="520065" y="316230"/>
                </a:lnTo>
                <a:lnTo>
                  <a:pt x="471551" y="316230"/>
                </a:lnTo>
                <a:lnTo>
                  <a:pt x="471551" y="330200"/>
                </a:lnTo>
                <a:lnTo>
                  <a:pt x="548894" y="330200"/>
                </a:lnTo>
                <a:lnTo>
                  <a:pt x="548894" y="316230"/>
                </a:lnTo>
                <a:lnTo>
                  <a:pt x="548894" y="12700"/>
                </a:lnTo>
                <a:lnTo>
                  <a:pt x="548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6" name="object 16"/>
          <p:cNvSpPr/>
          <p:nvPr/>
        </p:nvSpPr>
        <p:spPr>
          <a:xfrm>
            <a:off x="8620510" y="3192798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28829" y="31623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7" name="object 17"/>
          <p:cNvSpPr txBox="1"/>
          <p:nvPr/>
        </p:nvSpPr>
        <p:spPr>
          <a:xfrm>
            <a:off x="8366959" y="3128290"/>
            <a:ext cx="68050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309084" algn="l"/>
                <a:tab pos="550568" algn="l"/>
              </a:tabLst>
            </a:pPr>
            <a:r>
              <a:rPr sz="1796" spc="324" dirty="0">
                <a:latin typeface="Tinos"/>
                <a:cs typeface="Tinos"/>
              </a:rPr>
              <a:t>−	</a:t>
            </a:r>
            <a:r>
              <a:rPr sz="1796" spc="-423" dirty="0">
                <a:latin typeface="Tinos"/>
                <a:cs typeface="Tinos"/>
              </a:rPr>
              <a:t>𝐶	</a:t>
            </a:r>
            <a:r>
              <a:rPr sz="1796" spc="-571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11605" y="3498802"/>
            <a:ext cx="277333" cy="211360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533" y="0"/>
                </a:moveTo>
                <a:lnTo>
                  <a:pt x="322834" y="13335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2" y="65532"/>
                </a:lnTo>
                <a:lnTo>
                  <a:pt x="397605" y="109223"/>
                </a:lnTo>
                <a:lnTo>
                  <a:pt x="402463" y="162839"/>
                </a:lnTo>
                <a:lnTo>
                  <a:pt x="401228" y="191845"/>
                </a:lnTo>
                <a:lnTo>
                  <a:pt x="391425" y="241865"/>
                </a:lnTo>
                <a:lnTo>
                  <a:pt x="371883" y="280929"/>
                </a:lnTo>
                <a:lnTo>
                  <a:pt x="342078" y="307281"/>
                </a:lnTo>
                <a:lnTo>
                  <a:pt x="323342" y="315582"/>
                </a:lnTo>
                <a:lnTo>
                  <a:pt x="327533" y="328942"/>
                </a:lnTo>
                <a:lnTo>
                  <a:pt x="372363" y="307894"/>
                </a:lnTo>
                <a:lnTo>
                  <a:pt x="405384" y="271462"/>
                </a:lnTo>
                <a:lnTo>
                  <a:pt x="425672" y="222672"/>
                </a:lnTo>
                <a:lnTo>
                  <a:pt x="432435" y="164566"/>
                </a:lnTo>
                <a:lnTo>
                  <a:pt x="430724" y="134406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9564">
                <a:moveTo>
                  <a:pt x="104902" y="0"/>
                </a:moveTo>
                <a:lnTo>
                  <a:pt x="60118" y="21113"/>
                </a:lnTo>
                <a:lnTo>
                  <a:pt x="27051" y="57658"/>
                </a:lnTo>
                <a:lnTo>
                  <a:pt x="6762" y="106549"/>
                </a:lnTo>
                <a:lnTo>
                  <a:pt x="0" y="164566"/>
                </a:lnTo>
                <a:lnTo>
                  <a:pt x="1690" y="194785"/>
                </a:lnTo>
                <a:lnTo>
                  <a:pt x="15216" y="248230"/>
                </a:lnTo>
                <a:lnTo>
                  <a:pt x="42054" y="291600"/>
                </a:lnTo>
                <a:lnTo>
                  <a:pt x="80968" y="320341"/>
                </a:lnTo>
                <a:lnTo>
                  <a:pt x="104902" y="328942"/>
                </a:lnTo>
                <a:lnTo>
                  <a:pt x="108966" y="315582"/>
                </a:lnTo>
                <a:lnTo>
                  <a:pt x="90249" y="307281"/>
                </a:lnTo>
                <a:lnTo>
                  <a:pt x="74104" y="295730"/>
                </a:lnTo>
                <a:lnTo>
                  <a:pt x="49530" y="262877"/>
                </a:lnTo>
                <a:lnTo>
                  <a:pt x="34845" y="218187"/>
                </a:lnTo>
                <a:lnTo>
                  <a:pt x="29972" y="162839"/>
                </a:lnTo>
                <a:lnTo>
                  <a:pt x="31188" y="134801"/>
                </a:lnTo>
                <a:lnTo>
                  <a:pt x="40955" y="86126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9" name="object 19"/>
          <p:cNvSpPr txBox="1"/>
          <p:nvPr/>
        </p:nvSpPr>
        <p:spPr>
          <a:xfrm>
            <a:off x="2750078" y="3434212"/>
            <a:ext cx="5085264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32578">
              <a:spcBef>
                <a:spcPts val="61"/>
              </a:spcBef>
              <a:tabLst>
                <a:tab pos="736264" algn="l"/>
                <a:tab pos="1022543" algn="l"/>
                <a:tab pos="1612206" algn="l"/>
                <a:tab pos="4137818" algn="l"/>
              </a:tabLst>
            </a:pPr>
            <a:r>
              <a:rPr sz="1796" spc="-115" dirty="0">
                <a:latin typeface="Arial"/>
                <a:cs typeface="Arial"/>
              </a:rPr>
              <a:t>Jadi,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285" dirty="0">
                <a:latin typeface="Tinos"/>
                <a:cs typeface="Tinos"/>
              </a:rPr>
              <a:t>𝑃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-420" dirty="0">
                <a:latin typeface="Tinos"/>
                <a:cs typeface="Tinos"/>
              </a:rPr>
              <a:t>𝑝𝑥	</a:t>
            </a:r>
            <a:r>
              <a:rPr sz="1796" spc="324" dirty="0">
                <a:latin typeface="Tinos"/>
                <a:cs typeface="Tinos"/>
              </a:rPr>
              <a:t>− </a:t>
            </a:r>
            <a:r>
              <a:rPr sz="1796" spc="-128" dirty="0">
                <a:latin typeface="Tinos"/>
                <a:cs typeface="Tinos"/>
              </a:rPr>
              <a:t>(𝑎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294" dirty="0">
                <a:latin typeface="Tinos"/>
                <a:cs typeface="Tinos"/>
              </a:rPr>
              <a:t> </a:t>
            </a:r>
            <a:r>
              <a:rPr sz="1796" spc="-439" dirty="0">
                <a:latin typeface="Tinos"/>
                <a:cs typeface="Tinos"/>
              </a:rPr>
              <a:t>𝑏𝑥                                              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48" dirty="0">
                <a:latin typeface="Tinos"/>
                <a:cs typeface="Tinos"/>
              </a:rPr>
              <a:t> </a:t>
            </a:r>
            <a:r>
              <a:rPr sz="1796" spc="-119" dirty="0">
                <a:latin typeface="Tinos"/>
                <a:cs typeface="Tinos"/>
              </a:rPr>
              <a:t>𝑐𝑥</a:t>
            </a:r>
            <a:r>
              <a:rPr sz="1972" spc="-178" baseline="27100" dirty="0">
                <a:latin typeface="Tinos"/>
                <a:cs typeface="Tinos"/>
              </a:rPr>
              <a:t>2</a:t>
            </a:r>
            <a:r>
              <a:rPr sz="1796" spc="-119" dirty="0">
                <a:latin typeface="Tinos"/>
                <a:cs typeface="Tinos"/>
              </a:rPr>
              <a:t>)</a:t>
            </a:r>
            <a:r>
              <a:rPr sz="1796" spc="-119" dirty="0">
                <a:latin typeface="Arial"/>
                <a:cs typeface="Arial"/>
              </a:rPr>
              <a:t>,	</a:t>
            </a:r>
            <a:r>
              <a:rPr sz="1796" spc="93" dirty="0">
                <a:latin typeface="Tinos"/>
                <a:cs typeface="Tinos"/>
              </a:rPr>
              <a:t>0</a:t>
            </a:r>
            <a:r>
              <a:rPr sz="1796" spc="38" dirty="0">
                <a:latin typeface="Tinos"/>
                <a:cs typeface="Tinos"/>
              </a:rPr>
              <a:t> </a:t>
            </a:r>
            <a:r>
              <a:rPr sz="1796" spc="356" dirty="0">
                <a:latin typeface="Tinos"/>
                <a:cs typeface="Tinos"/>
              </a:rPr>
              <a:t>≤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-442" dirty="0">
                <a:latin typeface="Tinos"/>
                <a:cs typeface="Tinos"/>
              </a:rPr>
              <a:t>𝑥  </a:t>
            </a:r>
            <a:r>
              <a:rPr sz="1796" spc="356" dirty="0">
                <a:latin typeface="Tinos"/>
                <a:cs typeface="Tinos"/>
              </a:rPr>
              <a:t>≤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-830" dirty="0">
                <a:latin typeface="Tinos"/>
                <a:cs typeface="Tinos"/>
              </a:rPr>
              <a:t>𝑙</a:t>
            </a:r>
            <a:endParaRPr sz="1796">
              <a:latin typeface="Tinos"/>
              <a:cs typeface="Tinos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55C8F0D-2321-4556-AD8F-C63EF4B9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1167" y="1507701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662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 txBox="1"/>
          <p:nvPr/>
        </p:nvSpPr>
        <p:spPr>
          <a:xfrm>
            <a:off x="2750077" y="318074"/>
            <a:ext cx="6691844" cy="2242387"/>
          </a:xfrm>
          <a:prstGeom prst="rect">
            <a:avLst/>
          </a:prstGeom>
        </p:spPr>
        <p:txBody>
          <a:bodyPr vert="horz" wrap="square" lIns="0" tIns="62716" rIns="0" bIns="0" rtlCol="0">
            <a:spAutoFit/>
          </a:bodyPr>
          <a:lstStyle/>
          <a:p>
            <a:pPr marL="32578" algn="just">
              <a:spcBef>
                <a:spcPts val="494"/>
              </a:spcBef>
            </a:pPr>
            <a:r>
              <a:rPr sz="1796" spc="-87" dirty="0">
                <a:latin typeface="Arial"/>
                <a:cs typeface="Arial"/>
              </a:rPr>
              <a:t>Contoh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  <a:p>
            <a:pPr marL="32578" marR="27691" algn="just">
              <a:lnSpc>
                <a:spcPct val="90000"/>
              </a:lnSpc>
              <a:spcBef>
                <a:spcPts val="648"/>
              </a:spcBef>
            </a:pPr>
            <a:r>
              <a:rPr sz="1796" spc="-55" dirty="0">
                <a:latin typeface="Arial"/>
                <a:cs typeface="Arial"/>
              </a:rPr>
              <a:t>Pinicilin </a:t>
            </a:r>
            <a:r>
              <a:rPr sz="1796" spc="-48" dirty="0">
                <a:latin typeface="Arial"/>
                <a:cs typeface="Arial"/>
              </a:rPr>
              <a:t>berbentuk </a:t>
            </a:r>
            <a:r>
              <a:rPr sz="1796" spc="-64" dirty="0">
                <a:latin typeface="Arial"/>
                <a:cs typeface="Arial"/>
              </a:rPr>
              <a:t>cair </a:t>
            </a:r>
            <a:r>
              <a:rPr sz="1796" spc="-38" dirty="0">
                <a:latin typeface="Arial"/>
                <a:cs typeface="Arial"/>
              </a:rPr>
              <a:t>dibuat </a:t>
            </a:r>
            <a:r>
              <a:rPr sz="1796" spc="-55" dirty="0">
                <a:latin typeface="Arial"/>
                <a:cs typeface="Arial"/>
              </a:rPr>
              <a:t>oleh </a:t>
            </a:r>
            <a:r>
              <a:rPr sz="1796" spc="-96" dirty="0">
                <a:latin typeface="Arial"/>
                <a:cs typeface="Arial"/>
              </a:rPr>
              <a:t>perusahaan </a:t>
            </a:r>
            <a:r>
              <a:rPr sz="1796" spc="-71" dirty="0">
                <a:latin typeface="Arial"/>
                <a:cs typeface="Arial"/>
              </a:rPr>
              <a:t>farmasi </a:t>
            </a:r>
            <a:r>
              <a:rPr sz="1796" spc="-83" dirty="0">
                <a:latin typeface="Arial"/>
                <a:cs typeface="Arial"/>
              </a:rPr>
              <a:t>dan </a:t>
            </a:r>
            <a:r>
              <a:rPr sz="1796" spc="-35" dirty="0">
                <a:latin typeface="Arial"/>
                <a:cs typeface="Arial"/>
              </a:rPr>
              <a:t>dijual  </a:t>
            </a:r>
            <a:r>
              <a:rPr sz="1796" spc="-77" dirty="0">
                <a:latin typeface="Arial"/>
                <a:cs typeface="Arial"/>
              </a:rPr>
              <a:t>borongan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106" dirty="0">
                <a:latin typeface="Arial"/>
                <a:cs typeface="Arial"/>
              </a:rPr>
              <a:t>harga </a:t>
            </a:r>
            <a:r>
              <a:rPr sz="1796" spc="-326" dirty="0">
                <a:latin typeface="Tinos"/>
                <a:cs typeface="Tinos"/>
              </a:rPr>
              <a:t>𝑅𝑝 </a:t>
            </a:r>
            <a:r>
              <a:rPr sz="1796" spc="93" dirty="0">
                <a:latin typeface="Tinos"/>
                <a:cs typeface="Tinos"/>
              </a:rPr>
              <a:t>200 </a:t>
            </a:r>
            <a:r>
              <a:rPr sz="1796" spc="-48" dirty="0">
                <a:latin typeface="Arial"/>
                <a:cs typeface="Arial"/>
              </a:rPr>
              <a:t>per </a:t>
            </a:r>
            <a:r>
              <a:rPr sz="1796" spc="-13" dirty="0">
                <a:latin typeface="Arial"/>
                <a:cs typeface="Arial"/>
              </a:rPr>
              <a:t>unit. </a:t>
            </a:r>
            <a:r>
              <a:rPr sz="1796" spc="-144" dirty="0">
                <a:latin typeface="Arial"/>
                <a:cs typeface="Arial"/>
              </a:rPr>
              <a:t>Jika </a:t>
            </a:r>
            <a:r>
              <a:rPr sz="1796" spc="-6" dirty="0">
                <a:latin typeface="Arial"/>
                <a:cs typeface="Arial"/>
              </a:rPr>
              <a:t>total </a:t>
            </a:r>
            <a:r>
              <a:rPr sz="1796" spc="-99" dirty="0">
                <a:latin typeface="Arial"/>
                <a:cs typeface="Arial"/>
              </a:rPr>
              <a:t>biaya </a:t>
            </a:r>
            <a:r>
              <a:rPr sz="1796" spc="-67" dirty="0">
                <a:latin typeface="Arial"/>
                <a:cs typeface="Arial"/>
              </a:rPr>
              <a:t>produksi 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6" dirty="0">
                <a:latin typeface="Arial"/>
                <a:cs typeface="Arial"/>
              </a:rPr>
              <a:t>unit</a:t>
            </a:r>
            <a:r>
              <a:rPr sz="1796" spc="-122" dirty="0">
                <a:latin typeface="Arial"/>
                <a:cs typeface="Arial"/>
              </a:rPr>
              <a:t> </a:t>
            </a:r>
            <a:r>
              <a:rPr sz="1796" spc="-90" dirty="0">
                <a:latin typeface="Arial"/>
                <a:cs typeface="Arial"/>
              </a:rPr>
              <a:t>adalah</a:t>
            </a:r>
            <a:endParaRPr sz="1796">
              <a:latin typeface="Arial"/>
              <a:cs typeface="Arial"/>
            </a:endParaRPr>
          </a:p>
          <a:p>
            <a:pPr marR="3665" algn="ctr">
              <a:lnSpc>
                <a:spcPts val="1956"/>
              </a:lnSpc>
              <a:tabLst>
                <a:tab pos="241077" algn="l"/>
                <a:tab pos="526543" algn="l"/>
              </a:tabLst>
            </a:pPr>
            <a:r>
              <a:rPr sz="1796" spc="-326" dirty="0">
                <a:latin typeface="Tinos"/>
                <a:cs typeface="Tinos"/>
              </a:rPr>
              <a:t>𝐶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51" dirty="0">
                <a:latin typeface="Tinos"/>
                <a:cs typeface="Tinos"/>
              </a:rPr>
              <a:t>5.000.000</a:t>
            </a:r>
            <a:r>
              <a:rPr sz="1796" spc="-42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-87" dirty="0">
                <a:latin typeface="Tinos"/>
                <a:cs typeface="Tinos"/>
              </a:rPr>
              <a:t>80𝑥</a:t>
            </a:r>
            <a:r>
              <a:rPr sz="1796" spc="10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58" dirty="0">
                <a:latin typeface="Tinos"/>
                <a:cs typeface="Tinos"/>
              </a:rPr>
              <a:t>0,003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-122" dirty="0">
                <a:latin typeface="Tinos"/>
                <a:cs typeface="Tinos"/>
              </a:rPr>
              <a:t>𝑥</a:t>
            </a:r>
            <a:r>
              <a:rPr sz="1972" spc="-182" baseline="27100" dirty="0">
                <a:latin typeface="Tinos"/>
                <a:cs typeface="Tinos"/>
              </a:rPr>
              <a:t>2</a:t>
            </a:r>
            <a:endParaRPr sz="1972" baseline="27100">
              <a:latin typeface="Tinos"/>
              <a:cs typeface="Tinos"/>
            </a:endParaRPr>
          </a:p>
          <a:p>
            <a:pPr marL="32578" marR="26470" algn="just">
              <a:lnSpc>
                <a:spcPct val="89900"/>
              </a:lnSpc>
              <a:spcBef>
                <a:spcPts val="632"/>
              </a:spcBef>
            </a:pPr>
            <a:r>
              <a:rPr sz="1796" spc="-131" dirty="0">
                <a:latin typeface="Arial"/>
                <a:cs typeface="Arial"/>
              </a:rPr>
              <a:t>Dan </a:t>
            </a:r>
            <a:r>
              <a:rPr sz="1796" spc="-58" dirty="0">
                <a:latin typeface="Arial"/>
                <a:cs typeface="Arial"/>
              </a:rPr>
              <a:t>jika </a:t>
            </a:r>
            <a:r>
              <a:rPr sz="1796" spc="-99" dirty="0">
                <a:latin typeface="Arial"/>
                <a:cs typeface="Arial"/>
              </a:rPr>
              <a:t>kapasitas </a:t>
            </a:r>
            <a:r>
              <a:rPr sz="1796" spc="-64" dirty="0">
                <a:latin typeface="Arial"/>
                <a:cs typeface="Arial"/>
              </a:rPr>
              <a:t>produksi </a:t>
            </a:r>
            <a:r>
              <a:rPr sz="1796" spc="-58" dirty="0">
                <a:latin typeface="Arial"/>
                <a:cs typeface="Arial"/>
              </a:rPr>
              <a:t>terbesar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93" dirty="0">
                <a:latin typeface="Arial"/>
                <a:cs typeface="Arial"/>
              </a:rPr>
              <a:t>perusahaan </a:t>
            </a:r>
            <a:r>
              <a:rPr sz="1796" spc="64" dirty="0">
                <a:latin typeface="Tinos"/>
                <a:cs typeface="Tinos"/>
              </a:rPr>
              <a:t>30.000 </a:t>
            </a:r>
            <a:r>
              <a:rPr sz="1796" dirty="0">
                <a:latin typeface="Arial"/>
                <a:cs typeface="Arial"/>
              </a:rPr>
              <a:t>unit  </a:t>
            </a:r>
            <a:r>
              <a:rPr sz="1796" spc="-80" dirty="0">
                <a:latin typeface="Arial"/>
                <a:cs typeface="Arial"/>
              </a:rPr>
              <a:t>dalam </a:t>
            </a:r>
            <a:r>
              <a:rPr sz="1796" spc="-45" dirty="0">
                <a:latin typeface="Arial"/>
                <a:cs typeface="Arial"/>
              </a:rPr>
              <a:t>waktu </a:t>
            </a:r>
            <a:r>
              <a:rPr sz="1796" spc="-13" dirty="0">
                <a:latin typeface="Arial"/>
                <a:cs typeface="Arial"/>
              </a:rPr>
              <a:t>tertentu. </a:t>
            </a:r>
            <a:r>
              <a:rPr sz="1796" spc="-115" dirty="0">
                <a:latin typeface="Arial"/>
                <a:cs typeface="Arial"/>
              </a:rPr>
              <a:t>Berapa </a:t>
            </a:r>
            <a:r>
              <a:rPr sz="1796" spc="-106" dirty="0">
                <a:latin typeface="Arial"/>
                <a:cs typeface="Arial"/>
              </a:rPr>
              <a:t>banyak </a:t>
            </a:r>
            <a:r>
              <a:rPr sz="1796" spc="-6" dirty="0">
                <a:latin typeface="Arial"/>
                <a:cs typeface="Arial"/>
              </a:rPr>
              <a:t>unit-unit </a:t>
            </a:r>
            <a:r>
              <a:rPr sz="1796" spc="-32" dirty="0">
                <a:latin typeface="Arial"/>
                <a:cs typeface="Arial"/>
              </a:rPr>
              <a:t>pinicilin </a:t>
            </a:r>
            <a:r>
              <a:rPr sz="1796" spc="-90" dirty="0">
                <a:latin typeface="Arial"/>
                <a:cs typeface="Arial"/>
              </a:rPr>
              <a:t>harus </a:t>
            </a:r>
            <a:r>
              <a:rPr sz="1796" spc="-38" dirty="0">
                <a:latin typeface="Arial"/>
                <a:cs typeface="Arial"/>
              </a:rPr>
              <a:t>dibuat 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38" dirty="0">
                <a:latin typeface="Arial"/>
                <a:cs typeface="Arial"/>
              </a:rPr>
              <a:t>dijual </a:t>
            </a:r>
            <a:r>
              <a:rPr sz="1796" spc="-109" dirty="0">
                <a:latin typeface="Arial"/>
                <a:cs typeface="Arial"/>
              </a:rPr>
              <a:t>agar </a:t>
            </a:r>
            <a:r>
              <a:rPr sz="1796" spc="-64" dirty="0">
                <a:latin typeface="Arial"/>
                <a:cs typeface="Arial"/>
              </a:rPr>
              <a:t>memperoleh </a:t>
            </a:r>
            <a:r>
              <a:rPr sz="1796" spc="-80" dirty="0">
                <a:latin typeface="Arial"/>
                <a:cs typeface="Arial"/>
              </a:rPr>
              <a:t>keuntungan</a:t>
            </a:r>
            <a:r>
              <a:rPr sz="1796" spc="-125" dirty="0">
                <a:latin typeface="Arial"/>
                <a:cs typeface="Arial"/>
              </a:rPr>
              <a:t> </a:t>
            </a:r>
            <a:r>
              <a:rPr sz="1796" spc="-96" dirty="0">
                <a:latin typeface="Arial"/>
                <a:cs typeface="Arial"/>
              </a:rPr>
              <a:t>maksimum?</a:t>
            </a:r>
            <a:endParaRPr sz="1796">
              <a:latin typeface="Arial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763F45-042F-47D0-B79E-5C55A022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9877"/>
            <a:ext cx="6743971" cy="438701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z="2800" spc="-112" dirty="0">
                <a:solidFill>
                  <a:srgbClr val="000000"/>
                </a:solidFill>
              </a:rPr>
              <a:t>Penyelesaian</a:t>
            </a:r>
            <a:r>
              <a:rPr sz="2800" spc="-128" dirty="0">
                <a:solidFill>
                  <a:srgbClr val="000000"/>
                </a:solidFill>
              </a:rPr>
              <a:t> </a:t>
            </a:r>
            <a:r>
              <a:rPr sz="2800" spc="-19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4512" y="745421"/>
            <a:ext cx="1739342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621019" algn="l"/>
              </a:tabLst>
            </a:pPr>
            <a:r>
              <a:rPr sz="1796" spc="-99" dirty="0">
                <a:latin typeface="Arial"/>
                <a:cs typeface="Arial"/>
              </a:rPr>
              <a:t>Total	</a:t>
            </a:r>
            <a:r>
              <a:rPr sz="1796" spc="-90" dirty="0">
                <a:latin typeface="Arial"/>
                <a:cs typeface="Arial"/>
              </a:rPr>
              <a:t>penghasilan</a:t>
            </a:r>
            <a:endParaRPr sz="179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7338" y="810579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5"/>
                </a:lnTo>
                <a:lnTo>
                  <a:pt x="341883" y="21651"/>
                </a:lnTo>
                <a:lnTo>
                  <a:pt x="358266" y="33099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2" y="328930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4666164" y="745421"/>
            <a:ext cx="474358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713459" algn="l"/>
                <a:tab pos="1798715" algn="l"/>
                <a:tab pos="2146486" algn="l"/>
                <a:tab pos="2681173" algn="l"/>
                <a:tab pos="3469154" algn="l"/>
                <a:tab pos="3716340" algn="l"/>
                <a:tab pos="4001805" algn="l"/>
              </a:tabLst>
            </a:pPr>
            <a:r>
              <a:rPr sz="1796" spc="-35" dirty="0">
                <a:latin typeface="Arial"/>
                <a:cs typeface="Arial"/>
              </a:rPr>
              <a:t>untuk	</a:t>
            </a:r>
            <a:r>
              <a:rPr sz="1796" spc="-67" dirty="0">
                <a:latin typeface="Arial"/>
                <a:cs typeface="Arial"/>
              </a:rPr>
              <a:t>penjualan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3" dirty="0">
                <a:latin typeface="Arial"/>
                <a:cs typeface="Arial"/>
              </a:rPr>
              <a:t>unit	</a:t>
            </a:r>
            <a:r>
              <a:rPr sz="1796" spc="-87" dirty="0">
                <a:latin typeface="Arial"/>
                <a:cs typeface="Arial"/>
              </a:rPr>
              <a:t>adalah	</a:t>
            </a:r>
            <a:r>
              <a:rPr sz="1796" spc="-257" dirty="0">
                <a:latin typeface="Tinos"/>
                <a:cs typeface="Tinos"/>
              </a:rPr>
              <a:t>𝑅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3" dirty="0">
                <a:latin typeface="Tinos"/>
                <a:cs typeface="Tinos"/>
              </a:rPr>
              <a:t> </a:t>
            </a:r>
            <a:r>
              <a:rPr sz="1796" spc="-45" dirty="0">
                <a:latin typeface="Tinos"/>
                <a:cs typeface="Tinos"/>
              </a:rPr>
              <a:t>200𝑥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6727" y="1305138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651"/>
                </a:lnTo>
                <a:lnTo>
                  <a:pt x="358266" y="33099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3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4042998" y="1305138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4" y="13335"/>
                </a:lnTo>
                <a:lnTo>
                  <a:pt x="341884" y="21651"/>
                </a:lnTo>
                <a:lnTo>
                  <a:pt x="358267" y="33099"/>
                </a:lnTo>
                <a:lnTo>
                  <a:pt x="383032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/>
          <p:nvPr/>
        </p:nvSpPr>
        <p:spPr>
          <a:xfrm>
            <a:off x="4777993" y="1305138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651"/>
                </a:lnTo>
                <a:lnTo>
                  <a:pt x="358266" y="33099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4"/>
                </a:lnTo>
                <a:lnTo>
                  <a:pt x="327533" y="328929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/>
          <p:nvPr/>
        </p:nvSpPr>
        <p:spPr>
          <a:xfrm>
            <a:off x="8157798" y="1877886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2" y="0"/>
                </a:moveTo>
                <a:lnTo>
                  <a:pt x="322833" y="13335"/>
                </a:lnTo>
                <a:lnTo>
                  <a:pt x="341884" y="21651"/>
                </a:lnTo>
                <a:lnTo>
                  <a:pt x="358267" y="33099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2" y="328929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2750077" y="991527"/>
            <a:ext cx="6682070" cy="136716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32578">
              <a:lnSpc>
                <a:spcPts val="2055"/>
              </a:lnSpc>
              <a:spcBef>
                <a:spcPts val="61"/>
              </a:spcBef>
            </a:pPr>
            <a:r>
              <a:rPr sz="1796" spc="-77" dirty="0">
                <a:latin typeface="Arial"/>
                <a:cs typeface="Arial"/>
              </a:rPr>
              <a:t>keuntungan </a:t>
            </a:r>
            <a:r>
              <a:rPr sz="1796" spc="-87" dirty="0">
                <a:latin typeface="Tinos"/>
                <a:cs typeface="Tinos"/>
              </a:rPr>
              <a:t>𝑃(𝑥)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3" dirty="0">
                <a:latin typeface="Arial"/>
                <a:cs typeface="Arial"/>
              </a:rPr>
              <a:t>unit</a:t>
            </a:r>
            <a:r>
              <a:rPr sz="1796" spc="-35" dirty="0">
                <a:latin typeface="Arial"/>
                <a:cs typeface="Arial"/>
              </a:rPr>
              <a:t> </a:t>
            </a:r>
            <a:r>
              <a:rPr sz="1796" spc="-51" dirty="0">
                <a:latin typeface="Arial"/>
                <a:cs typeface="Arial"/>
              </a:rPr>
              <a:t>menjadi:</a:t>
            </a:r>
            <a:endParaRPr sz="1796">
              <a:latin typeface="Arial"/>
              <a:cs typeface="Arial"/>
            </a:endParaRPr>
          </a:p>
          <a:p>
            <a:pPr marL="358766">
              <a:lnSpc>
                <a:spcPts val="2055"/>
              </a:lnSpc>
              <a:tabLst>
                <a:tab pos="601471" algn="l"/>
                <a:tab pos="886530" algn="l"/>
                <a:tab pos="1367463" algn="l"/>
                <a:tab pos="1640304" algn="l"/>
                <a:tab pos="2102912" algn="l"/>
                <a:tab pos="2389192" algn="l"/>
                <a:tab pos="3229705" algn="l"/>
              </a:tabLst>
            </a:pPr>
            <a:r>
              <a:rPr sz="1796" spc="-285" dirty="0">
                <a:latin typeface="Tinos"/>
                <a:cs typeface="Tinos"/>
              </a:rPr>
              <a:t>𝑃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-257" dirty="0">
                <a:latin typeface="Tinos"/>
                <a:cs typeface="Tinos"/>
              </a:rPr>
              <a:t>𝑅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-326" dirty="0">
                <a:latin typeface="Tinos"/>
                <a:cs typeface="Tinos"/>
              </a:rPr>
              <a:t>𝐶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-42" dirty="0">
                <a:latin typeface="Tinos"/>
                <a:cs typeface="Tinos"/>
              </a:rPr>
              <a:t>200𝑥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61" dirty="0">
                <a:latin typeface="Tinos"/>
                <a:cs typeface="Tinos"/>
              </a:rPr>
              <a:t>(5.000.000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-87" dirty="0">
                <a:latin typeface="Tinos"/>
                <a:cs typeface="Tinos"/>
              </a:rPr>
              <a:t>80𝑥</a:t>
            </a:r>
            <a:r>
              <a:rPr sz="1796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32" dirty="0">
                <a:latin typeface="Tinos"/>
                <a:cs typeface="Tinos"/>
              </a:rPr>
              <a:t>0,003𝑥</a:t>
            </a:r>
            <a:r>
              <a:rPr sz="1972" spc="48" baseline="27100" dirty="0">
                <a:latin typeface="Tinos"/>
                <a:cs typeface="Tinos"/>
              </a:rPr>
              <a:t>2</a:t>
            </a:r>
            <a:r>
              <a:rPr sz="1796" spc="32" dirty="0">
                <a:latin typeface="Tinos"/>
                <a:cs typeface="Tinos"/>
              </a:rPr>
              <a:t>)</a:t>
            </a:r>
            <a:endParaRPr sz="1796">
              <a:latin typeface="Tinos"/>
              <a:cs typeface="Tinos"/>
            </a:endParaRPr>
          </a:p>
          <a:p>
            <a:pPr marL="32578" marR="19547">
              <a:lnSpc>
                <a:spcPts val="1937"/>
              </a:lnSpc>
              <a:spcBef>
                <a:spcPts val="664"/>
              </a:spcBef>
              <a:tabLst>
                <a:tab pos="815265" algn="l"/>
                <a:tab pos="1807674" algn="l"/>
                <a:tab pos="2746736" algn="l"/>
                <a:tab pos="3665844" algn="l"/>
                <a:tab pos="4511244" algn="l"/>
                <a:tab pos="5078102" algn="l"/>
                <a:tab pos="5482884" algn="l"/>
                <a:tab pos="5842464" algn="l"/>
                <a:tab pos="6138924" algn="l"/>
              </a:tabLst>
            </a:pPr>
            <a:r>
              <a:rPr sz="1796" spc="-298" dirty="0">
                <a:latin typeface="Arial"/>
                <a:cs typeface="Arial"/>
              </a:rPr>
              <a:t>K</a:t>
            </a:r>
            <a:r>
              <a:rPr sz="1796" spc="-71" dirty="0">
                <a:latin typeface="Arial"/>
                <a:cs typeface="Arial"/>
              </a:rPr>
              <a:t>a</a:t>
            </a:r>
            <a:r>
              <a:rPr sz="1796" spc="-67" dirty="0">
                <a:latin typeface="Arial"/>
                <a:cs typeface="Arial"/>
              </a:rPr>
              <a:t>r</a:t>
            </a:r>
            <a:r>
              <a:rPr sz="1796" spc="-103" dirty="0">
                <a:latin typeface="Arial"/>
                <a:cs typeface="Arial"/>
              </a:rPr>
              <a:t>ena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15" dirty="0">
                <a:latin typeface="Arial"/>
                <a:cs typeface="Arial"/>
              </a:rPr>
              <a:t>k</a:t>
            </a:r>
            <a:r>
              <a:rPr sz="1796" spc="-99" dirty="0">
                <a:latin typeface="Arial"/>
                <a:cs typeface="Arial"/>
              </a:rPr>
              <a:t>a</a:t>
            </a:r>
            <a:r>
              <a:rPr sz="1796" spc="-109" dirty="0">
                <a:latin typeface="Arial"/>
                <a:cs typeface="Arial"/>
              </a:rPr>
              <a:t>p</a:t>
            </a:r>
            <a:r>
              <a:rPr sz="1796" spc="-61" dirty="0">
                <a:latin typeface="Arial"/>
                <a:cs typeface="Arial"/>
              </a:rPr>
              <a:t>asi</a:t>
            </a:r>
            <a:r>
              <a:rPr sz="1796" spc="-67" dirty="0">
                <a:latin typeface="Arial"/>
                <a:cs typeface="Arial"/>
              </a:rPr>
              <a:t>t</a:t>
            </a:r>
            <a:r>
              <a:rPr sz="1796" spc="-135" dirty="0">
                <a:latin typeface="Arial"/>
                <a:cs typeface="Arial"/>
              </a:rPr>
              <a:t>a</a:t>
            </a:r>
            <a:r>
              <a:rPr sz="1796" spc="-199" dirty="0">
                <a:latin typeface="Arial"/>
                <a:cs typeface="Arial"/>
              </a:rPr>
              <a:t>s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22" dirty="0">
                <a:latin typeface="Arial"/>
                <a:cs typeface="Arial"/>
              </a:rPr>
              <a:t>p</a:t>
            </a:r>
            <a:r>
              <a:rPr sz="1796" spc="-45" dirty="0">
                <a:latin typeface="Arial"/>
                <a:cs typeface="Arial"/>
              </a:rPr>
              <a:t>r</a:t>
            </a:r>
            <a:r>
              <a:rPr sz="1796" spc="-61" dirty="0">
                <a:latin typeface="Arial"/>
                <a:cs typeface="Arial"/>
              </a:rPr>
              <a:t>o</a:t>
            </a:r>
            <a:r>
              <a:rPr sz="1796" spc="-55" dirty="0">
                <a:latin typeface="Arial"/>
                <a:cs typeface="Arial"/>
              </a:rPr>
              <a:t>d</a:t>
            </a:r>
            <a:r>
              <a:rPr sz="1796" spc="-77" dirty="0">
                <a:latin typeface="Arial"/>
                <a:cs typeface="Arial"/>
              </a:rPr>
              <a:t>u</a:t>
            </a:r>
            <a:r>
              <a:rPr sz="1796" spc="-87" dirty="0">
                <a:latin typeface="Arial"/>
                <a:cs typeface="Arial"/>
              </a:rPr>
              <a:t>k</a:t>
            </a:r>
            <a:r>
              <a:rPr sz="1796" spc="-196" dirty="0">
                <a:latin typeface="Arial"/>
                <a:cs typeface="Arial"/>
              </a:rPr>
              <a:t>s</a:t>
            </a:r>
            <a:r>
              <a:rPr sz="1796" spc="10" dirty="0">
                <a:latin typeface="Arial"/>
                <a:cs typeface="Arial"/>
              </a:rPr>
              <a:t>i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80" dirty="0">
                <a:latin typeface="Arial"/>
                <a:cs typeface="Arial"/>
              </a:rPr>
              <a:t>t</a:t>
            </a:r>
            <a:r>
              <a:rPr sz="1796" spc="-61" dirty="0">
                <a:latin typeface="Arial"/>
                <a:cs typeface="Arial"/>
              </a:rPr>
              <a:t>erb</a:t>
            </a:r>
            <a:r>
              <a:rPr sz="1796" spc="-73" dirty="0">
                <a:latin typeface="Arial"/>
                <a:cs typeface="Arial"/>
              </a:rPr>
              <a:t>e</a:t>
            </a:r>
            <a:r>
              <a:rPr sz="1796" spc="-122" dirty="0">
                <a:latin typeface="Arial"/>
                <a:cs typeface="Arial"/>
              </a:rPr>
              <a:t>sa</a:t>
            </a:r>
            <a:r>
              <a:rPr sz="1796" spc="-77" dirty="0">
                <a:latin typeface="Arial"/>
                <a:cs typeface="Arial"/>
              </a:rPr>
              <a:t>r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90" dirty="0">
                <a:latin typeface="Tinos"/>
                <a:cs typeface="Tinos"/>
              </a:rPr>
              <a:t>30</a:t>
            </a:r>
            <a:r>
              <a:rPr sz="1796" spc="-83" dirty="0">
                <a:latin typeface="Tinos"/>
                <a:cs typeface="Tinos"/>
              </a:rPr>
              <a:t>.</a:t>
            </a:r>
            <a:r>
              <a:rPr sz="1796" spc="90" dirty="0">
                <a:latin typeface="Tinos"/>
                <a:cs typeface="Tinos"/>
              </a:rPr>
              <a:t>00</a:t>
            </a:r>
            <a:r>
              <a:rPr sz="1796" spc="93" dirty="0">
                <a:latin typeface="Tinos"/>
                <a:cs typeface="Tinos"/>
              </a:rPr>
              <a:t>0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16" dirty="0">
                <a:latin typeface="Arial"/>
                <a:cs typeface="Arial"/>
              </a:rPr>
              <a:t>unit</a:t>
            </a:r>
            <a:r>
              <a:rPr sz="1796" spc="-10" dirty="0">
                <a:latin typeface="Arial"/>
                <a:cs typeface="Arial"/>
              </a:rPr>
              <a:t>,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8" dirty="0">
                <a:latin typeface="Arial"/>
                <a:cs typeface="Arial"/>
              </a:rPr>
              <a:t>be</a:t>
            </a:r>
            <a:r>
              <a:rPr sz="1796" spc="-77" dirty="0">
                <a:latin typeface="Arial"/>
                <a:cs typeface="Arial"/>
              </a:rPr>
              <a:t>r</a:t>
            </a:r>
            <a:r>
              <a:rPr sz="1796" dirty="0">
                <a:latin typeface="Arial"/>
                <a:cs typeface="Arial"/>
              </a:rPr>
              <a:t>arti	</a:t>
            </a:r>
            <a:r>
              <a:rPr sz="1796" spc="-571" dirty="0">
                <a:latin typeface="Tinos"/>
                <a:cs typeface="Tinos"/>
              </a:rPr>
              <a:t>𝑥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71" dirty="0">
                <a:latin typeface="Arial"/>
                <a:cs typeface="Arial"/>
              </a:rPr>
              <a:t>ha</a:t>
            </a:r>
            <a:r>
              <a:rPr sz="1796" spc="-42" dirty="0">
                <a:latin typeface="Arial"/>
                <a:cs typeface="Arial"/>
              </a:rPr>
              <a:t>r</a:t>
            </a:r>
            <a:r>
              <a:rPr sz="1796" spc="-48" dirty="0">
                <a:latin typeface="Arial"/>
                <a:cs typeface="Arial"/>
              </a:rPr>
              <a:t>u</a:t>
            </a:r>
            <a:r>
              <a:rPr sz="1796" spc="-141" dirty="0">
                <a:latin typeface="Arial"/>
                <a:cs typeface="Arial"/>
              </a:rPr>
              <a:t>s  </a:t>
            </a:r>
            <a:r>
              <a:rPr sz="1796" spc="-42" dirty="0">
                <a:latin typeface="Arial"/>
                <a:cs typeface="Arial"/>
              </a:rPr>
              <a:t>terdapat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61" dirty="0">
                <a:latin typeface="Tinos"/>
                <a:cs typeface="Tinos"/>
              </a:rPr>
              <a:t>[0 </a:t>
            </a:r>
            <a:r>
              <a:rPr sz="1796" spc="-83" dirty="0">
                <a:latin typeface="Tinos"/>
                <a:cs typeface="Tinos"/>
              </a:rPr>
              <a:t>, </a:t>
            </a:r>
            <a:r>
              <a:rPr sz="1796" spc="61" dirty="0">
                <a:latin typeface="Tinos"/>
                <a:cs typeface="Tinos"/>
              </a:rPr>
              <a:t>30000]</a:t>
            </a:r>
            <a:r>
              <a:rPr sz="1796" spc="61" dirty="0">
                <a:latin typeface="Arial"/>
                <a:cs typeface="Arial"/>
              </a:rPr>
              <a:t>, </a:t>
            </a:r>
            <a:r>
              <a:rPr sz="1796" spc="-38" dirty="0">
                <a:latin typeface="Arial"/>
                <a:cs typeface="Arial"/>
              </a:rPr>
              <a:t>turunan </a:t>
            </a:r>
            <a:r>
              <a:rPr sz="1796" spc="-61" dirty="0">
                <a:latin typeface="Arial"/>
                <a:cs typeface="Arial"/>
              </a:rPr>
              <a:t>pertama</a:t>
            </a:r>
            <a:r>
              <a:rPr sz="1796" spc="-356" dirty="0">
                <a:latin typeface="Arial"/>
                <a:cs typeface="Arial"/>
              </a:rPr>
              <a:t> </a:t>
            </a:r>
            <a:r>
              <a:rPr sz="1796" spc="-42" dirty="0">
                <a:latin typeface="Arial"/>
                <a:cs typeface="Arial"/>
              </a:rPr>
              <a:t>dari</a:t>
            </a:r>
            <a:r>
              <a:rPr sz="1796" spc="-77" dirty="0">
                <a:latin typeface="Arial"/>
                <a:cs typeface="Arial"/>
              </a:rPr>
              <a:t> </a:t>
            </a:r>
            <a:r>
              <a:rPr sz="1796" spc="-285" dirty="0">
                <a:latin typeface="Tinos"/>
                <a:cs typeface="Tinos"/>
              </a:rPr>
              <a:t>𝑃	</a:t>
            </a:r>
            <a:r>
              <a:rPr sz="1796" spc="-442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22291" y="2361123"/>
            <a:ext cx="279777" cy="14661"/>
          </a:xfrm>
          <a:custGeom>
            <a:avLst/>
            <a:gdLst/>
            <a:ahLst/>
            <a:cxnLst/>
            <a:rect l="l" t="t" r="r" b="b"/>
            <a:pathLst>
              <a:path w="436244" h="22860">
                <a:moveTo>
                  <a:pt x="435863" y="0"/>
                </a:moveTo>
                <a:lnTo>
                  <a:pt x="0" y="0"/>
                </a:lnTo>
                <a:lnTo>
                  <a:pt x="0" y="22860"/>
                </a:lnTo>
                <a:lnTo>
                  <a:pt x="435863" y="22860"/>
                </a:lnTo>
                <a:lnTo>
                  <a:pt x="435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3914308" y="2026205"/>
            <a:ext cx="289550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417" dirty="0">
                <a:latin typeface="Tinos"/>
                <a:cs typeface="Tinos"/>
              </a:rPr>
              <a:t>𝑑𝑃</a:t>
            </a:r>
            <a:endParaRPr sz="1796">
              <a:latin typeface="Tinos"/>
              <a:cs typeface="Tino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7483" y="2304605"/>
            <a:ext cx="546115" cy="658292"/>
          </a:xfrm>
          <a:prstGeom prst="rect">
            <a:avLst/>
          </a:prstGeom>
        </p:spPr>
        <p:txBody>
          <a:bodyPr vert="horz" wrap="square" lIns="0" tIns="53756" rIns="0" bIns="0" rtlCol="0">
            <a:spAutoFit/>
          </a:bodyPr>
          <a:lstStyle/>
          <a:p>
            <a:pPr marL="284651">
              <a:spcBef>
                <a:spcPts val="423"/>
              </a:spcBef>
            </a:pPr>
            <a:r>
              <a:rPr sz="1796" spc="-519" dirty="0">
                <a:latin typeface="Tinos"/>
                <a:cs typeface="Tinos"/>
              </a:rPr>
              <a:t>𝑑𝑥</a:t>
            </a:r>
            <a:endParaRPr sz="1796">
              <a:latin typeface="Tinos"/>
              <a:cs typeface="Tinos"/>
            </a:endParaRPr>
          </a:p>
          <a:p>
            <a:pPr marL="8145">
              <a:spcBef>
                <a:spcPts val="362"/>
              </a:spcBef>
            </a:pP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32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0</a:t>
            </a:r>
            <a:endParaRPr sz="1796">
              <a:latin typeface="Tinos"/>
              <a:cs typeface="Tino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8794" y="2262976"/>
            <a:ext cx="1352460" cy="210953"/>
          </a:xfrm>
          <a:custGeom>
            <a:avLst/>
            <a:gdLst/>
            <a:ahLst/>
            <a:cxnLst/>
            <a:rect l="l" t="t" r="r" b="b"/>
            <a:pathLst>
              <a:path w="2108834" h="328929">
                <a:moveTo>
                  <a:pt x="2003933" y="0"/>
                </a:moveTo>
                <a:lnTo>
                  <a:pt x="1999234" y="13335"/>
                </a:lnTo>
                <a:lnTo>
                  <a:pt x="2018284" y="21651"/>
                </a:lnTo>
                <a:lnTo>
                  <a:pt x="2034666" y="33099"/>
                </a:lnTo>
                <a:lnTo>
                  <a:pt x="2059432" y="65532"/>
                </a:lnTo>
                <a:lnTo>
                  <a:pt x="2074005" y="109220"/>
                </a:lnTo>
                <a:lnTo>
                  <a:pt x="2078863" y="162814"/>
                </a:lnTo>
                <a:lnTo>
                  <a:pt x="2077628" y="191845"/>
                </a:lnTo>
                <a:lnTo>
                  <a:pt x="2067825" y="241859"/>
                </a:lnTo>
                <a:lnTo>
                  <a:pt x="2048283" y="280965"/>
                </a:lnTo>
                <a:lnTo>
                  <a:pt x="2018478" y="307306"/>
                </a:lnTo>
                <a:lnTo>
                  <a:pt x="1999741" y="315595"/>
                </a:lnTo>
                <a:lnTo>
                  <a:pt x="2003933" y="328930"/>
                </a:lnTo>
                <a:lnTo>
                  <a:pt x="2048764" y="307895"/>
                </a:lnTo>
                <a:lnTo>
                  <a:pt x="2081784" y="271526"/>
                </a:lnTo>
                <a:lnTo>
                  <a:pt x="2102072" y="222678"/>
                </a:lnTo>
                <a:lnTo>
                  <a:pt x="2108835" y="164592"/>
                </a:lnTo>
                <a:lnTo>
                  <a:pt x="2107124" y="134417"/>
                </a:lnTo>
                <a:lnTo>
                  <a:pt x="2093511" y="80974"/>
                </a:lnTo>
                <a:lnTo>
                  <a:pt x="2066655" y="37468"/>
                </a:lnTo>
                <a:lnTo>
                  <a:pt x="2027793" y="8616"/>
                </a:lnTo>
                <a:lnTo>
                  <a:pt x="2003933" y="0"/>
                </a:lnTo>
                <a:close/>
              </a:path>
              <a:path w="2108834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 txBox="1"/>
          <p:nvPr/>
        </p:nvSpPr>
        <p:spPr>
          <a:xfrm>
            <a:off x="4257616" y="2198226"/>
            <a:ext cx="4012582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720382" algn="l"/>
                <a:tab pos="1035982" algn="l"/>
                <a:tab pos="2397743" algn="l"/>
                <a:tab pos="3110388" algn="l"/>
              </a:tabLst>
            </a:pP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200	</a:t>
            </a:r>
            <a:r>
              <a:rPr sz="1796" spc="324" dirty="0">
                <a:latin typeface="Tinos"/>
                <a:cs typeface="Tinos"/>
              </a:rPr>
              <a:t>−	</a:t>
            </a:r>
            <a:r>
              <a:rPr sz="1796" spc="93" dirty="0">
                <a:latin typeface="Tinos"/>
                <a:cs typeface="Tinos"/>
              </a:rPr>
              <a:t>80</a:t>
            </a:r>
            <a:r>
              <a:rPr sz="1796" spc="-48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42" dirty="0">
                <a:latin typeface="Tinos"/>
                <a:cs typeface="Tinos"/>
              </a:rPr>
              <a:t> </a:t>
            </a:r>
            <a:r>
              <a:rPr sz="1796" spc="-29" dirty="0">
                <a:latin typeface="Tinos"/>
                <a:cs typeface="Tinos"/>
              </a:rPr>
              <a:t>0,006𝑥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120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87" dirty="0">
                <a:latin typeface="Tinos"/>
                <a:cs typeface="Tinos"/>
              </a:rPr>
              <a:t> </a:t>
            </a:r>
            <a:r>
              <a:rPr sz="1796" spc="-29" dirty="0">
                <a:latin typeface="Tinos"/>
                <a:cs typeface="Tinos"/>
              </a:rPr>
              <a:t>0,006𝑥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4512" y="2670108"/>
            <a:ext cx="554667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80" dirty="0">
                <a:latin typeface="Arial"/>
                <a:cs typeface="Arial"/>
              </a:rPr>
              <a:t>Amb</a:t>
            </a:r>
            <a:r>
              <a:rPr sz="1796" spc="-35" dirty="0">
                <a:latin typeface="Arial"/>
                <a:cs typeface="Arial"/>
              </a:rPr>
              <a:t>i</a:t>
            </a:r>
            <a:r>
              <a:rPr sz="1796" spc="13" dirty="0">
                <a:latin typeface="Arial"/>
                <a:cs typeface="Arial"/>
              </a:rPr>
              <a:t>l</a:t>
            </a:r>
            <a:endParaRPr sz="179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2999" y="2833201"/>
            <a:ext cx="219098" cy="14661"/>
          </a:xfrm>
          <a:custGeom>
            <a:avLst/>
            <a:gdLst/>
            <a:ahLst/>
            <a:cxnLst/>
            <a:rect l="l" t="t" r="r" b="b"/>
            <a:pathLst>
              <a:path w="341630" h="22860">
                <a:moveTo>
                  <a:pt x="341375" y="0"/>
                </a:moveTo>
                <a:lnTo>
                  <a:pt x="0" y="0"/>
                </a:lnTo>
                <a:lnTo>
                  <a:pt x="0" y="22859"/>
                </a:lnTo>
                <a:lnTo>
                  <a:pt x="341375" y="22859"/>
                </a:lnTo>
                <a:lnTo>
                  <a:pt x="34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object 18"/>
          <p:cNvSpPr txBox="1"/>
          <p:nvPr/>
        </p:nvSpPr>
        <p:spPr>
          <a:xfrm>
            <a:off x="3365017" y="2597977"/>
            <a:ext cx="230908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240" dirty="0">
                <a:latin typeface="Tinos"/>
                <a:cs typeface="Tinos"/>
              </a:rPr>
              <a:t>𝑑</a:t>
            </a:r>
            <a:r>
              <a:rPr sz="1315" spc="-228" dirty="0">
                <a:latin typeface="Tinos"/>
                <a:cs typeface="Tinos"/>
              </a:rPr>
              <a:t>𝑃</a:t>
            </a:r>
            <a:endParaRPr sz="1315">
              <a:latin typeface="Tinos"/>
              <a:cs typeface="Tino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8926" y="2846037"/>
            <a:ext cx="221541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240" dirty="0">
                <a:latin typeface="Tinos"/>
                <a:cs typeface="Tinos"/>
              </a:rPr>
              <a:t>𝑑</a:t>
            </a:r>
            <a:r>
              <a:rPr sz="1315" spc="-321" dirty="0">
                <a:latin typeface="Tinos"/>
                <a:cs typeface="Tinos"/>
              </a:rPr>
              <a:t>𝑥</a:t>
            </a:r>
            <a:endParaRPr sz="1315">
              <a:latin typeface="Tinos"/>
              <a:cs typeface="Tino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6134" y="2962705"/>
            <a:ext cx="1819976" cy="52077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algn="ctr">
              <a:lnSpc>
                <a:spcPts val="2046"/>
              </a:lnSpc>
              <a:spcBef>
                <a:spcPts val="61"/>
              </a:spcBef>
              <a:tabLst>
                <a:tab pos="479712" algn="l"/>
              </a:tabLst>
            </a:pPr>
            <a:r>
              <a:rPr sz="1796" spc="90" dirty="0">
                <a:latin typeface="Tinos"/>
                <a:cs typeface="Tinos"/>
              </a:rPr>
              <a:t>120	</a:t>
            </a:r>
            <a:r>
              <a:rPr sz="1796" spc="324" dirty="0">
                <a:latin typeface="Tinos"/>
                <a:cs typeface="Tinos"/>
              </a:rPr>
              <a:t>− </a:t>
            </a:r>
            <a:r>
              <a:rPr sz="1796" spc="-26" dirty="0">
                <a:latin typeface="Tinos"/>
                <a:cs typeface="Tinos"/>
              </a:rPr>
              <a:t>0,006𝑥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253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0</a:t>
            </a:r>
            <a:endParaRPr sz="1796">
              <a:latin typeface="Tinos"/>
              <a:cs typeface="Tinos"/>
            </a:endParaRPr>
          </a:p>
          <a:p>
            <a:pPr algn="ctr">
              <a:lnSpc>
                <a:spcPts val="2046"/>
              </a:lnSpc>
            </a:pP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35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20000</a:t>
            </a:r>
            <a:endParaRPr sz="1796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512" y="513014"/>
            <a:ext cx="6643382" cy="854033"/>
          </a:xfrm>
          <a:prstGeom prst="rect">
            <a:avLst/>
          </a:prstGeom>
        </p:spPr>
        <p:txBody>
          <a:bodyPr vert="horz" wrap="square" lIns="0" tIns="38688" rIns="0" bIns="0" rtlCol="0">
            <a:spAutoFit/>
          </a:bodyPr>
          <a:lstStyle/>
          <a:p>
            <a:pPr marL="8145" marR="3258">
              <a:lnSpc>
                <a:spcPts val="1943"/>
              </a:lnSpc>
              <a:spcBef>
                <a:spcPts val="305"/>
              </a:spcBef>
              <a:tabLst>
                <a:tab pos="755811" algn="l"/>
                <a:tab pos="1220862" algn="l"/>
                <a:tab pos="1779168" algn="l"/>
                <a:tab pos="2109428" algn="l"/>
                <a:tab pos="3011025" algn="l"/>
                <a:tab pos="3573811" algn="l"/>
                <a:tab pos="4270981" algn="l"/>
                <a:tab pos="4562147" algn="l"/>
                <a:tab pos="4725445" algn="l"/>
                <a:tab pos="5537452" algn="l"/>
              </a:tabLst>
            </a:pPr>
            <a:r>
              <a:rPr sz="1796" spc="-298" dirty="0">
                <a:latin typeface="Arial"/>
                <a:cs typeface="Arial"/>
              </a:rPr>
              <a:t>K</a:t>
            </a:r>
            <a:r>
              <a:rPr sz="1796" spc="-71" dirty="0">
                <a:latin typeface="Arial"/>
                <a:cs typeface="Arial"/>
              </a:rPr>
              <a:t>a</a:t>
            </a:r>
            <a:r>
              <a:rPr sz="1796" spc="-64" dirty="0">
                <a:latin typeface="Arial"/>
                <a:cs typeface="Arial"/>
              </a:rPr>
              <a:t>r</a:t>
            </a:r>
            <a:r>
              <a:rPr sz="1796" spc="-103" dirty="0">
                <a:latin typeface="Arial"/>
                <a:cs typeface="Arial"/>
              </a:rPr>
              <a:t>ena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61" dirty="0">
                <a:latin typeface="Arial"/>
                <a:cs typeface="Arial"/>
              </a:rPr>
              <a:t>t</a:t>
            </a:r>
            <a:r>
              <a:rPr sz="1796" spc="42" dirty="0">
                <a:latin typeface="Arial"/>
                <a:cs typeface="Arial"/>
              </a:rPr>
              <a:t>i</a:t>
            </a:r>
            <a:r>
              <a:rPr sz="1796" spc="61" dirty="0">
                <a:latin typeface="Arial"/>
                <a:cs typeface="Arial"/>
              </a:rPr>
              <a:t>t</a:t>
            </a:r>
            <a:r>
              <a:rPr sz="1796" spc="42" dirty="0">
                <a:latin typeface="Arial"/>
                <a:cs typeface="Arial"/>
              </a:rPr>
              <a:t>i</a:t>
            </a:r>
            <a:r>
              <a:rPr sz="1796" spc="-83" dirty="0">
                <a:latin typeface="Arial"/>
                <a:cs typeface="Arial"/>
              </a:rPr>
              <a:t>k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9" dirty="0">
                <a:latin typeface="Arial"/>
                <a:cs typeface="Arial"/>
              </a:rPr>
              <a:t>kri</a:t>
            </a:r>
            <a:r>
              <a:rPr sz="1796" spc="-29" dirty="0">
                <a:latin typeface="Arial"/>
                <a:cs typeface="Arial"/>
              </a:rPr>
              <a:t>tis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3" dirty="0">
                <a:latin typeface="Arial"/>
                <a:cs typeface="Arial"/>
              </a:rPr>
              <a:t>i</a:t>
            </a:r>
            <a:r>
              <a:rPr sz="1796" spc="-29" dirty="0">
                <a:latin typeface="Arial"/>
                <a:cs typeface="Arial"/>
              </a:rPr>
              <a:t>n</a:t>
            </a:r>
            <a:r>
              <a:rPr sz="1796" spc="13" dirty="0">
                <a:latin typeface="Arial"/>
                <a:cs typeface="Arial"/>
              </a:rPr>
              <a:t>i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80" dirty="0">
                <a:latin typeface="Arial"/>
                <a:cs typeface="Arial"/>
              </a:rPr>
              <a:t>t</a:t>
            </a:r>
            <a:r>
              <a:rPr sz="1796" spc="-51" dirty="0">
                <a:latin typeface="Arial"/>
                <a:cs typeface="Arial"/>
              </a:rPr>
              <a:t>e</a:t>
            </a:r>
            <a:r>
              <a:rPr sz="1796" spc="-61" dirty="0">
                <a:latin typeface="Arial"/>
                <a:cs typeface="Arial"/>
              </a:rPr>
              <a:t>r</a:t>
            </a:r>
            <a:r>
              <a:rPr sz="1796" spc="-103" dirty="0">
                <a:latin typeface="Arial"/>
                <a:cs typeface="Arial"/>
              </a:rPr>
              <a:t>dap</a:t>
            </a:r>
            <a:r>
              <a:rPr sz="1796" spc="-119" dirty="0">
                <a:latin typeface="Arial"/>
                <a:cs typeface="Arial"/>
              </a:rPr>
              <a:t>a</a:t>
            </a:r>
            <a:r>
              <a:rPr sz="1796" spc="99" dirty="0">
                <a:latin typeface="Arial"/>
                <a:cs typeface="Arial"/>
              </a:rPr>
              <a:t>t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03" dirty="0">
                <a:latin typeface="Arial"/>
                <a:cs typeface="Arial"/>
              </a:rPr>
              <a:t>pad</a:t>
            </a:r>
            <a:r>
              <a:rPr sz="1796" spc="-99" dirty="0">
                <a:latin typeface="Arial"/>
                <a:cs typeface="Arial"/>
              </a:rPr>
              <a:t>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09" dirty="0">
                <a:latin typeface="Arial"/>
                <a:cs typeface="Arial"/>
              </a:rPr>
              <a:t>selan</a:t>
            </a:r>
            <a:r>
              <a:rPr sz="1796" spc="-122" dirty="0">
                <a:latin typeface="Arial"/>
                <a:cs typeface="Arial"/>
              </a:rPr>
              <a:t>g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45" dirty="0">
                <a:latin typeface="Arial"/>
                <a:cs typeface="Arial"/>
              </a:rPr>
              <a:t>[</a:t>
            </a:r>
            <a:r>
              <a:rPr sz="1796" spc="-90" dirty="0">
                <a:latin typeface="Arial"/>
                <a:cs typeface="Arial"/>
              </a:rPr>
              <a:t>0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1" dirty="0">
                <a:latin typeface="Arial"/>
                <a:cs typeface="Arial"/>
              </a:rPr>
              <a:t>,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90" dirty="0">
                <a:latin typeface="Arial"/>
                <a:cs typeface="Arial"/>
              </a:rPr>
              <a:t>30</a:t>
            </a:r>
            <a:r>
              <a:rPr sz="1796" spc="-83" dirty="0">
                <a:latin typeface="Arial"/>
                <a:cs typeface="Arial"/>
              </a:rPr>
              <a:t>0</a:t>
            </a:r>
            <a:r>
              <a:rPr sz="1796" spc="-87" dirty="0">
                <a:latin typeface="Arial"/>
                <a:cs typeface="Arial"/>
              </a:rPr>
              <a:t>0</a:t>
            </a:r>
            <a:r>
              <a:rPr sz="1796" spc="-83" dirty="0">
                <a:latin typeface="Arial"/>
                <a:cs typeface="Arial"/>
              </a:rPr>
              <a:t>0</a:t>
            </a:r>
            <a:r>
              <a:rPr sz="1796" spc="-6" dirty="0">
                <a:latin typeface="Arial"/>
                <a:cs typeface="Arial"/>
              </a:rPr>
              <a:t>]</a:t>
            </a:r>
            <a:r>
              <a:rPr sz="1796" dirty="0">
                <a:latin typeface="Arial"/>
                <a:cs typeface="Arial"/>
              </a:rPr>
              <a:t>,	</a:t>
            </a:r>
            <a:r>
              <a:rPr sz="1796" spc="-131" dirty="0">
                <a:latin typeface="Arial"/>
                <a:cs typeface="Arial"/>
              </a:rPr>
              <a:t>k</a:t>
            </a:r>
            <a:r>
              <a:rPr sz="1796" spc="-73" dirty="0">
                <a:latin typeface="Arial"/>
                <a:cs typeface="Arial"/>
              </a:rPr>
              <a:t>eu</a:t>
            </a:r>
            <a:r>
              <a:rPr sz="1796" spc="-99" dirty="0">
                <a:latin typeface="Arial"/>
                <a:cs typeface="Arial"/>
              </a:rPr>
              <a:t>n</a:t>
            </a:r>
            <a:r>
              <a:rPr sz="1796" spc="103" dirty="0">
                <a:latin typeface="Arial"/>
                <a:cs typeface="Arial"/>
              </a:rPr>
              <a:t>t</a:t>
            </a:r>
            <a:r>
              <a:rPr sz="1796" spc="-93" dirty="0">
                <a:latin typeface="Arial"/>
                <a:cs typeface="Arial"/>
              </a:rPr>
              <a:t>un</a:t>
            </a:r>
            <a:r>
              <a:rPr sz="1796" spc="-122" dirty="0">
                <a:latin typeface="Arial"/>
                <a:cs typeface="Arial"/>
              </a:rPr>
              <a:t>g</a:t>
            </a:r>
            <a:r>
              <a:rPr sz="1796" spc="-73" dirty="0">
                <a:latin typeface="Arial"/>
                <a:cs typeface="Arial"/>
              </a:rPr>
              <a:t>an  </a:t>
            </a:r>
            <a:r>
              <a:rPr sz="1796" spc="-87" dirty="0">
                <a:latin typeface="Arial"/>
                <a:cs typeface="Arial"/>
              </a:rPr>
              <a:t>maksimum </a:t>
            </a:r>
            <a:r>
              <a:rPr sz="1796" spc="-90" dirty="0">
                <a:latin typeface="Arial"/>
                <a:cs typeface="Arial"/>
              </a:rPr>
              <a:t>harus </a:t>
            </a:r>
            <a:r>
              <a:rPr sz="1796" spc="-22" dirty="0">
                <a:latin typeface="Arial"/>
                <a:cs typeface="Arial"/>
              </a:rPr>
              <a:t>terjadi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-109" dirty="0">
                <a:latin typeface="Arial"/>
                <a:cs typeface="Arial"/>
              </a:rPr>
              <a:t>salah </a:t>
            </a:r>
            <a:r>
              <a:rPr sz="1796" spc="-77" dirty="0">
                <a:latin typeface="Arial"/>
                <a:cs typeface="Arial"/>
              </a:rPr>
              <a:t>satu</a:t>
            </a:r>
            <a:r>
              <a:rPr sz="1796" spc="-183" dirty="0">
                <a:latin typeface="Arial"/>
                <a:cs typeface="Arial"/>
              </a:rPr>
              <a:t> </a:t>
            </a:r>
            <a:r>
              <a:rPr sz="1796" spc="26" dirty="0">
                <a:latin typeface="Arial"/>
                <a:cs typeface="Arial"/>
              </a:rPr>
              <a:t>titik</a:t>
            </a:r>
            <a:endParaRPr sz="1796">
              <a:latin typeface="Arial"/>
              <a:cs typeface="Arial"/>
            </a:endParaRPr>
          </a:p>
          <a:p>
            <a:pPr marL="8145">
              <a:spcBef>
                <a:spcPts val="398"/>
              </a:spcBef>
              <a:tabLst>
                <a:tab pos="919922" algn="l"/>
              </a:tabLst>
            </a:pPr>
            <a:r>
              <a:rPr sz="1796" spc="-442" dirty="0">
                <a:latin typeface="Tinos"/>
                <a:cs typeface="Tinos"/>
              </a:rPr>
              <a:t>𝑥                                                                                     </a:t>
            </a:r>
            <a:r>
              <a:rPr sz="1796" spc="-439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3" dirty="0">
                <a:latin typeface="Tinos"/>
                <a:cs typeface="Tinos"/>
              </a:rPr>
              <a:t>0,	</a:t>
            </a:r>
            <a:r>
              <a:rPr sz="1796" spc="-442" dirty="0">
                <a:latin typeface="Tinos"/>
                <a:cs typeface="Tinos"/>
              </a:rPr>
              <a:t>𝑥</a:t>
            </a:r>
            <a:r>
              <a:rPr sz="1796" spc="-439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64" dirty="0">
                <a:latin typeface="Tinos"/>
                <a:cs typeface="Tinos"/>
              </a:rPr>
              <a:t>20000,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-71" dirty="0">
                <a:latin typeface="Arial"/>
                <a:cs typeface="Arial"/>
              </a:rPr>
              <a:t>atau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442" dirty="0">
                <a:latin typeface="Tinos"/>
                <a:cs typeface="Tinos"/>
              </a:rPr>
              <a:t>𝑥 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90" dirty="0">
                <a:latin typeface="Tinos"/>
                <a:cs typeface="Tinos"/>
              </a:rPr>
              <a:t>30000</a:t>
            </a:r>
            <a:endParaRPr sz="1796">
              <a:latin typeface="Tinos"/>
              <a:cs typeface="Tino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512" y="2727562"/>
            <a:ext cx="6643382" cy="52077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2046"/>
              </a:lnSpc>
              <a:spcBef>
                <a:spcPts val="61"/>
              </a:spcBef>
              <a:tabLst>
                <a:tab pos="472382" algn="l"/>
                <a:tab pos="1680620" algn="l"/>
                <a:tab pos="2811485" algn="l"/>
                <a:tab pos="4496584" algn="l"/>
                <a:tab pos="5210043" algn="l"/>
                <a:tab pos="5780159" algn="l"/>
                <a:tab pos="6272494" algn="l"/>
              </a:tabLst>
            </a:pPr>
            <a:r>
              <a:rPr sz="1796" spc="-128" dirty="0">
                <a:latin typeface="Arial"/>
                <a:cs typeface="Arial"/>
              </a:rPr>
              <a:t>Jadi	</a:t>
            </a:r>
            <a:r>
              <a:rPr sz="1796" spc="-77" dirty="0">
                <a:latin typeface="Arial"/>
                <a:cs typeface="Arial"/>
              </a:rPr>
              <a:t>keuntungan	</a:t>
            </a:r>
            <a:r>
              <a:rPr sz="1796" spc="-87" dirty="0">
                <a:latin typeface="Arial"/>
                <a:cs typeface="Arial"/>
              </a:rPr>
              <a:t>maksimum	</a:t>
            </a:r>
            <a:r>
              <a:rPr sz="1796" spc="-285" dirty="0">
                <a:latin typeface="Tinos"/>
                <a:cs typeface="Tinos"/>
              </a:rPr>
              <a:t>𝑃  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106" dirty="0">
                <a:latin typeface="Tinos"/>
                <a:cs typeface="Tinos"/>
              </a:rPr>
              <a:t> </a:t>
            </a:r>
            <a:r>
              <a:rPr sz="1796" spc="-330" dirty="0">
                <a:latin typeface="Tinos"/>
                <a:cs typeface="Tinos"/>
              </a:rPr>
              <a:t>𝑅𝑝  </a:t>
            </a:r>
            <a:r>
              <a:rPr sz="1796" spc="-257" dirty="0">
                <a:latin typeface="Tinos"/>
                <a:cs typeface="Tinos"/>
              </a:rPr>
              <a:t> </a:t>
            </a:r>
            <a:r>
              <a:rPr sz="1796" spc="67" dirty="0">
                <a:latin typeface="Tinos"/>
                <a:cs typeface="Tinos"/>
              </a:rPr>
              <a:t>700.000	</a:t>
            </a:r>
            <a:r>
              <a:rPr sz="1796" spc="-22" dirty="0">
                <a:latin typeface="Arial"/>
                <a:cs typeface="Arial"/>
              </a:rPr>
              <a:t>terjadi	</a:t>
            </a:r>
            <a:r>
              <a:rPr sz="1796" spc="-99" dirty="0">
                <a:latin typeface="Arial"/>
                <a:cs typeface="Arial"/>
              </a:rPr>
              <a:t>pada	saat	</a:t>
            </a:r>
            <a:r>
              <a:rPr sz="1796" spc="-442" dirty="0">
                <a:latin typeface="Tinos"/>
                <a:cs typeface="Tinos"/>
              </a:rPr>
              <a:t>𝑥</a:t>
            </a:r>
            <a:r>
              <a:rPr sz="1796" spc="-439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  <a:p>
            <a:pPr marL="8145">
              <a:lnSpc>
                <a:spcPts val="2046"/>
              </a:lnSpc>
            </a:pPr>
            <a:r>
              <a:rPr sz="1796" spc="61" dirty="0">
                <a:latin typeface="Tinos"/>
                <a:cs typeface="Tinos"/>
              </a:rPr>
              <a:t>20.000</a:t>
            </a:r>
            <a:r>
              <a:rPr sz="1796" spc="-38" dirty="0">
                <a:latin typeface="Tinos"/>
                <a:cs typeface="Tinos"/>
              </a:rPr>
              <a:t> </a:t>
            </a:r>
            <a:r>
              <a:rPr sz="1796" spc="-6" dirty="0">
                <a:latin typeface="Arial"/>
                <a:cs typeface="Arial"/>
              </a:rPr>
              <a:t>unit</a:t>
            </a:r>
            <a:endParaRPr sz="1796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05459" y="1682816"/>
          <a:ext cx="5212732" cy="47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36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𝒙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32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𝟎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32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𝟐𝟎𝟎𝟎𝟎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325" dirty="0">
                          <a:solidFill>
                            <a:srgbClr val="FFFFFF"/>
                          </a:solidFill>
                          <a:latin typeface="Tinos"/>
                          <a:cs typeface="Tinos"/>
                        </a:rPr>
                        <a:t>𝟑𝟎𝟎𝟎𝟎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85" dirty="0">
                          <a:latin typeface="Tinos"/>
                          <a:cs typeface="Tinos"/>
                        </a:rPr>
                        <a:t>𝑃(𝑥)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125" dirty="0">
                          <a:latin typeface="Tinos"/>
                          <a:cs typeface="Tinos"/>
                        </a:rPr>
                        <a:t>−500000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95" dirty="0">
                          <a:latin typeface="Tinos"/>
                          <a:cs typeface="Tinos"/>
                        </a:rPr>
                        <a:t>700000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95" dirty="0">
                          <a:latin typeface="Tinos"/>
                          <a:cs typeface="Tinos"/>
                        </a:rPr>
                        <a:t>400000</a:t>
                      </a:r>
                      <a:endParaRPr sz="1200">
                        <a:latin typeface="Tinos"/>
                        <a:cs typeface="Tinos"/>
                      </a:endParaRPr>
                    </a:p>
                  </a:txBody>
                  <a:tcPr marL="0" marR="0" marT="20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67A8DA5-F6DD-4CFF-A151-3702FC8E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501433"/>
            <a:ext cx="6743971" cy="315590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z="2000" spc="-87" dirty="0">
                <a:solidFill>
                  <a:srgbClr val="000000"/>
                </a:solidFill>
              </a:rPr>
              <a:t>Contoh</a:t>
            </a:r>
            <a:r>
              <a:rPr sz="2000" spc="-128" dirty="0">
                <a:solidFill>
                  <a:srgbClr val="000000"/>
                </a:solidFill>
              </a:rPr>
              <a:t> </a:t>
            </a:r>
            <a:r>
              <a:rPr sz="2000" spc="-19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4512" y="792314"/>
            <a:ext cx="3625292" cy="992115"/>
          </a:xfrm>
          <a:prstGeom prst="rect">
            <a:avLst/>
          </a:prstGeom>
        </p:spPr>
        <p:txBody>
          <a:bodyPr vert="horz" wrap="square" lIns="0" tIns="59865" rIns="0" bIns="0" rtlCol="0">
            <a:spAutoFit/>
          </a:bodyPr>
          <a:lstStyle/>
          <a:p>
            <a:pPr marL="16289">
              <a:spcBef>
                <a:spcPts val="471"/>
              </a:spcBef>
              <a:tabLst>
                <a:tab pos="2444982" algn="l"/>
              </a:tabLst>
            </a:pPr>
            <a:r>
              <a:rPr sz="1796" spc="-73" dirty="0">
                <a:latin typeface="Arial"/>
                <a:cs typeface="Arial"/>
              </a:rPr>
              <a:t>Buatlah </a:t>
            </a:r>
            <a:r>
              <a:rPr sz="1796" spc="-115" dirty="0">
                <a:latin typeface="Arial"/>
                <a:cs typeface="Arial"/>
              </a:rPr>
              <a:t>sketsa </a:t>
            </a:r>
            <a:r>
              <a:rPr sz="1796" spc="-58" dirty="0">
                <a:latin typeface="Arial"/>
                <a:cs typeface="Arial"/>
              </a:rPr>
              <a:t>grafik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-394" dirty="0">
                <a:latin typeface="Tinos"/>
                <a:cs typeface="Tinos"/>
              </a:rPr>
              <a:t>𝑦        </a:t>
            </a:r>
            <a:r>
              <a:rPr sz="1796" spc="-343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-122" dirty="0">
                <a:latin typeface="Tinos"/>
                <a:cs typeface="Tinos"/>
              </a:rPr>
              <a:t>𝑥</a:t>
            </a:r>
            <a:r>
              <a:rPr sz="1972" spc="-182" baseline="27100" dirty="0">
                <a:latin typeface="Tinos"/>
                <a:cs typeface="Tinos"/>
              </a:rPr>
              <a:t>3 </a:t>
            </a:r>
            <a:r>
              <a:rPr sz="1796" spc="324" dirty="0">
                <a:latin typeface="Tinos"/>
                <a:cs typeface="Tinos"/>
              </a:rPr>
              <a:t>− </a:t>
            </a:r>
            <a:r>
              <a:rPr sz="1796" spc="-176" dirty="0">
                <a:latin typeface="Tinos"/>
                <a:cs typeface="Tinos"/>
              </a:rPr>
              <a:t>3𝑥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234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2</a:t>
            </a:r>
            <a:endParaRPr sz="1796" dirty="0">
              <a:latin typeface="Tinos"/>
              <a:cs typeface="Tinos"/>
            </a:endParaRPr>
          </a:p>
          <a:p>
            <a:pPr marL="16289">
              <a:spcBef>
                <a:spcPts val="407"/>
              </a:spcBef>
            </a:pPr>
            <a:r>
              <a:rPr sz="1796" spc="-106" dirty="0">
                <a:latin typeface="Arial"/>
                <a:cs typeface="Arial"/>
              </a:rPr>
              <a:t>Penyelesaian:</a:t>
            </a:r>
            <a:endParaRPr sz="1796" dirty="0">
              <a:latin typeface="Arial"/>
              <a:cs typeface="Arial"/>
            </a:endParaRPr>
          </a:p>
          <a:p>
            <a:pPr marL="16289">
              <a:spcBef>
                <a:spcPts val="433"/>
              </a:spcBef>
            </a:pPr>
            <a:r>
              <a:rPr sz="1796" spc="-99" dirty="0">
                <a:latin typeface="Arial"/>
                <a:cs typeface="Arial"/>
              </a:rPr>
              <a:t>Turunan </a:t>
            </a:r>
            <a:r>
              <a:rPr sz="1796" spc="-61" dirty="0">
                <a:latin typeface="Arial"/>
                <a:cs typeface="Arial"/>
              </a:rPr>
              <a:t>pertama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99" dirty="0">
                <a:latin typeface="Arial"/>
                <a:cs typeface="Arial"/>
              </a:rPr>
              <a:t>kedua </a:t>
            </a:r>
            <a:r>
              <a:rPr sz="1796" spc="-42" dirty="0">
                <a:latin typeface="Arial"/>
                <a:cs typeface="Arial"/>
              </a:rPr>
              <a:t>dari</a:t>
            </a:r>
            <a:r>
              <a:rPr sz="1796" spc="-99" dirty="0">
                <a:latin typeface="Arial"/>
                <a:cs typeface="Arial"/>
              </a:rPr>
              <a:t> </a:t>
            </a:r>
            <a:r>
              <a:rPr sz="1796" spc="-394" dirty="0">
                <a:latin typeface="Tinos"/>
                <a:cs typeface="Tinos"/>
              </a:rPr>
              <a:t>𝑦</a:t>
            </a:r>
            <a:endParaRPr sz="1796" dirty="0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9090" y="1950946"/>
            <a:ext cx="217061" cy="14661"/>
          </a:xfrm>
          <a:custGeom>
            <a:avLst/>
            <a:gdLst/>
            <a:ahLst/>
            <a:cxnLst/>
            <a:rect l="l" t="t" r="r" b="b"/>
            <a:pathLst>
              <a:path w="338455" h="22860">
                <a:moveTo>
                  <a:pt x="338327" y="0"/>
                </a:moveTo>
                <a:lnTo>
                  <a:pt x="0" y="0"/>
                </a:lnTo>
                <a:lnTo>
                  <a:pt x="0" y="22860"/>
                </a:lnTo>
                <a:lnTo>
                  <a:pt x="338327" y="22860"/>
                </a:lnTo>
                <a:lnTo>
                  <a:pt x="3383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3328528" y="1787885"/>
            <a:ext cx="3253885" cy="397279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40723">
              <a:lnSpc>
                <a:spcPts val="1767"/>
              </a:lnSpc>
              <a:spcBef>
                <a:spcPts val="61"/>
              </a:spcBef>
              <a:tabLst>
                <a:tab pos="1020914" algn="l"/>
              </a:tabLst>
            </a:pPr>
            <a:r>
              <a:rPr sz="1972" spc="-289" baseline="44715" dirty="0">
                <a:latin typeface="Tinos"/>
                <a:cs typeface="Tinos"/>
              </a:rPr>
              <a:t>𝑑𝑦  </a:t>
            </a:r>
            <a:r>
              <a:rPr sz="1972" spc="-91" baseline="44715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-51" dirty="0">
                <a:latin typeface="Tinos"/>
                <a:cs typeface="Tinos"/>
              </a:rPr>
              <a:t>3𝑥</a:t>
            </a:r>
            <a:r>
              <a:rPr sz="1972" spc="-77" baseline="27100" dirty="0">
                <a:latin typeface="Tinos"/>
                <a:cs typeface="Tinos"/>
              </a:rPr>
              <a:t>2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3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-71" dirty="0">
                <a:latin typeface="Tinos"/>
                <a:cs typeface="Tinos"/>
              </a:rPr>
              <a:t>3(𝑥</a:t>
            </a:r>
            <a:r>
              <a:rPr sz="1796" spc="-6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55" dirty="0">
                <a:latin typeface="Tinos"/>
                <a:cs typeface="Tinos"/>
              </a:rPr>
              <a:t> </a:t>
            </a:r>
            <a:r>
              <a:rPr sz="1796" spc="-16" dirty="0">
                <a:latin typeface="Tinos"/>
                <a:cs typeface="Tinos"/>
              </a:rPr>
              <a:t>1)(𝑥</a:t>
            </a:r>
            <a:r>
              <a:rPr sz="1796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+</a:t>
            </a:r>
            <a:r>
              <a:rPr sz="1796" spc="-58" dirty="0">
                <a:latin typeface="Tinos"/>
                <a:cs typeface="Tinos"/>
              </a:rPr>
              <a:t> </a:t>
            </a:r>
            <a:r>
              <a:rPr sz="1796" spc="119" dirty="0">
                <a:latin typeface="Tinos"/>
                <a:cs typeface="Tinos"/>
              </a:rPr>
              <a:t>1)</a:t>
            </a:r>
            <a:endParaRPr sz="1796">
              <a:latin typeface="Tinos"/>
              <a:cs typeface="Tinos"/>
            </a:endParaRPr>
          </a:p>
          <a:p>
            <a:pPr marL="43573">
              <a:lnSpc>
                <a:spcPts val="1190"/>
              </a:lnSpc>
            </a:pPr>
            <a:r>
              <a:rPr sz="1315" spc="-218" dirty="0">
                <a:latin typeface="Tinos"/>
                <a:cs typeface="Tinos"/>
              </a:rPr>
              <a:t>𝑑𝑥</a:t>
            </a:r>
            <a:endParaRPr sz="1315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87684" y="1950946"/>
            <a:ext cx="311135" cy="14661"/>
          </a:xfrm>
          <a:custGeom>
            <a:avLst/>
            <a:gdLst/>
            <a:ahLst/>
            <a:cxnLst/>
            <a:rect l="l" t="t" r="r" b="b"/>
            <a:pathLst>
              <a:path w="485140" h="22860">
                <a:moveTo>
                  <a:pt x="484631" y="0"/>
                </a:moveTo>
                <a:lnTo>
                  <a:pt x="0" y="0"/>
                </a:lnTo>
                <a:lnTo>
                  <a:pt x="0" y="22860"/>
                </a:lnTo>
                <a:lnTo>
                  <a:pt x="484631" y="22860"/>
                </a:lnTo>
                <a:lnTo>
                  <a:pt x="484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 txBox="1"/>
          <p:nvPr/>
        </p:nvSpPr>
        <p:spPr>
          <a:xfrm>
            <a:off x="6865774" y="1963815"/>
            <a:ext cx="348601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315" spc="-73" dirty="0">
                <a:latin typeface="Tinos"/>
                <a:cs typeface="Tinos"/>
              </a:rPr>
              <a:t>𝑑𝑥</a:t>
            </a:r>
            <a:r>
              <a:rPr sz="1587" spc="-110" baseline="20202" dirty="0">
                <a:latin typeface="Tinos"/>
                <a:cs typeface="Tinos"/>
              </a:rPr>
              <a:t>2</a:t>
            </a:r>
            <a:endParaRPr sz="1587" baseline="20202">
              <a:latin typeface="Tinos"/>
              <a:cs typeface="Tino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3819" y="1787885"/>
            <a:ext cx="90367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1972" spc="-87" baseline="44715" dirty="0">
                <a:latin typeface="Tinos"/>
                <a:cs typeface="Tinos"/>
              </a:rPr>
              <a:t>𝑑</a:t>
            </a:r>
            <a:r>
              <a:rPr sz="1587" spc="-87" baseline="80808" dirty="0">
                <a:latin typeface="Tinos"/>
                <a:cs typeface="Tinos"/>
              </a:rPr>
              <a:t>2</a:t>
            </a:r>
            <a:r>
              <a:rPr sz="1972" spc="-87" baseline="44715" dirty="0">
                <a:latin typeface="Tinos"/>
                <a:cs typeface="Tinos"/>
              </a:rPr>
              <a:t>𝑦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-6" dirty="0">
                <a:latin typeface="Tinos"/>
                <a:cs typeface="Tinos"/>
              </a:rPr>
              <a:t> </a:t>
            </a:r>
            <a:r>
              <a:rPr sz="1796" spc="-180" dirty="0">
                <a:latin typeface="Tinos"/>
                <a:cs typeface="Tinos"/>
              </a:rPr>
              <a:t>6𝑥</a:t>
            </a:r>
            <a:endParaRPr sz="1796">
              <a:latin typeface="Tinos"/>
              <a:cs typeface="Tino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4512" y="2488916"/>
            <a:ext cx="6644197" cy="77725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59862">
              <a:lnSpc>
                <a:spcPts val="2052"/>
              </a:lnSpc>
              <a:spcBef>
                <a:spcPts val="61"/>
              </a:spcBef>
            </a:pPr>
            <a:r>
              <a:rPr sz="1796" spc="-96" dirty="0">
                <a:latin typeface="Arial"/>
                <a:cs typeface="Arial"/>
              </a:rPr>
              <a:t>Turunan </a:t>
            </a:r>
            <a:r>
              <a:rPr sz="1796" spc="-61" dirty="0">
                <a:latin typeface="Arial"/>
                <a:cs typeface="Arial"/>
              </a:rPr>
              <a:t>pertama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71" dirty="0">
                <a:latin typeface="Arial"/>
                <a:cs typeface="Arial"/>
              </a:rPr>
              <a:t>menentukan </a:t>
            </a:r>
            <a:r>
              <a:rPr sz="1796" spc="29" dirty="0">
                <a:latin typeface="Arial"/>
                <a:cs typeface="Arial"/>
              </a:rPr>
              <a:t>titik </a:t>
            </a:r>
            <a:r>
              <a:rPr sz="1796" spc="-73" dirty="0">
                <a:latin typeface="Arial"/>
                <a:cs typeface="Arial"/>
              </a:rPr>
              <a:t>stasioner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109" dirty="0">
                <a:latin typeface="Arial"/>
                <a:cs typeface="Arial"/>
              </a:rPr>
              <a:t>selang</a:t>
            </a:r>
            <a:r>
              <a:rPr sz="1796" spc="202" dirty="0">
                <a:latin typeface="Arial"/>
                <a:cs typeface="Arial"/>
              </a:rPr>
              <a:t> </a:t>
            </a:r>
            <a:r>
              <a:rPr sz="1796" spc="-80" dirty="0">
                <a:latin typeface="Arial"/>
                <a:cs typeface="Arial"/>
              </a:rPr>
              <a:t>dimana</a:t>
            </a:r>
            <a:endParaRPr sz="1796">
              <a:latin typeface="Arial"/>
              <a:cs typeface="Arial"/>
            </a:endParaRPr>
          </a:p>
          <a:p>
            <a:pPr marL="8145" marR="3258">
              <a:lnSpc>
                <a:spcPts val="1937"/>
              </a:lnSpc>
              <a:spcBef>
                <a:spcPts val="141"/>
              </a:spcBef>
              <a:tabLst>
                <a:tab pos="247593" algn="l"/>
              </a:tabLst>
            </a:pPr>
            <a:r>
              <a:rPr sz="1796" spc="-285" dirty="0">
                <a:latin typeface="Tinos"/>
                <a:cs typeface="Tinos"/>
              </a:rPr>
              <a:t>𝑃	</a:t>
            </a:r>
            <a:r>
              <a:rPr sz="1796" spc="-71" dirty="0">
                <a:latin typeface="Arial"/>
                <a:cs typeface="Arial"/>
              </a:rPr>
              <a:t>naik </a:t>
            </a:r>
            <a:r>
              <a:rPr sz="1796" spc="-83" dirty="0">
                <a:latin typeface="Arial"/>
                <a:cs typeface="Arial"/>
              </a:rPr>
              <a:t>dan </a:t>
            </a:r>
            <a:r>
              <a:rPr sz="1796" spc="-16" dirty="0">
                <a:latin typeface="Arial"/>
                <a:cs typeface="Arial"/>
              </a:rPr>
              <a:t>turun. </a:t>
            </a:r>
            <a:r>
              <a:rPr sz="1796" spc="-99" dirty="0">
                <a:latin typeface="Arial"/>
                <a:cs typeface="Arial"/>
              </a:rPr>
              <a:t>Turunan </a:t>
            </a:r>
            <a:r>
              <a:rPr sz="1796" spc="-103" dirty="0">
                <a:latin typeface="Arial"/>
                <a:cs typeface="Arial"/>
              </a:rPr>
              <a:t>kedua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67" dirty="0">
                <a:latin typeface="Arial"/>
                <a:cs typeface="Arial"/>
              </a:rPr>
              <a:t>menentukan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61" dirty="0">
                <a:latin typeface="Arial"/>
                <a:cs typeface="Arial"/>
              </a:rPr>
              <a:t>belok </a:t>
            </a:r>
            <a:r>
              <a:rPr sz="1796" spc="-90" dirty="0">
                <a:latin typeface="Arial"/>
                <a:cs typeface="Arial"/>
              </a:rPr>
              <a:t>dan 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77" dirty="0">
                <a:latin typeface="Arial"/>
                <a:cs typeface="Arial"/>
              </a:rPr>
              <a:t>dimana </a:t>
            </a:r>
            <a:r>
              <a:rPr sz="1796" spc="-285" dirty="0">
                <a:latin typeface="Tinos"/>
                <a:cs typeface="Tinos"/>
              </a:rPr>
              <a:t>𝑃 </a:t>
            </a:r>
            <a:r>
              <a:rPr sz="1796" spc="-106" dirty="0">
                <a:latin typeface="Arial"/>
                <a:cs typeface="Arial"/>
              </a:rPr>
              <a:t>cekung </a:t>
            </a:r>
            <a:r>
              <a:rPr sz="1796" spc="-103" dirty="0">
                <a:latin typeface="Arial"/>
                <a:cs typeface="Arial"/>
              </a:rPr>
              <a:t>atas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106" dirty="0">
                <a:latin typeface="Arial"/>
                <a:cs typeface="Arial"/>
              </a:rPr>
              <a:t>cekung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83" dirty="0">
                <a:latin typeface="Arial"/>
                <a:cs typeface="Arial"/>
              </a:rPr>
              <a:t>bawah.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86" dirty="0">
                <a:solidFill>
                  <a:srgbClr val="000000"/>
                </a:solidFill>
                <a:latin typeface="Trebuchet MS"/>
                <a:cs typeface="Trebuchet MS"/>
              </a:rPr>
              <a:t>Teorema Rolle; Teorema </a:t>
            </a:r>
            <a:r>
              <a:rPr sz="2822" spc="-147" dirty="0">
                <a:solidFill>
                  <a:srgbClr val="000000"/>
                </a:solidFill>
                <a:latin typeface="Trebuchet MS"/>
                <a:cs typeface="Trebuchet MS"/>
              </a:rPr>
              <a:t>Nilai</a:t>
            </a:r>
            <a:r>
              <a:rPr sz="2822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83" dirty="0">
                <a:solidFill>
                  <a:srgbClr val="000000"/>
                </a:solidFill>
                <a:latin typeface="Trebuchet MS"/>
                <a:cs typeface="Trebuchet MS"/>
              </a:rPr>
              <a:t>Rata-rata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512" y="1132629"/>
            <a:ext cx="6642975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667" spc="-112" dirty="0">
                <a:latin typeface="Arial"/>
                <a:cs typeface="Arial"/>
              </a:rPr>
              <a:t>Teorema </a:t>
            </a:r>
            <a:r>
              <a:rPr sz="1667" spc="-93" dirty="0">
                <a:latin typeface="Arial"/>
                <a:cs typeface="Arial"/>
              </a:rPr>
              <a:t>Rolle </a:t>
            </a:r>
            <a:r>
              <a:rPr sz="1667" spc="-19" dirty="0">
                <a:latin typeface="Arial"/>
                <a:cs typeface="Arial"/>
              </a:rPr>
              <a:t>: </a:t>
            </a:r>
            <a:r>
              <a:rPr sz="1667" spc="-96" dirty="0">
                <a:solidFill>
                  <a:srgbClr val="00AFEF"/>
                </a:solidFill>
                <a:latin typeface="Arial"/>
                <a:cs typeface="Arial"/>
              </a:rPr>
              <a:t>Diasumsikan </a:t>
            </a:r>
            <a:r>
              <a:rPr sz="1667" spc="-382" dirty="0">
                <a:solidFill>
                  <a:srgbClr val="00AFEF"/>
                </a:solidFill>
                <a:latin typeface="Tinos"/>
                <a:cs typeface="Tinos"/>
              </a:rPr>
              <a:t>𝑓 </a:t>
            </a:r>
            <a:r>
              <a:rPr sz="1667" spc="-45" dirty="0">
                <a:solidFill>
                  <a:srgbClr val="00AFEF"/>
                </a:solidFill>
                <a:latin typeface="Arial"/>
                <a:cs typeface="Arial"/>
              </a:rPr>
              <a:t>terdiferensial </a:t>
            </a:r>
            <a:r>
              <a:rPr sz="1667" spc="-93" dirty="0">
                <a:solidFill>
                  <a:srgbClr val="00AFEF"/>
                </a:solidFill>
                <a:latin typeface="Arial"/>
                <a:cs typeface="Arial"/>
              </a:rPr>
              <a:t>pada </a:t>
            </a:r>
            <a:r>
              <a:rPr sz="1667" spc="-90" dirty="0">
                <a:solidFill>
                  <a:srgbClr val="00AFEF"/>
                </a:solidFill>
                <a:latin typeface="Tinos"/>
                <a:cs typeface="Tinos"/>
              </a:rPr>
              <a:t>(𝑎, </a:t>
            </a:r>
            <a:r>
              <a:rPr sz="1667" spc="-115" dirty="0">
                <a:solidFill>
                  <a:srgbClr val="00AFEF"/>
                </a:solidFill>
                <a:latin typeface="Tinos"/>
                <a:cs typeface="Tinos"/>
              </a:rPr>
              <a:t>𝑏) </a:t>
            </a:r>
            <a:r>
              <a:rPr sz="1667" spc="-80" dirty="0">
                <a:solidFill>
                  <a:srgbClr val="00AFEF"/>
                </a:solidFill>
                <a:latin typeface="Arial"/>
                <a:cs typeface="Arial"/>
              </a:rPr>
              <a:t>dan </a:t>
            </a:r>
            <a:r>
              <a:rPr sz="1667" spc="-35" dirty="0">
                <a:solidFill>
                  <a:srgbClr val="00AFEF"/>
                </a:solidFill>
                <a:latin typeface="Arial"/>
                <a:cs typeface="Arial"/>
              </a:rPr>
              <a:t>kontinu</a:t>
            </a:r>
            <a:r>
              <a:rPr sz="1667" spc="2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67" spc="-96" dirty="0">
                <a:solidFill>
                  <a:srgbClr val="00AFEF"/>
                </a:solidFill>
                <a:latin typeface="Arial"/>
                <a:cs typeface="Arial"/>
              </a:rPr>
              <a:t>pada</a:t>
            </a:r>
            <a:endParaRPr sz="166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2979" y="1396848"/>
            <a:ext cx="46426" cy="197921"/>
          </a:xfrm>
          <a:custGeom>
            <a:avLst/>
            <a:gdLst/>
            <a:ahLst/>
            <a:cxnLst/>
            <a:rect l="l" t="t" r="r" b="b"/>
            <a:pathLst>
              <a:path w="72389" h="308610">
                <a:moveTo>
                  <a:pt x="72009" y="0"/>
                </a:moveTo>
                <a:lnTo>
                  <a:pt x="0" y="0"/>
                </a:lnTo>
                <a:lnTo>
                  <a:pt x="0" y="12700"/>
                </a:lnTo>
                <a:lnTo>
                  <a:pt x="45212" y="12700"/>
                </a:lnTo>
                <a:lnTo>
                  <a:pt x="45212" y="295910"/>
                </a:lnTo>
                <a:lnTo>
                  <a:pt x="0" y="295910"/>
                </a:lnTo>
                <a:lnTo>
                  <a:pt x="0" y="308610"/>
                </a:lnTo>
                <a:lnTo>
                  <a:pt x="72009" y="308610"/>
                </a:lnTo>
                <a:lnTo>
                  <a:pt x="72009" y="295910"/>
                </a:lnTo>
                <a:lnTo>
                  <a:pt x="72009" y="12700"/>
                </a:lnTo>
                <a:lnTo>
                  <a:pt x="7200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2806269" y="1396848"/>
            <a:ext cx="46426" cy="197921"/>
          </a:xfrm>
          <a:custGeom>
            <a:avLst/>
            <a:gdLst/>
            <a:ahLst/>
            <a:cxnLst/>
            <a:rect l="l" t="t" r="r" b="b"/>
            <a:pathLst>
              <a:path w="72390" h="308610">
                <a:moveTo>
                  <a:pt x="72021" y="0"/>
                </a:moveTo>
                <a:lnTo>
                  <a:pt x="0" y="0"/>
                </a:lnTo>
                <a:lnTo>
                  <a:pt x="0" y="12700"/>
                </a:lnTo>
                <a:lnTo>
                  <a:pt x="0" y="295910"/>
                </a:lnTo>
                <a:lnTo>
                  <a:pt x="0" y="308610"/>
                </a:lnTo>
                <a:lnTo>
                  <a:pt x="72021" y="308610"/>
                </a:lnTo>
                <a:lnTo>
                  <a:pt x="72021" y="295910"/>
                </a:lnTo>
                <a:lnTo>
                  <a:pt x="26809" y="295910"/>
                </a:lnTo>
                <a:lnTo>
                  <a:pt x="26809" y="12700"/>
                </a:lnTo>
                <a:lnTo>
                  <a:pt x="72021" y="12700"/>
                </a:lnTo>
                <a:lnTo>
                  <a:pt x="72021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/>
          <p:nvPr/>
        </p:nvSpPr>
        <p:spPr>
          <a:xfrm>
            <a:off x="3874481" y="1397501"/>
            <a:ext cx="261858" cy="196699"/>
          </a:xfrm>
          <a:custGeom>
            <a:avLst/>
            <a:gdLst/>
            <a:ahLst/>
            <a:cxnLst/>
            <a:rect l="l" t="t" r="r" b="b"/>
            <a:pathLst>
              <a:path w="408305" h="306705">
                <a:moveTo>
                  <a:pt x="310642" y="0"/>
                </a:moveTo>
                <a:lnTo>
                  <a:pt x="306197" y="12446"/>
                </a:lnTo>
                <a:lnTo>
                  <a:pt x="323986" y="20115"/>
                </a:lnTo>
                <a:lnTo>
                  <a:pt x="339264" y="30749"/>
                </a:lnTo>
                <a:lnTo>
                  <a:pt x="370185" y="80129"/>
                </a:lnTo>
                <a:lnTo>
                  <a:pt x="379225" y="125468"/>
                </a:lnTo>
                <a:lnTo>
                  <a:pt x="380364" y="151637"/>
                </a:lnTo>
                <a:lnTo>
                  <a:pt x="379223" y="178613"/>
                </a:lnTo>
                <a:lnTo>
                  <a:pt x="370131" y="225182"/>
                </a:lnTo>
                <a:lnTo>
                  <a:pt x="351942" y="261588"/>
                </a:lnTo>
                <a:lnTo>
                  <a:pt x="306705" y="293878"/>
                </a:lnTo>
                <a:lnTo>
                  <a:pt x="310642" y="306324"/>
                </a:lnTo>
                <a:lnTo>
                  <a:pt x="352377" y="286670"/>
                </a:lnTo>
                <a:lnTo>
                  <a:pt x="383158" y="252730"/>
                </a:lnTo>
                <a:lnTo>
                  <a:pt x="402018" y="207279"/>
                </a:lnTo>
                <a:lnTo>
                  <a:pt x="408305" y="153162"/>
                </a:lnTo>
                <a:lnTo>
                  <a:pt x="406731" y="125085"/>
                </a:lnTo>
                <a:lnTo>
                  <a:pt x="394106" y="75312"/>
                </a:lnTo>
                <a:lnTo>
                  <a:pt x="369006" y="34807"/>
                </a:lnTo>
                <a:lnTo>
                  <a:pt x="332811" y="7999"/>
                </a:lnTo>
                <a:lnTo>
                  <a:pt x="310642" y="0"/>
                </a:lnTo>
                <a:close/>
              </a:path>
              <a:path w="408305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4571357" y="1397501"/>
            <a:ext cx="258193" cy="196699"/>
          </a:xfrm>
          <a:custGeom>
            <a:avLst/>
            <a:gdLst/>
            <a:ahLst/>
            <a:cxnLst/>
            <a:rect l="l" t="t" r="r" b="b"/>
            <a:pathLst>
              <a:path w="402589" h="306705">
                <a:moveTo>
                  <a:pt x="304546" y="0"/>
                </a:moveTo>
                <a:lnTo>
                  <a:pt x="300100" y="12446"/>
                </a:lnTo>
                <a:lnTo>
                  <a:pt x="317890" y="20115"/>
                </a:lnTo>
                <a:lnTo>
                  <a:pt x="333168" y="30749"/>
                </a:lnTo>
                <a:lnTo>
                  <a:pt x="364089" y="80129"/>
                </a:lnTo>
                <a:lnTo>
                  <a:pt x="373129" y="125468"/>
                </a:lnTo>
                <a:lnTo>
                  <a:pt x="374268" y="151637"/>
                </a:lnTo>
                <a:lnTo>
                  <a:pt x="373127" y="178613"/>
                </a:lnTo>
                <a:lnTo>
                  <a:pt x="364035" y="225182"/>
                </a:lnTo>
                <a:lnTo>
                  <a:pt x="345846" y="261588"/>
                </a:lnTo>
                <a:lnTo>
                  <a:pt x="300609" y="293878"/>
                </a:lnTo>
                <a:lnTo>
                  <a:pt x="304546" y="306324"/>
                </a:lnTo>
                <a:lnTo>
                  <a:pt x="346281" y="286670"/>
                </a:lnTo>
                <a:lnTo>
                  <a:pt x="377063" y="252730"/>
                </a:lnTo>
                <a:lnTo>
                  <a:pt x="395922" y="207279"/>
                </a:lnTo>
                <a:lnTo>
                  <a:pt x="402209" y="153162"/>
                </a:lnTo>
                <a:lnTo>
                  <a:pt x="400635" y="125085"/>
                </a:lnTo>
                <a:lnTo>
                  <a:pt x="388010" y="75312"/>
                </a:lnTo>
                <a:lnTo>
                  <a:pt x="362910" y="34807"/>
                </a:lnTo>
                <a:lnTo>
                  <a:pt x="326715" y="7999"/>
                </a:lnTo>
                <a:lnTo>
                  <a:pt x="304546" y="0"/>
                </a:lnTo>
                <a:close/>
              </a:path>
              <a:path w="402589" h="306705">
                <a:moveTo>
                  <a:pt x="97662" y="0"/>
                </a:moveTo>
                <a:lnTo>
                  <a:pt x="56038" y="19605"/>
                </a:lnTo>
                <a:lnTo>
                  <a:pt x="25273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2848989" y="1335730"/>
            <a:ext cx="6569671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1094622" algn="l"/>
                <a:tab pos="1364613" algn="l"/>
                <a:tab pos="1791792" algn="l"/>
                <a:tab pos="2056489" algn="l"/>
              </a:tabLst>
            </a:pPr>
            <a:r>
              <a:rPr sz="1667" spc="-205" dirty="0">
                <a:solidFill>
                  <a:srgbClr val="00AFEF"/>
                </a:solidFill>
                <a:latin typeface="Tinos"/>
                <a:cs typeface="Tinos"/>
              </a:rPr>
              <a:t>𝑎, </a:t>
            </a:r>
            <a:r>
              <a:rPr sz="1667" spc="-398" dirty="0">
                <a:solidFill>
                  <a:srgbClr val="00AFEF"/>
                </a:solidFill>
                <a:latin typeface="Tinos"/>
                <a:cs typeface="Tinos"/>
              </a:rPr>
              <a:t>𝑏                                 </a:t>
            </a:r>
            <a:r>
              <a:rPr sz="1667" spc="-77" dirty="0">
                <a:solidFill>
                  <a:srgbClr val="00AFEF"/>
                </a:solidFill>
                <a:latin typeface="Tinos"/>
                <a:cs typeface="Tinos"/>
              </a:rPr>
              <a:t>.</a:t>
            </a:r>
            <a:r>
              <a:rPr sz="1667" spc="138" dirty="0">
                <a:solidFill>
                  <a:srgbClr val="00AFEF"/>
                </a:solidFill>
                <a:latin typeface="Tinos"/>
                <a:cs typeface="Tinos"/>
              </a:rPr>
              <a:t> </a:t>
            </a:r>
            <a:r>
              <a:rPr sz="1667" spc="-131" dirty="0">
                <a:solidFill>
                  <a:srgbClr val="00AFEF"/>
                </a:solidFill>
                <a:latin typeface="Arial"/>
                <a:cs typeface="Arial"/>
              </a:rPr>
              <a:t>Jika</a:t>
            </a:r>
            <a:r>
              <a:rPr sz="1667" spc="38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67" spc="-378" dirty="0">
                <a:solidFill>
                  <a:srgbClr val="00AFEF"/>
                </a:solidFill>
                <a:latin typeface="Tinos"/>
                <a:cs typeface="Tinos"/>
              </a:rPr>
              <a:t>𝑓	</a:t>
            </a:r>
            <a:r>
              <a:rPr sz="1667" spc="-369" dirty="0">
                <a:solidFill>
                  <a:srgbClr val="00AFEF"/>
                </a:solidFill>
                <a:latin typeface="Tinos"/>
                <a:cs typeface="Tinos"/>
              </a:rPr>
              <a:t>𝑎	</a:t>
            </a:r>
            <a:r>
              <a:rPr sz="1667" spc="308" dirty="0">
                <a:solidFill>
                  <a:srgbClr val="00AFEF"/>
                </a:solidFill>
                <a:latin typeface="Tinos"/>
                <a:cs typeface="Tinos"/>
              </a:rPr>
              <a:t>=</a:t>
            </a:r>
            <a:r>
              <a:rPr sz="1667" spc="42" dirty="0">
                <a:solidFill>
                  <a:srgbClr val="00AFEF"/>
                </a:solidFill>
                <a:latin typeface="Tinos"/>
                <a:cs typeface="Tinos"/>
              </a:rPr>
              <a:t> </a:t>
            </a:r>
            <a:r>
              <a:rPr sz="1667" spc="-378" dirty="0">
                <a:solidFill>
                  <a:srgbClr val="00AFEF"/>
                </a:solidFill>
                <a:latin typeface="Tinos"/>
                <a:cs typeface="Tinos"/>
              </a:rPr>
              <a:t>𝑓	</a:t>
            </a:r>
            <a:r>
              <a:rPr sz="1667" spc="-398" dirty="0">
                <a:solidFill>
                  <a:srgbClr val="00AFEF"/>
                </a:solidFill>
                <a:latin typeface="Tinos"/>
                <a:cs typeface="Tinos"/>
              </a:rPr>
              <a:t>𝑏	</a:t>
            </a:r>
            <a:r>
              <a:rPr sz="1667" spc="308" dirty="0">
                <a:solidFill>
                  <a:srgbClr val="00AFEF"/>
                </a:solidFill>
                <a:latin typeface="Tinos"/>
                <a:cs typeface="Tinos"/>
              </a:rPr>
              <a:t>= </a:t>
            </a:r>
            <a:r>
              <a:rPr sz="1667" spc="19" dirty="0">
                <a:solidFill>
                  <a:srgbClr val="00AFEF"/>
                </a:solidFill>
                <a:latin typeface="Tinos"/>
                <a:cs typeface="Tinos"/>
              </a:rPr>
              <a:t>0</a:t>
            </a:r>
            <a:r>
              <a:rPr sz="1667" spc="19" dirty="0">
                <a:solidFill>
                  <a:srgbClr val="00AFEF"/>
                </a:solidFill>
                <a:latin typeface="Arial"/>
                <a:cs typeface="Arial"/>
              </a:rPr>
              <a:t>, </a:t>
            </a:r>
            <a:r>
              <a:rPr sz="1667" spc="-103" dirty="0">
                <a:solidFill>
                  <a:srgbClr val="00AFEF"/>
                </a:solidFill>
                <a:latin typeface="Arial"/>
                <a:cs typeface="Arial"/>
              </a:rPr>
              <a:t>maka </a:t>
            </a:r>
            <a:r>
              <a:rPr sz="1667" spc="-45" dirty="0">
                <a:solidFill>
                  <a:srgbClr val="00AFEF"/>
                </a:solidFill>
                <a:latin typeface="Arial"/>
                <a:cs typeface="Arial"/>
              </a:rPr>
              <a:t>terdapatlah </a:t>
            </a:r>
            <a:r>
              <a:rPr sz="1667" spc="-64" dirty="0">
                <a:solidFill>
                  <a:srgbClr val="00AFEF"/>
                </a:solidFill>
                <a:latin typeface="Arial"/>
                <a:cs typeface="Arial"/>
              </a:rPr>
              <a:t>sedikitnya </a:t>
            </a:r>
            <a:r>
              <a:rPr sz="1667" spc="-71" dirty="0">
                <a:solidFill>
                  <a:srgbClr val="00AFEF"/>
                </a:solidFill>
                <a:latin typeface="Arial"/>
                <a:cs typeface="Arial"/>
              </a:rPr>
              <a:t>satu </a:t>
            </a:r>
            <a:r>
              <a:rPr sz="1667" spc="29" dirty="0">
                <a:solidFill>
                  <a:srgbClr val="00AFEF"/>
                </a:solidFill>
                <a:latin typeface="Arial"/>
                <a:cs typeface="Arial"/>
              </a:rPr>
              <a:t>titik</a:t>
            </a:r>
            <a:r>
              <a:rPr sz="1667" spc="-138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67" spc="-529" dirty="0">
                <a:solidFill>
                  <a:srgbClr val="00AFEF"/>
                </a:solidFill>
                <a:latin typeface="Tinos"/>
                <a:cs typeface="Tinos"/>
              </a:rPr>
              <a:t>𝑐</a:t>
            </a:r>
            <a:r>
              <a:rPr sz="1667" spc="138" dirty="0">
                <a:solidFill>
                  <a:srgbClr val="00AFEF"/>
                </a:solidFill>
                <a:latin typeface="Tinos"/>
                <a:cs typeface="Tinos"/>
              </a:rPr>
              <a:t> </a:t>
            </a:r>
            <a:r>
              <a:rPr sz="1667" spc="-73" dirty="0">
                <a:solidFill>
                  <a:srgbClr val="00AFEF"/>
                </a:solidFill>
                <a:latin typeface="Arial"/>
                <a:cs typeface="Arial"/>
              </a:rPr>
              <a:t>dalam</a:t>
            </a:r>
            <a:endParaRPr sz="16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6187" y="1600797"/>
            <a:ext cx="243532" cy="196699"/>
          </a:xfrm>
          <a:custGeom>
            <a:avLst/>
            <a:gdLst/>
            <a:ahLst/>
            <a:cxnLst/>
            <a:rect l="l" t="t" r="r" b="b"/>
            <a:pathLst>
              <a:path w="379729" h="306705">
                <a:moveTo>
                  <a:pt x="281686" y="0"/>
                </a:moveTo>
                <a:lnTo>
                  <a:pt x="277240" y="12445"/>
                </a:lnTo>
                <a:lnTo>
                  <a:pt x="295030" y="20115"/>
                </a:lnTo>
                <a:lnTo>
                  <a:pt x="310308" y="30749"/>
                </a:lnTo>
                <a:lnTo>
                  <a:pt x="341229" y="80129"/>
                </a:lnTo>
                <a:lnTo>
                  <a:pt x="350269" y="125468"/>
                </a:lnTo>
                <a:lnTo>
                  <a:pt x="351409" y="151637"/>
                </a:lnTo>
                <a:lnTo>
                  <a:pt x="350267" y="178613"/>
                </a:lnTo>
                <a:lnTo>
                  <a:pt x="341175" y="225182"/>
                </a:lnTo>
                <a:lnTo>
                  <a:pt x="322986" y="261588"/>
                </a:lnTo>
                <a:lnTo>
                  <a:pt x="277749" y="293877"/>
                </a:lnTo>
                <a:lnTo>
                  <a:pt x="281686" y="306324"/>
                </a:lnTo>
                <a:lnTo>
                  <a:pt x="323421" y="286670"/>
                </a:lnTo>
                <a:lnTo>
                  <a:pt x="354202" y="252729"/>
                </a:lnTo>
                <a:lnTo>
                  <a:pt x="373062" y="207279"/>
                </a:lnTo>
                <a:lnTo>
                  <a:pt x="379349" y="153162"/>
                </a:lnTo>
                <a:lnTo>
                  <a:pt x="377775" y="125085"/>
                </a:lnTo>
                <a:lnTo>
                  <a:pt x="365150" y="75312"/>
                </a:lnTo>
                <a:lnTo>
                  <a:pt x="340050" y="34807"/>
                </a:lnTo>
                <a:lnTo>
                  <a:pt x="303855" y="7999"/>
                </a:lnTo>
                <a:lnTo>
                  <a:pt x="281686" y="0"/>
                </a:lnTo>
                <a:close/>
              </a:path>
              <a:path w="379729" h="306705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2758222" y="1509558"/>
            <a:ext cx="2251248" cy="55972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 marR="19547">
              <a:lnSpc>
                <a:spcPct val="111900"/>
              </a:lnSpc>
              <a:spcBef>
                <a:spcPts val="64"/>
              </a:spcBef>
              <a:tabLst>
                <a:tab pos="1587365" algn="l"/>
                <a:tab pos="1838623" algn="l"/>
              </a:tabLst>
            </a:pPr>
            <a:r>
              <a:rPr sz="1667" spc="-115" dirty="0">
                <a:solidFill>
                  <a:srgbClr val="00AFEF"/>
                </a:solidFill>
                <a:latin typeface="Tinos"/>
                <a:cs typeface="Tinos"/>
              </a:rPr>
              <a:t>(𝑎  </a:t>
            </a:r>
            <a:r>
              <a:rPr sz="1667" spc="-77" dirty="0">
                <a:solidFill>
                  <a:srgbClr val="00AFEF"/>
                </a:solidFill>
                <a:latin typeface="Tinos"/>
                <a:cs typeface="Tinos"/>
              </a:rPr>
              <a:t>, </a:t>
            </a:r>
            <a:r>
              <a:rPr sz="1667" spc="-115" dirty="0">
                <a:solidFill>
                  <a:srgbClr val="00AFEF"/>
                </a:solidFill>
                <a:latin typeface="Tinos"/>
                <a:cs typeface="Tinos"/>
              </a:rPr>
              <a:t>𝑏)</a:t>
            </a:r>
            <a:r>
              <a:rPr sz="1667" spc="-289" dirty="0">
                <a:solidFill>
                  <a:srgbClr val="00AFEF"/>
                </a:solidFill>
                <a:latin typeface="Tinos"/>
                <a:cs typeface="Tinos"/>
              </a:rPr>
              <a:t> </a:t>
            </a:r>
            <a:r>
              <a:rPr sz="1667" spc="-71" dirty="0">
                <a:solidFill>
                  <a:srgbClr val="00AFEF"/>
                </a:solidFill>
                <a:latin typeface="Arial"/>
                <a:cs typeface="Arial"/>
              </a:rPr>
              <a:t>dimana</a:t>
            </a:r>
            <a:r>
              <a:rPr sz="1667" spc="-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67" spc="-61" dirty="0">
                <a:solidFill>
                  <a:srgbClr val="00AFEF"/>
                </a:solidFill>
                <a:latin typeface="Tinos"/>
                <a:cs typeface="Tinos"/>
              </a:rPr>
              <a:t>𝑓</a:t>
            </a:r>
            <a:r>
              <a:rPr sz="1828" spc="-91" baseline="27777" dirty="0">
                <a:solidFill>
                  <a:srgbClr val="00AFEF"/>
                </a:solidFill>
                <a:latin typeface="Tinos"/>
                <a:cs typeface="Tinos"/>
              </a:rPr>
              <a:t>′	</a:t>
            </a:r>
            <a:r>
              <a:rPr sz="1667" spc="-529" dirty="0">
                <a:solidFill>
                  <a:srgbClr val="00AFEF"/>
                </a:solidFill>
                <a:latin typeface="Tinos"/>
                <a:cs typeface="Tinos"/>
              </a:rPr>
              <a:t>𝑐	</a:t>
            </a:r>
            <a:r>
              <a:rPr sz="1667" spc="305" dirty="0">
                <a:solidFill>
                  <a:srgbClr val="00AFEF"/>
                </a:solidFill>
                <a:latin typeface="Tinos"/>
                <a:cs typeface="Tinos"/>
              </a:rPr>
              <a:t>=</a:t>
            </a:r>
            <a:r>
              <a:rPr sz="1667" spc="-16" dirty="0">
                <a:solidFill>
                  <a:srgbClr val="00AFEF"/>
                </a:solidFill>
                <a:latin typeface="Tinos"/>
                <a:cs typeface="Tinos"/>
              </a:rPr>
              <a:t> </a:t>
            </a:r>
            <a:r>
              <a:rPr sz="1667" spc="22" dirty="0">
                <a:solidFill>
                  <a:srgbClr val="00AFEF"/>
                </a:solidFill>
                <a:latin typeface="Tinos"/>
                <a:cs typeface="Tinos"/>
              </a:rPr>
              <a:t>0</a:t>
            </a:r>
            <a:r>
              <a:rPr sz="1667" spc="22" dirty="0">
                <a:latin typeface="Arial"/>
                <a:cs typeface="Arial"/>
              </a:rPr>
              <a:t>.  </a:t>
            </a:r>
            <a:r>
              <a:rPr sz="1667" spc="-77" dirty="0">
                <a:latin typeface="Arial"/>
                <a:cs typeface="Arial"/>
              </a:rPr>
              <a:t>Contoh</a:t>
            </a:r>
            <a:r>
              <a:rPr sz="1667" spc="-96" dirty="0">
                <a:latin typeface="Arial"/>
                <a:cs typeface="Arial"/>
              </a:rPr>
              <a:t> </a:t>
            </a:r>
            <a:r>
              <a:rPr sz="1667" spc="-19" dirty="0">
                <a:latin typeface="Arial"/>
                <a:cs typeface="Arial"/>
              </a:rPr>
              <a:t>:</a:t>
            </a:r>
            <a:endParaRPr sz="16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1490" y="2170614"/>
            <a:ext cx="259008" cy="196699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6"/>
                </a:lnTo>
                <a:lnTo>
                  <a:pt x="319414" y="20115"/>
                </a:lnTo>
                <a:lnTo>
                  <a:pt x="334692" y="30749"/>
                </a:lnTo>
                <a:lnTo>
                  <a:pt x="365613" y="80129"/>
                </a:lnTo>
                <a:lnTo>
                  <a:pt x="374653" y="125468"/>
                </a:lnTo>
                <a:lnTo>
                  <a:pt x="375792" y="151637"/>
                </a:lnTo>
                <a:lnTo>
                  <a:pt x="374651" y="178613"/>
                </a:lnTo>
                <a:lnTo>
                  <a:pt x="365559" y="225182"/>
                </a:lnTo>
                <a:lnTo>
                  <a:pt x="347370" y="261588"/>
                </a:lnTo>
                <a:lnTo>
                  <a:pt x="302132" y="293877"/>
                </a:lnTo>
                <a:lnTo>
                  <a:pt x="306069" y="306324"/>
                </a:lnTo>
                <a:lnTo>
                  <a:pt x="347805" y="286670"/>
                </a:lnTo>
                <a:lnTo>
                  <a:pt x="378587" y="252730"/>
                </a:lnTo>
                <a:lnTo>
                  <a:pt x="397446" y="207279"/>
                </a:lnTo>
                <a:lnTo>
                  <a:pt x="403732" y="153162"/>
                </a:lnTo>
                <a:lnTo>
                  <a:pt x="402159" y="125085"/>
                </a:lnTo>
                <a:lnTo>
                  <a:pt x="389534" y="75312"/>
                </a:lnTo>
                <a:lnTo>
                  <a:pt x="364434" y="34807"/>
                </a:lnTo>
                <a:lnTo>
                  <a:pt x="328239" y="7999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05"/>
                </a:lnTo>
                <a:lnTo>
                  <a:pt x="25272" y="53594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/>
          <p:nvPr/>
        </p:nvSpPr>
        <p:spPr>
          <a:xfrm>
            <a:off x="2923475" y="2658331"/>
            <a:ext cx="256157" cy="196699"/>
          </a:xfrm>
          <a:custGeom>
            <a:avLst/>
            <a:gdLst/>
            <a:ahLst/>
            <a:cxnLst/>
            <a:rect l="l" t="t" r="r" b="b"/>
            <a:pathLst>
              <a:path w="399415" h="306704">
                <a:moveTo>
                  <a:pt x="301510" y="0"/>
                </a:moveTo>
                <a:lnTo>
                  <a:pt x="297065" y="12446"/>
                </a:lnTo>
                <a:lnTo>
                  <a:pt x="314855" y="20115"/>
                </a:lnTo>
                <a:lnTo>
                  <a:pt x="330133" y="30749"/>
                </a:lnTo>
                <a:lnTo>
                  <a:pt x="361053" y="80129"/>
                </a:lnTo>
                <a:lnTo>
                  <a:pt x="370094" y="125468"/>
                </a:lnTo>
                <a:lnTo>
                  <a:pt x="371233" y="151637"/>
                </a:lnTo>
                <a:lnTo>
                  <a:pt x="370092" y="178613"/>
                </a:lnTo>
                <a:lnTo>
                  <a:pt x="361000" y="225182"/>
                </a:lnTo>
                <a:lnTo>
                  <a:pt x="342811" y="261588"/>
                </a:lnTo>
                <a:lnTo>
                  <a:pt x="297573" y="293878"/>
                </a:lnTo>
                <a:lnTo>
                  <a:pt x="301510" y="306324"/>
                </a:lnTo>
                <a:lnTo>
                  <a:pt x="343246" y="286670"/>
                </a:lnTo>
                <a:lnTo>
                  <a:pt x="374027" y="252730"/>
                </a:lnTo>
                <a:lnTo>
                  <a:pt x="392887" y="207279"/>
                </a:lnTo>
                <a:lnTo>
                  <a:pt x="399173" y="153162"/>
                </a:lnTo>
                <a:lnTo>
                  <a:pt x="397600" y="125085"/>
                </a:lnTo>
                <a:lnTo>
                  <a:pt x="384975" y="75312"/>
                </a:lnTo>
                <a:lnTo>
                  <a:pt x="359875" y="34807"/>
                </a:lnTo>
                <a:lnTo>
                  <a:pt x="323680" y="7999"/>
                </a:lnTo>
                <a:lnTo>
                  <a:pt x="301510" y="0"/>
                </a:lnTo>
                <a:close/>
              </a:path>
              <a:path w="399415" h="306704">
                <a:moveTo>
                  <a:pt x="97688" y="0"/>
                </a:moveTo>
                <a:lnTo>
                  <a:pt x="56008" y="19605"/>
                </a:lnTo>
                <a:lnTo>
                  <a:pt x="25272" y="53593"/>
                </a:lnTo>
                <a:lnTo>
                  <a:pt x="6316" y="99139"/>
                </a:lnTo>
                <a:lnTo>
                  <a:pt x="0" y="153162"/>
                </a:lnTo>
                <a:lnTo>
                  <a:pt x="1574" y="181310"/>
                </a:lnTo>
                <a:lnTo>
                  <a:pt x="14166" y="231082"/>
                </a:lnTo>
                <a:lnTo>
                  <a:pt x="39166" y="271498"/>
                </a:lnTo>
                <a:lnTo>
                  <a:pt x="75418" y="298271"/>
                </a:lnTo>
                <a:lnTo>
                  <a:pt x="97688" y="306324"/>
                </a:lnTo>
                <a:lnTo>
                  <a:pt x="101561" y="293878"/>
                </a:lnTo>
                <a:lnTo>
                  <a:pt x="84107" y="286162"/>
                </a:lnTo>
                <a:lnTo>
                  <a:pt x="69045" y="275399"/>
                </a:lnTo>
                <a:lnTo>
                  <a:pt x="46100" y="244729"/>
                </a:lnTo>
                <a:lnTo>
                  <a:pt x="32470" y="203136"/>
                </a:lnTo>
                <a:lnTo>
                  <a:pt x="27927" y="151637"/>
                </a:lnTo>
                <a:lnTo>
                  <a:pt x="29063" y="125468"/>
                </a:lnTo>
                <a:lnTo>
                  <a:pt x="38150" y="80129"/>
                </a:lnTo>
                <a:lnTo>
                  <a:pt x="56406" y="44360"/>
                </a:lnTo>
                <a:lnTo>
                  <a:pt x="102044" y="12446"/>
                </a:lnTo>
                <a:lnTo>
                  <a:pt x="97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/>
          <p:nvPr/>
        </p:nvSpPr>
        <p:spPr>
          <a:xfrm>
            <a:off x="4846003" y="2658331"/>
            <a:ext cx="387290" cy="196699"/>
          </a:xfrm>
          <a:custGeom>
            <a:avLst/>
            <a:gdLst/>
            <a:ahLst/>
            <a:cxnLst/>
            <a:rect l="l" t="t" r="r" b="b"/>
            <a:pathLst>
              <a:path w="603885" h="306704">
                <a:moveTo>
                  <a:pt x="505714" y="0"/>
                </a:moveTo>
                <a:lnTo>
                  <a:pt x="501269" y="12446"/>
                </a:lnTo>
                <a:lnTo>
                  <a:pt x="519058" y="20115"/>
                </a:lnTo>
                <a:lnTo>
                  <a:pt x="534336" y="30749"/>
                </a:lnTo>
                <a:lnTo>
                  <a:pt x="565257" y="80129"/>
                </a:lnTo>
                <a:lnTo>
                  <a:pt x="574297" y="125468"/>
                </a:lnTo>
                <a:lnTo>
                  <a:pt x="575437" y="151637"/>
                </a:lnTo>
                <a:lnTo>
                  <a:pt x="574295" y="178613"/>
                </a:lnTo>
                <a:lnTo>
                  <a:pt x="565203" y="225182"/>
                </a:lnTo>
                <a:lnTo>
                  <a:pt x="547014" y="261588"/>
                </a:lnTo>
                <a:lnTo>
                  <a:pt x="501777" y="293878"/>
                </a:lnTo>
                <a:lnTo>
                  <a:pt x="505714" y="306324"/>
                </a:lnTo>
                <a:lnTo>
                  <a:pt x="547449" y="286670"/>
                </a:lnTo>
                <a:lnTo>
                  <a:pt x="578231" y="252730"/>
                </a:lnTo>
                <a:lnTo>
                  <a:pt x="597090" y="207279"/>
                </a:lnTo>
                <a:lnTo>
                  <a:pt x="603377" y="153162"/>
                </a:lnTo>
                <a:lnTo>
                  <a:pt x="601803" y="125085"/>
                </a:lnTo>
                <a:lnTo>
                  <a:pt x="589178" y="75312"/>
                </a:lnTo>
                <a:lnTo>
                  <a:pt x="564078" y="34807"/>
                </a:lnTo>
                <a:lnTo>
                  <a:pt x="527883" y="7999"/>
                </a:lnTo>
                <a:lnTo>
                  <a:pt x="505714" y="0"/>
                </a:lnTo>
                <a:close/>
              </a:path>
              <a:path w="603885" h="306704">
                <a:moveTo>
                  <a:pt x="97663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1" y="244729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 txBox="1"/>
          <p:nvPr/>
        </p:nvSpPr>
        <p:spPr>
          <a:xfrm>
            <a:off x="2774512" y="2109087"/>
            <a:ext cx="6644604" cy="763368"/>
          </a:xfrm>
          <a:prstGeom prst="rect">
            <a:avLst/>
          </a:prstGeom>
        </p:spPr>
        <p:txBody>
          <a:bodyPr vert="horz" wrap="square" lIns="0" tIns="57421" rIns="0" bIns="0" rtlCol="0">
            <a:spAutoFit/>
          </a:bodyPr>
          <a:lstStyle/>
          <a:p>
            <a:pPr marL="8145" marR="3258">
              <a:lnSpc>
                <a:spcPts val="1603"/>
              </a:lnSpc>
              <a:spcBef>
                <a:spcPts val="452"/>
              </a:spcBef>
              <a:tabLst>
                <a:tab pos="656040" algn="l"/>
                <a:tab pos="866169" algn="l"/>
                <a:tab pos="1132087" algn="l"/>
                <a:tab pos="2491813" algn="l"/>
                <a:tab pos="3241515" algn="l"/>
                <a:tab pos="3662586" algn="l"/>
                <a:tab pos="4898516" algn="l"/>
                <a:tab pos="5154253" algn="l"/>
                <a:tab pos="5771200" algn="l"/>
                <a:tab pos="6257834" algn="l"/>
              </a:tabLst>
            </a:pPr>
            <a:r>
              <a:rPr sz="1667" spc="-160" dirty="0">
                <a:latin typeface="Arial"/>
                <a:cs typeface="Arial"/>
              </a:rPr>
              <a:t>F</a:t>
            </a:r>
            <a:r>
              <a:rPr sz="1667" spc="-144" dirty="0">
                <a:latin typeface="Arial"/>
                <a:cs typeface="Arial"/>
              </a:rPr>
              <a:t>u</a:t>
            </a:r>
            <a:r>
              <a:rPr sz="1667" spc="-109" dirty="0">
                <a:latin typeface="Arial"/>
                <a:cs typeface="Arial"/>
              </a:rPr>
              <a:t>ngs</a:t>
            </a:r>
            <a:r>
              <a:rPr sz="1667" spc="-45" dirty="0">
                <a:latin typeface="Arial"/>
                <a:cs typeface="Arial"/>
              </a:rPr>
              <a:t>i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487" dirty="0">
                <a:latin typeface="Tinos"/>
                <a:cs typeface="Tinos"/>
              </a:rPr>
              <a:t>𝑓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-525" dirty="0">
                <a:latin typeface="Tinos"/>
                <a:cs typeface="Tinos"/>
              </a:rPr>
              <a:t>𝑥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308" dirty="0">
                <a:latin typeface="Tinos"/>
                <a:cs typeface="Tinos"/>
              </a:rPr>
              <a:t>=</a:t>
            </a:r>
            <a:r>
              <a:rPr sz="1667" spc="32" dirty="0">
                <a:latin typeface="Tinos"/>
                <a:cs typeface="Tinos"/>
              </a:rPr>
              <a:t> </a:t>
            </a:r>
            <a:r>
              <a:rPr sz="1667" spc="45" dirty="0">
                <a:latin typeface="Tinos"/>
                <a:cs typeface="Tinos"/>
              </a:rPr>
              <a:t>si</a:t>
            </a:r>
            <a:r>
              <a:rPr sz="1667" spc="71" dirty="0">
                <a:latin typeface="Tinos"/>
                <a:cs typeface="Tinos"/>
              </a:rPr>
              <a:t>n</a:t>
            </a:r>
            <a:r>
              <a:rPr sz="1667" spc="-141" dirty="0">
                <a:latin typeface="Tinos"/>
                <a:cs typeface="Tinos"/>
              </a:rPr>
              <a:t> </a:t>
            </a:r>
            <a:r>
              <a:rPr sz="1667" spc="-525" dirty="0">
                <a:latin typeface="Tinos"/>
                <a:cs typeface="Tinos"/>
              </a:rPr>
              <a:t>𝑥</a:t>
            </a:r>
            <a:r>
              <a:rPr sz="1667" spc="6" dirty="0">
                <a:latin typeface="Tinos"/>
                <a:cs typeface="Tinos"/>
              </a:rPr>
              <a:t> </a:t>
            </a:r>
            <a:r>
              <a:rPr sz="1667" spc="-80" dirty="0">
                <a:latin typeface="Arial"/>
                <a:cs typeface="Arial"/>
              </a:rPr>
              <a:t>adala</a:t>
            </a:r>
            <a:r>
              <a:rPr sz="1667" spc="-87" dirty="0">
                <a:latin typeface="Arial"/>
                <a:cs typeface="Arial"/>
              </a:rPr>
              <a:t>h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128" dirty="0">
                <a:latin typeface="Arial"/>
                <a:cs typeface="Arial"/>
              </a:rPr>
              <a:t>k</a:t>
            </a:r>
            <a:r>
              <a:rPr sz="1667" spc="-51" dirty="0">
                <a:latin typeface="Arial"/>
                <a:cs typeface="Arial"/>
              </a:rPr>
              <a:t>o</a:t>
            </a:r>
            <a:r>
              <a:rPr sz="1667" spc="-67" dirty="0">
                <a:latin typeface="Arial"/>
                <a:cs typeface="Arial"/>
              </a:rPr>
              <a:t>n</a:t>
            </a:r>
            <a:r>
              <a:rPr sz="1667" spc="13" dirty="0">
                <a:latin typeface="Arial"/>
                <a:cs typeface="Arial"/>
              </a:rPr>
              <a:t>ti</a:t>
            </a:r>
            <a:r>
              <a:rPr sz="1667" spc="22" dirty="0">
                <a:latin typeface="Arial"/>
                <a:cs typeface="Arial"/>
              </a:rPr>
              <a:t>n</a:t>
            </a:r>
            <a:r>
              <a:rPr sz="1667" spc="-51" dirty="0">
                <a:latin typeface="Arial"/>
                <a:cs typeface="Arial"/>
              </a:rPr>
              <a:t>u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80" dirty="0">
                <a:latin typeface="Arial"/>
                <a:cs typeface="Arial"/>
              </a:rPr>
              <a:t>da</a:t>
            </a:r>
            <a:r>
              <a:rPr sz="1667" spc="-77" dirty="0">
                <a:latin typeface="Arial"/>
                <a:cs typeface="Arial"/>
              </a:rPr>
              <a:t>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73" dirty="0">
                <a:latin typeface="Arial"/>
                <a:cs typeface="Arial"/>
              </a:rPr>
              <a:t>t</a:t>
            </a:r>
            <a:r>
              <a:rPr sz="1667" spc="-45" dirty="0">
                <a:latin typeface="Arial"/>
                <a:cs typeface="Arial"/>
              </a:rPr>
              <a:t>e</a:t>
            </a:r>
            <a:r>
              <a:rPr sz="1667" spc="-51" dirty="0">
                <a:latin typeface="Arial"/>
                <a:cs typeface="Arial"/>
              </a:rPr>
              <a:t>r</a:t>
            </a:r>
            <a:r>
              <a:rPr sz="1667" spc="-61" dirty="0">
                <a:latin typeface="Arial"/>
                <a:cs typeface="Arial"/>
              </a:rPr>
              <a:t>d</a:t>
            </a:r>
            <a:r>
              <a:rPr sz="1667" spc="26" dirty="0">
                <a:latin typeface="Arial"/>
                <a:cs typeface="Arial"/>
              </a:rPr>
              <a:t>i</a:t>
            </a:r>
            <a:r>
              <a:rPr sz="1667" spc="-10" dirty="0">
                <a:latin typeface="Arial"/>
                <a:cs typeface="Arial"/>
              </a:rPr>
              <a:t>f</a:t>
            </a:r>
            <a:r>
              <a:rPr sz="1667" spc="-45" dirty="0">
                <a:latin typeface="Arial"/>
                <a:cs typeface="Arial"/>
              </a:rPr>
              <a:t>e</a:t>
            </a:r>
            <a:r>
              <a:rPr sz="1667" spc="-58" dirty="0">
                <a:latin typeface="Arial"/>
                <a:cs typeface="Arial"/>
              </a:rPr>
              <a:t>r</a:t>
            </a:r>
            <a:r>
              <a:rPr sz="1667" spc="-73" dirty="0">
                <a:latin typeface="Arial"/>
                <a:cs typeface="Arial"/>
              </a:rPr>
              <a:t>e</a:t>
            </a:r>
            <a:r>
              <a:rPr sz="1667" spc="-83" dirty="0">
                <a:latin typeface="Arial"/>
                <a:cs typeface="Arial"/>
              </a:rPr>
              <a:t>nsia</a:t>
            </a:r>
            <a:r>
              <a:rPr sz="1667" spc="-42" dirty="0">
                <a:latin typeface="Arial"/>
                <a:cs typeface="Arial"/>
              </a:rPr>
              <a:t>l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38" dirty="0">
                <a:latin typeface="Arial"/>
                <a:cs typeface="Arial"/>
              </a:rPr>
              <a:t>d</a:t>
            </a:r>
            <a:r>
              <a:rPr sz="1667" spc="-13" dirty="0">
                <a:latin typeface="Arial"/>
                <a:cs typeface="Arial"/>
              </a:rPr>
              <a:t>i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135" dirty="0">
                <a:latin typeface="Arial"/>
                <a:cs typeface="Arial"/>
              </a:rPr>
              <a:t>s</a:t>
            </a:r>
            <a:r>
              <a:rPr sz="1667" spc="-157" dirty="0">
                <a:latin typeface="Arial"/>
                <a:cs typeface="Arial"/>
              </a:rPr>
              <a:t>e</a:t>
            </a:r>
            <a:r>
              <a:rPr sz="1667" spc="-6" dirty="0">
                <a:latin typeface="Arial"/>
                <a:cs typeface="Arial"/>
              </a:rPr>
              <a:t>ti</a:t>
            </a:r>
            <a:r>
              <a:rPr sz="1667" spc="-16" dirty="0">
                <a:latin typeface="Arial"/>
                <a:cs typeface="Arial"/>
              </a:rPr>
              <a:t>a</a:t>
            </a:r>
            <a:r>
              <a:rPr sz="1667" spc="-51" dirty="0">
                <a:latin typeface="Arial"/>
                <a:cs typeface="Arial"/>
              </a:rPr>
              <a:t>p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22" dirty="0">
                <a:latin typeface="Arial"/>
                <a:cs typeface="Arial"/>
              </a:rPr>
              <a:t>titi</a:t>
            </a:r>
            <a:r>
              <a:rPr sz="1667" spc="51" dirty="0">
                <a:latin typeface="Arial"/>
                <a:cs typeface="Arial"/>
              </a:rPr>
              <a:t>k</a:t>
            </a:r>
            <a:r>
              <a:rPr sz="1667" spc="-48" dirty="0">
                <a:latin typeface="Arial"/>
                <a:cs typeface="Arial"/>
              </a:rPr>
              <a:t>,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42" dirty="0">
                <a:latin typeface="Arial"/>
                <a:cs typeface="Arial"/>
              </a:rPr>
              <a:t>oleh  </a:t>
            </a:r>
            <a:r>
              <a:rPr sz="1667" spc="-83" dirty="0">
                <a:latin typeface="Arial"/>
                <a:cs typeface="Arial"/>
              </a:rPr>
              <a:t>karena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19" dirty="0">
                <a:latin typeface="Arial"/>
                <a:cs typeface="Arial"/>
              </a:rPr>
              <a:t>itu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35" dirty="0">
                <a:latin typeface="Arial"/>
                <a:cs typeface="Arial"/>
              </a:rPr>
              <a:t>kontinu</a:t>
            </a:r>
            <a:r>
              <a:rPr sz="1667" spc="-90" dirty="0">
                <a:latin typeface="Arial"/>
                <a:cs typeface="Arial"/>
              </a:rPr>
              <a:t> </a:t>
            </a:r>
            <a:r>
              <a:rPr sz="1667" spc="-93" dirty="0">
                <a:latin typeface="Arial"/>
                <a:cs typeface="Arial"/>
              </a:rPr>
              <a:t>pada </a:t>
            </a:r>
            <a:r>
              <a:rPr sz="1667" spc="58" dirty="0">
                <a:latin typeface="Tinos"/>
                <a:cs typeface="Tinos"/>
              </a:rPr>
              <a:t>[0</a:t>
            </a:r>
            <a:r>
              <a:rPr sz="1667" spc="-51" dirty="0">
                <a:latin typeface="Tinos"/>
                <a:cs typeface="Tinos"/>
              </a:rPr>
              <a:t> </a:t>
            </a:r>
            <a:r>
              <a:rPr sz="1667" spc="-77" dirty="0">
                <a:latin typeface="Tinos"/>
                <a:cs typeface="Tinos"/>
              </a:rPr>
              <a:t>,</a:t>
            </a:r>
            <a:r>
              <a:rPr sz="1667" spc="-138" dirty="0">
                <a:latin typeface="Tinos"/>
                <a:cs typeface="Tinos"/>
              </a:rPr>
              <a:t> </a:t>
            </a:r>
            <a:r>
              <a:rPr sz="1667" spc="-55" dirty="0">
                <a:latin typeface="Tinos"/>
                <a:cs typeface="Tinos"/>
              </a:rPr>
              <a:t>2𝜋]</a:t>
            </a:r>
            <a:r>
              <a:rPr sz="1667" spc="-55" dirty="0">
                <a:latin typeface="Arial"/>
                <a:cs typeface="Arial"/>
              </a:rPr>
              <a:t>.</a:t>
            </a:r>
            <a:r>
              <a:rPr sz="1667" spc="-87" dirty="0">
                <a:latin typeface="Arial"/>
                <a:cs typeface="Arial"/>
              </a:rPr>
              <a:t> </a:t>
            </a:r>
            <a:r>
              <a:rPr sz="1667" spc="-77" dirty="0">
                <a:latin typeface="Arial"/>
                <a:cs typeface="Arial"/>
              </a:rPr>
              <a:t>Selanjutnya</a:t>
            </a:r>
            <a:endParaRPr sz="1667">
              <a:latin typeface="Arial"/>
              <a:cs typeface="Arial"/>
            </a:endParaRPr>
          </a:p>
          <a:p>
            <a:pPr marL="8145">
              <a:spcBef>
                <a:spcPts val="250"/>
              </a:spcBef>
              <a:tabLst>
                <a:tab pos="218273" algn="l"/>
                <a:tab pos="482155" algn="l"/>
                <a:tab pos="2140784" algn="l"/>
                <a:tab pos="2534572" algn="l"/>
              </a:tabLst>
            </a:pPr>
            <a:r>
              <a:rPr sz="1667" spc="-382" dirty="0">
                <a:latin typeface="Tinos"/>
                <a:cs typeface="Tinos"/>
              </a:rPr>
              <a:t>𝑓	</a:t>
            </a:r>
            <a:r>
              <a:rPr sz="1667" spc="90" dirty="0">
                <a:latin typeface="Tinos"/>
                <a:cs typeface="Tinos"/>
              </a:rPr>
              <a:t>0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45" dirty="0">
                <a:latin typeface="Tinos"/>
                <a:cs typeface="Tinos"/>
              </a:rPr>
              <a:t> </a:t>
            </a:r>
            <a:r>
              <a:rPr sz="1667" spc="51" dirty="0">
                <a:latin typeface="Tinos"/>
                <a:cs typeface="Tinos"/>
              </a:rPr>
              <a:t>sin</a:t>
            </a:r>
            <a:r>
              <a:rPr sz="1667" spc="-141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0</a:t>
            </a:r>
            <a:r>
              <a:rPr sz="1667" spc="45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42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0</a:t>
            </a:r>
            <a:r>
              <a:rPr sz="1667" spc="-42" dirty="0">
                <a:latin typeface="Tinos"/>
                <a:cs typeface="Tinos"/>
              </a:rPr>
              <a:t> </a:t>
            </a:r>
            <a:r>
              <a:rPr sz="1667" spc="-80" dirty="0">
                <a:latin typeface="Arial"/>
                <a:cs typeface="Arial"/>
              </a:rPr>
              <a:t>dan</a:t>
            </a:r>
            <a:r>
              <a:rPr sz="1667" spc="-93" dirty="0">
                <a:latin typeface="Arial"/>
                <a:cs typeface="Arial"/>
              </a:rPr>
              <a:t> </a:t>
            </a:r>
            <a:r>
              <a:rPr sz="1667" spc="-382" dirty="0">
                <a:latin typeface="Tinos"/>
                <a:cs typeface="Tinos"/>
              </a:rPr>
              <a:t>𝑓	</a:t>
            </a:r>
            <a:r>
              <a:rPr sz="1667" spc="-112" dirty="0">
                <a:latin typeface="Tinos"/>
                <a:cs typeface="Tinos"/>
              </a:rPr>
              <a:t>2𝜋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5" dirty="0">
                <a:latin typeface="Tinos"/>
                <a:cs typeface="Tinos"/>
              </a:rPr>
              <a:t> </a:t>
            </a:r>
            <a:r>
              <a:rPr sz="1667" spc="51" dirty="0">
                <a:latin typeface="Tinos"/>
                <a:cs typeface="Tinos"/>
              </a:rPr>
              <a:t>sin</a:t>
            </a:r>
            <a:r>
              <a:rPr sz="1667" spc="-135" dirty="0">
                <a:latin typeface="Tinos"/>
                <a:cs typeface="Tinos"/>
              </a:rPr>
              <a:t> </a:t>
            </a:r>
            <a:r>
              <a:rPr sz="1667" spc="-308" dirty="0">
                <a:latin typeface="Tinos"/>
                <a:cs typeface="Tinos"/>
              </a:rPr>
              <a:t>𝜋</a:t>
            </a:r>
            <a:r>
              <a:rPr sz="1667" spc="-257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8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0</a:t>
            </a:r>
            <a:endParaRPr sz="1667">
              <a:latin typeface="Tinos"/>
              <a:cs typeface="Tino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4512" y="2881386"/>
            <a:ext cx="3950680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1139010" algn="l"/>
                <a:tab pos="1845546" algn="l"/>
                <a:tab pos="2135083" algn="l"/>
                <a:tab pos="3200385" algn="l"/>
              </a:tabLst>
            </a:pPr>
            <a:r>
              <a:rPr sz="1667" spc="-90" dirty="0">
                <a:latin typeface="Arial"/>
                <a:cs typeface="Arial"/>
              </a:rPr>
              <a:t>Sedemikia</a:t>
            </a:r>
            <a:r>
              <a:rPr sz="1667" spc="-93" dirty="0">
                <a:latin typeface="Arial"/>
                <a:cs typeface="Arial"/>
              </a:rPr>
              <a:t>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58" dirty="0">
                <a:latin typeface="Arial"/>
                <a:cs typeface="Arial"/>
              </a:rPr>
              <a:t>hing</a:t>
            </a:r>
            <a:r>
              <a:rPr sz="1667" spc="-176" dirty="0">
                <a:latin typeface="Arial"/>
                <a:cs typeface="Arial"/>
              </a:rPr>
              <a:t>g</a:t>
            </a:r>
            <a:r>
              <a:rPr sz="1667" spc="-128" dirty="0">
                <a:latin typeface="Arial"/>
                <a:cs typeface="Arial"/>
              </a:rPr>
              <a:t>a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487" dirty="0">
                <a:latin typeface="Tinos"/>
                <a:cs typeface="Tinos"/>
              </a:rPr>
              <a:t>𝑓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-90" dirty="0">
                <a:latin typeface="Arial"/>
                <a:cs typeface="Arial"/>
              </a:rPr>
              <a:t>m</a:t>
            </a:r>
            <a:r>
              <a:rPr sz="1667" spc="-67" dirty="0">
                <a:latin typeface="Arial"/>
                <a:cs typeface="Arial"/>
              </a:rPr>
              <a:t>em</a:t>
            </a:r>
            <a:r>
              <a:rPr sz="1667" spc="-73" dirty="0">
                <a:latin typeface="Arial"/>
                <a:cs typeface="Arial"/>
              </a:rPr>
              <a:t>e</a:t>
            </a:r>
            <a:r>
              <a:rPr sz="1667" spc="-83" dirty="0">
                <a:latin typeface="Arial"/>
                <a:cs typeface="Arial"/>
              </a:rPr>
              <a:t>n</a:t>
            </a:r>
            <a:r>
              <a:rPr sz="1667" spc="-42" dirty="0">
                <a:latin typeface="Arial"/>
                <a:cs typeface="Arial"/>
              </a:rPr>
              <a:t>uh</a:t>
            </a:r>
            <a:r>
              <a:rPr sz="1667" spc="-16" dirty="0">
                <a:latin typeface="Arial"/>
                <a:cs typeface="Arial"/>
              </a:rPr>
              <a:t>i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13" dirty="0">
                <a:latin typeface="Arial"/>
                <a:cs typeface="Arial"/>
              </a:rPr>
              <a:t>hipo</a:t>
            </a:r>
            <a:r>
              <a:rPr sz="1667" spc="-26" dirty="0">
                <a:latin typeface="Arial"/>
                <a:cs typeface="Arial"/>
              </a:rPr>
              <a:t>t</a:t>
            </a:r>
            <a:r>
              <a:rPr sz="1667" spc="-106" dirty="0">
                <a:latin typeface="Arial"/>
                <a:cs typeface="Arial"/>
              </a:rPr>
              <a:t>e</a:t>
            </a:r>
            <a:r>
              <a:rPr sz="1667" spc="-157" dirty="0">
                <a:latin typeface="Arial"/>
                <a:cs typeface="Arial"/>
              </a:rPr>
              <a:t>sa</a:t>
            </a:r>
            <a:endParaRPr sz="16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3945" y="2881386"/>
            <a:ext cx="2574601" cy="26518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892638" algn="l"/>
                <a:tab pos="1454609" algn="l"/>
                <a:tab pos="2016581" algn="l"/>
              </a:tabLst>
            </a:pPr>
            <a:r>
              <a:rPr sz="1667" spc="-112" dirty="0">
                <a:latin typeface="Arial"/>
                <a:cs typeface="Arial"/>
              </a:rPr>
              <a:t>Teorema	</a:t>
            </a:r>
            <a:r>
              <a:rPr sz="1667" spc="-93" dirty="0">
                <a:latin typeface="Arial"/>
                <a:cs typeface="Arial"/>
              </a:rPr>
              <a:t>Rolle	pada	</a:t>
            </a:r>
            <a:r>
              <a:rPr sz="1667" spc="-103" dirty="0">
                <a:latin typeface="Arial"/>
                <a:cs typeface="Arial"/>
              </a:rPr>
              <a:t>selang</a:t>
            </a:r>
            <a:endParaRPr sz="16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6099" y="3146047"/>
            <a:ext cx="243532" cy="196699"/>
          </a:xfrm>
          <a:custGeom>
            <a:avLst/>
            <a:gdLst/>
            <a:ahLst/>
            <a:cxnLst/>
            <a:rect l="l" t="t" r="r" b="b"/>
            <a:pathLst>
              <a:path w="379729" h="306704">
                <a:moveTo>
                  <a:pt x="281686" y="0"/>
                </a:moveTo>
                <a:lnTo>
                  <a:pt x="277240" y="12446"/>
                </a:lnTo>
                <a:lnTo>
                  <a:pt x="295030" y="20115"/>
                </a:lnTo>
                <a:lnTo>
                  <a:pt x="310308" y="30749"/>
                </a:lnTo>
                <a:lnTo>
                  <a:pt x="341229" y="80129"/>
                </a:lnTo>
                <a:lnTo>
                  <a:pt x="350269" y="125468"/>
                </a:lnTo>
                <a:lnTo>
                  <a:pt x="351409" y="151637"/>
                </a:lnTo>
                <a:lnTo>
                  <a:pt x="350267" y="178613"/>
                </a:lnTo>
                <a:lnTo>
                  <a:pt x="341175" y="225182"/>
                </a:lnTo>
                <a:lnTo>
                  <a:pt x="322986" y="261588"/>
                </a:lnTo>
                <a:lnTo>
                  <a:pt x="277749" y="293878"/>
                </a:lnTo>
                <a:lnTo>
                  <a:pt x="281686" y="306324"/>
                </a:lnTo>
                <a:lnTo>
                  <a:pt x="323421" y="286670"/>
                </a:lnTo>
                <a:lnTo>
                  <a:pt x="354202" y="252730"/>
                </a:lnTo>
                <a:lnTo>
                  <a:pt x="373062" y="207279"/>
                </a:lnTo>
                <a:lnTo>
                  <a:pt x="379349" y="153162"/>
                </a:lnTo>
                <a:lnTo>
                  <a:pt x="377775" y="125085"/>
                </a:lnTo>
                <a:lnTo>
                  <a:pt x="365150" y="75312"/>
                </a:lnTo>
                <a:lnTo>
                  <a:pt x="340050" y="34807"/>
                </a:lnTo>
                <a:lnTo>
                  <a:pt x="303855" y="7999"/>
                </a:lnTo>
                <a:lnTo>
                  <a:pt x="281686" y="0"/>
                </a:lnTo>
                <a:close/>
              </a:path>
              <a:path w="379729" h="306704">
                <a:moveTo>
                  <a:pt x="97662" y="0"/>
                </a:moveTo>
                <a:lnTo>
                  <a:pt x="56038" y="19605"/>
                </a:lnTo>
                <a:lnTo>
                  <a:pt x="25273" y="53593"/>
                </a:lnTo>
                <a:lnTo>
                  <a:pt x="6302" y="99139"/>
                </a:lnTo>
                <a:lnTo>
                  <a:pt x="0" y="153162"/>
                </a:lnTo>
                <a:lnTo>
                  <a:pt x="1571" y="181310"/>
                </a:lnTo>
                <a:lnTo>
                  <a:pt x="14144" y="231082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8" name="object 18"/>
          <p:cNvSpPr txBox="1"/>
          <p:nvPr/>
        </p:nvSpPr>
        <p:spPr>
          <a:xfrm>
            <a:off x="2750078" y="3085122"/>
            <a:ext cx="6691437" cy="473586"/>
          </a:xfrm>
          <a:prstGeom prst="rect">
            <a:avLst/>
          </a:prstGeom>
        </p:spPr>
        <p:txBody>
          <a:bodyPr vert="horz" wrap="square" lIns="0" tIns="59050" rIns="0" bIns="0" rtlCol="0">
            <a:spAutoFit/>
          </a:bodyPr>
          <a:lstStyle/>
          <a:p>
            <a:pPr marL="32578" marR="26877">
              <a:lnSpc>
                <a:spcPct val="80000"/>
              </a:lnSpc>
              <a:spcBef>
                <a:spcPts val="465"/>
              </a:spcBef>
              <a:tabLst>
                <a:tab pos="831147" algn="l"/>
                <a:tab pos="1067338" algn="l"/>
                <a:tab pos="1534833" algn="l"/>
                <a:tab pos="1602432" algn="l"/>
                <a:tab pos="1815411" algn="l"/>
                <a:tab pos="2066669" algn="l"/>
                <a:tab pos="2108613" algn="l"/>
                <a:tab pos="2446610" algn="l"/>
                <a:tab pos="2879899" algn="l"/>
                <a:tab pos="3041974" algn="l"/>
                <a:tab pos="3734258" algn="l"/>
                <a:tab pos="3941128" algn="l"/>
                <a:tab pos="4266909" algn="l"/>
                <a:tab pos="5090725" algn="l"/>
                <a:tab pos="5239363" algn="l"/>
                <a:tab pos="5829840" algn="l"/>
                <a:tab pos="5919023" algn="l"/>
              </a:tabLst>
            </a:pPr>
            <a:r>
              <a:rPr sz="1667" spc="29" dirty="0">
                <a:latin typeface="Tinos"/>
                <a:cs typeface="Tinos"/>
              </a:rPr>
              <a:t>[</a:t>
            </a:r>
            <a:r>
              <a:rPr sz="1667" spc="90" dirty="0">
                <a:latin typeface="Tinos"/>
                <a:cs typeface="Tinos"/>
              </a:rPr>
              <a:t>0</a:t>
            </a:r>
            <a:r>
              <a:rPr sz="1667" spc="-51" dirty="0">
                <a:latin typeface="Tinos"/>
                <a:cs typeface="Tinos"/>
              </a:rPr>
              <a:t> </a:t>
            </a:r>
            <a:r>
              <a:rPr sz="1667" spc="-77" dirty="0">
                <a:latin typeface="Tinos"/>
                <a:cs typeface="Tinos"/>
              </a:rPr>
              <a:t>,</a:t>
            </a:r>
            <a:r>
              <a:rPr sz="1667" spc="-138" dirty="0">
                <a:latin typeface="Tinos"/>
                <a:cs typeface="Tinos"/>
              </a:rPr>
              <a:t> </a:t>
            </a:r>
            <a:r>
              <a:rPr sz="1667" spc="87" dirty="0">
                <a:latin typeface="Tinos"/>
                <a:cs typeface="Tinos"/>
              </a:rPr>
              <a:t>2</a:t>
            </a:r>
            <a:r>
              <a:rPr sz="1667" spc="-372" dirty="0">
                <a:latin typeface="Tinos"/>
                <a:cs typeface="Tinos"/>
              </a:rPr>
              <a:t>𝜋</a:t>
            </a:r>
            <a:r>
              <a:rPr sz="1667" spc="29" dirty="0">
                <a:latin typeface="Tinos"/>
                <a:cs typeface="Tinos"/>
              </a:rPr>
              <a:t>]</a:t>
            </a:r>
            <a:r>
              <a:rPr sz="1667" spc="-42" dirty="0">
                <a:latin typeface="Arial"/>
                <a:cs typeface="Arial"/>
              </a:rPr>
              <a:t>.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278" dirty="0">
                <a:latin typeface="Arial"/>
                <a:cs typeface="Arial"/>
              </a:rPr>
              <a:t>K</a:t>
            </a:r>
            <a:r>
              <a:rPr sz="1667" spc="-64" dirty="0">
                <a:latin typeface="Arial"/>
                <a:cs typeface="Arial"/>
              </a:rPr>
              <a:t>a</a:t>
            </a:r>
            <a:r>
              <a:rPr sz="1667" spc="-61" dirty="0">
                <a:latin typeface="Arial"/>
                <a:cs typeface="Arial"/>
              </a:rPr>
              <a:t>r</a:t>
            </a:r>
            <a:r>
              <a:rPr sz="1667" spc="-93" dirty="0">
                <a:latin typeface="Arial"/>
                <a:cs typeface="Arial"/>
              </a:rPr>
              <a:t>ena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391" dirty="0">
                <a:latin typeface="Tinos"/>
                <a:cs typeface="Tinos"/>
              </a:rPr>
              <a:t>𝑓</a:t>
            </a:r>
            <a:r>
              <a:rPr sz="1828" spc="250" baseline="27777" dirty="0">
                <a:latin typeface="Tinos"/>
                <a:cs typeface="Tinos"/>
              </a:rPr>
              <a:t>′</a:t>
            </a:r>
            <a:r>
              <a:rPr sz="1828" baseline="27777" dirty="0">
                <a:latin typeface="Tinos"/>
                <a:cs typeface="Tinos"/>
              </a:rPr>
              <a:t>	</a:t>
            </a:r>
            <a:r>
              <a:rPr sz="1667" spc="-683" dirty="0">
                <a:latin typeface="Tinos"/>
                <a:cs typeface="Tinos"/>
              </a:rPr>
              <a:t>𝑐</a:t>
            </a:r>
            <a:r>
              <a:rPr sz="1667" dirty="0">
                <a:latin typeface="Tinos"/>
                <a:cs typeface="Tinos"/>
              </a:rPr>
              <a:t>	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35" dirty="0">
                <a:latin typeface="Tinos"/>
                <a:cs typeface="Tinos"/>
              </a:rPr>
              <a:t> </a:t>
            </a:r>
            <a:r>
              <a:rPr sz="1667" spc="38" dirty="0">
                <a:latin typeface="Tinos"/>
                <a:cs typeface="Tinos"/>
              </a:rPr>
              <a:t>cos</a:t>
            </a:r>
            <a:r>
              <a:rPr sz="1667" spc="-141" dirty="0">
                <a:latin typeface="Tinos"/>
                <a:cs typeface="Tinos"/>
              </a:rPr>
              <a:t> </a:t>
            </a:r>
            <a:r>
              <a:rPr sz="1667" spc="-621" dirty="0">
                <a:latin typeface="Tinos"/>
                <a:cs typeface="Tinos"/>
              </a:rPr>
              <a:t>𝑐</a:t>
            </a:r>
            <a:r>
              <a:rPr sz="1667" spc="-48" dirty="0">
                <a:latin typeface="Arial"/>
                <a:cs typeface="Arial"/>
              </a:rPr>
              <a:t>,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359" dirty="0">
                <a:latin typeface="Arial"/>
                <a:cs typeface="Arial"/>
              </a:rPr>
              <a:t>T</a:t>
            </a:r>
            <a:r>
              <a:rPr sz="1667" spc="-45" dirty="0">
                <a:latin typeface="Arial"/>
                <a:cs typeface="Arial"/>
              </a:rPr>
              <a:t>eo</a:t>
            </a:r>
            <a:r>
              <a:rPr sz="1667" spc="-51" dirty="0">
                <a:latin typeface="Arial"/>
                <a:cs typeface="Arial"/>
              </a:rPr>
              <a:t>r</a:t>
            </a:r>
            <a:r>
              <a:rPr sz="1667" spc="-93" dirty="0">
                <a:latin typeface="Arial"/>
                <a:cs typeface="Arial"/>
              </a:rPr>
              <a:t>ema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330" dirty="0">
                <a:latin typeface="Arial"/>
                <a:cs typeface="Arial"/>
              </a:rPr>
              <a:t>R</a:t>
            </a:r>
            <a:r>
              <a:rPr sz="1667" spc="-29" dirty="0">
                <a:latin typeface="Arial"/>
                <a:cs typeface="Arial"/>
              </a:rPr>
              <a:t>oll</a:t>
            </a:r>
            <a:r>
              <a:rPr sz="1667" spc="-45" dirty="0">
                <a:latin typeface="Arial"/>
                <a:cs typeface="Arial"/>
              </a:rPr>
              <a:t>e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67" dirty="0">
                <a:latin typeface="Arial"/>
                <a:cs typeface="Arial"/>
              </a:rPr>
              <a:t>m</a:t>
            </a:r>
            <a:r>
              <a:rPr sz="1667" spc="-48" dirty="0">
                <a:latin typeface="Arial"/>
                <a:cs typeface="Arial"/>
              </a:rPr>
              <a:t>enjamin</a:t>
            </a:r>
            <a:r>
              <a:rPr sz="1667" dirty="0">
                <a:latin typeface="Arial"/>
                <a:cs typeface="Arial"/>
              </a:rPr>
              <a:t>	</a:t>
            </a:r>
            <a:r>
              <a:rPr sz="1667" spc="-93" dirty="0">
                <a:latin typeface="Arial"/>
                <a:cs typeface="Arial"/>
              </a:rPr>
              <a:t>b</a:t>
            </a:r>
            <a:r>
              <a:rPr sz="1667" spc="-99" dirty="0">
                <a:latin typeface="Arial"/>
                <a:cs typeface="Arial"/>
              </a:rPr>
              <a:t>a</a:t>
            </a:r>
            <a:r>
              <a:rPr sz="1667" spc="-67" dirty="0">
                <a:latin typeface="Arial"/>
                <a:cs typeface="Arial"/>
              </a:rPr>
              <a:t>h</a:t>
            </a:r>
            <a:r>
              <a:rPr sz="1667" spc="-32" dirty="0">
                <a:latin typeface="Arial"/>
                <a:cs typeface="Arial"/>
              </a:rPr>
              <a:t>w</a:t>
            </a:r>
            <a:r>
              <a:rPr sz="1667" spc="-128" dirty="0">
                <a:latin typeface="Arial"/>
                <a:cs typeface="Arial"/>
              </a:rPr>
              <a:t>a</a:t>
            </a:r>
            <a:r>
              <a:rPr sz="1667" dirty="0">
                <a:latin typeface="Arial"/>
                <a:cs typeface="Arial"/>
              </a:rPr>
              <a:t>		</a:t>
            </a:r>
            <a:r>
              <a:rPr sz="1667" spc="77" dirty="0">
                <a:latin typeface="Arial"/>
                <a:cs typeface="Arial"/>
              </a:rPr>
              <a:t>t</a:t>
            </a:r>
            <a:r>
              <a:rPr sz="1667" spc="-45" dirty="0">
                <a:latin typeface="Arial"/>
                <a:cs typeface="Arial"/>
              </a:rPr>
              <a:t>e</a:t>
            </a:r>
            <a:r>
              <a:rPr sz="1667" spc="-61" dirty="0">
                <a:latin typeface="Arial"/>
                <a:cs typeface="Arial"/>
              </a:rPr>
              <a:t>r</a:t>
            </a:r>
            <a:r>
              <a:rPr sz="1667" spc="-80" dirty="0">
                <a:latin typeface="Arial"/>
                <a:cs typeface="Arial"/>
              </a:rPr>
              <a:t>da</a:t>
            </a:r>
            <a:r>
              <a:rPr sz="1667" spc="-87" dirty="0">
                <a:latin typeface="Arial"/>
                <a:cs typeface="Arial"/>
              </a:rPr>
              <a:t>p</a:t>
            </a:r>
            <a:r>
              <a:rPr sz="1667" spc="-144" dirty="0">
                <a:latin typeface="Arial"/>
                <a:cs typeface="Arial"/>
              </a:rPr>
              <a:t>a</a:t>
            </a:r>
            <a:r>
              <a:rPr sz="1667" spc="93" dirty="0">
                <a:latin typeface="Arial"/>
                <a:cs typeface="Arial"/>
              </a:rPr>
              <a:t>t  </a:t>
            </a:r>
            <a:r>
              <a:rPr sz="1667" spc="-61" dirty="0">
                <a:latin typeface="Arial"/>
                <a:cs typeface="Arial"/>
              </a:rPr>
              <a:t>sedikitnya	</a:t>
            </a:r>
            <a:r>
              <a:rPr sz="1667" spc="-71" dirty="0">
                <a:latin typeface="Arial"/>
                <a:cs typeface="Arial"/>
              </a:rPr>
              <a:t>satu		</a:t>
            </a:r>
            <a:r>
              <a:rPr sz="1667" spc="26" dirty="0">
                <a:latin typeface="Arial"/>
                <a:cs typeface="Arial"/>
              </a:rPr>
              <a:t>titik		</a:t>
            </a:r>
            <a:r>
              <a:rPr sz="1667" spc="-529" dirty="0">
                <a:latin typeface="Tinos"/>
                <a:cs typeface="Tinos"/>
              </a:rPr>
              <a:t>𝑐	</a:t>
            </a:r>
            <a:r>
              <a:rPr sz="1667" spc="-93" dirty="0">
                <a:latin typeface="Arial"/>
                <a:cs typeface="Arial"/>
              </a:rPr>
              <a:t>pada		</a:t>
            </a:r>
            <a:r>
              <a:rPr sz="1667" spc="112" dirty="0">
                <a:latin typeface="Tinos"/>
                <a:cs typeface="Tinos"/>
              </a:rPr>
              <a:t>(0</a:t>
            </a:r>
            <a:r>
              <a:rPr sz="1667" spc="-51" dirty="0">
                <a:latin typeface="Tinos"/>
                <a:cs typeface="Tinos"/>
              </a:rPr>
              <a:t> </a:t>
            </a:r>
            <a:r>
              <a:rPr sz="1667" spc="-77" dirty="0">
                <a:latin typeface="Tinos"/>
                <a:cs typeface="Tinos"/>
              </a:rPr>
              <a:t>,</a:t>
            </a:r>
            <a:r>
              <a:rPr sz="1667" spc="-135" dirty="0">
                <a:latin typeface="Tinos"/>
                <a:cs typeface="Tinos"/>
              </a:rPr>
              <a:t> </a:t>
            </a:r>
            <a:r>
              <a:rPr sz="1667" spc="-19" dirty="0">
                <a:latin typeface="Tinos"/>
                <a:cs typeface="Tinos"/>
              </a:rPr>
              <a:t>2𝜋)		</a:t>
            </a:r>
            <a:r>
              <a:rPr sz="1667" spc="-73" dirty="0">
                <a:latin typeface="Arial"/>
                <a:cs typeface="Arial"/>
              </a:rPr>
              <a:t>sedemikian	</a:t>
            </a:r>
            <a:r>
              <a:rPr sz="1667" spc="-90" dirty="0">
                <a:latin typeface="Arial"/>
                <a:cs typeface="Arial"/>
              </a:rPr>
              <a:t>hingga	</a:t>
            </a:r>
            <a:r>
              <a:rPr sz="1667" spc="38" dirty="0">
                <a:latin typeface="Tinos"/>
                <a:cs typeface="Tinos"/>
              </a:rPr>
              <a:t>cos </a:t>
            </a:r>
            <a:r>
              <a:rPr sz="1667" spc="-529" dirty="0">
                <a:latin typeface="Tinos"/>
                <a:cs typeface="Tinos"/>
              </a:rPr>
              <a:t>𝑐</a:t>
            </a:r>
            <a:r>
              <a:rPr sz="1667" spc="73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r>
              <a:rPr sz="1667" spc="-180" dirty="0">
                <a:latin typeface="Tinos"/>
                <a:cs typeface="Tinos"/>
              </a:rPr>
              <a:t> </a:t>
            </a:r>
            <a:r>
              <a:rPr sz="1667" spc="90" dirty="0">
                <a:latin typeface="Tinos"/>
                <a:cs typeface="Tinos"/>
              </a:rPr>
              <a:t>0</a:t>
            </a:r>
            <a:endParaRPr sz="1667">
              <a:latin typeface="Tinos"/>
              <a:cs typeface="Tino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81090" y="3690532"/>
            <a:ext cx="105884" cy="13846"/>
          </a:xfrm>
          <a:custGeom>
            <a:avLst/>
            <a:gdLst/>
            <a:ahLst/>
            <a:cxnLst/>
            <a:rect l="l" t="t" r="r" b="b"/>
            <a:pathLst>
              <a:path w="165100" h="21589">
                <a:moveTo>
                  <a:pt x="164592" y="0"/>
                </a:moveTo>
                <a:lnTo>
                  <a:pt x="0" y="0"/>
                </a:lnTo>
                <a:lnTo>
                  <a:pt x="0" y="21335"/>
                </a:lnTo>
                <a:lnTo>
                  <a:pt x="164592" y="21335"/>
                </a:lnTo>
                <a:lnTo>
                  <a:pt x="164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0" name="object 20"/>
          <p:cNvSpPr txBox="1"/>
          <p:nvPr/>
        </p:nvSpPr>
        <p:spPr>
          <a:xfrm>
            <a:off x="2758222" y="3538598"/>
            <a:ext cx="4680870" cy="2647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1667" spc="-80" dirty="0">
                <a:latin typeface="Arial"/>
                <a:cs typeface="Arial"/>
              </a:rPr>
              <a:t>menghasilkan dua </a:t>
            </a:r>
            <a:r>
              <a:rPr sz="1667" spc="-32" dirty="0">
                <a:latin typeface="Arial"/>
                <a:cs typeface="Arial"/>
              </a:rPr>
              <a:t>nilai untuk </a:t>
            </a:r>
            <a:r>
              <a:rPr sz="1667" spc="-262" dirty="0">
                <a:latin typeface="Tinos"/>
                <a:cs typeface="Tinos"/>
              </a:rPr>
              <a:t>𝑐</a:t>
            </a:r>
            <a:r>
              <a:rPr sz="1667" spc="-262" dirty="0">
                <a:latin typeface="Arial"/>
                <a:cs typeface="Arial"/>
              </a:rPr>
              <a:t>, </a:t>
            </a:r>
            <a:r>
              <a:rPr sz="1667" spc="-35" dirty="0">
                <a:latin typeface="Arial"/>
                <a:cs typeface="Arial"/>
              </a:rPr>
              <a:t>yaitu </a:t>
            </a:r>
            <a:r>
              <a:rPr sz="1667" spc="-257" dirty="0">
                <a:latin typeface="Tinos"/>
                <a:cs typeface="Tinos"/>
              </a:rPr>
              <a:t>𝑐</a:t>
            </a:r>
            <a:r>
              <a:rPr sz="1828" spc="-385" baseline="-16081" dirty="0">
                <a:latin typeface="Tinos"/>
                <a:cs typeface="Tinos"/>
              </a:rPr>
              <a:t>1 </a:t>
            </a:r>
            <a:r>
              <a:rPr sz="1667" spc="305" dirty="0">
                <a:latin typeface="Tinos"/>
                <a:cs typeface="Tinos"/>
              </a:rPr>
              <a:t>= </a:t>
            </a:r>
            <a:r>
              <a:rPr sz="1828" spc="139" baseline="-38011" dirty="0">
                <a:latin typeface="Tinos"/>
                <a:cs typeface="Tinos"/>
              </a:rPr>
              <a:t>2 </a:t>
            </a:r>
            <a:r>
              <a:rPr sz="1667" spc="-80" dirty="0">
                <a:latin typeface="Arial"/>
                <a:cs typeface="Arial"/>
              </a:rPr>
              <a:t>dan </a:t>
            </a:r>
            <a:r>
              <a:rPr sz="1667" spc="-237" dirty="0">
                <a:latin typeface="Tinos"/>
                <a:cs typeface="Tinos"/>
              </a:rPr>
              <a:t>𝑐</a:t>
            </a:r>
            <a:r>
              <a:rPr sz="1828" spc="-356" baseline="-16081" dirty="0">
                <a:latin typeface="Tinos"/>
                <a:cs typeface="Tinos"/>
              </a:rPr>
              <a:t>2</a:t>
            </a:r>
            <a:r>
              <a:rPr sz="1828" spc="-283" baseline="-16081" dirty="0">
                <a:latin typeface="Tinos"/>
                <a:cs typeface="Tinos"/>
              </a:rPr>
              <a:t> </a:t>
            </a:r>
            <a:r>
              <a:rPr sz="1667" spc="305" dirty="0">
                <a:latin typeface="Tinos"/>
                <a:cs typeface="Tinos"/>
              </a:rPr>
              <a:t>=</a:t>
            </a:r>
            <a:endParaRPr sz="1667">
              <a:latin typeface="Tinos"/>
              <a:cs typeface="Tino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3515" y="3472135"/>
            <a:ext cx="1197707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998110" algn="l"/>
              </a:tabLst>
            </a:pPr>
            <a:r>
              <a:rPr sz="1218" spc="-189" dirty="0">
                <a:latin typeface="Tinos"/>
                <a:cs typeface="Tinos"/>
              </a:rPr>
              <a:t>𝜋	</a:t>
            </a:r>
            <a:r>
              <a:rPr sz="1218" spc="87" dirty="0">
                <a:latin typeface="Tinos"/>
                <a:cs typeface="Tinos"/>
              </a:rPr>
              <a:t>3</a:t>
            </a:r>
            <a:r>
              <a:rPr sz="1218" spc="-189" dirty="0">
                <a:latin typeface="Tinos"/>
                <a:cs typeface="Tinos"/>
              </a:rPr>
              <a:t>𝜋</a:t>
            </a:r>
            <a:endParaRPr sz="1218">
              <a:latin typeface="Tinos"/>
              <a:cs typeface="Tino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71184" y="3690532"/>
            <a:ext cx="194663" cy="13846"/>
          </a:xfrm>
          <a:custGeom>
            <a:avLst/>
            <a:gdLst/>
            <a:ahLst/>
            <a:cxnLst/>
            <a:rect l="l" t="t" r="r" b="b"/>
            <a:pathLst>
              <a:path w="303529" h="21589">
                <a:moveTo>
                  <a:pt x="303275" y="0"/>
                </a:moveTo>
                <a:lnTo>
                  <a:pt x="0" y="0"/>
                </a:lnTo>
                <a:lnTo>
                  <a:pt x="0" y="21335"/>
                </a:lnTo>
                <a:lnTo>
                  <a:pt x="303275" y="21335"/>
                </a:lnTo>
                <a:lnTo>
                  <a:pt x="303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3" name="object 23"/>
          <p:cNvSpPr txBox="1"/>
          <p:nvPr/>
        </p:nvSpPr>
        <p:spPr>
          <a:xfrm>
            <a:off x="7515654" y="3702799"/>
            <a:ext cx="105884" cy="1952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218" spc="93" dirty="0">
                <a:latin typeface="Tinos"/>
                <a:cs typeface="Tinos"/>
              </a:rPr>
              <a:t>2</a:t>
            </a:r>
            <a:endParaRPr sz="1218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278" y="67496"/>
            <a:ext cx="10515600" cy="651966"/>
          </a:xfrm>
          <a:prstGeom prst="rect">
            <a:avLst/>
          </a:prstGeom>
        </p:spPr>
        <p:txBody>
          <a:bodyPr vert="horz" wrap="square" lIns="0" tIns="163061" rIns="0" bIns="0" rtlCol="0" anchor="ctr">
            <a:spAutoFit/>
          </a:bodyPr>
          <a:lstStyle/>
          <a:p>
            <a:pPr marL="8145" marR="3258">
              <a:lnSpc>
                <a:spcPts val="1937"/>
              </a:lnSpc>
              <a:spcBef>
                <a:spcPts val="308"/>
              </a:spcBef>
              <a:tabLst>
                <a:tab pos="3390967" algn="l"/>
                <a:tab pos="6284304" algn="l"/>
              </a:tabLst>
            </a:pPr>
            <a:r>
              <a:rPr sz="1800" spc="-382" dirty="0">
                <a:solidFill>
                  <a:srgbClr val="000000"/>
                </a:solidFill>
              </a:rPr>
              <a:t>T</a:t>
            </a:r>
            <a:r>
              <a:rPr sz="1800" spc="-51" dirty="0">
                <a:solidFill>
                  <a:srgbClr val="000000"/>
                </a:solidFill>
              </a:rPr>
              <a:t>eo</a:t>
            </a:r>
            <a:r>
              <a:rPr sz="1800" spc="-55" dirty="0">
                <a:solidFill>
                  <a:srgbClr val="000000"/>
                </a:solidFill>
              </a:rPr>
              <a:t>r</a:t>
            </a:r>
            <a:r>
              <a:rPr sz="1800" spc="-106" dirty="0">
                <a:solidFill>
                  <a:srgbClr val="000000"/>
                </a:solidFill>
              </a:rPr>
              <a:t>ema</a:t>
            </a:r>
            <a:r>
              <a:rPr sz="1800" spc="173" dirty="0">
                <a:solidFill>
                  <a:srgbClr val="000000"/>
                </a:solidFill>
              </a:rPr>
              <a:t> </a:t>
            </a:r>
            <a:r>
              <a:rPr sz="1800" spc="-99" dirty="0">
                <a:solidFill>
                  <a:srgbClr val="000000"/>
                </a:solidFill>
              </a:rPr>
              <a:t>N</a:t>
            </a:r>
            <a:r>
              <a:rPr sz="1800" spc="-42" dirty="0">
                <a:solidFill>
                  <a:srgbClr val="000000"/>
                </a:solidFill>
              </a:rPr>
              <a:t>i</a:t>
            </a:r>
            <a:r>
              <a:rPr sz="1800" spc="-38" dirty="0">
                <a:solidFill>
                  <a:srgbClr val="000000"/>
                </a:solidFill>
              </a:rPr>
              <a:t>lai</a:t>
            </a:r>
            <a:r>
              <a:rPr sz="1800" spc="180" dirty="0">
                <a:solidFill>
                  <a:srgbClr val="000000"/>
                </a:solidFill>
              </a:rPr>
              <a:t> </a:t>
            </a:r>
            <a:r>
              <a:rPr sz="1800" spc="-262" dirty="0">
                <a:solidFill>
                  <a:srgbClr val="000000"/>
                </a:solidFill>
              </a:rPr>
              <a:t>R</a:t>
            </a:r>
            <a:r>
              <a:rPr sz="1800" spc="-208" dirty="0">
                <a:solidFill>
                  <a:srgbClr val="000000"/>
                </a:solidFill>
              </a:rPr>
              <a:t>a</a:t>
            </a:r>
            <a:r>
              <a:rPr sz="1800" spc="73" dirty="0">
                <a:solidFill>
                  <a:srgbClr val="000000"/>
                </a:solidFill>
              </a:rPr>
              <a:t>t</a:t>
            </a:r>
            <a:r>
              <a:rPr sz="1800" spc="-141" dirty="0">
                <a:solidFill>
                  <a:srgbClr val="000000"/>
                </a:solidFill>
              </a:rPr>
              <a:t>a</a:t>
            </a:r>
            <a:r>
              <a:rPr sz="1800" spc="186" dirty="0">
                <a:solidFill>
                  <a:srgbClr val="000000"/>
                </a:solidFill>
              </a:rPr>
              <a:t> </a:t>
            </a:r>
            <a:r>
              <a:rPr sz="1800" spc="-106" dirty="0">
                <a:solidFill>
                  <a:srgbClr val="000000"/>
                </a:solidFill>
              </a:rPr>
              <a:t>–</a:t>
            </a:r>
            <a:r>
              <a:rPr sz="1800" spc="192" dirty="0">
                <a:solidFill>
                  <a:srgbClr val="000000"/>
                </a:solidFill>
              </a:rPr>
              <a:t> </a:t>
            </a:r>
            <a:r>
              <a:rPr sz="1800" spc="-262" dirty="0">
                <a:solidFill>
                  <a:srgbClr val="000000"/>
                </a:solidFill>
              </a:rPr>
              <a:t>R</a:t>
            </a:r>
            <a:r>
              <a:rPr sz="1800" spc="-212" dirty="0">
                <a:solidFill>
                  <a:srgbClr val="000000"/>
                </a:solidFill>
              </a:rPr>
              <a:t>a</a:t>
            </a:r>
            <a:r>
              <a:rPr sz="1800" spc="73" dirty="0">
                <a:solidFill>
                  <a:srgbClr val="000000"/>
                </a:solidFill>
              </a:rPr>
              <a:t>t</a:t>
            </a:r>
            <a:r>
              <a:rPr sz="1800" spc="-141" dirty="0">
                <a:solidFill>
                  <a:srgbClr val="000000"/>
                </a:solidFill>
              </a:rPr>
              <a:t>a</a:t>
            </a:r>
            <a:r>
              <a:rPr sz="1800" spc="186" dirty="0">
                <a:solidFill>
                  <a:srgbClr val="000000"/>
                </a:solidFill>
              </a:rPr>
              <a:t> </a:t>
            </a:r>
            <a:r>
              <a:rPr sz="1800" spc="-19" dirty="0">
                <a:solidFill>
                  <a:srgbClr val="000000"/>
                </a:solidFill>
              </a:rPr>
              <a:t>:</a:t>
            </a:r>
            <a:r>
              <a:rPr sz="1800" spc="189" dirty="0">
                <a:solidFill>
                  <a:srgbClr val="000000"/>
                </a:solidFill>
              </a:rPr>
              <a:t> </a:t>
            </a:r>
            <a:r>
              <a:rPr sz="1800" spc="-218" dirty="0"/>
              <a:t>J</a:t>
            </a:r>
            <a:r>
              <a:rPr sz="1800" spc="-109" dirty="0"/>
              <a:t>i</a:t>
            </a:r>
            <a:r>
              <a:rPr sz="1800" spc="-115" dirty="0"/>
              <a:t>k</a:t>
            </a:r>
            <a:r>
              <a:rPr sz="1800" spc="-141" dirty="0"/>
              <a:t>a</a:t>
            </a:r>
            <a:r>
              <a:rPr sz="1800" spc="189" dirty="0"/>
              <a:t> </a:t>
            </a:r>
            <a:r>
              <a:rPr sz="1800" spc="-529" dirty="0">
                <a:latin typeface="Tinos"/>
                <a:cs typeface="Tinos"/>
              </a:rPr>
              <a:t>𝑓</a:t>
            </a:r>
            <a:r>
              <a:rPr sz="1800" dirty="0">
                <a:latin typeface="Tinos"/>
                <a:cs typeface="Tinos"/>
              </a:rPr>
              <a:t>	</a:t>
            </a:r>
            <a:r>
              <a:rPr sz="1800" spc="-103" dirty="0"/>
              <a:t>dap</a:t>
            </a:r>
            <a:r>
              <a:rPr sz="1800" spc="-115" dirty="0"/>
              <a:t>a</a:t>
            </a:r>
            <a:r>
              <a:rPr sz="1800" spc="99" dirty="0"/>
              <a:t>t</a:t>
            </a:r>
            <a:r>
              <a:rPr sz="1800" spc="192" dirty="0"/>
              <a:t> </a:t>
            </a:r>
            <a:r>
              <a:rPr sz="1800" spc="-35" dirty="0"/>
              <a:t>d</a:t>
            </a:r>
            <a:r>
              <a:rPr sz="1800" spc="-22" dirty="0"/>
              <a:t>i</a:t>
            </a:r>
            <a:r>
              <a:rPr sz="1800" spc="103" dirty="0"/>
              <a:t>t</a:t>
            </a:r>
            <a:r>
              <a:rPr sz="1800" spc="-32" dirty="0"/>
              <a:t>uru</a:t>
            </a:r>
            <a:r>
              <a:rPr sz="1800" spc="-77" dirty="0"/>
              <a:t>n</a:t>
            </a:r>
            <a:r>
              <a:rPr sz="1800" spc="-96" dirty="0"/>
              <a:t>k</a:t>
            </a:r>
            <a:r>
              <a:rPr sz="1800" spc="-99" dirty="0"/>
              <a:t>an</a:t>
            </a:r>
            <a:r>
              <a:rPr sz="1800" spc="202" dirty="0"/>
              <a:t> </a:t>
            </a:r>
            <a:r>
              <a:rPr sz="1800" spc="-103" dirty="0"/>
              <a:t>pad</a:t>
            </a:r>
            <a:r>
              <a:rPr sz="1800" spc="-99" dirty="0"/>
              <a:t>a</a:t>
            </a:r>
            <a:r>
              <a:rPr sz="1800" spc="192" dirty="0"/>
              <a:t> </a:t>
            </a:r>
            <a:r>
              <a:rPr sz="1800" spc="147" dirty="0">
                <a:latin typeface="Tinos"/>
                <a:cs typeface="Tinos"/>
              </a:rPr>
              <a:t>(</a:t>
            </a:r>
            <a:r>
              <a:rPr sz="1800" spc="-468" dirty="0">
                <a:latin typeface="Tinos"/>
                <a:cs typeface="Tinos"/>
              </a:rPr>
              <a:t>𝑎</a:t>
            </a:r>
            <a:r>
              <a:rPr sz="1800" spc="-83" dirty="0">
                <a:latin typeface="Tinos"/>
                <a:cs typeface="Tinos"/>
              </a:rPr>
              <a:t>,</a:t>
            </a:r>
            <a:r>
              <a:rPr sz="1800" spc="-157" dirty="0">
                <a:latin typeface="Tinos"/>
                <a:cs typeface="Tinos"/>
              </a:rPr>
              <a:t> </a:t>
            </a:r>
            <a:r>
              <a:rPr sz="1800" spc="-516" dirty="0">
                <a:latin typeface="Tinos"/>
                <a:cs typeface="Tinos"/>
              </a:rPr>
              <a:t>𝑏</a:t>
            </a:r>
            <a:r>
              <a:rPr sz="1800" spc="144" dirty="0">
                <a:latin typeface="Tinos"/>
                <a:cs typeface="Tinos"/>
              </a:rPr>
              <a:t>)</a:t>
            </a:r>
            <a:r>
              <a:rPr sz="1800" dirty="0">
                <a:latin typeface="Tinos"/>
                <a:cs typeface="Tinos"/>
              </a:rPr>
              <a:t>	</a:t>
            </a:r>
            <a:r>
              <a:rPr sz="1800" spc="-103" dirty="0"/>
              <a:t>d</a:t>
            </a:r>
            <a:r>
              <a:rPr sz="1800" spc="-93" dirty="0"/>
              <a:t>a</a:t>
            </a:r>
            <a:r>
              <a:rPr sz="1800" spc="-38" dirty="0"/>
              <a:t>n  kontinu </a:t>
            </a:r>
            <a:r>
              <a:rPr sz="1800" spc="-103" dirty="0"/>
              <a:t>pada </a:t>
            </a:r>
            <a:r>
              <a:rPr sz="1800" spc="-186" dirty="0">
                <a:latin typeface="Tinos"/>
                <a:cs typeface="Tinos"/>
              </a:rPr>
              <a:t>[𝑎 </a:t>
            </a:r>
            <a:r>
              <a:rPr sz="1800" spc="-83" dirty="0">
                <a:latin typeface="Tinos"/>
                <a:cs typeface="Tinos"/>
              </a:rPr>
              <a:t>, </a:t>
            </a:r>
            <a:r>
              <a:rPr sz="1800" spc="-141" dirty="0">
                <a:latin typeface="Tinos"/>
                <a:cs typeface="Tinos"/>
              </a:rPr>
              <a:t>𝑏]</a:t>
            </a:r>
            <a:r>
              <a:rPr sz="1800" spc="-141" dirty="0"/>
              <a:t>, </a:t>
            </a:r>
            <a:r>
              <a:rPr sz="1800" spc="-115" dirty="0"/>
              <a:t>maka </a:t>
            </a:r>
            <a:r>
              <a:rPr sz="1800" spc="-45" dirty="0"/>
              <a:t>terdapat </a:t>
            </a:r>
            <a:r>
              <a:rPr sz="1800" spc="-71" dirty="0"/>
              <a:t>sedikitnya </a:t>
            </a:r>
            <a:r>
              <a:rPr sz="1800" spc="-77" dirty="0"/>
              <a:t>satu </a:t>
            </a:r>
            <a:r>
              <a:rPr sz="1800" spc="26" dirty="0"/>
              <a:t>titik </a:t>
            </a:r>
            <a:r>
              <a:rPr sz="1800" spc="-573" dirty="0">
                <a:latin typeface="Tinos"/>
                <a:cs typeface="Tinos"/>
              </a:rPr>
              <a:t>𝑐</a:t>
            </a:r>
            <a:r>
              <a:rPr sz="1800" spc="90" dirty="0">
                <a:latin typeface="Tinos"/>
                <a:cs typeface="Tinos"/>
              </a:rPr>
              <a:t> </a:t>
            </a:r>
            <a:r>
              <a:rPr sz="1800" spc="-80" dirty="0"/>
              <a:t>dalam </a:t>
            </a:r>
            <a:r>
              <a:rPr sz="1800" spc="-125" dirty="0">
                <a:latin typeface="Tinos"/>
                <a:cs typeface="Tinos"/>
              </a:rPr>
              <a:t>(𝑎 </a:t>
            </a:r>
            <a:r>
              <a:rPr sz="1800" spc="-83" dirty="0">
                <a:latin typeface="Tinos"/>
                <a:cs typeface="Tinos"/>
              </a:rPr>
              <a:t>,</a:t>
            </a:r>
            <a:r>
              <a:rPr sz="1800" spc="-26" dirty="0">
                <a:latin typeface="Tinos"/>
                <a:cs typeface="Tinos"/>
              </a:rPr>
              <a:t> </a:t>
            </a:r>
            <a:r>
              <a:rPr sz="1800" spc="-125" dirty="0">
                <a:latin typeface="Tinos"/>
                <a:cs typeface="Tinos"/>
              </a:rPr>
              <a:t>𝑏)</a:t>
            </a:r>
          </a:p>
        </p:txBody>
      </p:sp>
      <p:sp>
        <p:nvSpPr>
          <p:cNvPr id="3" name="object 3"/>
          <p:cNvSpPr/>
          <p:nvPr/>
        </p:nvSpPr>
        <p:spPr>
          <a:xfrm>
            <a:off x="4204756" y="1051912"/>
            <a:ext cx="818155" cy="14661"/>
          </a:xfrm>
          <a:custGeom>
            <a:avLst/>
            <a:gdLst/>
            <a:ahLst/>
            <a:cxnLst/>
            <a:rect l="l" t="t" r="r" b="b"/>
            <a:pathLst>
              <a:path w="1275714" h="22860">
                <a:moveTo>
                  <a:pt x="1275588" y="0"/>
                </a:moveTo>
                <a:lnTo>
                  <a:pt x="0" y="0"/>
                </a:lnTo>
                <a:lnTo>
                  <a:pt x="0" y="22860"/>
                </a:lnTo>
                <a:lnTo>
                  <a:pt x="1275588" y="22860"/>
                </a:lnTo>
                <a:lnTo>
                  <a:pt x="1275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4322938" y="865313"/>
            <a:ext cx="213803" cy="153938"/>
          </a:xfrm>
          <a:custGeom>
            <a:avLst/>
            <a:gdLst/>
            <a:ahLst/>
            <a:cxnLst/>
            <a:rect l="l" t="t" r="r" b="b"/>
            <a:pathLst>
              <a:path w="333375" h="240030">
                <a:moveTo>
                  <a:pt x="256793" y="0"/>
                </a:moveTo>
                <a:lnTo>
                  <a:pt x="253364" y="9651"/>
                </a:lnTo>
                <a:lnTo>
                  <a:pt x="267247" y="15730"/>
                </a:lnTo>
                <a:lnTo>
                  <a:pt x="279177" y="24082"/>
                </a:lnTo>
                <a:lnTo>
                  <a:pt x="303420" y="62773"/>
                </a:lnTo>
                <a:lnTo>
                  <a:pt x="311403" y="118744"/>
                </a:lnTo>
                <a:lnTo>
                  <a:pt x="310520" y="139888"/>
                </a:lnTo>
                <a:lnTo>
                  <a:pt x="297179" y="191769"/>
                </a:lnTo>
                <a:lnTo>
                  <a:pt x="267390" y="224149"/>
                </a:lnTo>
                <a:lnTo>
                  <a:pt x="253746" y="230250"/>
                </a:lnTo>
                <a:lnTo>
                  <a:pt x="256793" y="239902"/>
                </a:lnTo>
                <a:lnTo>
                  <a:pt x="302585" y="212685"/>
                </a:lnTo>
                <a:lnTo>
                  <a:pt x="328358" y="162385"/>
                </a:lnTo>
                <a:lnTo>
                  <a:pt x="333248" y="120014"/>
                </a:lnTo>
                <a:lnTo>
                  <a:pt x="332009" y="98008"/>
                </a:lnTo>
                <a:lnTo>
                  <a:pt x="322103" y="59043"/>
                </a:lnTo>
                <a:lnTo>
                  <a:pt x="289448" y="15351"/>
                </a:lnTo>
                <a:lnTo>
                  <a:pt x="274198" y="6264"/>
                </a:lnTo>
                <a:lnTo>
                  <a:pt x="256793" y="0"/>
                </a:lnTo>
                <a:close/>
              </a:path>
              <a:path w="333375" h="240030">
                <a:moveTo>
                  <a:pt x="76580" y="0"/>
                </a:moveTo>
                <a:lnTo>
                  <a:pt x="30789" y="27271"/>
                </a:lnTo>
                <a:lnTo>
                  <a:pt x="4953" y="77692"/>
                </a:lnTo>
                <a:lnTo>
                  <a:pt x="0" y="120014"/>
                </a:lnTo>
                <a:lnTo>
                  <a:pt x="1238" y="142039"/>
                </a:lnTo>
                <a:lnTo>
                  <a:pt x="11144" y="181040"/>
                </a:lnTo>
                <a:lnTo>
                  <a:pt x="43814" y="224567"/>
                </a:lnTo>
                <a:lnTo>
                  <a:pt x="76580" y="239902"/>
                </a:lnTo>
                <a:lnTo>
                  <a:pt x="79628" y="230250"/>
                </a:lnTo>
                <a:lnTo>
                  <a:pt x="65912" y="224149"/>
                </a:lnTo>
                <a:lnTo>
                  <a:pt x="54101" y="215725"/>
                </a:lnTo>
                <a:lnTo>
                  <a:pt x="29954" y="176412"/>
                </a:lnTo>
                <a:lnTo>
                  <a:pt x="21971" y="118744"/>
                </a:lnTo>
                <a:lnTo>
                  <a:pt x="22854" y="98294"/>
                </a:lnTo>
                <a:lnTo>
                  <a:pt x="36195" y="47751"/>
                </a:lnTo>
                <a:lnTo>
                  <a:pt x="66127" y="15730"/>
                </a:lnTo>
                <a:lnTo>
                  <a:pt x="80010" y="9651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4420839" y="1064619"/>
            <a:ext cx="381995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240" dirty="0">
                <a:latin typeface="Tinos"/>
                <a:cs typeface="Tinos"/>
              </a:rPr>
              <a:t>𝑏</a:t>
            </a:r>
            <a:r>
              <a:rPr sz="1315" spc="-231" dirty="0">
                <a:latin typeface="Tinos"/>
                <a:cs typeface="Tinos"/>
              </a:rPr>
              <a:t> </a:t>
            </a:r>
            <a:r>
              <a:rPr sz="1315" dirty="0">
                <a:latin typeface="Tinos"/>
                <a:cs typeface="Tinos"/>
              </a:rPr>
              <a:t>−𝑎</a:t>
            </a:r>
            <a:endParaRPr sz="1315">
              <a:latin typeface="Tinos"/>
              <a:cs typeface="Tino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6774" y="816003"/>
            <a:ext cx="892273" cy="366474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lnSpc>
                <a:spcPts val="1077"/>
              </a:lnSpc>
              <a:spcBef>
                <a:spcPts val="58"/>
              </a:spcBef>
            </a:pPr>
            <a:r>
              <a:rPr sz="1315" spc="-237" dirty="0">
                <a:latin typeface="Tinos"/>
                <a:cs typeface="Tinos"/>
              </a:rPr>
              <a:t>𝑓 </a:t>
            </a:r>
            <a:r>
              <a:rPr sz="1315" spc="-240" dirty="0">
                <a:latin typeface="Tinos"/>
                <a:cs typeface="Tinos"/>
              </a:rPr>
              <a:t>𝑏</a:t>
            </a:r>
            <a:r>
              <a:rPr sz="1315" spc="-199" dirty="0">
                <a:latin typeface="Tinos"/>
                <a:cs typeface="Tinos"/>
              </a:rPr>
              <a:t> </a:t>
            </a:r>
            <a:r>
              <a:rPr sz="1315" spc="6" dirty="0">
                <a:latin typeface="Tinos"/>
                <a:cs typeface="Tinos"/>
              </a:rPr>
              <a:t>−𝑓(𝑎)</a:t>
            </a:r>
            <a:endParaRPr sz="1315" dirty="0">
              <a:latin typeface="Tinos"/>
              <a:cs typeface="Tinos"/>
            </a:endParaRPr>
          </a:p>
          <a:p>
            <a:pPr marR="3258" algn="r">
              <a:lnSpc>
                <a:spcPts val="1655"/>
              </a:lnSpc>
            </a:pPr>
            <a:r>
              <a:rPr sz="1796" spc="-48" dirty="0">
                <a:latin typeface="Arial"/>
                <a:cs typeface="Arial"/>
              </a:rPr>
              <a:t>.</a:t>
            </a:r>
            <a:endParaRPr sz="1796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8222" y="788605"/>
            <a:ext cx="1358161" cy="764282"/>
          </a:xfrm>
          <a:prstGeom prst="rect">
            <a:avLst/>
          </a:prstGeom>
        </p:spPr>
        <p:txBody>
          <a:bodyPr vert="horz" wrap="square" lIns="0" tIns="107920" rIns="0" bIns="0" rtlCol="0">
            <a:spAutoFit/>
          </a:bodyPr>
          <a:lstStyle/>
          <a:p>
            <a:pPr marL="24434">
              <a:spcBef>
                <a:spcPts val="850"/>
              </a:spcBef>
            </a:pPr>
            <a:r>
              <a:rPr sz="1796" spc="-112" dirty="0">
                <a:solidFill>
                  <a:srgbClr val="00AFEF"/>
                </a:solidFill>
                <a:latin typeface="Arial"/>
                <a:cs typeface="Arial"/>
              </a:rPr>
              <a:t>sehingga </a:t>
            </a:r>
            <a:r>
              <a:rPr sz="1796" spc="-64" dirty="0">
                <a:latin typeface="Tinos"/>
                <a:cs typeface="Tinos"/>
              </a:rPr>
              <a:t>𝑓</a:t>
            </a:r>
            <a:r>
              <a:rPr sz="1972" spc="-96" baseline="27100" dirty="0">
                <a:latin typeface="Tinos"/>
                <a:cs typeface="Tinos"/>
              </a:rPr>
              <a:t>′</a:t>
            </a:r>
            <a:r>
              <a:rPr sz="1972" spc="-57" baseline="27100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 dirty="0">
              <a:latin typeface="Tinos"/>
              <a:cs typeface="Tinos"/>
            </a:endParaRPr>
          </a:p>
          <a:p>
            <a:pPr marL="24434">
              <a:spcBef>
                <a:spcPts val="782"/>
              </a:spcBef>
            </a:pPr>
            <a:r>
              <a:rPr sz="1796" spc="-87" dirty="0">
                <a:latin typeface="Arial"/>
                <a:cs typeface="Arial"/>
              </a:rPr>
              <a:t>Contoh</a:t>
            </a:r>
            <a:r>
              <a:rPr sz="1796" spc="-96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6988" y="1656508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4" y="13335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2" y="328929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 txBox="1"/>
          <p:nvPr/>
        </p:nvSpPr>
        <p:spPr>
          <a:xfrm>
            <a:off x="2717498" y="1591235"/>
            <a:ext cx="6725645" cy="2163317"/>
          </a:xfrm>
          <a:prstGeom prst="rect">
            <a:avLst/>
          </a:prstGeom>
        </p:spPr>
        <p:txBody>
          <a:bodyPr vert="horz" wrap="square" lIns="0" tIns="39910" rIns="0" bIns="0" rtlCol="0">
            <a:spAutoFit/>
          </a:bodyPr>
          <a:lstStyle/>
          <a:p>
            <a:pPr marL="65156" marR="26877" algn="just">
              <a:lnSpc>
                <a:spcPts val="1930"/>
              </a:lnSpc>
              <a:spcBef>
                <a:spcPts val="314"/>
              </a:spcBef>
            </a:pPr>
            <a:r>
              <a:rPr sz="1796" spc="-71" dirty="0">
                <a:latin typeface="Arial"/>
                <a:cs typeface="Arial"/>
              </a:rPr>
              <a:t>Diberikan </a:t>
            </a:r>
            <a:r>
              <a:rPr sz="1796" spc="-410" dirty="0">
                <a:latin typeface="Tinos"/>
                <a:cs typeface="Tinos"/>
              </a:rPr>
              <a:t>𝑓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326" dirty="0">
                <a:latin typeface="Tinos"/>
                <a:cs typeface="Tinos"/>
              </a:rPr>
              <a:t>= </a:t>
            </a:r>
            <a:r>
              <a:rPr sz="1796" spc="-125" dirty="0">
                <a:latin typeface="Tinos"/>
                <a:cs typeface="Tinos"/>
              </a:rPr>
              <a:t>𝑥</a:t>
            </a:r>
            <a:r>
              <a:rPr sz="1972" spc="-187" baseline="27100" dirty="0">
                <a:latin typeface="Tinos"/>
                <a:cs typeface="Tinos"/>
              </a:rPr>
              <a:t>3 </a:t>
            </a:r>
            <a:r>
              <a:rPr sz="1796" spc="326" dirty="0">
                <a:latin typeface="Tinos"/>
                <a:cs typeface="Tinos"/>
              </a:rPr>
              <a:t>+ </a:t>
            </a:r>
            <a:r>
              <a:rPr sz="1796" spc="93" dirty="0">
                <a:latin typeface="Tinos"/>
                <a:cs typeface="Tinos"/>
              </a:rPr>
              <a:t>1 </a:t>
            </a:r>
            <a:r>
              <a:rPr sz="1796" spc="-48" dirty="0">
                <a:latin typeface="Arial"/>
                <a:cs typeface="Arial"/>
              </a:rPr>
              <a:t>tunjukkan </a:t>
            </a:r>
            <a:r>
              <a:rPr sz="1796" spc="-90" dirty="0">
                <a:latin typeface="Arial"/>
                <a:cs typeface="Arial"/>
              </a:rPr>
              <a:t>bahwa</a:t>
            </a:r>
            <a:r>
              <a:rPr sz="1796" spc="317" dirty="0">
                <a:latin typeface="Arial"/>
                <a:cs typeface="Arial"/>
              </a:rPr>
              <a:t> </a:t>
            </a:r>
            <a:r>
              <a:rPr sz="1796" spc="-410" dirty="0">
                <a:latin typeface="Tinos"/>
                <a:cs typeface="Tinos"/>
              </a:rPr>
              <a:t>𝑓 </a:t>
            </a:r>
            <a:r>
              <a:rPr sz="1796" spc="-64" dirty="0">
                <a:latin typeface="Arial"/>
                <a:cs typeface="Arial"/>
              </a:rPr>
              <a:t>memenuhi </a:t>
            </a:r>
            <a:r>
              <a:rPr sz="1796" spc="-67" dirty="0">
                <a:latin typeface="Arial"/>
                <a:cs typeface="Arial"/>
              </a:rPr>
              <a:t>hipotesa  </a:t>
            </a:r>
            <a:r>
              <a:rPr sz="1796" spc="-122" dirty="0">
                <a:latin typeface="Arial"/>
                <a:cs typeface="Arial"/>
              </a:rPr>
              <a:t>Teorema </a:t>
            </a:r>
            <a:r>
              <a:rPr sz="1796" spc="-51" dirty="0">
                <a:latin typeface="Arial"/>
                <a:cs typeface="Arial"/>
              </a:rPr>
              <a:t>Nilai </a:t>
            </a:r>
            <a:r>
              <a:rPr sz="1796" spc="-135" dirty="0">
                <a:latin typeface="Arial"/>
                <a:cs typeface="Arial"/>
              </a:rPr>
              <a:t>Rata </a:t>
            </a:r>
            <a:r>
              <a:rPr sz="1796" spc="-106" dirty="0">
                <a:latin typeface="Arial"/>
                <a:cs typeface="Arial"/>
              </a:rPr>
              <a:t>– </a:t>
            </a:r>
            <a:r>
              <a:rPr sz="1796" spc="-135" dirty="0">
                <a:latin typeface="Arial"/>
                <a:cs typeface="Arial"/>
              </a:rPr>
              <a:t>Rata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61" dirty="0">
                <a:latin typeface="Tinos"/>
                <a:cs typeface="Tinos"/>
              </a:rPr>
              <a:t>[1 </a:t>
            </a:r>
            <a:r>
              <a:rPr sz="1796" spc="-83" dirty="0">
                <a:latin typeface="Tinos"/>
                <a:cs typeface="Tinos"/>
              </a:rPr>
              <a:t>, </a:t>
            </a:r>
            <a:r>
              <a:rPr sz="1796" spc="58" dirty="0">
                <a:latin typeface="Tinos"/>
                <a:cs typeface="Tinos"/>
              </a:rPr>
              <a:t>2]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48" dirty="0">
                <a:latin typeface="Arial"/>
                <a:cs typeface="Arial"/>
              </a:rPr>
              <a:t>tentukan </a:t>
            </a:r>
            <a:r>
              <a:rPr sz="1796" spc="-115" dirty="0">
                <a:latin typeface="Arial"/>
                <a:cs typeface="Arial"/>
              </a:rPr>
              <a:t>semua</a:t>
            </a:r>
            <a:r>
              <a:rPr sz="1796" spc="-32" dirty="0">
                <a:latin typeface="Arial"/>
                <a:cs typeface="Arial"/>
              </a:rPr>
              <a:t> </a:t>
            </a:r>
            <a:r>
              <a:rPr sz="1796" spc="-35" dirty="0">
                <a:latin typeface="Arial"/>
                <a:cs typeface="Arial"/>
              </a:rPr>
              <a:t>nilai</a:t>
            </a:r>
            <a:endParaRPr sz="1796">
              <a:latin typeface="Arial"/>
              <a:cs typeface="Arial"/>
            </a:endParaRPr>
          </a:p>
          <a:p>
            <a:pPr marL="65156" algn="just">
              <a:lnSpc>
                <a:spcPts val="1914"/>
              </a:lnSpc>
            </a:pPr>
            <a:r>
              <a:rPr sz="1796" spc="-573" dirty="0">
                <a:latin typeface="Tinos"/>
                <a:cs typeface="Tinos"/>
              </a:rPr>
              <a:t>𝑐</a:t>
            </a:r>
            <a:r>
              <a:rPr sz="1796" spc="16" dirty="0">
                <a:latin typeface="Tinos"/>
                <a:cs typeface="Tinos"/>
              </a:rPr>
              <a:t>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26" dirty="0">
                <a:latin typeface="Arial"/>
                <a:cs typeface="Arial"/>
              </a:rPr>
              <a:t>titik </a:t>
            </a:r>
            <a:r>
              <a:rPr sz="1796" spc="-73" dirty="0">
                <a:latin typeface="Arial"/>
                <a:cs typeface="Arial"/>
              </a:rPr>
              <a:t>ekstrimnya </a:t>
            </a:r>
            <a:r>
              <a:rPr sz="1796" spc="-42" dirty="0">
                <a:latin typeface="Arial"/>
                <a:cs typeface="Arial"/>
              </a:rPr>
              <a:t>dijamin </a:t>
            </a:r>
            <a:r>
              <a:rPr sz="1796" spc="-55" dirty="0">
                <a:latin typeface="Arial"/>
                <a:cs typeface="Arial"/>
              </a:rPr>
              <a:t>oleh</a:t>
            </a:r>
            <a:r>
              <a:rPr sz="1796" spc="-154" dirty="0">
                <a:latin typeface="Arial"/>
                <a:cs typeface="Arial"/>
              </a:rPr>
              <a:t> </a:t>
            </a:r>
            <a:r>
              <a:rPr sz="1796" spc="-55" dirty="0">
                <a:latin typeface="Arial"/>
                <a:cs typeface="Arial"/>
              </a:rPr>
              <a:t>teorema.</a:t>
            </a:r>
            <a:endParaRPr sz="1796">
              <a:latin typeface="Arial"/>
              <a:cs typeface="Arial"/>
            </a:endParaRPr>
          </a:p>
          <a:p>
            <a:pPr marL="65156" algn="just">
              <a:spcBef>
                <a:spcPts val="423"/>
              </a:spcBef>
            </a:pPr>
            <a:r>
              <a:rPr sz="1796" spc="-112" dirty="0">
                <a:latin typeface="Arial"/>
                <a:cs typeface="Arial"/>
              </a:rPr>
              <a:t>Penyelesaian</a:t>
            </a:r>
            <a:r>
              <a:rPr sz="1796" spc="-103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  <a:p>
            <a:pPr marL="65156" marR="28913" algn="just">
              <a:lnSpc>
                <a:spcPts val="1937"/>
              </a:lnSpc>
              <a:spcBef>
                <a:spcPts val="677"/>
              </a:spcBef>
            </a:pPr>
            <a:r>
              <a:rPr sz="1796" spc="-125" dirty="0">
                <a:latin typeface="Arial"/>
                <a:cs typeface="Arial"/>
              </a:rPr>
              <a:t>Karena </a:t>
            </a:r>
            <a:r>
              <a:rPr sz="1796" spc="-414" dirty="0">
                <a:latin typeface="Tinos"/>
                <a:cs typeface="Tinos"/>
              </a:rPr>
              <a:t>𝑓 </a:t>
            </a:r>
            <a:r>
              <a:rPr sz="1796" spc="-42" dirty="0">
                <a:latin typeface="Arial"/>
                <a:cs typeface="Arial"/>
              </a:rPr>
              <a:t>polinomial, </a:t>
            </a:r>
            <a:r>
              <a:rPr sz="1796" spc="-115" dirty="0">
                <a:latin typeface="Arial"/>
                <a:cs typeface="Arial"/>
              </a:rPr>
              <a:t>maka </a:t>
            </a:r>
            <a:r>
              <a:rPr sz="1796" spc="-414" dirty="0">
                <a:latin typeface="Tinos"/>
                <a:cs typeface="Tinos"/>
              </a:rPr>
              <a:t>𝑓 </a:t>
            </a:r>
            <a:r>
              <a:rPr sz="1796" spc="-38" dirty="0">
                <a:latin typeface="Arial"/>
                <a:cs typeface="Arial"/>
              </a:rPr>
              <a:t>kontinu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32" dirty="0">
                <a:latin typeface="Arial"/>
                <a:cs typeface="Arial"/>
              </a:rPr>
              <a:t>terdiferenrial </a:t>
            </a:r>
            <a:r>
              <a:rPr sz="1796" spc="-80" dirty="0">
                <a:latin typeface="Arial"/>
                <a:cs typeface="Arial"/>
              </a:rPr>
              <a:t>dimana-mana.  </a:t>
            </a:r>
            <a:r>
              <a:rPr sz="1796" spc="-93" dirty="0">
                <a:latin typeface="Arial"/>
                <a:cs typeface="Arial"/>
              </a:rPr>
              <a:t>Oleh karena </a:t>
            </a:r>
            <a:r>
              <a:rPr sz="1796" spc="19" dirty="0">
                <a:latin typeface="Arial"/>
                <a:cs typeface="Arial"/>
              </a:rPr>
              <a:t>itu </a:t>
            </a:r>
            <a:r>
              <a:rPr sz="1796" spc="-414" dirty="0">
                <a:latin typeface="Tinos"/>
                <a:cs typeface="Tinos"/>
              </a:rPr>
              <a:t>𝑓 </a:t>
            </a:r>
            <a:r>
              <a:rPr sz="1796" spc="-42" dirty="0">
                <a:latin typeface="Arial"/>
                <a:cs typeface="Arial"/>
              </a:rPr>
              <a:t>kontinu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61" dirty="0">
                <a:latin typeface="Tinos"/>
                <a:cs typeface="Tinos"/>
              </a:rPr>
              <a:t>[1 </a:t>
            </a:r>
            <a:r>
              <a:rPr sz="1796" spc="-83" dirty="0">
                <a:latin typeface="Tinos"/>
                <a:cs typeface="Tinos"/>
              </a:rPr>
              <a:t>, </a:t>
            </a:r>
            <a:r>
              <a:rPr sz="1796" spc="58" dirty="0">
                <a:latin typeface="Tinos"/>
                <a:cs typeface="Tinos"/>
              </a:rPr>
              <a:t>2]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48" dirty="0">
                <a:latin typeface="Arial"/>
                <a:cs typeface="Arial"/>
              </a:rPr>
              <a:t>terdiferensial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119" dirty="0">
                <a:latin typeface="Tinos"/>
                <a:cs typeface="Tinos"/>
              </a:rPr>
              <a:t>(1 </a:t>
            </a:r>
            <a:r>
              <a:rPr sz="1796" spc="-83" dirty="0">
                <a:latin typeface="Tinos"/>
                <a:cs typeface="Tinos"/>
              </a:rPr>
              <a:t>, </a:t>
            </a:r>
            <a:r>
              <a:rPr sz="1796" spc="119" dirty="0">
                <a:latin typeface="Tinos"/>
                <a:cs typeface="Tinos"/>
              </a:rPr>
              <a:t>2)  </a:t>
            </a:r>
            <a:r>
              <a:rPr sz="1796" spc="-112" dirty="0">
                <a:latin typeface="Arial"/>
                <a:cs typeface="Arial"/>
              </a:rPr>
              <a:t>sehingga </a:t>
            </a:r>
            <a:r>
              <a:rPr sz="1796" spc="-67" dirty="0">
                <a:latin typeface="Arial"/>
                <a:cs typeface="Arial"/>
              </a:rPr>
              <a:t>hipotesa </a:t>
            </a:r>
            <a:r>
              <a:rPr sz="1796" spc="-122" dirty="0">
                <a:latin typeface="Arial"/>
                <a:cs typeface="Arial"/>
              </a:rPr>
              <a:t>Teorema </a:t>
            </a:r>
            <a:r>
              <a:rPr sz="1796" spc="-51" dirty="0">
                <a:latin typeface="Arial"/>
                <a:cs typeface="Arial"/>
              </a:rPr>
              <a:t>Nilai </a:t>
            </a:r>
            <a:r>
              <a:rPr sz="1796" spc="-93" dirty="0">
                <a:latin typeface="Arial"/>
                <a:cs typeface="Arial"/>
              </a:rPr>
              <a:t>Rata-rata </a:t>
            </a:r>
            <a:r>
              <a:rPr sz="1796" spc="-48" dirty="0">
                <a:latin typeface="Arial"/>
                <a:cs typeface="Arial"/>
              </a:rPr>
              <a:t>dipenuhi </a:t>
            </a:r>
            <a:r>
              <a:rPr sz="1796" spc="-55" dirty="0">
                <a:latin typeface="Arial"/>
                <a:cs typeface="Arial"/>
              </a:rPr>
              <a:t>oleh </a:t>
            </a:r>
            <a:r>
              <a:rPr sz="1796" spc="-398" dirty="0">
                <a:latin typeface="Tinos"/>
                <a:cs typeface="Tinos"/>
              </a:rPr>
              <a:t>𝑎</a:t>
            </a:r>
            <a:r>
              <a:rPr sz="1796" spc="-346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= </a:t>
            </a:r>
            <a:r>
              <a:rPr sz="1796" spc="93" dirty="0">
                <a:latin typeface="Tinos"/>
                <a:cs typeface="Tinos"/>
              </a:rPr>
              <a:t>1</a:t>
            </a:r>
            <a:r>
              <a:rPr sz="1796" spc="-173" dirty="0">
                <a:latin typeface="Tinos"/>
                <a:cs typeface="Tinos"/>
              </a:rPr>
              <a:t> </a:t>
            </a:r>
            <a:r>
              <a:rPr sz="1796" spc="-87" dirty="0">
                <a:latin typeface="Arial"/>
                <a:cs typeface="Arial"/>
              </a:rPr>
              <a:t>dan</a:t>
            </a:r>
            <a:endParaRPr sz="1796">
              <a:latin typeface="Arial"/>
              <a:cs typeface="Arial"/>
            </a:endParaRPr>
          </a:p>
          <a:p>
            <a:pPr marL="65156" algn="just">
              <a:lnSpc>
                <a:spcPts val="1917"/>
              </a:lnSpc>
            </a:pPr>
            <a:r>
              <a:rPr sz="1796" spc="-433" dirty="0">
                <a:latin typeface="Tinos"/>
                <a:cs typeface="Tinos"/>
              </a:rPr>
              <a:t>𝑏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2</a:t>
            </a:r>
            <a:endParaRPr sz="1796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7506" y="500666"/>
            <a:ext cx="282221" cy="210953"/>
          </a:xfrm>
          <a:custGeom>
            <a:avLst/>
            <a:gdLst/>
            <a:ahLst/>
            <a:cxnLst/>
            <a:rect l="l" t="t" r="r" b="b"/>
            <a:pathLst>
              <a:path w="440054" h="328930">
                <a:moveTo>
                  <a:pt x="335152" y="0"/>
                </a:moveTo>
                <a:lnTo>
                  <a:pt x="330453" y="13334"/>
                </a:lnTo>
                <a:lnTo>
                  <a:pt x="349503" y="21651"/>
                </a:lnTo>
                <a:lnTo>
                  <a:pt x="365887" y="33099"/>
                </a:lnTo>
                <a:lnTo>
                  <a:pt x="390651" y="65531"/>
                </a:lnTo>
                <a:lnTo>
                  <a:pt x="405225" y="109219"/>
                </a:lnTo>
                <a:lnTo>
                  <a:pt x="410082" y="162813"/>
                </a:lnTo>
                <a:lnTo>
                  <a:pt x="408848" y="191845"/>
                </a:lnTo>
                <a:lnTo>
                  <a:pt x="399045" y="241859"/>
                </a:lnTo>
                <a:lnTo>
                  <a:pt x="379503" y="280965"/>
                </a:lnTo>
                <a:lnTo>
                  <a:pt x="349698" y="307306"/>
                </a:lnTo>
                <a:lnTo>
                  <a:pt x="330962" y="315594"/>
                </a:lnTo>
                <a:lnTo>
                  <a:pt x="335152" y="328929"/>
                </a:lnTo>
                <a:lnTo>
                  <a:pt x="379983" y="307895"/>
                </a:lnTo>
                <a:lnTo>
                  <a:pt x="413003" y="271525"/>
                </a:lnTo>
                <a:lnTo>
                  <a:pt x="433292" y="222678"/>
                </a:lnTo>
                <a:lnTo>
                  <a:pt x="440054" y="164591"/>
                </a:lnTo>
                <a:lnTo>
                  <a:pt x="438344" y="134417"/>
                </a:lnTo>
                <a:lnTo>
                  <a:pt x="424731" y="80974"/>
                </a:lnTo>
                <a:lnTo>
                  <a:pt x="397875" y="37468"/>
                </a:lnTo>
                <a:lnTo>
                  <a:pt x="359013" y="8616"/>
                </a:lnTo>
                <a:lnTo>
                  <a:pt x="335152" y="0"/>
                </a:lnTo>
                <a:close/>
              </a:path>
              <a:path w="440054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object 3"/>
          <p:cNvSpPr/>
          <p:nvPr/>
        </p:nvSpPr>
        <p:spPr>
          <a:xfrm>
            <a:off x="4858139" y="500666"/>
            <a:ext cx="275705" cy="210953"/>
          </a:xfrm>
          <a:custGeom>
            <a:avLst/>
            <a:gdLst/>
            <a:ahLst/>
            <a:cxnLst/>
            <a:rect l="l" t="t" r="r" b="b"/>
            <a:pathLst>
              <a:path w="429895" h="328930">
                <a:moveTo>
                  <a:pt x="324485" y="0"/>
                </a:moveTo>
                <a:lnTo>
                  <a:pt x="319786" y="13334"/>
                </a:lnTo>
                <a:lnTo>
                  <a:pt x="338836" y="21651"/>
                </a:lnTo>
                <a:lnTo>
                  <a:pt x="355219" y="33099"/>
                </a:lnTo>
                <a:lnTo>
                  <a:pt x="379984" y="65531"/>
                </a:lnTo>
                <a:lnTo>
                  <a:pt x="394557" y="109219"/>
                </a:lnTo>
                <a:lnTo>
                  <a:pt x="399415" y="162813"/>
                </a:lnTo>
                <a:lnTo>
                  <a:pt x="398180" y="191845"/>
                </a:lnTo>
                <a:lnTo>
                  <a:pt x="388377" y="241859"/>
                </a:lnTo>
                <a:lnTo>
                  <a:pt x="368835" y="280965"/>
                </a:lnTo>
                <a:lnTo>
                  <a:pt x="339030" y="307306"/>
                </a:lnTo>
                <a:lnTo>
                  <a:pt x="320294" y="315594"/>
                </a:lnTo>
                <a:lnTo>
                  <a:pt x="324485" y="328929"/>
                </a:lnTo>
                <a:lnTo>
                  <a:pt x="369315" y="307895"/>
                </a:lnTo>
                <a:lnTo>
                  <a:pt x="402336" y="271525"/>
                </a:lnTo>
                <a:lnTo>
                  <a:pt x="422624" y="222678"/>
                </a:lnTo>
                <a:lnTo>
                  <a:pt x="429387" y="164591"/>
                </a:lnTo>
                <a:lnTo>
                  <a:pt x="427676" y="134417"/>
                </a:lnTo>
                <a:lnTo>
                  <a:pt x="414063" y="80974"/>
                </a:lnTo>
                <a:lnTo>
                  <a:pt x="387207" y="37468"/>
                </a:lnTo>
                <a:lnTo>
                  <a:pt x="348345" y="8616"/>
                </a:lnTo>
                <a:lnTo>
                  <a:pt x="324485" y="0"/>
                </a:lnTo>
                <a:close/>
              </a:path>
              <a:path w="429895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7039667" y="500666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4"/>
                </a:lnTo>
                <a:lnTo>
                  <a:pt x="341883" y="21651"/>
                </a:lnTo>
                <a:lnTo>
                  <a:pt x="358266" y="33099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7785413" y="500666"/>
            <a:ext cx="275705" cy="210953"/>
          </a:xfrm>
          <a:custGeom>
            <a:avLst/>
            <a:gdLst/>
            <a:ahLst/>
            <a:cxnLst/>
            <a:rect l="l" t="t" r="r" b="b"/>
            <a:pathLst>
              <a:path w="429895" h="328930">
                <a:moveTo>
                  <a:pt x="324485" y="0"/>
                </a:moveTo>
                <a:lnTo>
                  <a:pt x="319786" y="13334"/>
                </a:lnTo>
                <a:lnTo>
                  <a:pt x="338836" y="21651"/>
                </a:lnTo>
                <a:lnTo>
                  <a:pt x="355219" y="33099"/>
                </a:lnTo>
                <a:lnTo>
                  <a:pt x="379984" y="65531"/>
                </a:lnTo>
                <a:lnTo>
                  <a:pt x="394557" y="109219"/>
                </a:lnTo>
                <a:lnTo>
                  <a:pt x="399415" y="162813"/>
                </a:lnTo>
                <a:lnTo>
                  <a:pt x="398180" y="191845"/>
                </a:lnTo>
                <a:lnTo>
                  <a:pt x="388377" y="241859"/>
                </a:lnTo>
                <a:lnTo>
                  <a:pt x="368835" y="280965"/>
                </a:lnTo>
                <a:lnTo>
                  <a:pt x="339030" y="307306"/>
                </a:lnTo>
                <a:lnTo>
                  <a:pt x="320294" y="315594"/>
                </a:lnTo>
                <a:lnTo>
                  <a:pt x="324485" y="328929"/>
                </a:lnTo>
                <a:lnTo>
                  <a:pt x="369316" y="307895"/>
                </a:lnTo>
                <a:lnTo>
                  <a:pt x="402336" y="271525"/>
                </a:lnTo>
                <a:lnTo>
                  <a:pt x="422624" y="222678"/>
                </a:lnTo>
                <a:lnTo>
                  <a:pt x="429387" y="164591"/>
                </a:lnTo>
                <a:lnTo>
                  <a:pt x="427676" y="134417"/>
                </a:lnTo>
                <a:lnTo>
                  <a:pt x="414063" y="80974"/>
                </a:lnTo>
                <a:lnTo>
                  <a:pt x="387207" y="37468"/>
                </a:lnTo>
                <a:lnTo>
                  <a:pt x="348345" y="8616"/>
                </a:lnTo>
                <a:lnTo>
                  <a:pt x="324485" y="0"/>
                </a:lnTo>
                <a:close/>
              </a:path>
              <a:path w="429895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3902906" y="599432"/>
            <a:ext cx="247198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-96" baseline="-19841" dirty="0">
                <a:latin typeface="Tinos"/>
                <a:cs typeface="Tinos"/>
              </a:rPr>
              <a:t>𝑓</a:t>
            </a:r>
            <a:r>
              <a:rPr sz="1315" spc="-64" dirty="0">
                <a:latin typeface="Tinos"/>
                <a:cs typeface="Tinos"/>
              </a:rPr>
              <a:t>′</a:t>
            </a:r>
            <a:endParaRPr sz="1315">
              <a:latin typeface="Tinos"/>
              <a:cs typeface="Tino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5398" y="747945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4" y="13335"/>
                </a:lnTo>
                <a:lnTo>
                  <a:pt x="341884" y="21651"/>
                </a:lnTo>
                <a:lnTo>
                  <a:pt x="358266" y="33099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 txBox="1"/>
          <p:nvPr/>
        </p:nvSpPr>
        <p:spPr>
          <a:xfrm>
            <a:off x="3923105" y="435426"/>
            <a:ext cx="1695360" cy="546423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32578">
              <a:lnSpc>
                <a:spcPts val="2052"/>
              </a:lnSpc>
              <a:spcBef>
                <a:spcPts val="61"/>
              </a:spcBef>
              <a:tabLst>
                <a:tab pos="258995" algn="l"/>
                <a:tab pos="549754" algn="l"/>
                <a:tab pos="1009919" algn="l"/>
                <a:tab pos="1294163" algn="l"/>
              </a:tabLst>
            </a:pP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01" dirty="0">
                <a:latin typeface="Tinos"/>
                <a:cs typeface="Tinos"/>
              </a:rPr>
              <a:t>𝑎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93" dirty="0">
                <a:latin typeface="Tinos"/>
                <a:cs typeface="Tinos"/>
              </a:rPr>
              <a:t>1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13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2</a:t>
            </a:r>
            <a:endParaRPr sz="1796">
              <a:latin typeface="Tinos"/>
              <a:cs typeface="Tinos"/>
            </a:endParaRPr>
          </a:p>
          <a:p>
            <a:pPr marL="307048">
              <a:lnSpc>
                <a:spcPts val="2052"/>
              </a:lnSpc>
              <a:tabLst>
                <a:tab pos="592513" algn="l"/>
              </a:tabLst>
            </a:pP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32" dirty="0">
                <a:latin typeface="Tinos"/>
                <a:cs typeface="Tinos"/>
              </a:rPr>
              <a:t> </a:t>
            </a:r>
            <a:r>
              <a:rPr sz="1796" spc="-48" dirty="0">
                <a:latin typeface="Tinos"/>
                <a:cs typeface="Tinos"/>
              </a:rPr>
              <a:t>3𝑥</a:t>
            </a:r>
            <a:r>
              <a:rPr sz="1972" spc="-72" baseline="27100" dirty="0">
                <a:latin typeface="Tinos"/>
                <a:cs typeface="Tinos"/>
              </a:rPr>
              <a:t>2</a:t>
            </a:r>
            <a:endParaRPr sz="1972" baseline="27100">
              <a:latin typeface="Tinos"/>
              <a:cs typeface="Tino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8748" y="747945"/>
            <a:ext cx="261043" cy="210953"/>
          </a:xfrm>
          <a:custGeom>
            <a:avLst/>
            <a:gdLst/>
            <a:ahLst/>
            <a:cxnLst/>
            <a:rect l="l" t="t" r="r" b="b"/>
            <a:pathLst>
              <a:path w="407034" h="328930">
                <a:moveTo>
                  <a:pt x="301625" y="0"/>
                </a:moveTo>
                <a:lnTo>
                  <a:pt x="296925" y="13335"/>
                </a:lnTo>
                <a:lnTo>
                  <a:pt x="315975" y="21651"/>
                </a:lnTo>
                <a:lnTo>
                  <a:pt x="332358" y="33099"/>
                </a:lnTo>
                <a:lnTo>
                  <a:pt x="357124" y="65532"/>
                </a:lnTo>
                <a:lnTo>
                  <a:pt x="371697" y="109219"/>
                </a:lnTo>
                <a:lnTo>
                  <a:pt x="376554" y="162813"/>
                </a:lnTo>
                <a:lnTo>
                  <a:pt x="375320" y="191845"/>
                </a:lnTo>
                <a:lnTo>
                  <a:pt x="365517" y="241859"/>
                </a:lnTo>
                <a:lnTo>
                  <a:pt x="345975" y="280965"/>
                </a:lnTo>
                <a:lnTo>
                  <a:pt x="316170" y="307306"/>
                </a:lnTo>
                <a:lnTo>
                  <a:pt x="297433" y="315595"/>
                </a:lnTo>
                <a:lnTo>
                  <a:pt x="301625" y="328930"/>
                </a:lnTo>
                <a:lnTo>
                  <a:pt x="346455" y="307895"/>
                </a:lnTo>
                <a:lnTo>
                  <a:pt x="379475" y="271525"/>
                </a:lnTo>
                <a:lnTo>
                  <a:pt x="399764" y="222678"/>
                </a:lnTo>
                <a:lnTo>
                  <a:pt x="406526" y="164592"/>
                </a:lnTo>
                <a:lnTo>
                  <a:pt x="404816" y="134417"/>
                </a:lnTo>
                <a:lnTo>
                  <a:pt x="391203" y="80974"/>
                </a:lnTo>
                <a:lnTo>
                  <a:pt x="364347" y="37468"/>
                </a:lnTo>
                <a:lnTo>
                  <a:pt x="325485" y="8616"/>
                </a:lnTo>
                <a:lnTo>
                  <a:pt x="301625" y="0"/>
                </a:lnTo>
                <a:close/>
              </a:path>
              <a:path w="40703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6855674" y="435426"/>
            <a:ext cx="1682328" cy="546423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algn="ctr">
              <a:lnSpc>
                <a:spcPts val="2052"/>
              </a:lnSpc>
              <a:spcBef>
                <a:spcPts val="61"/>
              </a:spcBef>
              <a:tabLst>
                <a:tab pos="226825" algn="l"/>
                <a:tab pos="513104" algn="l"/>
                <a:tab pos="972454" algn="l"/>
                <a:tab pos="1256698" algn="l"/>
              </a:tabLst>
            </a:pP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33" dirty="0">
                <a:latin typeface="Tinos"/>
                <a:cs typeface="Tinos"/>
              </a:rPr>
              <a:t>𝑏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93" dirty="0">
                <a:latin typeface="Tinos"/>
                <a:cs typeface="Tinos"/>
              </a:rPr>
              <a:t>2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10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9</a:t>
            </a:r>
            <a:endParaRPr sz="1796">
              <a:latin typeface="Tinos"/>
              <a:cs typeface="Tinos"/>
            </a:endParaRPr>
          </a:p>
          <a:p>
            <a:pPr marR="22397" algn="ctr">
              <a:lnSpc>
                <a:spcPts val="2052"/>
              </a:lnSpc>
              <a:tabLst>
                <a:tab pos="302569" algn="l"/>
                <a:tab pos="571337" algn="l"/>
              </a:tabLst>
            </a:pPr>
            <a:r>
              <a:rPr sz="1796" spc="-64" dirty="0">
                <a:latin typeface="Tinos"/>
                <a:cs typeface="Tinos"/>
              </a:rPr>
              <a:t>𝑓</a:t>
            </a:r>
            <a:r>
              <a:rPr sz="1972" spc="-96" baseline="27100" dirty="0">
                <a:latin typeface="Tinos"/>
                <a:cs typeface="Tinos"/>
              </a:rPr>
              <a:t>′	</a:t>
            </a:r>
            <a:r>
              <a:rPr sz="1796" spc="-573" dirty="0">
                <a:latin typeface="Tinos"/>
                <a:cs typeface="Tinos"/>
              </a:rPr>
              <a:t>𝑐	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35" dirty="0">
                <a:latin typeface="Tinos"/>
                <a:cs typeface="Tinos"/>
              </a:rPr>
              <a:t> </a:t>
            </a:r>
            <a:r>
              <a:rPr sz="1796" spc="-99" dirty="0">
                <a:latin typeface="Tinos"/>
                <a:cs typeface="Tinos"/>
              </a:rPr>
              <a:t>3𝑐</a:t>
            </a:r>
            <a:r>
              <a:rPr sz="1972" spc="-149" baseline="27100" dirty="0">
                <a:latin typeface="Tinos"/>
                <a:cs typeface="Tinos"/>
              </a:rPr>
              <a:t>2</a:t>
            </a:r>
            <a:endParaRPr sz="1972" baseline="27100">
              <a:latin typeface="Tinos"/>
              <a:cs typeface="Tino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4512" y="1009315"/>
            <a:ext cx="2949673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135" dirty="0">
                <a:latin typeface="Arial"/>
                <a:cs typeface="Arial"/>
              </a:rPr>
              <a:t>Sehingga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58" dirty="0">
                <a:latin typeface="Arial"/>
                <a:cs typeface="Arial"/>
              </a:rPr>
              <a:t>teorema</a:t>
            </a:r>
            <a:r>
              <a:rPr sz="1796" spc="-96" dirty="0">
                <a:latin typeface="Arial"/>
                <a:cs typeface="Arial"/>
              </a:rPr>
              <a:t> </a:t>
            </a:r>
            <a:r>
              <a:rPr sz="1796" spc="-61" dirty="0">
                <a:latin typeface="Arial"/>
                <a:cs typeface="Arial"/>
              </a:rPr>
              <a:t>rata-rata</a:t>
            </a:r>
            <a:endParaRPr sz="179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0901" y="1322861"/>
            <a:ext cx="247198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-96" baseline="-19841" dirty="0">
                <a:latin typeface="Tinos"/>
                <a:cs typeface="Tinos"/>
              </a:rPr>
              <a:t>𝑓</a:t>
            </a:r>
            <a:r>
              <a:rPr sz="1315" spc="-64" dirty="0">
                <a:latin typeface="Tinos"/>
                <a:cs typeface="Tinos"/>
              </a:rPr>
              <a:t>′</a:t>
            </a:r>
            <a:endParaRPr sz="1315">
              <a:latin typeface="Tinos"/>
              <a:cs typeface="Tino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3149" y="1471212"/>
            <a:ext cx="261043" cy="210953"/>
          </a:xfrm>
          <a:custGeom>
            <a:avLst/>
            <a:gdLst/>
            <a:ahLst/>
            <a:cxnLst/>
            <a:rect l="l" t="t" r="r" b="b"/>
            <a:pathLst>
              <a:path w="407035" h="328930">
                <a:moveTo>
                  <a:pt x="301625" y="0"/>
                </a:moveTo>
                <a:lnTo>
                  <a:pt x="296926" y="13335"/>
                </a:lnTo>
                <a:lnTo>
                  <a:pt x="315976" y="21651"/>
                </a:lnTo>
                <a:lnTo>
                  <a:pt x="332359" y="33099"/>
                </a:lnTo>
                <a:lnTo>
                  <a:pt x="357124" y="65532"/>
                </a:lnTo>
                <a:lnTo>
                  <a:pt x="371697" y="109219"/>
                </a:lnTo>
                <a:lnTo>
                  <a:pt x="376555" y="162813"/>
                </a:lnTo>
                <a:lnTo>
                  <a:pt x="375320" y="191845"/>
                </a:lnTo>
                <a:lnTo>
                  <a:pt x="365517" y="241859"/>
                </a:lnTo>
                <a:lnTo>
                  <a:pt x="345975" y="280965"/>
                </a:lnTo>
                <a:lnTo>
                  <a:pt x="316170" y="307306"/>
                </a:lnTo>
                <a:lnTo>
                  <a:pt x="297434" y="315595"/>
                </a:lnTo>
                <a:lnTo>
                  <a:pt x="301625" y="328929"/>
                </a:lnTo>
                <a:lnTo>
                  <a:pt x="346456" y="307895"/>
                </a:lnTo>
                <a:lnTo>
                  <a:pt x="379476" y="271525"/>
                </a:lnTo>
                <a:lnTo>
                  <a:pt x="399764" y="222678"/>
                </a:lnTo>
                <a:lnTo>
                  <a:pt x="406527" y="164591"/>
                </a:lnTo>
                <a:lnTo>
                  <a:pt x="404816" y="134417"/>
                </a:lnTo>
                <a:lnTo>
                  <a:pt x="391203" y="80974"/>
                </a:lnTo>
                <a:lnTo>
                  <a:pt x="364347" y="37468"/>
                </a:lnTo>
                <a:lnTo>
                  <a:pt x="325485" y="8616"/>
                </a:lnTo>
                <a:lnTo>
                  <a:pt x="301625" y="0"/>
                </a:lnTo>
                <a:close/>
              </a:path>
              <a:path w="407035" h="328930">
                <a:moveTo>
                  <a:pt x="104902" y="0"/>
                </a:moveTo>
                <a:lnTo>
                  <a:pt x="60118" y="21113"/>
                </a:lnTo>
                <a:lnTo>
                  <a:pt x="27051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29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/>
          <p:nvPr/>
        </p:nvSpPr>
        <p:spPr>
          <a:xfrm>
            <a:off x="5911274" y="1569357"/>
            <a:ext cx="1174901" cy="14661"/>
          </a:xfrm>
          <a:custGeom>
            <a:avLst/>
            <a:gdLst/>
            <a:ahLst/>
            <a:cxnLst/>
            <a:rect l="l" t="t" r="r" b="b"/>
            <a:pathLst>
              <a:path w="1831975" h="22860">
                <a:moveTo>
                  <a:pt x="1831847" y="0"/>
                </a:moveTo>
                <a:lnTo>
                  <a:pt x="0" y="0"/>
                </a:lnTo>
                <a:lnTo>
                  <a:pt x="0" y="22860"/>
                </a:lnTo>
                <a:lnTo>
                  <a:pt x="1831847" y="22860"/>
                </a:lnTo>
                <a:lnTo>
                  <a:pt x="1831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/>
          <p:nvPr/>
        </p:nvSpPr>
        <p:spPr>
          <a:xfrm>
            <a:off x="6063258" y="1299191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651"/>
                </a:lnTo>
                <a:lnTo>
                  <a:pt x="358266" y="33099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3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6" name="object 16"/>
          <p:cNvSpPr/>
          <p:nvPr/>
        </p:nvSpPr>
        <p:spPr>
          <a:xfrm>
            <a:off x="6783591" y="1299191"/>
            <a:ext cx="282221" cy="210953"/>
          </a:xfrm>
          <a:custGeom>
            <a:avLst/>
            <a:gdLst/>
            <a:ahLst/>
            <a:cxnLst/>
            <a:rect l="l" t="t" r="r" b="b"/>
            <a:pathLst>
              <a:path w="440054" h="328930">
                <a:moveTo>
                  <a:pt x="335152" y="0"/>
                </a:moveTo>
                <a:lnTo>
                  <a:pt x="330454" y="13335"/>
                </a:lnTo>
                <a:lnTo>
                  <a:pt x="349504" y="21651"/>
                </a:lnTo>
                <a:lnTo>
                  <a:pt x="365887" y="33099"/>
                </a:lnTo>
                <a:lnTo>
                  <a:pt x="390651" y="65532"/>
                </a:lnTo>
                <a:lnTo>
                  <a:pt x="405225" y="109219"/>
                </a:lnTo>
                <a:lnTo>
                  <a:pt x="410083" y="162813"/>
                </a:lnTo>
                <a:lnTo>
                  <a:pt x="408848" y="191845"/>
                </a:lnTo>
                <a:lnTo>
                  <a:pt x="399045" y="241859"/>
                </a:lnTo>
                <a:lnTo>
                  <a:pt x="379503" y="280965"/>
                </a:lnTo>
                <a:lnTo>
                  <a:pt x="349698" y="307306"/>
                </a:lnTo>
                <a:lnTo>
                  <a:pt x="330962" y="315595"/>
                </a:lnTo>
                <a:lnTo>
                  <a:pt x="335152" y="328930"/>
                </a:lnTo>
                <a:lnTo>
                  <a:pt x="379983" y="307895"/>
                </a:lnTo>
                <a:lnTo>
                  <a:pt x="413004" y="271525"/>
                </a:lnTo>
                <a:lnTo>
                  <a:pt x="433292" y="222678"/>
                </a:lnTo>
                <a:lnTo>
                  <a:pt x="440055" y="164592"/>
                </a:lnTo>
                <a:lnTo>
                  <a:pt x="438344" y="134417"/>
                </a:lnTo>
                <a:lnTo>
                  <a:pt x="424731" y="80974"/>
                </a:lnTo>
                <a:lnTo>
                  <a:pt x="397875" y="37468"/>
                </a:lnTo>
                <a:lnTo>
                  <a:pt x="359013" y="8616"/>
                </a:lnTo>
                <a:lnTo>
                  <a:pt x="335152" y="0"/>
                </a:lnTo>
                <a:close/>
              </a:path>
              <a:path w="440054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7" name="object 17"/>
          <p:cNvSpPr txBox="1"/>
          <p:nvPr/>
        </p:nvSpPr>
        <p:spPr>
          <a:xfrm>
            <a:off x="5400182" y="1234114"/>
            <a:ext cx="1593956" cy="47076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511475">
              <a:lnSpc>
                <a:spcPts val="1754"/>
              </a:lnSpc>
              <a:spcBef>
                <a:spcPts val="61"/>
              </a:spcBef>
              <a:tabLst>
                <a:tab pos="738300" algn="l"/>
                <a:tab pos="1010734" algn="l"/>
                <a:tab pos="1458275" algn="l"/>
              </a:tabLst>
            </a:pPr>
            <a:r>
              <a:rPr sz="1796" spc="-529" dirty="0">
                <a:latin typeface="Tinos"/>
                <a:cs typeface="Tinos"/>
              </a:rPr>
              <a:t>𝑓	</a:t>
            </a:r>
            <a:r>
              <a:rPr sz="1796" spc="-555" dirty="0">
                <a:latin typeface="Tinos"/>
                <a:cs typeface="Tinos"/>
              </a:rPr>
              <a:t>𝑏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-529" dirty="0">
                <a:latin typeface="Tinos"/>
                <a:cs typeface="Tinos"/>
              </a:rPr>
              <a:t>𝑓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513" dirty="0">
                <a:latin typeface="Tinos"/>
                <a:cs typeface="Tinos"/>
              </a:rPr>
              <a:t>𝑎</a:t>
            </a:r>
            <a:endParaRPr sz="1796">
              <a:latin typeface="Tinos"/>
              <a:cs typeface="Tinos"/>
            </a:endParaRPr>
          </a:p>
          <a:p>
            <a:pPr marL="8145">
              <a:lnSpc>
                <a:spcPts val="1754"/>
              </a:lnSpc>
              <a:tabLst>
                <a:tab pos="277728" algn="l"/>
              </a:tabLst>
            </a:pPr>
            <a:r>
              <a:rPr sz="1796" spc="-573" dirty="0">
                <a:latin typeface="Tinos"/>
                <a:cs typeface="Tinos"/>
              </a:rPr>
              <a:t>𝑐	</a:t>
            </a:r>
            <a:r>
              <a:rPr sz="1796" spc="326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4282" y="1558769"/>
            <a:ext cx="543264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433" dirty="0">
                <a:latin typeface="Tinos"/>
                <a:cs typeface="Tinos"/>
              </a:rPr>
              <a:t>𝑏 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80" dirty="0">
                <a:latin typeface="Tinos"/>
                <a:cs typeface="Tinos"/>
              </a:rPr>
              <a:t> </a:t>
            </a:r>
            <a:r>
              <a:rPr sz="1796" spc="-401" dirty="0">
                <a:latin typeface="Tinos"/>
                <a:cs typeface="Tinos"/>
              </a:rPr>
              <a:t>𝑎</a:t>
            </a:r>
            <a:endParaRPr sz="1796">
              <a:latin typeface="Tinos"/>
              <a:cs typeface="Tino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2083" y="1696582"/>
            <a:ext cx="126815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  <a:tabLst>
                <a:tab pos="896303" algn="l"/>
              </a:tabLst>
            </a:pPr>
            <a:r>
              <a:rPr sz="2693" spc="-149" baseline="-41666" dirty="0">
                <a:latin typeface="Tinos"/>
                <a:cs typeface="Tinos"/>
              </a:rPr>
              <a:t>3𝑐</a:t>
            </a:r>
            <a:r>
              <a:rPr sz="1972" spc="-149" baseline="-29810" dirty="0">
                <a:latin typeface="Tinos"/>
                <a:cs typeface="Tinos"/>
              </a:rPr>
              <a:t>2 </a:t>
            </a:r>
            <a:r>
              <a:rPr sz="1972" spc="33" baseline="-29810" dirty="0">
                <a:latin typeface="Tinos"/>
                <a:cs typeface="Tinos"/>
              </a:rPr>
              <a:t> </a:t>
            </a:r>
            <a:r>
              <a:rPr sz="2693" spc="485" baseline="-41666" dirty="0">
                <a:latin typeface="Tinos"/>
                <a:cs typeface="Tinos"/>
              </a:rPr>
              <a:t>=</a:t>
            </a:r>
            <a:r>
              <a:rPr sz="2693" spc="77" baseline="-41666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9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93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2</a:t>
            </a:r>
            <a:endParaRPr sz="1796">
              <a:latin typeface="Tinos"/>
              <a:cs typeface="Tino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31186" y="2031662"/>
            <a:ext cx="573808" cy="14661"/>
          </a:xfrm>
          <a:custGeom>
            <a:avLst/>
            <a:gdLst/>
            <a:ahLst/>
            <a:cxnLst/>
            <a:rect l="l" t="t" r="r" b="b"/>
            <a:pathLst>
              <a:path w="894715" h="22860">
                <a:moveTo>
                  <a:pt x="894588" y="0"/>
                </a:moveTo>
                <a:lnTo>
                  <a:pt x="0" y="0"/>
                </a:lnTo>
                <a:lnTo>
                  <a:pt x="0" y="22860"/>
                </a:lnTo>
                <a:lnTo>
                  <a:pt x="894588" y="22860"/>
                </a:lnTo>
                <a:lnTo>
                  <a:pt x="894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1" name="object 21"/>
          <p:cNvSpPr txBox="1"/>
          <p:nvPr/>
        </p:nvSpPr>
        <p:spPr>
          <a:xfrm>
            <a:off x="5927482" y="2021073"/>
            <a:ext cx="80267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  <a:tabLst>
                <a:tab pos="204020" algn="l"/>
                <a:tab pos="430845" algn="l"/>
              </a:tabLst>
            </a:pPr>
            <a:r>
              <a:rPr sz="1972" spc="149" baseline="-31165" dirty="0">
                <a:latin typeface="Tinos"/>
                <a:cs typeface="Tinos"/>
              </a:rPr>
              <a:t>2	</a:t>
            </a:r>
            <a:r>
              <a:rPr sz="1796" spc="93" dirty="0">
                <a:latin typeface="Tinos"/>
                <a:cs typeface="Tinos"/>
              </a:rPr>
              <a:t>2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93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1</a:t>
            </a:r>
            <a:endParaRPr sz="1796">
              <a:latin typeface="Tinos"/>
              <a:cs typeface="Tino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2357" y="2196808"/>
            <a:ext cx="787611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419442" algn="l"/>
              </a:tabLst>
            </a:pPr>
            <a:r>
              <a:rPr sz="1796" spc="-240" dirty="0">
                <a:latin typeface="Tinos"/>
                <a:cs typeface="Tinos"/>
              </a:rPr>
              <a:t>3𝑐	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-6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7</a:t>
            </a:r>
            <a:endParaRPr sz="1796">
              <a:latin typeface="Tinos"/>
              <a:cs typeface="Tino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24228" y="2587307"/>
            <a:ext cx="529825" cy="283035"/>
          </a:xfrm>
          <a:custGeom>
            <a:avLst/>
            <a:gdLst/>
            <a:ahLst/>
            <a:cxnLst/>
            <a:rect l="l" t="t" r="r" b="b"/>
            <a:pathLst>
              <a:path w="826135" h="441325">
                <a:moveTo>
                  <a:pt x="270637" y="0"/>
                </a:moveTo>
                <a:lnTo>
                  <a:pt x="222123" y="0"/>
                </a:lnTo>
                <a:lnTo>
                  <a:pt x="116839" y="394462"/>
                </a:lnTo>
                <a:lnTo>
                  <a:pt x="56895" y="260604"/>
                </a:lnTo>
                <a:lnTo>
                  <a:pt x="0" y="286639"/>
                </a:lnTo>
                <a:lnTo>
                  <a:pt x="5334" y="299720"/>
                </a:lnTo>
                <a:lnTo>
                  <a:pt x="34670" y="286639"/>
                </a:lnTo>
                <a:lnTo>
                  <a:pt x="106425" y="440944"/>
                </a:lnTo>
                <a:lnTo>
                  <a:pt x="123189" y="440944"/>
                </a:lnTo>
                <a:lnTo>
                  <a:pt x="235965" y="23114"/>
                </a:lnTo>
                <a:lnTo>
                  <a:pt x="257555" y="23114"/>
                </a:lnTo>
                <a:lnTo>
                  <a:pt x="257555" y="23622"/>
                </a:lnTo>
                <a:lnTo>
                  <a:pt x="826007" y="23622"/>
                </a:lnTo>
                <a:lnTo>
                  <a:pt x="826007" y="762"/>
                </a:lnTo>
                <a:lnTo>
                  <a:pt x="270637" y="762"/>
                </a:lnTo>
                <a:lnTo>
                  <a:pt x="270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4" name="object 24"/>
          <p:cNvSpPr/>
          <p:nvPr/>
        </p:nvSpPr>
        <p:spPr>
          <a:xfrm>
            <a:off x="7090980" y="2587307"/>
            <a:ext cx="529825" cy="283035"/>
          </a:xfrm>
          <a:custGeom>
            <a:avLst/>
            <a:gdLst/>
            <a:ahLst/>
            <a:cxnLst/>
            <a:rect l="l" t="t" r="r" b="b"/>
            <a:pathLst>
              <a:path w="826134" h="441325">
                <a:moveTo>
                  <a:pt x="270637" y="0"/>
                </a:moveTo>
                <a:lnTo>
                  <a:pt x="222123" y="0"/>
                </a:lnTo>
                <a:lnTo>
                  <a:pt x="116840" y="394462"/>
                </a:lnTo>
                <a:lnTo>
                  <a:pt x="56896" y="260604"/>
                </a:lnTo>
                <a:lnTo>
                  <a:pt x="0" y="286639"/>
                </a:lnTo>
                <a:lnTo>
                  <a:pt x="5334" y="299720"/>
                </a:lnTo>
                <a:lnTo>
                  <a:pt x="34671" y="286639"/>
                </a:lnTo>
                <a:lnTo>
                  <a:pt x="106425" y="440944"/>
                </a:lnTo>
                <a:lnTo>
                  <a:pt x="123190" y="440944"/>
                </a:lnTo>
                <a:lnTo>
                  <a:pt x="235966" y="23114"/>
                </a:lnTo>
                <a:lnTo>
                  <a:pt x="257556" y="23114"/>
                </a:lnTo>
                <a:lnTo>
                  <a:pt x="257556" y="23622"/>
                </a:lnTo>
                <a:lnTo>
                  <a:pt x="826008" y="23622"/>
                </a:lnTo>
                <a:lnTo>
                  <a:pt x="826008" y="762"/>
                </a:lnTo>
                <a:lnTo>
                  <a:pt x="270637" y="762"/>
                </a:lnTo>
                <a:lnTo>
                  <a:pt x="270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5" name="object 25"/>
          <p:cNvSpPr/>
          <p:nvPr/>
        </p:nvSpPr>
        <p:spPr>
          <a:xfrm>
            <a:off x="3938907" y="2967510"/>
            <a:ext cx="529825" cy="283035"/>
          </a:xfrm>
          <a:custGeom>
            <a:avLst/>
            <a:gdLst/>
            <a:ahLst/>
            <a:cxnLst/>
            <a:rect l="l" t="t" r="r" b="b"/>
            <a:pathLst>
              <a:path w="826135" h="441325">
                <a:moveTo>
                  <a:pt x="270637" y="0"/>
                </a:moveTo>
                <a:lnTo>
                  <a:pt x="222123" y="0"/>
                </a:lnTo>
                <a:lnTo>
                  <a:pt x="116840" y="394461"/>
                </a:lnTo>
                <a:lnTo>
                  <a:pt x="56895" y="260603"/>
                </a:lnTo>
                <a:lnTo>
                  <a:pt x="0" y="286638"/>
                </a:lnTo>
                <a:lnTo>
                  <a:pt x="5334" y="299719"/>
                </a:lnTo>
                <a:lnTo>
                  <a:pt x="34670" y="286638"/>
                </a:lnTo>
                <a:lnTo>
                  <a:pt x="106425" y="440943"/>
                </a:lnTo>
                <a:lnTo>
                  <a:pt x="123190" y="440943"/>
                </a:lnTo>
                <a:lnTo>
                  <a:pt x="235966" y="23113"/>
                </a:lnTo>
                <a:lnTo>
                  <a:pt x="257556" y="23113"/>
                </a:lnTo>
                <a:lnTo>
                  <a:pt x="257556" y="23621"/>
                </a:lnTo>
                <a:lnTo>
                  <a:pt x="826007" y="23621"/>
                </a:lnTo>
                <a:lnTo>
                  <a:pt x="826007" y="761"/>
                </a:lnTo>
                <a:lnTo>
                  <a:pt x="270637" y="761"/>
                </a:lnTo>
                <a:lnTo>
                  <a:pt x="270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object 26"/>
          <p:cNvSpPr/>
          <p:nvPr/>
        </p:nvSpPr>
        <p:spPr>
          <a:xfrm>
            <a:off x="8128965" y="2967510"/>
            <a:ext cx="529825" cy="283035"/>
          </a:xfrm>
          <a:custGeom>
            <a:avLst/>
            <a:gdLst/>
            <a:ahLst/>
            <a:cxnLst/>
            <a:rect l="l" t="t" r="r" b="b"/>
            <a:pathLst>
              <a:path w="826134" h="441325">
                <a:moveTo>
                  <a:pt x="270636" y="0"/>
                </a:moveTo>
                <a:lnTo>
                  <a:pt x="222123" y="0"/>
                </a:lnTo>
                <a:lnTo>
                  <a:pt x="116839" y="394461"/>
                </a:lnTo>
                <a:lnTo>
                  <a:pt x="56896" y="260603"/>
                </a:lnTo>
                <a:lnTo>
                  <a:pt x="0" y="286638"/>
                </a:lnTo>
                <a:lnTo>
                  <a:pt x="5333" y="299719"/>
                </a:lnTo>
                <a:lnTo>
                  <a:pt x="34671" y="286638"/>
                </a:lnTo>
                <a:lnTo>
                  <a:pt x="106425" y="440943"/>
                </a:lnTo>
                <a:lnTo>
                  <a:pt x="123189" y="440943"/>
                </a:lnTo>
                <a:lnTo>
                  <a:pt x="235965" y="23113"/>
                </a:lnTo>
                <a:lnTo>
                  <a:pt x="257555" y="23113"/>
                </a:lnTo>
                <a:lnTo>
                  <a:pt x="257555" y="23621"/>
                </a:lnTo>
                <a:lnTo>
                  <a:pt x="826007" y="23621"/>
                </a:lnTo>
                <a:lnTo>
                  <a:pt x="826007" y="761"/>
                </a:lnTo>
                <a:lnTo>
                  <a:pt x="270636" y="761"/>
                </a:lnTo>
                <a:lnTo>
                  <a:pt x="270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7" name="object 27"/>
          <p:cNvSpPr txBox="1"/>
          <p:nvPr/>
        </p:nvSpPr>
        <p:spPr>
          <a:xfrm>
            <a:off x="2774512" y="2456842"/>
            <a:ext cx="6565191" cy="1289593"/>
          </a:xfrm>
          <a:prstGeom prst="rect">
            <a:avLst/>
          </a:prstGeom>
        </p:spPr>
        <p:txBody>
          <a:bodyPr vert="horz" wrap="square" lIns="0" tIns="114436" rIns="0" bIns="0" rtlCol="0">
            <a:spAutoFit/>
          </a:bodyPr>
          <a:lstStyle/>
          <a:p>
            <a:pPr marL="2286571">
              <a:spcBef>
                <a:spcPts val="901"/>
              </a:spcBef>
              <a:tabLst>
                <a:tab pos="2914920" algn="l"/>
                <a:tab pos="4481923" algn="l"/>
              </a:tabLst>
            </a:pPr>
            <a:r>
              <a:rPr sz="1796" spc="-573" dirty="0">
                <a:latin typeface="Tinos"/>
                <a:cs typeface="Tinos"/>
              </a:rPr>
              <a:t>𝑐</a:t>
            </a:r>
            <a:r>
              <a:rPr sz="1796" spc="109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189" dirty="0">
                <a:latin typeface="Tinos"/>
                <a:cs typeface="Tinos"/>
              </a:rPr>
              <a:t>7/3 </a:t>
            </a:r>
            <a:r>
              <a:rPr sz="1796" spc="-87" dirty="0">
                <a:latin typeface="Arial"/>
                <a:cs typeface="Arial"/>
              </a:rPr>
              <a:t>dan</a:t>
            </a:r>
            <a:r>
              <a:rPr sz="1796" spc="-305" dirty="0">
                <a:latin typeface="Arial"/>
                <a:cs typeface="Arial"/>
              </a:rPr>
              <a:t> </a:t>
            </a:r>
            <a:r>
              <a:rPr sz="1796" spc="-573" dirty="0">
                <a:latin typeface="Tinos"/>
                <a:cs typeface="Tinos"/>
              </a:rPr>
              <a:t>𝑐</a:t>
            </a:r>
            <a:r>
              <a:rPr sz="1796" spc="112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−	</a:t>
            </a:r>
            <a:r>
              <a:rPr sz="1796" spc="189" dirty="0">
                <a:latin typeface="Tinos"/>
                <a:cs typeface="Tinos"/>
              </a:rPr>
              <a:t>7/3</a:t>
            </a:r>
            <a:endParaRPr sz="1796">
              <a:latin typeface="Tinos"/>
              <a:cs typeface="Tinos"/>
            </a:endParaRPr>
          </a:p>
          <a:p>
            <a:pPr marL="8145" marR="3258">
              <a:lnSpc>
                <a:spcPts val="2027"/>
              </a:lnSpc>
              <a:spcBef>
                <a:spcPts val="1013"/>
              </a:spcBef>
              <a:tabLst>
                <a:tab pos="1329591" algn="l"/>
                <a:tab pos="5519942" algn="l"/>
              </a:tabLst>
            </a:pPr>
            <a:r>
              <a:rPr sz="1796" spc="-125" dirty="0">
                <a:latin typeface="Arial"/>
                <a:cs typeface="Arial"/>
              </a:rPr>
              <a:t>Karena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573" dirty="0">
                <a:latin typeface="Tinos"/>
                <a:cs typeface="Tinos"/>
              </a:rPr>
              <a:t>𝑐</a:t>
            </a:r>
            <a:r>
              <a:rPr sz="1796" spc="106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189" dirty="0">
                <a:latin typeface="Tinos"/>
                <a:cs typeface="Tinos"/>
              </a:rPr>
              <a:t>7/3</a:t>
            </a:r>
            <a:r>
              <a:rPr sz="1796" spc="-29" dirty="0">
                <a:latin typeface="Tinos"/>
                <a:cs typeface="Tinos"/>
              </a:rPr>
              <a:t> </a:t>
            </a:r>
            <a:r>
              <a:rPr sz="1796" spc="-90" dirty="0">
                <a:latin typeface="Arial"/>
                <a:cs typeface="Arial"/>
              </a:rPr>
              <a:t>berada</a:t>
            </a:r>
            <a:r>
              <a:rPr sz="1796" spc="-77" dirty="0">
                <a:latin typeface="Arial"/>
                <a:cs typeface="Arial"/>
              </a:rPr>
              <a:t> </a:t>
            </a:r>
            <a:r>
              <a:rPr sz="1796" spc="-80" dirty="0">
                <a:latin typeface="Arial"/>
                <a:cs typeface="Arial"/>
              </a:rPr>
              <a:t>dalam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112" dirty="0">
                <a:latin typeface="Arial"/>
                <a:cs typeface="Arial"/>
              </a:rPr>
              <a:t>selang</a:t>
            </a:r>
            <a:r>
              <a:rPr sz="1796" spc="-67" dirty="0">
                <a:latin typeface="Arial"/>
                <a:cs typeface="Arial"/>
              </a:rPr>
              <a:t> </a:t>
            </a:r>
            <a:r>
              <a:rPr sz="1796" spc="119" dirty="0">
                <a:latin typeface="Tinos"/>
                <a:cs typeface="Tinos"/>
              </a:rPr>
              <a:t>(1</a:t>
            </a:r>
            <a:r>
              <a:rPr sz="1796" spc="-55" dirty="0">
                <a:latin typeface="Tinos"/>
                <a:cs typeface="Tinos"/>
              </a:rPr>
              <a:t>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141" dirty="0">
                <a:latin typeface="Tinos"/>
                <a:cs typeface="Tinos"/>
              </a:rPr>
              <a:t> </a:t>
            </a:r>
            <a:r>
              <a:rPr sz="1796" spc="119" dirty="0">
                <a:latin typeface="Tinos"/>
                <a:cs typeface="Tinos"/>
              </a:rPr>
              <a:t>2)</a:t>
            </a:r>
            <a:r>
              <a:rPr sz="1796" spc="-35" dirty="0">
                <a:latin typeface="Tinos"/>
                <a:cs typeface="Tinos"/>
              </a:rPr>
              <a:t> </a:t>
            </a:r>
            <a:r>
              <a:rPr sz="1796" spc="-115" dirty="0">
                <a:latin typeface="Arial"/>
                <a:cs typeface="Arial"/>
              </a:rPr>
              <a:t>maka</a:t>
            </a:r>
            <a:r>
              <a:rPr sz="1796" spc="-83" dirty="0">
                <a:latin typeface="Arial"/>
                <a:cs typeface="Arial"/>
              </a:rPr>
              <a:t> </a:t>
            </a:r>
            <a:r>
              <a:rPr sz="1796" spc="-573" dirty="0">
                <a:latin typeface="Tinos"/>
                <a:cs typeface="Tinos"/>
              </a:rPr>
              <a:t>𝑐</a:t>
            </a:r>
            <a:r>
              <a:rPr sz="1796" spc="115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189" dirty="0">
                <a:latin typeface="Tinos"/>
                <a:cs typeface="Tinos"/>
              </a:rPr>
              <a:t>7/3</a:t>
            </a:r>
            <a:r>
              <a:rPr sz="1796" spc="-73" dirty="0">
                <a:latin typeface="Tinos"/>
                <a:cs typeface="Tinos"/>
              </a:rPr>
              <a:t> </a:t>
            </a:r>
            <a:r>
              <a:rPr sz="1796" spc="-90" dirty="0">
                <a:latin typeface="Arial"/>
                <a:cs typeface="Arial"/>
              </a:rPr>
              <a:t>adalah  </a:t>
            </a:r>
            <a:r>
              <a:rPr sz="1796" spc="-80" dirty="0">
                <a:latin typeface="Arial"/>
                <a:cs typeface="Arial"/>
              </a:rPr>
              <a:t>bilangan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96" dirty="0">
                <a:latin typeface="Arial"/>
                <a:cs typeface="Arial"/>
              </a:rPr>
              <a:t>eksistensinya </a:t>
            </a:r>
            <a:r>
              <a:rPr sz="1796" spc="-42" dirty="0">
                <a:latin typeface="Arial"/>
                <a:cs typeface="Arial"/>
              </a:rPr>
              <a:t>dijamin </a:t>
            </a:r>
            <a:r>
              <a:rPr sz="1796" spc="-55" dirty="0">
                <a:latin typeface="Arial"/>
                <a:cs typeface="Arial"/>
              </a:rPr>
              <a:t>oleh </a:t>
            </a:r>
            <a:r>
              <a:rPr sz="1796" spc="-122" dirty="0">
                <a:latin typeface="Arial"/>
                <a:cs typeface="Arial"/>
              </a:rPr>
              <a:t>Teorema </a:t>
            </a:r>
            <a:r>
              <a:rPr sz="1796" spc="-51" dirty="0">
                <a:latin typeface="Arial"/>
                <a:cs typeface="Arial"/>
              </a:rPr>
              <a:t>Nilai</a:t>
            </a:r>
            <a:r>
              <a:rPr sz="1796" spc="-67" dirty="0">
                <a:latin typeface="Arial"/>
                <a:cs typeface="Arial"/>
              </a:rPr>
              <a:t> </a:t>
            </a:r>
            <a:r>
              <a:rPr sz="1796" spc="-122" dirty="0">
                <a:latin typeface="Arial"/>
                <a:cs typeface="Arial"/>
              </a:rPr>
              <a:t>Rata-Rata.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54" dirty="0">
                <a:solidFill>
                  <a:srgbClr val="000000"/>
                </a:solidFill>
                <a:latin typeface="Trebuchet MS"/>
                <a:cs typeface="Trebuchet MS"/>
              </a:rPr>
              <a:t>Akibat </a:t>
            </a:r>
            <a:r>
              <a:rPr sz="2822" spc="-186" dirty="0">
                <a:solidFill>
                  <a:srgbClr val="000000"/>
                </a:solidFill>
                <a:latin typeface="Trebuchet MS"/>
                <a:cs typeface="Trebuchet MS"/>
              </a:rPr>
              <a:t>Teorema </a:t>
            </a:r>
            <a:r>
              <a:rPr sz="2822" spc="-147" dirty="0">
                <a:solidFill>
                  <a:srgbClr val="000000"/>
                </a:solidFill>
                <a:latin typeface="Trebuchet MS"/>
                <a:cs typeface="Trebuchet MS"/>
              </a:rPr>
              <a:t>Nilai</a:t>
            </a:r>
            <a:r>
              <a:rPr sz="2822" spc="-317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80" dirty="0">
                <a:solidFill>
                  <a:srgbClr val="000000"/>
                </a:solidFill>
                <a:latin typeface="Trebuchet MS"/>
                <a:cs typeface="Trebuchet MS"/>
              </a:rPr>
              <a:t>Rata-Rata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idx="4294967295"/>
          </p:nvPr>
        </p:nvSpPr>
        <p:spPr>
          <a:xfrm>
            <a:off x="5603875" y="2667000"/>
            <a:ext cx="6588125" cy="2751138"/>
          </a:xfrm>
          <a:prstGeom prst="rect">
            <a:avLst/>
          </a:prstGeom>
        </p:spPr>
        <p:txBody>
          <a:bodyPr vert="horz" wrap="square" lIns="0" tIns="62716" rIns="0" bIns="0" rtlCol="0">
            <a:spAutoFit/>
          </a:bodyPr>
          <a:lstStyle/>
          <a:p>
            <a:pPr marL="8145">
              <a:lnSpc>
                <a:spcPct val="100000"/>
              </a:lnSpc>
              <a:spcBef>
                <a:spcPts val="494"/>
              </a:spcBef>
              <a:tabLst>
                <a:tab pos="293202" algn="l"/>
              </a:tabLst>
            </a:pPr>
            <a:r>
              <a:rPr spc="-442" dirty="0">
                <a:latin typeface="Tinos"/>
                <a:cs typeface="Tinos"/>
              </a:rPr>
              <a:t>𝑥	</a:t>
            </a:r>
            <a:r>
              <a:rPr spc="330" dirty="0">
                <a:latin typeface="Tinos"/>
                <a:cs typeface="Tinos"/>
              </a:rPr>
              <a:t>&gt; </a:t>
            </a:r>
            <a:r>
              <a:rPr spc="93" dirty="0">
                <a:latin typeface="Tinos"/>
                <a:cs typeface="Tinos"/>
              </a:rPr>
              <a:t>0 </a:t>
            </a:r>
            <a:r>
              <a:rPr spc="-35" dirty="0"/>
              <a:t>untuk </a:t>
            </a:r>
            <a:r>
              <a:rPr spc="-67" dirty="0"/>
              <a:t>setiap </a:t>
            </a:r>
            <a:r>
              <a:rPr spc="-442" dirty="0">
                <a:latin typeface="Tinos"/>
                <a:cs typeface="Tinos"/>
              </a:rPr>
              <a:t>𝑥 </a:t>
            </a:r>
            <a:r>
              <a:rPr spc="-103" dirty="0"/>
              <a:t>pada </a:t>
            </a:r>
            <a:r>
              <a:rPr spc="-128" dirty="0">
                <a:latin typeface="Tinos"/>
                <a:cs typeface="Tinos"/>
              </a:rPr>
              <a:t>(𝑎 </a:t>
            </a:r>
            <a:r>
              <a:rPr spc="-83" dirty="0">
                <a:latin typeface="Tinos"/>
                <a:cs typeface="Tinos"/>
              </a:rPr>
              <a:t>, </a:t>
            </a:r>
            <a:r>
              <a:rPr spc="-125" dirty="0">
                <a:latin typeface="Tinos"/>
                <a:cs typeface="Tinos"/>
              </a:rPr>
              <a:t>𝑏) </a:t>
            </a:r>
            <a:r>
              <a:rPr spc="-115" dirty="0"/>
              <a:t>maka </a:t>
            </a:r>
            <a:r>
              <a:rPr spc="-414" dirty="0">
                <a:latin typeface="Tinos"/>
                <a:cs typeface="Tinos"/>
              </a:rPr>
              <a:t>𝑓 </a:t>
            </a:r>
            <a:r>
              <a:rPr spc="-71" dirty="0"/>
              <a:t>naik </a:t>
            </a:r>
            <a:r>
              <a:rPr spc="-103" dirty="0"/>
              <a:t>pada </a:t>
            </a:r>
            <a:r>
              <a:rPr spc="-183" dirty="0">
                <a:latin typeface="Tinos"/>
                <a:cs typeface="Tinos"/>
              </a:rPr>
              <a:t>[𝑎 </a:t>
            </a:r>
            <a:r>
              <a:rPr spc="-83" dirty="0">
                <a:latin typeface="Tinos"/>
                <a:cs typeface="Tinos"/>
              </a:rPr>
              <a:t>,</a:t>
            </a:r>
            <a:r>
              <a:rPr spc="-269" dirty="0">
                <a:latin typeface="Tinos"/>
                <a:cs typeface="Tinos"/>
              </a:rPr>
              <a:t> </a:t>
            </a:r>
            <a:r>
              <a:rPr spc="-183" dirty="0">
                <a:latin typeface="Tinos"/>
                <a:cs typeface="Tinos"/>
              </a:rPr>
              <a:t>𝑏]</a:t>
            </a:r>
          </a:p>
          <a:p>
            <a:pPr marL="8145">
              <a:lnSpc>
                <a:spcPct val="100000"/>
              </a:lnSpc>
              <a:spcBef>
                <a:spcPts val="430"/>
              </a:spcBef>
              <a:tabLst>
                <a:tab pos="293202" algn="l"/>
                <a:tab pos="5129005" algn="l"/>
              </a:tabLst>
            </a:pPr>
            <a:r>
              <a:rPr spc="-442" dirty="0">
                <a:latin typeface="Tinos"/>
                <a:cs typeface="Tinos"/>
              </a:rPr>
              <a:t>𝑥	</a:t>
            </a:r>
            <a:r>
              <a:rPr spc="330" dirty="0">
                <a:latin typeface="Tinos"/>
                <a:cs typeface="Tinos"/>
              </a:rPr>
              <a:t>&lt; </a:t>
            </a:r>
            <a:r>
              <a:rPr spc="93" dirty="0">
                <a:latin typeface="Tinos"/>
                <a:cs typeface="Tinos"/>
              </a:rPr>
              <a:t>0 </a:t>
            </a:r>
            <a:r>
              <a:rPr spc="-35" dirty="0"/>
              <a:t>untuk </a:t>
            </a:r>
            <a:r>
              <a:rPr spc="-67" dirty="0"/>
              <a:t>setiap </a:t>
            </a:r>
            <a:r>
              <a:rPr spc="-442" dirty="0">
                <a:latin typeface="Tinos"/>
                <a:cs typeface="Tinos"/>
              </a:rPr>
              <a:t>𝑥                                                                      </a:t>
            </a:r>
            <a:r>
              <a:rPr spc="-436" dirty="0">
                <a:latin typeface="Tinos"/>
                <a:cs typeface="Tinos"/>
              </a:rPr>
              <a:t> </a:t>
            </a:r>
            <a:r>
              <a:rPr spc="-103" dirty="0"/>
              <a:t>pada </a:t>
            </a:r>
            <a:r>
              <a:rPr spc="-125" dirty="0">
                <a:latin typeface="Tinos"/>
                <a:cs typeface="Tinos"/>
              </a:rPr>
              <a:t>(𝑎 </a:t>
            </a:r>
            <a:r>
              <a:rPr spc="-83" dirty="0">
                <a:latin typeface="Tinos"/>
                <a:cs typeface="Tinos"/>
              </a:rPr>
              <a:t>, </a:t>
            </a:r>
            <a:r>
              <a:rPr spc="-125" dirty="0">
                <a:latin typeface="Tinos"/>
                <a:cs typeface="Tinos"/>
              </a:rPr>
              <a:t>𝑏) </a:t>
            </a:r>
            <a:r>
              <a:rPr spc="-115" dirty="0"/>
              <a:t>maka </a:t>
            </a:r>
            <a:r>
              <a:rPr spc="-410" dirty="0">
                <a:latin typeface="Tinos"/>
                <a:cs typeface="Tinos"/>
              </a:rPr>
              <a:t>𝑓    </a:t>
            </a:r>
            <a:r>
              <a:rPr spc="-398" dirty="0">
                <a:latin typeface="Tinos"/>
                <a:cs typeface="Tinos"/>
              </a:rPr>
              <a:t> </a:t>
            </a:r>
            <a:r>
              <a:rPr spc="-13" dirty="0"/>
              <a:t>turun</a:t>
            </a:r>
            <a:r>
              <a:rPr spc="-73" dirty="0"/>
              <a:t> </a:t>
            </a:r>
            <a:r>
              <a:rPr spc="-103" dirty="0"/>
              <a:t>pada	</a:t>
            </a:r>
            <a:r>
              <a:rPr spc="-398" dirty="0">
                <a:latin typeface="Tinos"/>
                <a:cs typeface="Tinos"/>
              </a:rPr>
              <a:t>𝑎 </a:t>
            </a:r>
            <a:r>
              <a:rPr spc="-83" dirty="0">
                <a:latin typeface="Tinos"/>
                <a:cs typeface="Tinos"/>
              </a:rPr>
              <a:t>,</a:t>
            </a:r>
            <a:r>
              <a:rPr spc="-176" dirty="0">
                <a:latin typeface="Tinos"/>
                <a:cs typeface="Tinos"/>
              </a:rPr>
              <a:t> </a:t>
            </a:r>
            <a:r>
              <a:rPr spc="-430" dirty="0">
                <a:latin typeface="Tinos"/>
                <a:cs typeface="Tinos"/>
              </a:rPr>
              <a:t>𝑏</a:t>
            </a:r>
          </a:p>
          <a:p>
            <a:pPr marL="48867">
              <a:lnSpc>
                <a:spcPct val="100000"/>
              </a:lnSpc>
              <a:spcBef>
                <a:spcPts val="423"/>
              </a:spcBef>
            </a:pPr>
            <a:r>
              <a:rPr spc="-442" dirty="0">
                <a:latin typeface="Tinos"/>
                <a:cs typeface="Tinos"/>
              </a:rPr>
              <a:t>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4512" y="1151004"/>
            <a:ext cx="433715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1077111" algn="l"/>
                <a:tab pos="1820298" algn="l"/>
                <a:tab pos="2707642" algn="l"/>
                <a:tab pos="3094914" algn="l"/>
                <a:tab pos="3737108" algn="l"/>
              </a:tabLst>
            </a:pPr>
            <a:r>
              <a:rPr sz="1796" spc="-61" dirty="0">
                <a:latin typeface="Arial"/>
                <a:cs typeface="Arial"/>
              </a:rPr>
              <a:t>Diber</a:t>
            </a:r>
            <a:r>
              <a:rPr sz="1796" spc="-35" dirty="0">
                <a:latin typeface="Arial"/>
                <a:cs typeface="Arial"/>
              </a:rPr>
              <a:t>i</a:t>
            </a:r>
            <a:r>
              <a:rPr sz="1796" spc="-115" dirty="0">
                <a:latin typeface="Arial"/>
                <a:cs typeface="Arial"/>
              </a:rPr>
              <a:t>k</a:t>
            </a:r>
            <a:r>
              <a:rPr sz="1796" spc="-99" dirty="0">
                <a:latin typeface="Arial"/>
                <a:cs typeface="Arial"/>
              </a:rPr>
              <a:t>an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77" dirty="0">
                <a:latin typeface="Arial"/>
                <a:cs typeface="Arial"/>
              </a:rPr>
              <a:t>fungs</a:t>
            </a:r>
            <a:r>
              <a:rPr sz="1796" spc="-35" dirty="0">
                <a:latin typeface="Arial"/>
                <a:cs typeface="Arial"/>
              </a:rPr>
              <a:t>i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47" dirty="0">
                <a:latin typeface="Arial"/>
                <a:cs typeface="Arial"/>
              </a:rPr>
              <a:t>k</a:t>
            </a:r>
            <a:r>
              <a:rPr sz="1796" spc="-58" dirty="0">
                <a:latin typeface="Arial"/>
                <a:cs typeface="Arial"/>
              </a:rPr>
              <a:t>o</a:t>
            </a:r>
            <a:r>
              <a:rPr sz="1796" spc="-73" dirty="0">
                <a:latin typeface="Arial"/>
                <a:cs typeface="Arial"/>
              </a:rPr>
              <a:t>n</a:t>
            </a:r>
            <a:r>
              <a:rPr sz="1796" spc="13" dirty="0">
                <a:latin typeface="Arial"/>
                <a:cs typeface="Arial"/>
              </a:rPr>
              <a:t>ti</a:t>
            </a:r>
            <a:r>
              <a:rPr sz="1796" spc="32" dirty="0">
                <a:latin typeface="Arial"/>
                <a:cs typeface="Arial"/>
              </a:rPr>
              <a:t>n</a:t>
            </a:r>
            <a:r>
              <a:rPr sz="1796" spc="-58" dirty="0">
                <a:latin typeface="Arial"/>
                <a:cs typeface="Arial"/>
              </a:rPr>
              <a:t>u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29" dirty="0">
                <a:latin typeface="Tinos"/>
                <a:cs typeface="Tinos"/>
              </a:rPr>
              <a:t>𝑓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103" dirty="0">
                <a:latin typeface="Arial"/>
                <a:cs typeface="Arial"/>
              </a:rPr>
              <a:t>pad</a:t>
            </a:r>
            <a:r>
              <a:rPr sz="1796" spc="-99" dirty="0">
                <a:latin typeface="Arial"/>
                <a:cs typeface="Arial"/>
              </a:rPr>
              <a:t>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96" dirty="0">
                <a:latin typeface="Arial"/>
                <a:cs typeface="Arial"/>
              </a:rPr>
              <a:t>s</a:t>
            </a:r>
            <a:r>
              <a:rPr sz="1796" spc="-67" dirty="0">
                <a:latin typeface="Arial"/>
                <a:cs typeface="Arial"/>
              </a:rPr>
              <a:t>e</a:t>
            </a:r>
            <a:r>
              <a:rPr sz="1796" spc="-35" dirty="0">
                <a:latin typeface="Arial"/>
                <a:cs typeface="Arial"/>
              </a:rPr>
              <a:t>l</a:t>
            </a:r>
            <a:r>
              <a:rPr sz="1796" spc="-119" dirty="0">
                <a:latin typeface="Arial"/>
                <a:cs typeface="Arial"/>
              </a:rPr>
              <a:t>ang</a:t>
            </a:r>
            <a:endParaRPr sz="179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9127" y="1151004"/>
            <a:ext cx="2138034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972454" algn="l"/>
                <a:tab pos="1780797" algn="l"/>
              </a:tabLst>
            </a:pPr>
            <a:r>
              <a:rPr sz="1796" spc="80" dirty="0">
                <a:latin typeface="Arial"/>
                <a:cs typeface="Arial"/>
              </a:rPr>
              <a:t>t</a:t>
            </a:r>
            <a:r>
              <a:rPr sz="1796" spc="-10" dirty="0">
                <a:latin typeface="Arial"/>
                <a:cs typeface="Arial"/>
              </a:rPr>
              <a:t>ert</a:t>
            </a:r>
            <a:r>
              <a:rPr sz="1796" spc="-22" dirty="0">
                <a:latin typeface="Arial"/>
                <a:cs typeface="Arial"/>
              </a:rPr>
              <a:t>u</a:t>
            </a:r>
            <a:r>
              <a:rPr sz="1796" spc="103" dirty="0">
                <a:latin typeface="Arial"/>
                <a:cs typeface="Arial"/>
              </a:rPr>
              <a:t>t</a:t>
            </a:r>
            <a:r>
              <a:rPr sz="1796" spc="-61" dirty="0">
                <a:latin typeface="Arial"/>
                <a:cs typeface="Arial"/>
              </a:rPr>
              <a:t>u</a:t>
            </a:r>
            <a:r>
              <a:rPr sz="1796" spc="-58" dirty="0">
                <a:latin typeface="Arial"/>
                <a:cs typeface="Arial"/>
              </a:rPr>
              <a:t>p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29" dirty="0">
                <a:latin typeface="Tinos"/>
                <a:cs typeface="Tinos"/>
              </a:rPr>
              <a:t>[</a:t>
            </a:r>
            <a:r>
              <a:rPr sz="1796" spc="-513" dirty="0">
                <a:latin typeface="Tinos"/>
                <a:cs typeface="Tinos"/>
              </a:rPr>
              <a:t>𝑎</a:t>
            </a:r>
            <a:r>
              <a:rPr sz="1796" spc="-19" dirty="0">
                <a:latin typeface="Tinos"/>
                <a:cs typeface="Tinos"/>
              </a:rPr>
              <a:t>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147" dirty="0">
                <a:latin typeface="Tinos"/>
                <a:cs typeface="Tinos"/>
              </a:rPr>
              <a:t> </a:t>
            </a:r>
            <a:r>
              <a:rPr sz="1796" spc="-516" dirty="0">
                <a:latin typeface="Tinos"/>
                <a:cs typeface="Tinos"/>
              </a:rPr>
              <a:t>𝑏</a:t>
            </a:r>
            <a:r>
              <a:rPr sz="1796" spc="29" dirty="0">
                <a:latin typeface="Tinos"/>
                <a:cs typeface="Tinos"/>
              </a:rPr>
              <a:t>]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90" dirty="0">
                <a:latin typeface="Arial"/>
                <a:cs typeface="Arial"/>
              </a:rPr>
              <a:t>dan</a:t>
            </a:r>
            <a:endParaRPr sz="179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4512" y="1397745"/>
            <a:ext cx="3856200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48" dirty="0">
                <a:latin typeface="Arial"/>
                <a:cs typeface="Arial"/>
              </a:rPr>
              <a:t>terdiferensial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09" dirty="0">
                <a:latin typeface="Arial"/>
                <a:cs typeface="Arial"/>
              </a:rPr>
              <a:t>selang </a:t>
            </a:r>
            <a:r>
              <a:rPr sz="1796" spc="-55" dirty="0">
                <a:latin typeface="Arial"/>
                <a:cs typeface="Arial"/>
              </a:rPr>
              <a:t>terbuka </a:t>
            </a:r>
            <a:r>
              <a:rPr sz="1796" spc="-128" dirty="0">
                <a:latin typeface="Tinos"/>
                <a:cs typeface="Tinos"/>
              </a:rPr>
              <a:t>(𝑎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80" dirty="0">
                <a:latin typeface="Tinos"/>
                <a:cs typeface="Tinos"/>
              </a:rPr>
              <a:t> </a:t>
            </a:r>
            <a:r>
              <a:rPr sz="1796" spc="-96" dirty="0">
                <a:latin typeface="Tinos"/>
                <a:cs typeface="Tinos"/>
              </a:rPr>
              <a:t>𝑏)</a:t>
            </a:r>
            <a:r>
              <a:rPr sz="1796" spc="-96" dirty="0">
                <a:latin typeface="Arial"/>
                <a:cs typeface="Arial"/>
              </a:rPr>
              <a:t>.</a:t>
            </a:r>
            <a:endParaRPr sz="179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26324" y="1790084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2"/>
                </a:lnTo>
                <a:lnTo>
                  <a:pt x="397605" y="109220"/>
                </a:lnTo>
                <a:lnTo>
                  <a:pt x="402463" y="162814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2" y="328930"/>
                </a:lnTo>
                <a:lnTo>
                  <a:pt x="372363" y="307895"/>
                </a:lnTo>
                <a:lnTo>
                  <a:pt x="405383" y="271526"/>
                </a:lnTo>
                <a:lnTo>
                  <a:pt x="425672" y="222678"/>
                </a:lnTo>
                <a:lnTo>
                  <a:pt x="432435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3726324" y="2118487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4"/>
                </a:lnTo>
                <a:lnTo>
                  <a:pt x="341883" y="21597"/>
                </a:lnTo>
                <a:lnTo>
                  <a:pt x="358266" y="33051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3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/>
          <p:nvPr/>
        </p:nvSpPr>
        <p:spPr>
          <a:xfrm>
            <a:off x="9322274" y="2118486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623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/>
          <p:nvPr/>
        </p:nvSpPr>
        <p:spPr>
          <a:xfrm>
            <a:off x="8866811" y="2118486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28829" y="31623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/>
          <p:nvPr/>
        </p:nvSpPr>
        <p:spPr>
          <a:xfrm>
            <a:off x="3767375" y="2445911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4" y="13334"/>
                </a:lnTo>
                <a:lnTo>
                  <a:pt x="341884" y="21597"/>
                </a:lnTo>
                <a:lnTo>
                  <a:pt x="358267" y="33051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678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68"/>
                </a:lnTo>
                <a:lnTo>
                  <a:pt x="351393" y="8616"/>
                </a:lnTo>
                <a:lnTo>
                  <a:pt x="327532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4119559" y="2381160"/>
            <a:ext cx="5298660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460572" algn="l"/>
                <a:tab pos="1964863" algn="l"/>
                <a:tab pos="3194684" algn="l"/>
                <a:tab pos="4012800" algn="l"/>
              </a:tabLst>
            </a:pP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0	</a:t>
            </a:r>
            <a:r>
              <a:rPr sz="1796" spc="-35" dirty="0">
                <a:latin typeface="Arial"/>
                <a:cs typeface="Arial"/>
              </a:rPr>
              <a:t>untuk</a:t>
            </a:r>
            <a:r>
              <a:rPr sz="1796" spc="240" dirty="0">
                <a:latin typeface="Arial"/>
                <a:cs typeface="Arial"/>
              </a:rPr>
              <a:t> </a:t>
            </a:r>
            <a:r>
              <a:rPr sz="1796" spc="-67" dirty="0">
                <a:latin typeface="Arial"/>
                <a:cs typeface="Arial"/>
              </a:rPr>
              <a:t>setiap</a:t>
            </a:r>
            <a:r>
              <a:rPr sz="1796" spc="244" dirty="0">
                <a:latin typeface="Arial"/>
                <a:cs typeface="Arial"/>
              </a:rPr>
              <a:t> 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103" dirty="0">
                <a:latin typeface="Arial"/>
                <a:cs typeface="Arial"/>
              </a:rPr>
              <a:t>pada  </a:t>
            </a:r>
            <a:r>
              <a:rPr sz="1796" spc="-128" dirty="0">
                <a:latin typeface="Tinos"/>
                <a:cs typeface="Tinos"/>
              </a:rPr>
              <a:t>(𝑎</a:t>
            </a:r>
            <a:r>
              <a:rPr sz="1796" spc="-55" dirty="0">
                <a:latin typeface="Tinos"/>
                <a:cs typeface="Tinos"/>
              </a:rPr>
              <a:t>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144" dirty="0">
                <a:latin typeface="Tinos"/>
                <a:cs typeface="Tinos"/>
              </a:rPr>
              <a:t> </a:t>
            </a:r>
            <a:r>
              <a:rPr sz="1796" spc="-122" dirty="0">
                <a:latin typeface="Tinos"/>
                <a:cs typeface="Tinos"/>
              </a:rPr>
              <a:t>𝑏)	</a:t>
            </a:r>
            <a:r>
              <a:rPr sz="1796" spc="-115" dirty="0">
                <a:latin typeface="Arial"/>
                <a:cs typeface="Arial"/>
              </a:rPr>
              <a:t>maka</a:t>
            </a:r>
            <a:r>
              <a:rPr sz="1796" spc="237" dirty="0">
                <a:latin typeface="Arial"/>
                <a:cs typeface="Arial"/>
              </a:rPr>
              <a:t> 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83" dirty="0">
                <a:latin typeface="Arial"/>
                <a:cs typeface="Arial"/>
              </a:rPr>
              <a:t>konstan</a:t>
            </a:r>
            <a:r>
              <a:rPr sz="1796" spc="180" dirty="0">
                <a:latin typeface="Arial"/>
                <a:cs typeface="Arial"/>
              </a:rPr>
              <a:t> </a:t>
            </a:r>
            <a:r>
              <a:rPr sz="1796" spc="-99" dirty="0">
                <a:latin typeface="Arial"/>
                <a:cs typeface="Arial"/>
              </a:rPr>
              <a:t>pada</a:t>
            </a:r>
            <a:endParaRPr sz="179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8223" y="1670287"/>
            <a:ext cx="1003858" cy="1231597"/>
          </a:xfrm>
          <a:prstGeom prst="rect">
            <a:avLst/>
          </a:prstGeom>
        </p:spPr>
        <p:txBody>
          <a:bodyPr vert="horz" wrap="square" lIns="0" tIns="62716" rIns="0" bIns="0" rtlCol="0">
            <a:spAutoFit/>
          </a:bodyPr>
          <a:lstStyle/>
          <a:p>
            <a:pPr marL="354693" indent="-330667">
              <a:spcBef>
                <a:spcPts val="494"/>
              </a:spcBef>
              <a:buAutoNum type="alphaLcPeriod"/>
              <a:tabLst>
                <a:tab pos="354693" algn="l"/>
                <a:tab pos="355101" algn="l"/>
              </a:tabLst>
            </a:pPr>
            <a:r>
              <a:rPr sz="1796" spc="-147" dirty="0">
                <a:latin typeface="Arial"/>
                <a:cs typeface="Arial"/>
              </a:rPr>
              <a:t>Jika</a:t>
            </a:r>
            <a:r>
              <a:rPr sz="1796" spc="-141" dirty="0">
                <a:latin typeface="Arial"/>
                <a:cs typeface="Arial"/>
              </a:rPr>
              <a:t> </a:t>
            </a:r>
            <a:r>
              <a:rPr sz="1796" spc="-64" dirty="0">
                <a:latin typeface="Tinos"/>
                <a:cs typeface="Tinos"/>
              </a:rPr>
              <a:t>𝑓</a:t>
            </a:r>
            <a:r>
              <a:rPr sz="1972" spc="-96" baseline="27100" dirty="0">
                <a:latin typeface="Tinos"/>
                <a:cs typeface="Tinos"/>
              </a:rPr>
              <a:t>′</a:t>
            </a:r>
            <a:endParaRPr sz="1972" baseline="27100">
              <a:latin typeface="Tinos"/>
              <a:cs typeface="Tinos"/>
            </a:endParaRPr>
          </a:p>
          <a:p>
            <a:pPr marL="354693" indent="-330667">
              <a:spcBef>
                <a:spcPts val="430"/>
              </a:spcBef>
              <a:buAutoNum type="alphaLcPeriod"/>
              <a:tabLst>
                <a:tab pos="354693" algn="l"/>
                <a:tab pos="355101" algn="l"/>
              </a:tabLst>
            </a:pPr>
            <a:r>
              <a:rPr sz="1796" spc="-144" dirty="0">
                <a:latin typeface="Arial"/>
                <a:cs typeface="Arial"/>
              </a:rPr>
              <a:t>Jika</a:t>
            </a:r>
            <a:r>
              <a:rPr sz="1796" spc="-151" dirty="0">
                <a:latin typeface="Arial"/>
                <a:cs typeface="Arial"/>
              </a:rPr>
              <a:t> </a:t>
            </a:r>
            <a:r>
              <a:rPr sz="1796" spc="-64" dirty="0">
                <a:latin typeface="Tinos"/>
                <a:cs typeface="Tinos"/>
              </a:rPr>
              <a:t>𝑓</a:t>
            </a:r>
            <a:r>
              <a:rPr sz="1972" spc="-96" baseline="27100" dirty="0">
                <a:latin typeface="Tinos"/>
                <a:cs typeface="Tinos"/>
              </a:rPr>
              <a:t>′</a:t>
            </a:r>
            <a:endParaRPr sz="1972" baseline="27100">
              <a:latin typeface="Tinos"/>
              <a:cs typeface="Tinos"/>
            </a:endParaRPr>
          </a:p>
          <a:p>
            <a:pPr marL="354693" indent="-330667">
              <a:lnSpc>
                <a:spcPts val="2046"/>
              </a:lnSpc>
              <a:spcBef>
                <a:spcPts val="423"/>
              </a:spcBef>
              <a:buAutoNum type="alphaLcPeriod"/>
              <a:tabLst>
                <a:tab pos="354693" algn="l"/>
                <a:tab pos="355101" algn="l"/>
              </a:tabLst>
            </a:pPr>
            <a:r>
              <a:rPr sz="1796" spc="-147" dirty="0">
                <a:latin typeface="Arial"/>
                <a:cs typeface="Arial"/>
              </a:rPr>
              <a:t>Jika</a:t>
            </a:r>
            <a:r>
              <a:rPr sz="1796" spc="192" dirty="0">
                <a:latin typeface="Arial"/>
                <a:cs typeface="Arial"/>
              </a:rPr>
              <a:t> </a:t>
            </a:r>
            <a:r>
              <a:rPr sz="1796" spc="-64" dirty="0">
                <a:latin typeface="Tinos"/>
                <a:cs typeface="Tinos"/>
              </a:rPr>
              <a:t>𝑓</a:t>
            </a:r>
            <a:r>
              <a:rPr sz="1972" spc="-96" baseline="27100" dirty="0">
                <a:latin typeface="Tinos"/>
                <a:cs typeface="Tinos"/>
              </a:rPr>
              <a:t>′</a:t>
            </a:r>
            <a:endParaRPr sz="1972" baseline="27100">
              <a:latin typeface="Tinos"/>
              <a:cs typeface="Tinos"/>
            </a:endParaRPr>
          </a:p>
          <a:p>
            <a:pPr marL="354693">
              <a:lnSpc>
                <a:spcPts val="2046"/>
              </a:lnSpc>
            </a:pPr>
            <a:r>
              <a:rPr sz="1796" spc="-183" dirty="0">
                <a:latin typeface="Tinos"/>
                <a:cs typeface="Tinos"/>
              </a:rPr>
              <a:t>[𝑎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278" dirty="0">
                <a:latin typeface="Tinos"/>
                <a:cs typeface="Tinos"/>
              </a:rPr>
              <a:t> </a:t>
            </a:r>
            <a:r>
              <a:rPr sz="1796" spc="-183" dirty="0">
                <a:latin typeface="Tinos"/>
                <a:cs typeface="Tinos"/>
              </a:rPr>
              <a:t>𝑏]</a:t>
            </a:r>
            <a:endParaRPr sz="1796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512" y="487960"/>
            <a:ext cx="6642568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1689171" algn="l"/>
                <a:tab pos="2357836" algn="l"/>
                <a:tab pos="5881558" algn="l"/>
              </a:tabLst>
            </a:pPr>
            <a:r>
              <a:rPr sz="1796" spc="-122" dirty="0">
                <a:latin typeface="Arial"/>
                <a:cs typeface="Arial"/>
              </a:rPr>
              <a:t>Teorema  </a:t>
            </a:r>
            <a:r>
              <a:rPr sz="1796" spc="-19" dirty="0">
                <a:latin typeface="Arial"/>
                <a:cs typeface="Arial"/>
              </a:rPr>
              <a:t>:</a:t>
            </a:r>
            <a:r>
              <a:rPr sz="1796" spc="125" dirty="0">
                <a:latin typeface="Arial"/>
                <a:cs typeface="Arial"/>
              </a:rPr>
              <a:t> </a:t>
            </a:r>
            <a:r>
              <a:rPr sz="1796" spc="-147" dirty="0">
                <a:latin typeface="Arial"/>
                <a:cs typeface="Arial"/>
              </a:rPr>
              <a:t>Jika</a:t>
            </a:r>
            <a:r>
              <a:rPr sz="1796" spc="196" dirty="0">
                <a:latin typeface="Arial"/>
                <a:cs typeface="Arial"/>
              </a:rPr>
              <a:t> 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87" dirty="0">
                <a:latin typeface="Arial"/>
                <a:cs typeface="Arial"/>
              </a:rPr>
              <a:t>dan</a:t>
            </a:r>
            <a:r>
              <a:rPr sz="1796" spc="202" dirty="0">
                <a:latin typeface="Arial"/>
                <a:cs typeface="Arial"/>
              </a:rPr>
              <a:t> </a:t>
            </a:r>
            <a:r>
              <a:rPr sz="1796" spc="-301" dirty="0">
                <a:latin typeface="Tinos"/>
                <a:cs typeface="Tinos"/>
              </a:rPr>
              <a:t>𝑔	</a:t>
            </a:r>
            <a:r>
              <a:rPr sz="1796" spc="-42" dirty="0">
                <a:latin typeface="Arial"/>
                <a:cs typeface="Arial"/>
              </a:rPr>
              <a:t>kontinu  </a:t>
            </a:r>
            <a:r>
              <a:rPr sz="1796" spc="-103" dirty="0">
                <a:latin typeface="Arial"/>
                <a:cs typeface="Arial"/>
              </a:rPr>
              <a:t>pada  </a:t>
            </a:r>
            <a:r>
              <a:rPr sz="1796" spc="-109" dirty="0">
                <a:latin typeface="Arial"/>
                <a:cs typeface="Arial"/>
              </a:rPr>
              <a:t>selang  </a:t>
            </a:r>
            <a:r>
              <a:rPr sz="1796" spc="3" dirty="0">
                <a:latin typeface="Arial"/>
                <a:cs typeface="Arial"/>
              </a:rPr>
              <a:t>tertutup </a:t>
            </a:r>
            <a:r>
              <a:rPr sz="1796" spc="-183" dirty="0">
                <a:latin typeface="Tinos"/>
                <a:cs typeface="Tinos"/>
              </a:rPr>
              <a:t>[𝑎</a:t>
            </a:r>
            <a:r>
              <a:rPr sz="1796" spc="-199" dirty="0">
                <a:latin typeface="Tinos"/>
                <a:cs typeface="Tinos"/>
              </a:rPr>
              <a:t>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147" dirty="0">
                <a:latin typeface="Tinos"/>
                <a:cs typeface="Tinos"/>
              </a:rPr>
              <a:t> </a:t>
            </a:r>
            <a:r>
              <a:rPr sz="1796" spc="-180" dirty="0">
                <a:latin typeface="Tinos"/>
                <a:cs typeface="Tinos"/>
              </a:rPr>
              <a:t>𝑏]	</a:t>
            </a:r>
            <a:r>
              <a:rPr sz="1796" spc="-87" dirty="0">
                <a:latin typeface="Arial"/>
                <a:cs typeface="Arial"/>
              </a:rPr>
              <a:t>dan</a:t>
            </a:r>
            <a:r>
              <a:rPr sz="1796" spc="138" dirty="0">
                <a:latin typeface="Arial"/>
                <a:cs typeface="Arial"/>
              </a:rPr>
              <a:t> </a:t>
            </a:r>
            <a:r>
              <a:rPr sz="1796" spc="-55" dirty="0">
                <a:latin typeface="Arial"/>
                <a:cs typeface="Arial"/>
              </a:rPr>
              <a:t>jika</a:t>
            </a:r>
            <a:endParaRPr sz="179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8222" y="651185"/>
            <a:ext cx="247198" cy="28410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</a:pPr>
            <a:r>
              <a:rPr sz="2693" spc="-96" baseline="-19841" dirty="0">
                <a:latin typeface="Tinos"/>
                <a:cs typeface="Tinos"/>
              </a:rPr>
              <a:t>𝑓</a:t>
            </a:r>
            <a:r>
              <a:rPr sz="1315" spc="-64" dirty="0">
                <a:latin typeface="Tinos"/>
                <a:cs typeface="Tinos"/>
              </a:rPr>
              <a:t>′</a:t>
            </a:r>
            <a:endParaRPr sz="1315">
              <a:latin typeface="Tinos"/>
              <a:cs typeface="Tino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0877" y="799503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4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3" y="271398"/>
                </a:lnTo>
                <a:lnTo>
                  <a:pt x="425672" y="222662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 txBox="1"/>
          <p:nvPr/>
        </p:nvSpPr>
        <p:spPr>
          <a:xfrm>
            <a:off x="3077665" y="734262"/>
            <a:ext cx="633346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293202" algn="l"/>
                <a:tab pos="1137787" algn="l"/>
                <a:tab pos="1771431" algn="l"/>
                <a:tab pos="2480818" algn="l"/>
                <a:tab pos="2703977" algn="l"/>
                <a:tab pos="4056780" algn="l"/>
                <a:tab pos="5605052" algn="l"/>
              </a:tabLst>
            </a:pP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51" dirty="0">
                <a:latin typeface="Tinos"/>
                <a:cs typeface="Tinos"/>
              </a:rPr>
              <a:t> </a:t>
            </a:r>
            <a:r>
              <a:rPr sz="1796" spc="-67" dirty="0">
                <a:latin typeface="Tinos"/>
                <a:cs typeface="Tinos"/>
              </a:rPr>
              <a:t>𝑔′(𝑥)	</a:t>
            </a:r>
            <a:r>
              <a:rPr sz="1796" spc="-35" dirty="0">
                <a:latin typeface="Arial"/>
                <a:cs typeface="Arial"/>
              </a:rPr>
              <a:t>untuk	</a:t>
            </a:r>
            <a:r>
              <a:rPr sz="1796" spc="-115" dirty="0">
                <a:latin typeface="Arial"/>
                <a:cs typeface="Arial"/>
              </a:rPr>
              <a:t>semua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80" dirty="0">
                <a:latin typeface="Arial"/>
                <a:cs typeface="Arial"/>
              </a:rPr>
              <a:t>dalam</a:t>
            </a:r>
            <a:r>
              <a:rPr sz="1796" spc="247" dirty="0">
                <a:latin typeface="Arial"/>
                <a:cs typeface="Arial"/>
              </a:rPr>
              <a:t> </a:t>
            </a:r>
            <a:r>
              <a:rPr sz="1796" spc="-109" dirty="0">
                <a:latin typeface="Arial"/>
                <a:cs typeface="Arial"/>
              </a:rPr>
              <a:t>selang	</a:t>
            </a:r>
            <a:r>
              <a:rPr sz="1796" spc="-55" dirty="0">
                <a:latin typeface="Arial"/>
                <a:cs typeface="Arial"/>
              </a:rPr>
              <a:t>terbuka  </a:t>
            </a:r>
            <a:r>
              <a:rPr sz="1796" spc="-128" dirty="0">
                <a:latin typeface="Tinos"/>
                <a:cs typeface="Tinos"/>
              </a:rPr>
              <a:t>(𝑎</a:t>
            </a:r>
            <a:r>
              <a:rPr sz="1796" spc="-138" dirty="0">
                <a:latin typeface="Tinos"/>
                <a:cs typeface="Tinos"/>
              </a:rPr>
              <a:t> </a:t>
            </a:r>
            <a:r>
              <a:rPr sz="1796" spc="-83" dirty="0">
                <a:latin typeface="Tinos"/>
                <a:cs typeface="Tinos"/>
              </a:rPr>
              <a:t>,</a:t>
            </a:r>
            <a:r>
              <a:rPr sz="1796" spc="-144" dirty="0">
                <a:latin typeface="Tinos"/>
                <a:cs typeface="Tinos"/>
              </a:rPr>
              <a:t> </a:t>
            </a:r>
            <a:r>
              <a:rPr sz="1796" spc="-99" dirty="0">
                <a:latin typeface="Tinos"/>
                <a:cs typeface="Tinos"/>
              </a:rPr>
              <a:t>𝑏)</a:t>
            </a:r>
            <a:r>
              <a:rPr sz="1796" spc="-99" dirty="0">
                <a:latin typeface="Arial"/>
                <a:cs typeface="Arial"/>
              </a:rPr>
              <a:t>,	</a:t>
            </a:r>
            <a:r>
              <a:rPr sz="1796" spc="-115" dirty="0">
                <a:latin typeface="Arial"/>
                <a:cs typeface="Arial"/>
              </a:rPr>
              <a:t>maka</a:t>
            </a:r>
            <a:r>
              <a:rPr sz="1796" spc="192" dirty="0">
                <a:latin typeface="Arial"/>
                <a:cs typeface="Arial"/>
              </a:rPr>
              <a:t> </a:t>
            </a:r>
            <a:r>
              <a:rPr sz="1796" spc="-414" dirty="0">
                <a:latin typeface="Tinos"/>
                <a:cs typeface="Tinos"/>
              </a:rPr>
              <a:t>𝑓</a:t>
            </a:r>
            <a:endParaRPr sz="1796">
              <a:latin typeface="Tinos"/>
              <a:cs typeface="Tino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1370" y="1292105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662"/>
                </a:lnTo>
                <a:lnTo>
                  <a:pt x="432434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5623433" y="1292105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662"/>
                </a:lnTo>
                <a:lnTo>
                  <a:pt x="432434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/>
          <p:nvPr/>
        </p:nvSpPr>
        <p:spPr>
          <a:xfrm>
            <a:off x="8943047" y="1291780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9" name="object 9"/>
          <p:cNvSpPr/>
          <p:nvPr/>
        </p:nvSpPr>
        <p:spPr>
          <a:xfrm>
            <a:off x="8487585" y="1291780"/>
            <a:ext cx="49684" cy="211767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 txBox="1"/>
          <p:nvPr/>
        </p:nvSpPr>
        <p:spPr>
          <a:xfrm>
            <a:off x="2774512" y="980368"/>
            <a:ext cx="6642975" cy="52077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2049"/>
              </a:lnSpc>
              <a:spcBef>
                <a:spcPts val="61"/>
              </a:spcBef>
            </a:pP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301" dirty="0">
                <a:latin typeface="Tinos"/>
                <a:cs typeface="Tinos"/>
              </a:rPr>
              <a:t>𝑔 </a:t>
            </a:r>
            <a:r>
              <a:rPr sz="1796" spc="-80" dirty="0">
                <a:latin typeface="Arial"/>
                <a:cs typeface="Arial"/>
              </a:rPr>
              <a:t>dibedakan </a:t>
            </a:r>
            <a:r>
              <a:rPr sz="1796" spc="-55" dirty="0">
                <a:latin typeface="Arial"/>
                <a:cs typeface="Arial"/>
              </a:rPr>
              <a:t>oleh </a:t>
            </a:r>
            <a:r>
              <a:rPr sz="1796" spc="-77" dirty="0">
                <a:latin typeface="Arial"/>
                <a:cs typeface="Arial"/>
              </a:rPr>
              <a:t>konstanta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-186" dirty="0">
                <a:latin typeface="Tinos"/>
                <a:cs typeface="Tinos"/>
              </a:rPr>
              <a:t>[𝑎 </a:t>
            </a:r>
            <a:r>
              <a:rPr sz="1796" spc="-83" dirty="0">
                <a:latin typeface="Tinos"/>
                <a:cs typeface="Tinos"/>
              </a:rPr>
              <a:t>, </a:t>
            </a:r>
            <a:r>
              <a:rPr sz="1796" spc="-183" dirty="0">
                <a:latin typeface="Tinos"/>
                <a:cs typeface="Tinos"/>
              </a:rPr>
              <a:t>𝑏] </a:t>
            </a:r>
            <a:r>
              <a:rPr sz="1796" spc="-51" dirty="0">
                <a:latin typeface="Arial"/>
                <a:cs typeface="Arial"/>
              </a:rPr>
              <a:t>artinya </a:t>
            </a:r>
            <a:r>
              <a:rPr sz="1796" spc="-42" dirty="0">
                <a:latin typeface="Arial"/>
                <a:cs typeface="Arial"/>
              </a:rPr>
              <a:t>terdapat</a:t>
            </a:r>
            <a:r>
              <a:rPr sz="1796" spc="-154" dirty="0">
                <a:latin typeface="Arial"/>
                <a:cs typeface="Arial"/>
              </a:rPr>
              <a:t> </a:t>
            </a:r>
            <a:r>
              <a:rPr sz="1796" spc="-77" dirty="0">
                <a:latin typeface="Arial"/>
                <a:cs typeface="Arial"/>
              </a:rPr>
              <a:t>konstanta</a:t>
            </a:r>
            <a:endParaRPr sz="1796">
              <a:latin typeface="Arial"/>
              <a:cs typeface="Arial"/>
            </a:endParaRPr>
          </a:p>
          <a:p>
            <a:pPr marL="8145">
              <a:lnSpc>
                <a:spcPts val="2049"/>
              </a:lnSpc>
              <a:tabLst>
                <a:tab pos="2191688" algn="l"/>
                <a:tab pos="2464529" algn="l"/>
                <a:tab pos="2923879" algn="l"/>
                <a:tab pos="3209344" algn="l"/>
                <a:tab pos="5768349" algn="l"/>
              </a:tabLst>
            </a:pPr>
            <a:r>
              <a:rPr sz="1796" spc="-410" dirty="0">
                <a:latin typeface="Tinos"/>
                <a:cs typeface="Tinos"/>
              </a:rPr>
              <a:t>𝑘            </a:t>
            </a:r>
            <a:r>
              <a:rPr sz="1796" spc="-83" dirty="0">
                <a:latin typeface="Arial"/>
                <a:cs typeface="Arial"/>
              </a:rPr>
              <a:t>sedemikian</a:t>
            </a:r>
            <a:r>
              <a:rPr sz="1796" spc="-61" dirty="0">
                <a:latin typeface="Arial"/>
                <a:cs typeface="Arial"/>
              </a:rPr>
              <a:t> </a:t>
            </a:r>
            <a:r>
              <a:rPr sz="1796" spc="-99" dirty="0">
                <a:latin typeface="Arial"/>
                <a:cs typeface="Arial"/>
              </a:rPr>
              <a:t>hingga</a:t>
            </a:r>
            <a:r>
              <a:rPr sz="1796" spc="-64" dirty="0">
                <a:latin typeface="Arial"/>
                <a:cs typeface="Arial"/>
              </a:rPr>
              <a:t> 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−</a:t>
            </a:r>
            <a:r>
              <a:rPr sz="1796" spc="-51" dirty="0">
                <a:latin typeface="Tinos"/>
                <a:cs typeface="Tinos"/>
              </a:rPr>
              <a:t> </a:t>
            </a:r>
            <a:r>
              <a:rPr sz="1796" spc="-301" dirty="0">
                <a:latin typeface="Tinos"/>
                <a:cs typeface="Tinos"/>
              </a:rPr>
              <a:t>𝑔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 </a:t>
            </a:r>
            <a:r>
              <a:rPr sz="1796" spc="-410" dirty="0">
                <a:latin typeface="Tinos"/>
                <a:cs typeface="Tinos"/>
              </a:rPr>
              <a:t>𝑘            </a:t>
            </a:r>
            <a:r>
              <a:rPr sz="1796" spc="-35" dirty="0">
                <a:latin typeface="Arial"/>
                <a:cs typeface="Arial"/>
              </a:rPr>
              <a:t>untuk</a:t>
            </a:r>
            <a:r>
              <a:rPr sz="1796" spc="-308" dirty="0">
                <a:latin typeface="Arial"/>
                <a:cs typeface="Arial"/>
              </a:rPr>
              <a:t> </a:t>
            </a:r>
            <a:r>
              <a:rPr sz="1796" spc="-115" dirty="0">
                <a:latin typeface="Arial"/>
                <a:cs typeface="Arial"/>
              </a:rPr>
              <a:t>semua </a:t>
            </a:r>
            <a:r>
              <a:rPr sz="1796" spc="-442" dirty="0">
                <a:latin typeface="Tinos"/>
                <a:cs typeface="Tinos"/>
              </a:rPr>
              <a:t>𝑥                                                                      </a:t>
            </a:r>
            <a:r>
              <a:rPr sz="1796" spc="-439" dirty="0">
                <a:latin typeface="Tinos"/>
                <a:cs typeface="Tinos"/>
              </a:rPr>
              <a:t> </a:t>
            </a:r>
            <a:r>
              <a:rPr sz="1796" spc="-80" dirty="0">
                <a:latin typeface="Arial"/>
                <a:cs typeface="Arial"/>
              </a:rPr>
              <a:t>dalam	</a:t>
            </a:r>
            <a:r>
              <a:rPr sz="1796" spc="-401" dirty="0">
                <a:latin typeface="Tinos"/>
                <a:cs typeface="Tinos"/>
              </a:rPr>
              <a:t>𝑎 </a:t>
            </a:r>
            <a:r>
              <a:rPr sz="1796" spc="-83" dirty="0">
                <a:latin typeface="Tinos"/>
                <a:cs typeface="Tinos"/>
              </a:rPr>
              <a:t>, </a:t>
            </a:r>
            <a:r>
              <a:rPr sz="1796" spc="-433" dirty="0">
                <a:latin typeface="Tinos"/>
                <a:cs typeface="Tinos"/>
              </a:rPr>
              <a:t>𝑏 </a:t>
            </a:r>
            <a:r>
              <a:rPr sz="1796" spc="-83" dirty="0">
                <a:latin typeface="Tinos"/>
                <a:cs typeface="Tinos"/>
              </a:rPr>
              <a:t>.</a:t>
            </a:r>
            <a:endParaRPr sz="1796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884" y="263895"/>
            <a:ext cx="6919901" cy="3824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5509" y="178861"/>
            <a:ext cx="6612024" cy="3978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6CD63-2414-4F03-90BC-5E5763BF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512" y="368556"/>
            <a:ext cx="4897117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154746" indent="-147008">
              <a:spcBef>
                <a:spcPts val="61"/>
              </a:spcBef>
              <a:buChar char="•"/>
              <a:tabLst>
                <a:tab pos="155153" algn="l"/>
              </a:tabLst>
            </a:pPr>
            <a:r>
              <a:rPr sz="1796" spc="-38" dirty="0">
                <a:latin typeface="Arial"/>
                <a:cs typeface="Arial"/>
              </a:rPr>
              <a:t>Metode </a:t>
            </a:r>
            <a:r>
              <a:rPr sz="1796" spc="-35" dirty="0">
                <a:latin typeface="Arial"/>
                <a:cs typeface="Arial"/>
              </a:rPr>
              <a:t>untuk </a:t>
            </a:r>
            <a:r>
              <a:rPr sz="1796" spc="-61" dirty="0">
                <a:latin typeface="Arial"/>
                <a:cs typeface="Arial"/>
              </a:rPr>
              <a:t>membuat </a:t>
            </a:r>
            <a:r>
              <a:rPr sz="1796" spc="-58" dirty="0">
                <a:latin typeface="Arial"/>
                <a:cs typeface="Arial"/>
              </a:rPr>
              <a:t>grafik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73" dirty="0">
                <a:latin typeface="Arial"/>
                <a:cs typeface="Arial"/>
              </a:rPr>
              <a:t>rasional</a:t>
            </a:r>
            <a:r>
              <a:rPr sz="1796" spc="-247" dirty="0">
                <a:latin typeface="Arial"/>
                <a:cs typeface="Arial"/>
              </a:rPr>
              <a:t> </a:t>
            </a:r>
            <a:r>
              <a:rPr sz="1796" spc="-115" dirty="0">
                <a:latin typeface="Tinos"/>
                <a:cs typeface="Tinos"/>
              </a:rPr>
              <a:t>𝑓(𝑥)</a:t>
            </a:r>
            <a:endParaRPr sz="1796">
              <a:latin typeface="Tinos"/>
              <a:cs typeface="Tino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04787" y="826624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3" y="0"/>
                </a:moveTo>
                <a:lnTo>
                  <a:pt x="322834" y="13462"/>
                </a:lnTo>
                <a:lnTo>
                  <a:pt x="341884" y="21705"/>
                </a:lnTo>
                <a:lnTo>
                  <a:pt x="358267" y="33115"/>
                </a:lnTo>
                <a:lnTo>
                  <a:pt x="383032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63"/>
                </a:lnTo>
                <a:lnTo>
                  <a:pt x="391425" y="241913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4" y="307895"/>
                </a:lnTo>
                <a:lnTo>
                  <a:pt x="405384" y="271525"/>
                </a:lnTo>
                <a:lnTo>
                  <a:pt x="425672" y="222726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86"/>
                </a:lnTo>
                <a:lnTo>
                  <a:pt x="351393" y="8669"/>
                </a:lnTo>
                <a:lnTo>
                  <a:pt x="327533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161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2774513" y="761466"/>
            <a:ext cx="4669874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478083" algn="l"/>
                <a:tab pos="1101545" algn="l"/>
                <a:tab pos="1587772" algn="l"/>
                <a:tab pos="2225080" algn="l"/>
                <a:tab pos="3341285" algn="l"/>
                <a:tab pos="3978593" algn="l"/>
                <a:tab pos="4205010" algn="l"/>
                <a:tab pos="4490883" algn="l"/>
              </a:tabLst>
            </a:pPr>
            <a:r>
              <a:rPr sz="1796" spc="-218" dirty="0">
                <a:latin typeface="Arial"/>
                <a:cs typeface="Arial"/>
              </a:rPr>
              <a:t>J</a:t>
            </a:r>
            <a:r>
              <a:rPr sz="1796" spc="-109" dirty="0">
                <a:latin typeface="Arial"/>
                <a:cs typeface="Arial"/>
              </a:rPr>
              <a:t>i</a:t>
            </a:r>
            <a:r>
              <a:rPr sz="1796" spc="-112" dirty="0">
                <a:latin typeface="Arial"/>
                <a:cs typeface="Arial"/>
              </a:rPr>
              <a:t>k</a:t>
            </a:r>
            <a:r>
              <a:rPr sz="1796" spc="-141" dirty="0">
                <a:latin typeface="Arial"/>
                <a:cs typeface="Arial"/>
              </a:rPr>
              <a:t>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326" dirty="0">
                <a:latin typeface="Tinos"/>
                <a:cs typeface="Tinos"/>
              </a:rPr>
              <a:t>𝑃</a:t>
            </a:r>
            <a:r>
              <a:rPr sz="1796" spc="144" dirty="0">
                <a:latin typeface="Tinos"/>
                <a:cs typeface="Tinos"/>
              </a:rPr>
              <a:t>(</a:t>
            </a:r>
            <a:r>
              <a:rPr sz="1796" spc="-519" dirty="0">
                <a:latin typeface="Tinos"/>
                <a:cs typeface="Tinos"/>
              </a:rPr>
              <a:t>𝑥</a:t>
            </a:r>
            <a:r>
              <a:rPr sz="1796" spc="144" dirty="0">
                <a:latin typeface="Tinos"/>
                <a:cs typeface="Tinos"/>
              </a:rPr>
              <a:t>)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90" dirty="0">
                <a:latin typeface="Arial"/>
                <a:cs typeface="Arial"/>
              </a:rPr>
              <a:t>da</a:t>
            </a:r>
            <a:r>
              <a:rPr sz="1796" spc="-87" dirty="0">
                <a:latin typeface="Arial"/>
                <a:cs typeface="Arial"/>
              </a:rPr>
              <a:t>n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89" dirty="0">
                <a:latin typeface="Tinos"/>
                <a:cs typeface="Tinos"/>
              </a:rPr>
              <a:t>𝑄</a:t>
            </a:r>
            <a:r>
              <a:rPr sz="1796" spc="144" dirty="0">
                <a:latin typeface="Tinos"/>
                <a:cs typeface="Tinos"/>
              </a:rPr>
              <a:t>(</a:t>
            </a:r>
            <a:r>
              <a:rPr sz="1796" spc="-519" dirty="0">
                <a:latin typeface="Tinos"/>
                <a:cs typeface="Tinos"/>
              </a:rPr>
              <a:t>𝑥</a:t>
            </a:r>
            <a:r>
              <a:rPr sz="1796" spc="144" dirty="0">
                <a:latin typeface="Tinos"/>
                <a:cs typeface="Tinos"/>
              </a:rPr>
              <a:t>)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45" dirty="0">
                <a:latin typeface="Arial"/>
                <a:cs typeface="Arial"/>
              </a:rPr>
              <a:t>po</a:t>
            </a:r>
            <a:r>
              <a:rPr sz="1796" spc="-26" dirty="0">
                <a:latin typeface="Arial"/>
                <a:cs typeface="Arial"/>
              </a:rPr>
              <a:t>l</a:t>
            </a:r>
            <a:r>
              <a:rPr sz="1796" spc="-29" dirty="0">
                <a:latin typeface="Arial"/>
                <a:cs typeface="Arial"/>
              </a:rPr>
              <a:t>in</a:t>
            </a:r>
            <a:r>
              <a:rPr sz="1796" spc="-32" dirty="0">
                <a:latin typeface="Arial"/>
                <a:cs typeface="Arial"/>
              </a:rPr>
              <a:t>o</a:t>
            </a:r>
            <a:r>
              <a:rPr sz="1796" spc="-42" dirty="0">
                <a:latin typeface="Arial"/>
                <a:cs typeface="Arial"/>
              </a:rPr>
              <a:t>m</a:t>
            </a:r>
            <a:r>
              <a:rPr sz="1796" spc="-19" dirty="0">
                <a:latin typeface="Arial"/>
                <a:cs typeface="Arial"/>
              </a:rPr>
              <a:t>i</a:t>
            </a:r>
            <a:r>
              <a:rPr sz="1796" spc="-64" dirty="0">
                <a:latin typeface="Arial"/>
                <a:cs typeface="Arial"/>
              </a:rPr>
              <a:t>al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06" dirty="0">
                <a:latin typeface="Arial"/>
                <a:cs typeface="Arial"/>
              </a:rPr>
              <a:t>mak</a:t>
            </a:r>
            <a:r>
              <a:rPr sz="1796" spc="-141" dirty="0">
                <a:latin typeface="Arial"/>
                <a:cs typeface="Arial"/>
              </a:rPr>
              <a:t>a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29" dirty="0">
                <a:latin typeface="Tinos"/>
                <a:cs typeface="Tinos"/>
              </a:rPr>
              <a:t>𝑓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571" dirty="0">
                <a:latin typeface="Tinos"/>
                <a:cs typeface="Tinos"/>
              </a:rPr>
              <a:t>𝑥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551" y="924771"/>
            <a:ext cx="362855" cy="14661"/>
          </a:xfrm>
          <a:custGeom>
            <a:avLst/>
            <a:gdLst/>
            <a:ahLst/>
            <a:cxnLst/>
            <a:rect l="l" t="t" r="r" b="b"/>
            <a:pathLst>
              <a:path w="565784" h="22859">
                <a:moveTo>
                  <a:pt x="565403" y="0"/>
                </a:moveTo>
                <a:lnTo>
                  <a:pt x="0" y="0"/>
                </a:lnTo>
                <a:lnTo>
                  <a:pt x="0" y="22860"/>
                </a:lnTo>
                <a:lnTo>
                  <a:pt x="565403" y="22860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7495130" y="689140"/>
            <a:ext cx="369778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189" dirty="0">
                <a:latin typeface="Tinos"/>
                <a:cs typeface="Tinos"/>
              </a:rPr>
              <a:t>𝑃</a:t>
            </a:r>
            <a:r>
              <a:rPr sz="1315" spc="106" dirty="0">
                <a:latin typeface="Tinos"/>
                <a:cs typeface="Tinos"/>
              </a:rPr>
              <a:t>(</a:t>
            </a:r>
            <a:r>
              <a:rPr sz="1315" spc="-292" dirty="0">
                <a:latin typeface="Tinos"/>
                <a:cs typeface="Tinos"/>
              </a:rPr>
              <a:t>𝑥</a:t>
            </a:r>
            <a:r>
              <a:rPr sz="1315" spc="103" dirty="0">
                <a:latin typeface="Tinos"/>
                <a:cs typeface="Tinos"/>
              </a:rPr>
              <a:t>)</a:t>
            </a:r>
            <a:endParaRPr sz="1315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1219" y="937395"/>
            <a:ext cx="378738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8145">
              <a:spcBef>
                <a:spcPts val="58"/>
              </a:spcBef>
            </a:pPr>
            <a:r>
              <a:rPr sz="1315" spc="-109" dirty="0">
                <a:latin typeface="Tinos"/>
                <a:cs typeface="Tinos"/>
              </a:rPr>
              <a:t>𝑄</a:t>
            </a:r>
            <a:r>
              <a:rPr sz="1315" spc="106" dirty="0">
                <a:latin typeface="Tinos"/>
                <a:cs typeface="Tinos"/>
              </a:rPr>
              <a:t>(</a:t>
            </a:r>
            <a:r>
              <a:rPr sz="1315" spc="-282" dirty="0">
                <a:latin typeface="Tinos"/>
                <a:cs typeface="Tinos"/>
              </a:rPr>
              <a:t>𝑥</a:t>
            </a:r>
            <a:r>
              <a:rPr sz="1315" spc="103" dirty="0">
                <a:latin typeface="Tinos"/>
                <a:cs typeface="Tinos"/>
              </a:rPr>
              <a:t>)</a:t>
            </a:r>
            <a:endParaRPr sz="1315">
              <a:latin typeface="Tinos"/>
              <a:cs typeface="Tino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4123" y="761466"/>
            <a:ext cx="1402958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836034" algn="l"/>
              </a:tabLst>
            </a:pPr>
            <a:r>
              <a:rPr sz="1796" spc="-55" dirty="0">
                <a:latin typeface="Arial"/>
                <a:cs typeface="Arial"/>
              </a:rPr>
              <a:t>disebut	</a:t>
            </a:r>
            <a:r>
              <a:rPr sz="1796" spc="-71" dirty="0">
                <a:latin typeface="Arial"/>
                <a:cs typeface="Arial"/>
              </a:rPr>
              <a:t>fungsi</a:t>
            </a:r>
            <a:endParaRPr sz="179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2459" y="1400351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462"/>
                </a:lnTo>
                <a:lnTo>
                  <a:pt x="341883" y="21705"/>
                </a:lnTo>
                <a:lnTo>
                  <a:pt x="358266" y="33115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28" y="191863"/>
                </a:lnTo>
                <a:lnTo>
                  <a:pt x="391425" y="241913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726"/>
                </a:lnTo>
                <a:lnTo>
                  <a:pt x="432434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86"/>
                </a:lnTo>
                <a:lnTo>
                  <a:pt x="351393" y="8669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233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0" name="object 10"/>
          <p:cNvSpPr/>
          <p:nvPr/>
        </p:nvSpPr>
        <p:spPr>
          <a:xfrm>
            <a:off x="6700513" y="2629904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2" y="0"/>
                </a:moveTo>
                <a:lnTo>
                  <a:pt x="322833" y="13462"/>
                </a:lnTo>
                <a:lnTo>
                  <a:pt x="341883" y="21705"/>
                </a:lnTo>
                <a:lnTo>
                  <a:pt x="358266" y="33115"/>
                </a:lnTo>
                <a:lnTo>
                  <a:pt x="383031" y="65532"/>
                </a:lnTo>
                <a:lnTo>
                  <a:pt x="397605" y="109219"/>
                </a:lnTo>
                <a:lnTo>
                  <a:pt x="402462" y="162814"/>
                </a:lnTo>
                <a:lnTo>
                  <a:pt x="401228" y="191863"/>
                </a:lnTo>
                <a:lnTo>
                  <a:pt x="391425" y="241913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4" y="307895"/>
                </a:lnTo>
                <a:lnTo>
                  <a:pt x="405383" y="271526"/>
                </a:lnTo>
                <a:lnTo>
                  <a:pt x="425672" y="222726"/>
                </a:lnTo>
                <a:lnTo>
                  <a:pt x="432434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86"/>
                </a:lnTo>
                <a:lnTo>
                  <a:pt x="351393" y="8669"/>
                </a:lnTo>
                <a:lnTo>
                  <a:pt x="327532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233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1" name="object 11"/>
          <p:cNvSpPr/>
          <p:nvPr/>
        </p:nvSpPr>
        <p:spPr>
          <a:xfrm>
            <a:off x="8369891" y="2629904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3" y="0"/>
                </a:moveTo>
                <a:lnTo>
                  <a:pt x="322834" y="13462"/>
                </a:lnTo>
                <a:lnTo>
                  <a:pt x="341884" y="21705"/>
                </a:lnTo>
                <a:lnTo>
                  <a:pt x="358267" y="33115"/>
                </a:lnTo>
                <a:lnTo>
                  <a:pt x="383032" y="65532"/>
                </a:lnTo>
                <a:lnTo>
                  <a:pt x="397605" y="109219"/>
                </a:lnTo>
                <a:lnTo>
                  <a:pt x="402463" y="162814"/>
                </a:lnTo>
                <a:lnTo>
                  <a:pt x="401228" y="191863"/>
                </a:lnTo>
                <a:lnTo>
                  <a:pt x="391425" y="241913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4" y="307895"/>
                </a:lnTo>
                <a:lnTo>
                  <a:pt x="405384" y="271526"/>
                </a:lnTo>
                <a:lnTo>
                  <a:pt x="425672" y="222726"/>
                </a:lnTo>
                <a:lnTo>
                  <a:pt x="432435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86"/>
                </a:lnTo>
                <a:lnTo>
                  <a:pt x="351393" y="8669"/>
                </a:lnTo>
                <a:lnTo>
                  <a:pt x="327533" y="0"/>
                </a:lnTo>
                <a:close/>
              </a:path>
              <a:path w="432434" h="328929">
                <a:moveTo>
                  <a:pt x="104902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233"/>
                </a:lnTo>
                <a:lnTo>
                  <a:pt x="29972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/>
          <p:nvPr/>
        </p:nvSpPr>
        <p:spPr>
          <a:xfrm>
            <a:off x="5017453" y="3206563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462"/>
                </a:lnTo>
                <a:lnTo>
                  <a:pt x="341884" y="21705"/>
                </a:lnTo>
                <a:lnTo>
                  <a:pt x="358267" y="33115"/>
                </a:lnTo>
                <a:lnTo>
                  <a:pt x="383032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63"/>
                </a:lnTo>
                <a:lnTo>
                  <a:pt x="391425" y="241913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95"/>
                </a:lnTo>
                <a:lnTo>
                  <a:pt x="405384" y="271525"/>
                </a:lnTo>
                <a:lnTo>
                  <a:pt x="425672" y="222726"/>
                </a:lnTo>
                <a:lnTo>
                  <a:pt x="432435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86"/>
                </a:lnTo>
                <a:lnTo>
                  <a:pt x="351393" y="8669"/>
                </a:lnTo>
                <a:lnTo>
                  <a:pt x="327533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161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3" name="object 13"/>
          <p:cNvSpPr/>
          <p:nvPr/>
        </p:nvSpPr>
        <p:spPr>
          <a:xfrm>
            <a:off x="7059215" y="3206563"/>
            <a:ext cx="277333" cy="210953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2" y="0"/>
                </a:moveTo>
                <a:lnTo>
                  <a:pt x="322833" y="13462"/>
                </a:lnTo>
                <a:lnTo>
                  <a:pt x="341884" y="21705"/>
                </a:lnTo>
                <a:lnTo>
                  <a:pt x="358267" y="33115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3" y="162813"/>
                </a:lnTo>
                <a:lnTo>
                  <a:pt x="401228" y="191863"/>
                </a:lnTo>
                <a:lnTo>
                  <a:pt x="391425" y="241913"/>
                </a:lnTo>
                <a:lnTo>
                  <a:pt x="371883" y="280965"/>
                </a:lnTo>
                <a:lnTo>
                  <a:pt x="342078" y="307306"/>
                </a:lnTo>
                <a:lnTo>
                  <a:pt x="323342" y="315595"/>
                </a:lnTo>
                <a:lnTo>
                  <a:pt x="327532" y="328930"/>
                </a:lnTo>
                <a:lnTo>
                  <a:pt x="372364" y="307895"/>
                </a:lnTo>
                <a:lnTo>
                  <a:pt x="405383" y="271525"/>
                </a:lnTo>
                <a:lnTo>
                  <a:pt x="425672" y="222726"/>
                </a:lnTo>
                <a:lnTo>
                  <a:pt x="432434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86"/>
                </a:lnTo>
                <a:lnTo>
                  <a:pt x="351393" y="8669"/>
                </a:lnTo>
                <a:lnTo>
                  <a:pt x="327532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161"/>
                </a:lnTo>
                <a:lnTo>
                  <a:pt x="27050" y="57657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 txBox="1"/>
          <p:nvPr/>
        </p:nvSpPr>
        <p:spPr>
          <a:xfrm>
            <a:off x="2725643" y="1089054"/>
            <a:ext cx="6731754" cy="2468988"/>
          </a:xfrm>
          <a:prstGeom prst="rect">
            <a:avLst/>
          </a:prstGeom>
        </p:spPr>
        <p:txBody>
          <a:bodyPr vert="horz" wrap="square" lIns="0" tIns="39095" rIns="0" bIns="0" rtlCol="0">
            <a:spAutoFit/>
          </a:bodyPr>
          <a:lstStyle/>
          <a:p>
            <a:pPr marL="57012" marR="42759">
              <a:lnSpc>
                <a:spcPts val="1937"/>
              </a:lnSpc>
              <a:spcBef>
                <a:spcPts val="308"/>
              </a:spcBef>
              <a:tabLst>
                <a:tab pos="5521978" algn="l"/>
                <a:tab pos="5808257" algn="l"/>
              </a:tabLst>
            </a:pPr>
            <a:r>
              <a:rPr sz="1796" spc="-73" dirty="0">
                <a:latin typeface="Arial"/>
                <a:cs typeface="Arial"/>
              </a:rPr>
              <a:t>rasional </a:t>
            </a:r>
            <a:r>
              <a:rPr sz="1796" spc="-77" dirty="0">
                <a:latin typeface="Arial"/>
                <a:cs typeface="Arial"/>
              </a:rPr>
              <a:t>dalam </a:t>
            </a:r>
            <a:r>
              <a:rPr sz="1796" spc="-221" dirty="0">
                <a:latin typeface="Tinos"/>
                <a:cs typeface="Tinos"/>
              </a:rPr>
              <a:t>𝑥</a:t>
            </a:r>
            <a:r>
              <a:rPr sz="1796" spc="-221" dirty="0">
                <a:latin typeface="Arial"/>
                <a:cs typeface="Arial"/>
              </a:rPr>
              <a:t>. </a:t>
            </a:r>
            <a:r>
              <a:rPr sz="1796" spc="-96" dirty="0">
                <a:latin typeface="Arial"/>
                <a:cs typeface="Arial"/>
              </a:rPr>
              <a:t>Pembuatan </a:t>
            </a:r>
            <a:r>
              <a:rPr sz="1796" spc="-58" dirty="0">
                <a:latin typeface="Arial"/>
                <a:cs typeface="Arial"/>
              </a:rPr>
              <a:t>grafik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73" dirty="0">
                <a:latin typeface="Arial"/>
                <a:cs typeface="Arial"/>
              </a:rPr>
              <a:t>rasional </a:t>
            </a:r>
            <a:r>
              <a:rPr sz="1796" spc="-42" dirty="0">
                <a:latin typeface="Arial"/>
                <a:cs typeface="Arial"/>
              </a:rPr>
              <a:t>lebih </a:t>
            </a:r>
            <a:r>
              <a:rPr sz="1796" spc="-96" dirty="0">
                <a:latin typeface="Arial"/>
                <a:cs typeface="Arial"/>
              </a:rPr>
              <a:t>sukar </a:t>
            </a:r>
            <a:r>
              <a:rPr sz="1796" spc="-55" dirty="0">
                <a:latin typeface="Arial"/>
                <a:cs typeface="Arial"/>
              </a:rPr>
              <a:t>akibat  </a:t>
            </a:r>
            <a:r>
              <a:rPr sz="1796" spc="-115" dirty="0">
                <a:latin typeface="Arial"/>
                <a:cs typeface="Arial"/>
              </a:rPr>
              <a:t>adanya </a:t>
            </a:r>
            <a:r>
              <a:rPr sz="1796" spc="-58" dirty="0">
                <a:latin typeface="Arial"/>
                <a:cs typeface="Arial"/>
              </a:rPr>
              <a:t>diskontinuitas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22" dirty="0">
                <a:latin typeface="Arial"/>
                <a:cs typeface="Arial"/>
              </a:rPr>
              <a:t>terjadi </a:t>
            </a:r>
            <a:r>
              <a:rPr sz="1796" spc="-103" dirty="0">
                <a:latin typeface="Arial"/>
                <a:cs typeface="Arial"/>
              </a:rPr>
              <a:t>pada </a:t>
            </a:r>
            <a:r>
              <a:rPr sz="1796" spc="10" dirty="0">
                <a:latin typeface="Arial"/>
                <a:cs typeface="Arial"/>
              </a:rPr>
              <a:t>titik-tiik</a:t>
            </a:r>
            <a:r>
              <a:rPr sz="1796" spc="-16" dirty="0">
                <a:latin typeface="Arial"/>
                <a:cs typeface="Arial"/>
              </a:rPr>
              <a:t> </a:t>
            </a:r>
            <a:r>
              <a:rPr sz="1796" spc="-103" dirty="0">
                <a:latin typeface="Arial"/>
                <a:cs typeface="Arial"/>
              </a:rPr>
              <a:t>dengan</a:t>
            </a:r>
            <a:r>
              <a:rPr sz="1796" spc="-77" dirty="0">
                <a:latin typeface="Arial"/>
                <a:cs typeface="Arial"/>
              </a:rPr>
              <a:t> </a:t>
            </a:r>
            <a:r>
              <a:rPr sz="1796" spc="-186" dirty="0">
                <a:latin typeface="Tinos"/>
                <a:cs typeface="Tinos"/>
              </a:rPr>
              <a:t>𝑄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0</a:t>
            </a:r>
            <a:endParaRPr sz="1796">
              <a:latin typeface="Tinos"/>
              <a:cs typeface="Tinos"/>
            </a:endParaRPr>
          </a:p>
          <a:p>
            <a:pPr>
              <a:spcBef>
                <a:spcPts val="26"/>
              </a:spcBef>
            </a:pPr>
            <a:endParaRPr sz="2565">
              <a:latin typeface="Tinos"/>
              <a:cs typeface="Tinos"/>
            </a:endParaRPr>
          </a:p>
          <a:p>
            <a:pPr marL="57012"/>
            <a:r>
              <a:rPr sz="1796" spc="-64" dirty="0">
                <a:latin typeface="Arial"/>
                <a:cs typeface="Arial"/>
              </a:rPr>
              <a:t>Definisi</a:t>
            </a:r>
            <a:r>
              <a:rPr sz="1796" spc="-90" dirty="0">
                <a:latin typeface="Arial"/>
                <a:cs typeface="Arial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endParaRPr sz="1796">
              <a:latin typeface="Arial"/>
              <a:cs typeface="Arial"/>
            </a:endParaRPr>
          </a:p>
          <a:p>
            <a:pPr marL="57012">
              <a:lnSpc>
                <a:spcPts val="2046"/>
              </a:lnSpc>
              <a:spcBef>
                <a:spcPts val="433"/>
              </a:spcBef>
              <a:tabLst>
                <a:tab pos="1098694" algn="l"/>
                <a:tab pos="1418366" algn="l"/>
                <a:tab pos="6143811" algn="l"/>
                <a:tab pos="6555109" algn="l"/>
              </a:tabLst>
            </a:pPr>
            <a:r>
              <a:rPr sz="1796" spc="-115" dirty="0">
                <a:latin typeface="Arial"/>
                <a:cs typeface="Arial"/>
              </a:rPr>
              <a:t>Garis</a:t>
            </a:r>
            <a:r>
              <a:rPr sz="1796" spc="250" dirty="0">
                <a:latin typeface="Arial"/>
                <a:cs typeface="Arial"/>
              </a:rPr>
              <a:t> </a:t>
            </a:r>
            <a:r>
              <a:rPr sz="1796" spc="-442" dirty="0">
                <a:latin typeface="Tinos"/>
                <a:cs typeface="Tinos"/>
              </a:rPr>
              <a:t>𝑥                                                                                    </a:t>
            </a:r>
            <a:r>
              <a:rPr sz="1796" spc="-439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-180" dirty="0">
                <a:latin typeface="Tinos"/>
                <a:cs typeface="Tinos"/>
              </a:rPr>
              <a:t>𝑥</a:t>
            </a:r>
            <a:r>
              <a:rPr sz="1972" spc="-269" baseline="-16260" dirty="0">
                <a:latin typeface="Tinos"/>
                <a:cs typeface="Tinos"/>
              </a:rPr>
              <a:t>0	</a:t>
            </a:r>
            <a:r>
              <a:rPr sz="1796" spc="-55" dirty="0">
                <a:latin typeface="Arial"/>
                <a:cs typeface="Arial"/>
              </a:rPr>
              <a:t>disebut  </a:t>
            </a:r>
            <a:r>
              <a:rPr sz="1796" spc="-42" dirty="0">
                <a:latin typeface="Arial"/>
                <a:cs typeface="Arial"/>
              </a:rPr>
              <a:t>asimtot  </a:t>
            </a:r>
            <a:r>
              <a:rPr sz="1796" spc="-90" dirty="0">
                <a:latin typeface="Arial"/>
                <a:cs typeface="Arial"/>
              </a:rPr>
              <a:t>tegak 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58" dirty="0">
                <a:latin typeface="Arial"/>
                <a:cs typeface="Arial"/>
              </a:rPr>
              <a:t>grafik  </a:t>
            </a:r>
            <a:r>
              <a:rPr sz="1796" spc="-73" dirty="0">
                <a:latin typeface="Arial"/>
                <a:cs typeface="Arial"/>
              </a:rPr>
              <a:t>suatu</a:t>
            </a:r>
            <a:r>
              <a:rPr sz="1796" spc="29" dirty="0">
                <a:latin typeface="Arial"/>
                <a:cs typeface="Arial"/>
              </a:rPr>
              <a:t> </a:t>
            </a:r>
            <a:r>
              <a:rPr sz="1796" spc="-71" dirty="0">
                <a:latin typeface="Arial"/>
                <a:cs typeface="Arial"/>
              </a:rPr>
              <a:t>fungsi</a:t>
            </a:r>
            <a:r>
              <a:rPr sz="1796" spc="253" dirty="0">
                <a:latin typeface="Arial"/>
                <a:cs typeface="Arial"/>
              </a:rPr>
              <a:t> 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55" dirty="0">
                <a:latin typeface="Arial"/>
                <a:cs typeface="Arial"/>
              </a:rPr>
              <a:t>jika	</a:t>
            </a:r>
            <a:r>
              <a:rPr sz="1796" spc="-442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  <a:p>
            <a:pPr marL="57012">
              <a:lnSpc>
                <a:spcPts val="1940"/>
              </a:lnSpc>
              <a:tabLst>
                <a:tab pos="4049858" algn="l"/>
                <a:tab pos="4335322" algn="l"/>
                <a:tab pos="5719482" algn="l"/>
                <a:tab pos="6004947" algn="l"/>
              </a:tabLst>
            </a:pPr>
            <a:r>
              <a:rPr sz="1796" spc="-61" dirty="0">
                <a:latin typeface="Arial"/>
                <a:cs typeface="Arial"/>
              </a:rPr>
              <a:t>mendekati </a:t>
            </a:r>
            <a:r>
              <a:rPr sz="1796" spc="-183" dirty="0">
                <a:latin typeface="Tinos"/>
                <a:cs typeface="Tinos"/>
              </a:rPr>
              <a:t>𝑥</a:t>
            </a:r>
            <a:r>
              <a:rPr sz="1972" spc="-274" baseline="-16260" dirty="0">
                <a:latin typeface="Tinos"/>
                <a:cs typeface="Tinos"/>
              </a:rPr>
              <a:t>0   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103" dirty="0">
                <a:latin typeface="Arial"/>
                <a:cs typeface="Arial"/>
              </a:rPr>
              <a:t>kanan </a:t>
            </a:r>
            <a:r>
              <a:rPr sz="1796" spc="-71" dirty="0">
                <a:latin typeface="Arial"/>
                <a:cs typeface="Arial"/>
              </a:rPr>
              <a:t>atau </a:t>
            </a:r>
            <a:r>
              <a:rPr sz="1796" spc="-10" dirty="0">
                <a:latin typeface="Arial"/>
                <a:cs typeface="Arial"/>
              </a:rPr>
              <a:t>kiri</a:t>
            </a:r>
            <a:r>
              <a:rPr sz="1796" spc="276" dirty="0">
                <a:latin typeface="Arial"/>
                <a:cs typeface="Arial"/>
              </a:rPr>
              <a:t> </a:t>
            </a:r>
            <a:r>
              <a:rPr sz="1796" spc="-115" dirty="0">
                <a:latin typeface="Arial"/>
                <a:cs typeface="Arial"/>
              </a:rPr>
              <a:t>maka</a:t>
            </a:r>
            <a:r>
              <a:rPr sz="1796" dirty="0">
                <a:latin typeface="Arial"/>
                <a:cs typeface="Arial"/>
              </a:rPr>
              <a:t> </a:t>
            </a:r>
            <a:r>
              <a:rPr sz="1796" spc="-410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294" dirty="0">
                <a:latin typeface="Tinos"/>
                <a:cs typeface="Tinos"/>
              </a:rPr>
              <a:t>→   </a:t>
            </a:r>
            <a:r>
              <a:rPr sz="1796" spc="285" dirty="0">
                <a:latin typeface="Tinos"/>
                <a:cs typeface="Tinos"/>
              </a:rPr>
              <a:t>+∞</a:t>
            </a:r>
            <a:r>
              <a:rPr sz="1796" spc="103" dirty="0">
                <a:latin typeface="Tinos"/>
                <a:cs typeface="Tinos"/>
              </a:rPr>
              <a:t> </a:t>
            </a:r>
            <a:r>
              <a:rPr sz="1796" spc="-71" dirty="0">
                <a:latin typeface="Arial"/>
                <a:cs typeface="Arial"/>
              </a:rPr>
              <a:t>atau</a:t>
            </a:r>
            <a:r>
              <a:rPr sz="1796" spc="10" dirty="0">
                <a:latin typeface="Arial"/>
                <a:cs typeface="Arial"/>
              </a:rPr>
              <a:t> </a:t>
            </a:r>
            <a:r>
              <a:rPr sz="1796" spc="-410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-294" dirty="0">
                <a:latin typeface="Tinos"/>
                <a:cs typeface="Tinos"/>
              </a:rPr>
              <a:t>→ </a:t>
            </a:r>
            <a:r>
              <a:rPr sz="1796" spc="-151" dirty="0">
                <a:latin typeface="Tinos"/>
                <a:cs typeface="Tinos"/>
              </a:rPr>
              <a:t> </a:t>
            </a:r>
            <a:r>
              <a:rPr sz="1796" spc="173" dirty="0">
                <a:latin typeface="Tinos"/>
                <a:cs typeface="Tinos"/>
              </a:rPr>
              <a:t>−∞</a:t>
            </a:r>
            <a:r>
              <a:rPr sz="1796" spc="173" dirty="0">
                <a:latin typeface="Arial"/>
                <a:cs typeface="Arial"/>
              </a:rPr>
              <a:t>.</a:t>
            </a:r>
            <a:endParaRPr sz="1796">
              <a:latin typeface="Arial"/>
              <a:cs typeface="Arial"/>
            </a:endParaRPr>
          </a:p>
          <a:p>
            <a:pPr marL="57012">
              <a:lnSpc>
                <a:spcPts val="2049"/>
              </a:lnSpc>
              <a:tabLst>
                <a:tab pos="1058786" algn="l"/>
              </a:tabLst>
            </a:pPr>
            <a:r>
              <a:rPr sz="1796" spc="-115" dirty="0">
                <a:latin typeface="Arial"/>
                <a:cs typeface="Arial"/>
              </a:rPr>
              <a:t>Garis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394" dirty="0">
                <a:latin typeface="Tinos"/>
                <a:cs typeface="Tinos"/>
              </a:rPr>
              <a:t>𝑦        </a:t>
            </a:r>
            <a:r>
              <a:rPr sz="1796" spc="-353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	</a:t>
            </a:r>
            <a:r>
              <a:rPr sz="1796" spc="-176" dirty="0">
                <a:latin typeface="Tinos"/>
                <a:cs typeface="Tinos"/>
              </a:rPr>
              <a:t>𝑦</a:t>
            </a:r>
            <a:r>
              <a:rPr sz="1972" spc="-264" baseline="-16260" dirty="0">
                <a:latin typeface="Tinos"/>
                <a:cs typeface="Tinos"/>
              </a:rPr>
              <a:t>0 </a:t>
            </a:r>
            <a:r>
              <a:rPr sz="1796" spc="-58" dirty="0">
                <a:latin typeface="Arial"/>
                <a:cs typeface="Arial"/>
              </a:rPr>
              <a:t>disebut </a:t>
            </a:r>
            <a:r>
              <a:rPr sz="1796" spc="-42" dirty="0">
                <a:latin typeface="Arial"/>
                <a:cs typeface="Arial"/>
              </a:rPr>
              <a:t>asimtot </a:t>
            </a:r>
            <a:r>
              <a:rPr sz="1796" spc="-51" dirty="0">
                <a:latin typeface="Arial"/>
                <a:cs typeface="Arial"/>
              </a:rPr>
              <a:t>datar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414" dirty="0">
                <a:latin typeface="Tinos"/>
                <a:cs typeface="Tinos"/>
              </a:rPr>
              <a:t>𝑓</a:t>
            </a:r>
            <a:r>
              <a:rPr sz="1796" spc="-404" dirty="0">
                <a:latin typeface="Tinos"/>
                <a:cs typeface="Tinos"/>
              </a:rPr>
              <a:t> </a:t>
            </a:r>
            <a:r>
              <a:rPr sz="1796" spc="-58" dirty="0">
                <a:latin typeface="Arial"/>
                <a:cs typeface="Arial"/>
              </a:rPr>
              <a:t>jika</a:t>
            </a:r>
            <a:endParaRPr sz="1796">
              <a:latin typeface="Arial"/>
              <a:cs typeface="Arial"/>
            </a:endParaRPr>
          </a:p>
          <a:p>
            <a:pPr marL="99363" algn="ctr">
              <a:lnSpc>
                <a:spcPts val="1860"/>
              </a:lnSpc>
              <a:spcBef>
                <a:spcPts val="446"/>
              </a:spcBef>
              <a:tabLst>
                <a:tab pos="553012" algn="l"/>
                <a:tab pos="779837" algn="l"/>
                <a:tab pos="1066116" algn="l"/>
                <a:tab pos="2141191" algn="l"/>
                <a:tab pos="2594841" algn="l"/>
                <a:tab pos="2821665" algn="l"/>
                <a:tab pos="3108352" algn="l"/>
              </a:tabLst>
            </a:pPr>
            <a:r>
              <a:rPr sz="1796" spc="22" dirty="0">
                <a:latin typeface="Tinos"/>
                <a:cs typeface="Tinos"/>
              </a:rPr>
              <a:t>lim	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-176" dirty="0">
                <a:latin typeface="Tinos"/>
                <a:cs typeface="Tinos"/>
              </a:rPr>
              <a:t>𝑦</a:t>
            </a:r>
            <a:r>
              <a:rPr sz="1972" spc="-264" baseline="-16260" dirty="0">
                <a:latin typeface="Tinos"/>
                <a:cs typeface="Tinos"/>
              </a:rPr>
              <a:t>0  </a:t>
            </a:r>
            <a:r>
              <a:rPr sz="1972" spc="-212" baseline="-16260" dirty="0">
                <a:latin typeface="Tinos"/>
                <a:cs typeface="Tinos"/>
              </a:rPr>
              <a:t> </a:t>
            </a:r>
            <a:r>
              <a:rPr sz="1796" spc="-71" dirty="0">
                <a:latin typeface="Arial"/>
                <a:cs typeface="Arial"/>
              </a:rPr>
              <a:t>atau	</a:t>
            </a:r>
            <a:r>
              <a:rPr sz="1796" spc="22" dirty="0">
                <a:latin typeface="Tinos"/>
                <a:cs typeface="Tinos"/>
              </a:rPr>
              <a:t>lim	</a:t>
            </a:r>
            <a:r>
              <a:rPr sz="1796" spc="-414" dirty="0">
                <a:latin typeface="Tinos"/>
                <a:cs typeface="Tinos"/>
              </a:rPr>
              <a:t>𝑓	</a:t>
            </a:r>
            <a:r>
              <a:rPr sz="1796" spc="-442" dirty="0">
                <a:latin typeface="Tinos"/>
                <a:cs typeface="Tinos"/>
              </a:rPr>
              <a:t>𝑥	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-176" dirty="0">
                <a:latin typeface="Tinos"/>
                <a:cs typeface="Tinos"/>
              </a:rPr>
              <a:t>𝑦</a:t>
            </a:r>
            <a:r>
              <a:rPr sz="1972" spc="-264" baseline="-16260" dirty="0">
                <a:latin typeface="Tinos"/>
                <a:cs typeface="Tinos"/>
              </a:rPr>
              <a:t>0</a:t>
            </a:r>
            <a:endParaRPr sz="1972" baseline="-16260">
              <a:latin typeface="Tinos"/>
              <a:cs typeface="Tinos"/>
            </a:endParaRPr>
          </a:p>
          <a:p>
            <a:pPr marL="1584922">
              <a:lnSpc>
                <a:spcPts val="1283"/>
              </a:lnSpc>
              <a:tabLst>
                <a:tab pos="3626750" algn="l"/>
              </a:tabLst>
            </a:pPr>
            <a:r>
              <a:rPr sz="1315" spc="10" dirty="0">
                <a:latin typeface="Tinos"/>
                <a:cs typeface="Tinos"/>
              </a:rPr>
              <a:t>𝑥→+∞	𝑥→−∞</a:t>
            </a:r>
            <a:endParaRPr sz="1315">
              <a:latin typeface="Tinos"/>
              <a:cs typeface="Tino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E4576F3-EC08-4CDA-8186-2936449A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437767"/>
            <a:ext cx="6743971" cy="442922"/>
          </a:xfrm>
          <a:prstGeom prst="rect">
            <a:avLst/>
          </a:prstGeom>
        </p:spPr>
        <p:txBody>
          <a:bodyPr vert="horz" wrap="square" lIns="0" tIns="8552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7"/>
              </a:spcBef>
            </a:pPr>
            <a:r>
              <a:rPr sz="2822" spc="-176" dirty="0">
                <a:solidFill>
                  <a:srgbClr val="000000"/>
                </a:solidFill>
                <a:latin typeface="Trebuchet MS"/>
                <a:cs typeface="Trebuchet MS"/>
              </a:rPr>
              <a:t>Sifat-sifat </a:t>
            </a:r>
            <a:r>
              <a:rPr sz="2822" spc="-128" dirty="0">
                <a:solidFill>
                  <a:srgbClr val="000000"/>
                </a:solidFill>
                <a:latin typeface="Trebuchet MS"/>
                <a:cs typeface="Trebuchet MS"/>
              </a:rPr>
              <a:t>yang </a:t>
            </a:r>
            <a:r>
              <a:rPr sz="2822" spc="-154" dirty="0">
                <a:solidFill>
                  <a:srgbClr val="000000"/>
                </a:solidFill>
                <a:latin typeface="Trebuchet MS"/>
                <a:cs typeface="Trebuchet MS"/>
              </a:rPr>
              <a:t>Perlu</a:t>
            </a:r>
            <a:r>
              <a:rPr sz="2822" spc="-39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22" spc="-138" dirty="0">
                <a:solidFill>
                  <a:srgbClr val="000000"/>
                </a:solidFill>
                <a:latin typeface="Trebuchet MS"/>
                <a:cs typeface="Trebuchet MS"/>
              </a:rPr>
              <a:t>Diperhatikan</a:t>
            </a:r>
            <a:endParaRPr sz="282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512" y="1101694"/>
            <a:ext cx="5424092" cy="2727358"/>
          </a:xfrm>
          <a:prstGeom prst="rect">
            <a:avLst/>
          </a:prstGeom>
        </p:spPr>
        <p:txBody>
          <a:bodyPr vert="horz" wrap="square" lIns="0" tIns="34616" rIns="0" bIns="0" rtlCol="0">
            <a:spAutoFit/>
          </a:bodyPr>
          <a:lstStyle/>
          <a:p>
            <a:pPr marL="8145">
              <a:spcBef>
                <a:spcPts val="273"/>
              </a:spcBef>
            </a:pPr>
            <a:r>
              <a:rPr sz="1796" spc="-83" dirty="0">
                <a:latin typeface="Arial"/>
                <a:cs typeface="Arial"/>
              </a:rPr>
              <a:t>Sifat </a:t>
            </a:r>
            <a:r>
              <a:rPr sz="1796" spc="-106" dirty="0">
                <a:latin typeface="Arial"/>
                <a:cs typeface="Arial"/>
              </a:rPr>
              <a:t>– </a:t>
            </a:r>
            <a:r>
              <a:rPr sz="1796" spc="-51" dirty="0">
                <a:latin typeface="Arial"/>
                <a:cs typeface="Arial"/>
              </a:rPr>
              <a:t>sifat </a:t>
            </a:r>
            <a:r>
              <a:rPr sz="1796" spc="-119" dirty="0">
                <a:latin typeface="Arial"/>
                <a:cs typeface="Arial"/>
              </a:rPr>
              <a:t>yang </a:t>
            </a:r>
            <a:r>
              <a:rPr sz="1796" spc="-61" dirty="0">
                <a:latin typeface="Arial"/>
                <a:cs typeface="Arial"/>
              </a:rPr>
              <a:t>menarik </a:t>
            </a:r>
            <a:r>
              <a:rPr sz="1796" spc="-42" dirty="0">
                <a:latin typeface="Arial"/>
                <a:cs typeface="Arial"/>
              </a:rPr>
              <a:t>dari </a:t>
            </a:r>
            <a:r>
              <a:rPr sz="1796" spc="-58" dirty="0">
                <a:latin typeface="Arial"/>
                <a:cs typeface="Arial"/>
              </a:rPr>
              <a:t>grafik </a:t>
            </a:r>
            <a:r>
              <a:rPr sz="1796" spc="-71" dirty="0">
                <a:latin typeface="Arial"/>
                <a:cs typeface="Arial"/>
              </a:rPr>
              <a:t>fungsi </a:t>
            </a:r>
            <a:r>
              <a:rPr sz="1796" spc="-73" dirty="0">
                <a:latin typeface="Arial"/>
                <a:cs typeface="Arial"/>
              </a:rPr>
              <a:t>rasional</a:t>
            </a:r>
            <a:r>
              <a:rPr sz="1796" spc="-212" dirty="0">
                <a:latin typeface="Arial"/>
                <a:cs typeface="Arial"/>
              </a:rPr>
              <a:t> </a:t>
            </a:r>
            <a:r>
              <a:rPr sz="1796" spc="-80" dirty="0">
                <a:latin typeface="Arial"/>
                <a:cs typeface="Arial"/>
              </a:rPr>
              <a:t>adalah:</a:t>
            </a:r>
            <a:endParaRPr sz="1796">
              <a:latin typeface="Arial"/>
              <a:cs typeface="Arial"/>
            </a:endParaRPr>
          </a:p>
          <a:p>
            <a:pPr marL="338404" indent="-330667">
              <a:spcBef>
                <a:spcPts val="212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61" dirty="0">
                <a:latin typeface="Arial"/>
                <a:cs typeface="Arial"/>
              </a:rPr>
              <a:t>Simetri</a:t>
            </a:r>
            <a:endParaRPr sz="1796">
              <a:latin typeface="Arial"/>
              <a:cs typeface="Arial"/>
            </a:endParaRPr>
          </a:p>
          <a:p>
            <a:pPr marL="338404" indent="-330667">
              <a:spcBef>
                <a:spcPts val="215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87" dirty="0">
                <a:latin typeface="Arial"/>
                <a:cs typeface="Arial"/>
              </a:rPr>
              <a:t>Perpotongan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90" dirty="0">
                <a:latin typeface="Arial"/>
                <a:cs typeface="Arial"/>
              </a:rPr>
              <a:t>sumbu</a:t>
            </a:r>
            <a:r>
              <a:rPr sz="1796" spc="-67" dirty="0">
                <a:latin typeface="Arial"/>
                <a:cs typeface="Arial"/>
              </a:rPr>
              <a:t> </a:t>
            </a:r>
            <a:r>
              <a:rPr sz="1796" spc="-442" dirty="0">
                <a:latin typeface="Tinos"/>
                <a:cs typeface="Tinos"/>
              </a:rPr>
              <a:t>𝑥</a:t>
            </a:r>
            <a:endParaRPr sz="1796">
              <a:latin typeface="Tinos"/>
              <a:cs typeface="Tinos"/>
            </a:endParaRPr>
          </a:p>
          <a:p>
            <a:pPr marL="338404" indent="-330667">
              <a:spcBef>
                <a:spcPts val="208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87" dirty="0">
                <a:latin typeface="Arial"/>
                <a:cs typeface="Arial"/>
              </a:rPr>
              <a:t>Perpotongan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90" dirty="0">
                <a:latin typeface="Arial"/>
                <a:cs typeface="Arial"/>
              </a:rPr>
              <a:t>sumbu</a:t>
            </a:r>
            <a:r>
              <a:rPr sz="1796" spc="-67" dirty="0">
                <a:latin typeface="Arial"/>
                <a:cs typeface="Arial"/>
              </a:rPr>
              <a:t> </a:t>
            </a:r>
            <a:r>
              <a:rPr sz="1796" spc="-394" dirty="0">
                <a:latin typeface="Tinos"/>
                <a:cs typeface="Tinos"/>
              </a:rPr>
              <a:t>𝑦</a:t>
            </a:r>
            <a:endParaRPr sz="1796">
              <a:latin typeface="Tinos"/>
              <a:cs typeface="Tinos"/>
            </a:endParaRPr>
          </a:p>
          <a:p>
            <a:pPr marL="338404" indent="-330667">
              <a:spcBef>
                <a:spcPts val="208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45" dirty="0">
                <a:latin typeface="Arial"/>
                <a:cs typeface="Arial"/>
              </a:rPr>
              <a:t>Asimtot</a:t>
            </a:r>
            <a:endParaRPr sz="1796">
              <a:latin typeface="Arial"/>
              <a:cs typeface="Arial"/>
            </a:endParaRPr>
          </a:p>
          <a:p>
            <a:pPr marL="338404" indent="-330667">
              <a:spcBef>
                <a:spcPts val="215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141" dirty="0">
                <a:latin typeface="Arial"/>
                <a:cs typeface="Arial"/>
              </a:rPr>
              <a:t>Selang </a:t>
            </a:r>
            <a:r>
              <a:rPr sz="1796" spc="-71" dirty="0">
                <a:latin typeface="Arial"/>
                <a:cs typeface="Arial"/>
              </a:rPr>
              <a:t>naik </a:t>
            </a:r>
            <a:r>
              <a:rPr sz="1796" spc="-87" dirty="0">
                <a:latin typeface="Arial"/>
                <a:cs typeface="Arial"/>
              </a:rPr>
              <a:t>dan </a:t>
            </a:r>
            <a:r>
              <a:rPr sz="1796" spc="-109" dirty="0">
                <a:latin typeface="Arial"/>
                <a:cs typeface="Arial"/>
              </a:rPr>
              <a:t>selang</a:t>
            </a:r>
            <a:r>
              <a:rPr sz="1796" spc="-64" dirty="0">
                <a:latin typeface="Arial"/>
                <a:cs typeface="Arial"/>
              </a:rPr>
              <a:t> </a:t>
            </a:r>
            <a:r>
              <a:rPr sz="1796" spc="-13" dirty="0">
                <a:latin typeface="Arial"/>
                <a:cs typeface="Arial"/>
              </a:rPr>
              <a:t>turun</a:t>
            </a:r>
            <a:endParaRPr sz="1796">
              <a:latin typeface="Arial"/>
              <a:cs typeface="Arial"/>
            </a:endParaRPr>
          </a:p>
          <a:p>
            <a:pPr marL="338404" indent="-330667">
              <a:spcBef>
                <a:spcPts val="208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42" dirty="0">
                <a:latin typeface="Arial"/>
                <a:cs typeface="Arial"/>
              </a:rPr>
              <a:t>Titik</a:t>
            </a:r>
            <a:r>
              <a:rPr sz="1796" spc="-96" dirty="0">
                <a:latin typeface="Arial"/>
                <a:cs typeface="Arial"/>
              </a:rPr>
              <a:t> </a:t>
            </a:r>
            <a:r>
              <a:rPr sz="1796" spc="-73" dirty="0">
                <a:latin typeface="Arial"/>
                <a:cs typeface="Arial"/>
              </a:rPr>
              <a:t>stasioner</a:t>
            </a:r>
            <a:endParaRPr sz="1796">
              <a:latin typeface="Arial"/>
              <a:cs typeface="Arial"/>
            </a:endParaRPr>
          </a:p>
          <a:p>
            <a:pPr marL="338404" indent="-330667">
              <a:spcBef>
                <a:spcPts val="208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128" dirty="0">
                <a:latin typeface="Arial"/>
                <a:cs typeface="Arial"/>
              </a:rPr>
              <a:t>Kecekungan</a:t>
            </a:r>
            <a:endParaRPr sz="1796">
              <a:latin typeface="Arial"/>
              <a:cs typeface="Arial"/>
            </a:endParaRPr>
          </a:p>
          <a:p>
            <a:pPr marL="338404" indent="-330667">
              <a:spcBef>
                <a:spcPts val="215"/>
              </a:spcBef>
              <a:buAutoNum type="arabicPeriod"/>
              <a:tabLst>
                <a:tab pos="338404" algn="l"/>
                <a:tab pos="338812" algn="l"/>
              </a:tabLst>
            </a:pPr>
            <a:r>
              <a:rPr sz="1796" spc="-42" dirty="0">
                <a:latin typeface="Arial"/>
                <a:cs typeface="Arial"/>
              </a:rPr>
              <a:t>Titik</a:t>
            </a:r>
            <a:r>
              <a:rPr sz="1796" spc="-96" dirty="0">
                <a:latin typeface="Arial"/>
                <a:cs typeface="Arial"/>
              </a:rPr>
              <a:t> </a:t>
            </a:r>
            <a:r>
              <a:rPr sz="1796" spc="-61" dirty="0">
                <a:latin typeface="Arial"/>
                <a:cs typeface="Arial"/>
              </a:rPr>
              <a:t>belok</a:t>
            </a:r>
            <a:endParaRPr sz="179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015" y="501433"/>
            <a:ext cx="6743971" cy="315590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z="2000" spc="-87" dirty="0">
                <a:solidFill>
                  <a:srgbClr val="000000"/>
                </a:solidFill>
              </a:rPr>
              <a:t>Contoh</a:t>
            </a:r>
            <a:r>
              <a:rPr sz="2000" spc="-128" dirty="0">
                <a:solidFill>
                  <a:srgbClr val="000000"/>
                </a:solidFill>
              </a:rPr>
              <a:t> </a:t>
            </a:r>
            <a:r>
              <a:rPr sz="2000" spc="-19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4453012" y="988138"/>
            <a:ext cx="509463" cy="14661"/>
          </a:xfrm>
          <a:custGeom>
            <a:avLst/>
            <a:gdLst/>
            <a:ahLst/>
            <a:cxnLst/>
            <a:rect l="l" t="t" r="r" b="b"/>
            <a:pathLst>
              <a:path w="794385" h="22859">
                <a:moveTo>
                  <a:pt x="794003" y="0"/>
                </a:moveTo>
                <a:lnTo>
                  <a:pt x="0" y="0"/>
                </a:lnTo>
                <a:lnTo>
                  <a:pt x="0" y="22860"/>
                </a:lnTo>
                <a:lnTo>
                  <a:pt x="794003" y="22860"/>
                </a:lnTo>
                <a:lnTo>
                  <a:pt x="794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/>
          <p:nvPr/>
        </p:nvSpPr>
        <p:spPr>
          <a:xfrm>
            <a:off x="4428984" y="752425"/>
            <a:ext cx="558739" cy="209765"/>
          </a:xfrm>
          <a:prstGeom prst="rect">
            <a:avLst/>
          </a:prstGeom>
        </p:spPr>
        <p:txBody>
          <a:bodyPr vert="horz" wrap="square" lIns="0" tIns="7330" rIns="0" bIns="0" rtlCol="0">
            <a:spAutoFit/>
          </a:bodyPr>
          <a:lstStyle/>
          <a:p>
            <a:pPr marL="24434">
              <a:spcBef>
                <a:spcPts val="58"/>
              </a:spcBef>
            </a:pPr>
            <a:r>
              <a:rPr sz="1315" spc="77" dirty="0">
                <a:latin typeface="Tinos"/>
                <a:cs typeface="Tinos"/>
              </a:rPr>
              <a:t>2𝑥</a:t>
            </a:r>
            <a:r>
              <a:rPr sz="1587" spc="115" baseline="25252" dirty="0">
                <a:latin typeface="Tinos"/>
                <a:cs typeface="Tinos"/>
              </a:rPr>
              <a:t>2</a:t>
            </a:r>
            <a:r>
              <a:rPr sz="1315" spc="77" dirty="0">
                <a:latin typeface="Tinos"/>
                <a:cs typeface="Tinos"/>
              </a:rPr>
              <a:t>−8</a:t>
            </a:r>
            <a:endParaRPr sz="1315">
              <a:latin typeface="Tinos"/>
              <a:cs typeface="Tino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8222" y="824556"/>
            <a:ext cx="2228036" cy="397279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lnSpc>
                <a:spcPts val="1767"/>
              </a:lnSpc>
              <a:spcBef>
                <a:spcPts val="61"/>
              </a:spcBef>
            </a:pPr>
            <a:r>
              <a:rPr sz="1796" spc="-144" dirty="0">
                <a:latin typeface="Arial"/>
                <a:cs typeface="Arial"/>
              </a:rPr>
              <a:t>Sketsa </a:t>
            </a:r>
            <a:r>
              <a:rPr sz="1796" spc="-77" dirty="0">
                <a:latin typeface="Arial"/>
                <a:cs typeface="Arial"/>
              </a:rPr>
              <a:t>Grafik </a:t>
            </a:r>
            <a:r>
              <a:rPr sz="1796" spc="-394" dirty="0">
                <a:latin typeface="Tinos"/>
                <a:cs typeface="Tinos"/>
              </a:rPr>
              <a:t>𝑦</a:t>
            </a:r>
            <a:r>
              <a:rPr sz="1796" spc="-343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  <a:p>
            <a:pPr marR="19547" algn="r">
              <a:lnSpc>
                <a:spcPts val="1190"/>
              </a:lnSpc>
            </a:pPr>
            <a:r>
              <a:rPr sz="1315" spc="-266" dirty="0">
                <a:latin typeface="Tinos"/>
                <a:cs typeface="Tinos"/>
              </a:rPr>
              <a:t>𝑥</a:t>
            </a:r>
            <a:r>
              <a:rPr sz="1587" spc="260" baseline="20202" dirty="0">
                <a:latin typeface="Tinos"/>
                <a:cs typeface="Tinos"/>
              </a:rPr>
              <a:t>2</a:t>
            </a:r>
            <a:r>
              <a:rPr sz="1315" spc="208" dirty="0">
                <a:latin typeface="Tinos"/>
                <a:cs typeface="Tinos"/>
              </a:rPr>
              <a:t>−</a:t>
            </a:r>
            <a:r>
              <a:rPr sz="1315" spc="93" dirty="0">
                <a:latin typeface="Tinos"/>
                <a:cs typeface="Tinos"/>
              </a:rPr>
              <a:t>16</a:t>
            </a:r>
            <a:endParaRPr sz="1315">
              <a:latin typeface="Tinos"/>
              <a:cs typeface="Tino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512" y="1526759"/>
            <a:ext cx="6642568" cy="526790"/>
          </a:xfrm>
          <a:prstGeom prst="rect">
            <a:avLst/>
          </a:prstGeom>
        </p:spPr>
        <p:txBody>
          <a:bodyPr vert="horz" wrap="square" lIns="0" tIns="39095" rIns="0" bIns="0" rtlCol="0">
            <a:spAutoFit/>
          </a:bodyPr>
          <a:lstStyle/>
          <a:p>
            <a:pPr marL="338404" marR="3258" indent="-330667">
              <a:lnSpc>
                <a:spcPts val="1937"/>
              </a:lnSpc>
              <a:spcBef>
                <a:spcPts val="308"/>
              </a:spcBef>
              <a:tabLst>
                <a:tab pos="338404" algn="l"/>
                <a:tab pos="1169144" algn="l"/>
                <a:tab pos="2430321" algn="l"/>
                <a:tab pos="2669770" algn="l"/>
                <a:tab pos="3465489" algn="l"/>
                <a:tab pos="3874751" algn="l"/>
                <a:tab pos="4446902" algn="l"/>
                <a:tab pos="5550076" algn="l"/>
              </a:tabLst>
            </a:pPr>
            <a:r>
              <a:rPr sz="1796" spc="-122" dirty="0">
                <a:latin typeface="Arial"/>
                <a:cs typeface="Arial"/>
              </a:rPr>
              <a:t>a</a:t>
            </a:r>
            <a:r>
              <a:rPr sz="1796" spc="-64" dirty="0">
                <a:latin typeface="Arial"/>
                <a:cs typeface="Arial"/>
              </a:rPr>
              <a:t>.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15" dirty="0">
                <a:latin typeface="Arial"/>
                <a:cs typeface="Arial"/>
              </a:rPr>
              <a:t>Si</a:t>
            </a:r>
            <a:r>
              <a:rPr sz="1796" spc="-215" dirty="0">
                <a:latin typeface="Arial"/>
                <a:cs typeface="Arial"/>
              </a:rPr>
              <a:t>m</a:t>
            </a:r>
            <a:r>
              <a:rPr sz="1796" spc="-115" dirty="0">
                <a:latin typeface="Arial"/>
                <a:cs typeface="Arial"/>
              </a:rPr>
              <a:t>e</a:t>
            </a:r>
            <a:r>
              <a:rPr sz="1796" spc="51" dirty="0">
                <a:latin typeface="Arial"/>
                <a:cs typeface="Arial"/>
              </a:rPr>
              <a:t>tr</a:t>
            </a:r>
            <a:r>
              <a:rPr sz="1796" spc="29" dirty="0">
                <a:latin typeface="Arial"/>
                <a:cs typeface="Arial"/>
              </a:rPr>
              <a:t>i</a:t>
            </a:r>
            <a:r>
              <a:rPr sz="1796" spc="-19" dirty="0">
                <a:latin typeface="Arial"/>
                <a:cs typeface="Arial"/>
              </a:rPr>
              <a:t>: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99" dirty="0">
                <a:latin typeface="Arial"/>
                <a:cs typeface="Arial"/>
              </a:rPr>
              <a:t>pen</a:t>
            </a:r>
            <a:r>
              <a:rPr sz="1796" spc="-80" dirty="0">
                <a:latin typeface="Arial"/>
                <a:cs typeface="Arial"/>
              </a:rPr>
              <a:t>g</a:t>
            </a:r>
            <a:r>
              <a:rPr sz="1796" spc="-186" dirty="0">
                <a:latin typeface="Arial"/>
                <a:cs typeface="Arial"/>
              </a:rPr>
              <a:t>g</a:t>
            </a:r>
            <a:r>
              <a:rPr sz="1796" spc="-99" dirty="0">
                <a:latin typeface="Arial"/>
                <a:cs typeface="Arial"/>
              </a:rPr>
              <a:t>a</a:t>
            </a:r>
            <a:r>
              <a:rPr sz="1796" spc="-115" dirty="0">
                <a:latin typeface="Arial"/>
                <a:cs typeface="Arial"/>
              </a:rPr>
              <a:t>n</a:t>
            </a:r>
            <a:r>
              <a:rPr sz="1796" spc="-6" dirty="0">
                <a:latin typeface="Arial"/>
                <a:cs typeface="Arial"/>
              </a:rPr>
              <a:t>ti</a:t>
            </a:r>
            <a:r>
              <a:rPr sz="1796" spc="-26" dirty="0">
                <a:latin typeface="Arial"/>
                <a:cs typeface="Arial"/>
              </a:rPr>
              <a:t>a</a:t>
            </a:r>
            <a:r>
              <a:rPr sz="1796" spc="-58" dirty="0">
                <a:latin typeface="Arial"/>
                <a:cs typeface="Arial"/>
              </a:rPr>
              <a:t>n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71" dirty="0">
                <a:latin typeface="Tinos"/>
                <a:cs typeface="Tinos"/>
              </a:rPr>
              <a:t>𝑥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99" dirty="0">
                <a:latin typeface="Arial"/>
                <a:cs typeface="Arial"/>
              </a:rPr>
              <a:t>den</a:t>
            </a:r>
            <a:r>
              <a:rPr sz="1796" spc="-131" dirty="0">
                <a:latin typeface="Arial"/>
                <a:cs typeface="Arial"/>
              </a:rPr>
              <a:t>g</a:t>
            </a:r>
            <a:r>
              <a:rPr sz="1796" spc="-99" dirty="0">
                <a:latin typeface="Arial"/>
                <a:cs typeface="Arial"/>
              </a:rPr>
              <a:t>an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321" dirty="0">
                <a:latin typeface="Tinos"/>
                <a:cs typeface="Tinos"/>
              </a:rPr>
              <a:t>−</a:t>
            </a:r>
            <a:r>
              <a:rPr sz="1796" spc="-571" dirty="0">
                <a:latin typeface="Tinos"/>
                <a:cs typeface="Tinos"/>
              </a:rPr>
              <a:t>𝑥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13" dirty="0">
                <a:latin typeface="Arial"/>
                <a:cs typeface="Arial"/>
              </a:rPr>
              <a:t>ti</a:t>
            </a:r>
            <a:r>
              <a:rPr sz="1796" spc="19" dirty="0">
                <a:latin typeface="Arial"/>
                <a:cs typeface="Arial"/>
              </a:rPr>
              <a:t>d</a:t>
            </a:r>
            <a:r>
              <a:rPr sz="1796" spc="-112" dirty="0">
                <a:latin typeface="Arial"/>
                <a:cs typeface="Arial"/>
              </a:rPr>
              <a:t>ak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93" dirty="0">
                <a:latin typeface="Arial"/>
                <a:cs typeface="Arial"/>
              </a:rPr>
              <a:t>mengub</a:t>
            </a:r>
            <a:r>
              <a:rPr sz="1796" spc="-80" dirty="0">
                <a:latin typeface="Arial"/>
                <a:cs typeface="Arial"/>
              </a:rPr>
              <a:t>a</a:t>
            </a:r>
            <a:r>
              <a:rPr sz="1796" spc="-58" dirty="0">
                <a:latin typeface="Arial"/>
                <a:cs typeface="Arial"/>
              </a:rPr>
              <a:t>h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8" dirty="0">
                <a:latin typeface="Arial"/>
                <a:cs typeface="Arial"/>
              </a:rPr>
              <a:t>pe</a:t>
            </a:r>
            <a:r>
              <a:rPr sz="1796" spc="-71" dirty="0">
                <a:latin typeface="Arial"/>
                <a:cs typeface="Arial"/>
              </a:rPr>
              <a:t>r</a:t>
            </a:r>
            <a:r>
              <a:rPr sz="1796" spc="-144" dirty="0">
                <a:latin typeface="Arial"/>
                <a:cs typeface="Arial"/>
              </a:rPr>
              <a:t>sam</a:t>
            </a:r>
            <a:r>
              <a:rPr sz="1796" spc="-115" dirty="0">
                <a:latin typeface="Arial"/>
                <a:cs typeface="Arial"/>
              </a:rPr>
              <a:t>a</a:t>
            </a:r>
            <a:r>
              <a:rPr sz="1796" spc="-71" dirty="0">
                <a:latin typeface="Arial"/>
                <a:cs typeface="Arial"/>
              </a:rPr>
              <a:t>an,  </a:t>
            </a:r>
            <a:r>
              <a:rPr sz="1796" spc="-115" dirty="0">
                <a:latin typeface="Arial"/>
                <a:cs typeface="Arial"/>
              </a:rPr>
              <a:t>maka </a:t>
            </a:r>
            <a:r>
              <a:rPr sz="1796" spc="-58" dirty="0">
                <a:latin typeface="Arial"/>
                <a:cs typeface="Arial"/>
              </a:rPr>
              <a:t>grafik </a:t>
            </a:r>
            <a:r>
              <a:rPr sz="1796" spc="-35" dirty="0">
                <a:latin typeface="Arial"/>
                <a:cs typeface="Arial"/>
              </a:rPr>
              <a:t>simetri </a:t>
            </a:r>
            <a:r>
              <a:rPr sz="1796" spc="-58" dirty="0">
                <a:latin typeface="Arial"/>
                <a:cs typeface="Arial"/>
              </a:rPr>
              <a:t>terhadap </a:t>
            </a:r>
            <a:r>
              <a:rPr sz="1796" spc="-90" dirty="0">
                <a:latin typeface="Arial"/>
                <a:cs typeface="Arial"/>
              </a:rPr>
              <a:t>sumbu</a:t>
            </a:r>
            <a:r>
              <a:rPr sz="1796" spc="-170" dirty="0">
                <a:latin typeface="Arial"/>
                <a:cs typeface="Arial"/>
              </a:rPr>
              <a:t> </a:t>
            </a:r>
            <a:r>
              <a:rPr sz="1796" spc="-394" dirty="0">
                <a:latin typeface="Tinos"/>
                <a:cs typeface="Tinos"/>
              </a:rPr>
              <a:t>𝑦</a:t>
            </a:r>
            <a:endParaRPr sz="1796">
              <a:latin typeface="Tinos"/>
              <a:cs typeface="Tino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512" y="2101626"/>
            <a:ext cx="2385639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338404" algn="l"/>
                <a:tab pos="1692429" algn="l"/>
              </a:tabLst>
            </a:pPr>
            <a:r>
              <a:rPr sz="1796" spc="-73" dirty="0">
                <a:latin typeface="Arial"/>
                <a:cs typeface="Arial"/>
              </a:rPr>
              <a:t>b</a:t>
            </a:r>
            <a:r>
              <a:rPr sz="1796" spc="-35" dirty="0">
                <a:latin typeface="Arial"/>
                <a:cs typeface="Arial"/>
              </a:rPr>
              <a:t>.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314" dirty="0">
                <a:latin typeface="Arial"/>
                <a:cs typeface="Arial"/>
              </a:rPr>
              <a:t>P</a:t>
            </a:r>
            <a:r>
              <a:rPr sz="1796" spc="-19" dirty="0">
                <a:latin typeface="Arial"/>
                <a:cs typeface="Arial"/>
              </a:rPr>
              <a:t>erpo</a:t>
            </a:r>
            <a:r>
              <a:rPr sz="1796" spc="-26" dirty="0">
                <a:latin typeface="Arial"/>
                <a:cs typeface="Arial"/>
              </a:rPr>
              <a:t>t</a:t>
            </a:r>
            <a:r>
              <a:rPr sz="1796" spc="-48" dirty="0">
                <a:latin typeface="Arial"/>
                <a:cs typeface="Arial"/>
              </a:rPr>
              <a:t>o</a:t>
            </a:r>
            <a:r>
              <a:rPr sz="1796" spc="-109" dirty="0">
                <a:latin typeface="Arial"/>
                <a:cs typeface="Arial"/>
              </a:rPr>
              <a:t>n</a:t>
            </a:r>
            <a:r>
              <a:rPr sz="1796" spc="-138" dirty="0">
                <a:latin typeface="Arial"/>
                <a:cs typeface="Arial"/>
              </a:rPr>
              <a:t>g</a:t>
            </a:r>
            <a:r>
              <a:rPr sz="1796" spc="-99" dirty="0">
                <a:latin typeface="Arial"/>
                <a:cs typeface="Arial"/>
              </a:rPr>
              <a:t>an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99" dirty="0">
                <a:latin typeface="Arial"/>
                <a:cs typeface="Arial"/>
              </a:rPr>
              <a:t>den</a:t>
            </a:r>
            <a:r>
              <a:rPr sz="1796" spc="-125" dirty="0">
                <a:latin typeface="Arial"/>
                <a:cs typeface="Arial"/>
              </a:rPr>
              <a:t>g</a:t>
            </a:r>
            <a:r>
              <a:rPr sz="1796" spc="-99" dirty="0">
                <a:latin typeface="Arial"/>
                <a:cs typeface="Arial"/>
              </a:rPr>
              <a:t>an</a:t>
            </a:r>
            <a:endParaRPr sz="179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5374" y="2101626"/>
            <a:ext cx="4112357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801827" algn="l"/>
                <a:tab pos="1198465" algn="l"/>
                <a:tab pos="2067484" algn="l"/>
                <a:tab pos="2831032" algn="l"/>
              </a:tabLst>
            </a:pPr>
            <a:r>
              <a:rPr sz="1796" spc="-93" dirty="0">
                <a:latin typeface="Arial"/>
                <a:cs typeface="Arial"/>
              </a:rPr>
              <a:t>su</a:t>
            </a:r>
            <a:r>
              <a:rPr sz="1796" spc="-135" dirty="0">
                <a:latin typeface="Arial"/>
                <a:cs typeface="Arial"/>
              </a:rPr>
              <a:t>m</a:t>
            </a:r>
            <a:r>
              <a:rPr sz="1796" spc="-61" dirty="0">
                <a:latin typeface="Arial"/>
                <a:cs typeface="Arial"/>
              </a:rPr>
              <a:t>b</a:t>
            </a:r>
            <a:r>
              <a:rPr sz="1796" spc="-58" dirty="0">
                <a:latin typeface="Arial"/>
                <a:cs typeface="Arial"/>
              </a:rPr>
              <a:t>u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71" dirty="0">
                <a:latin typeface="Tinos"/>
                <a:cs typeface="Tinos"/>
              </a:rPr>
              <a:t>𝑥</a:t>
            </a:r>
            <a:r>
              <a:rPr sz="1796" spc="-29" dirty="0">
                <a:latin typeface="Tinos"/>
                <a:cs typeface="Tinos"/>
              </a:rPr>
              <a:t> </a:t>
            </a:r>
            <a:r>
              <a:rPr sz="1796" spc="-19" dirty="0">
                <a:latin typeface="Arial"/>
                <a:cs typeface="Arial"/>
              </a:rPr>
              <a:t>: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144" dirty="0">
                <a:latin typeface="Arial"/>
                <a:cs typeface="Arial"/>
              </a:rPr>
              <a:t>D</a:t>
            </a:r>
            <a:r>
              <a:rPr sz="1796" spc="-55" dirty="0">
                <a:latin typeface="Arial"/>
                <a:cs typeface="Arial"/>
              </a:rPr>
              <a:t>i</a:t>
            </a:r>
            <a:r>
              <a:rPr sz="1796" spc="-83" dirty="0">
                <a:latin typeface="Arial"/>
                <a:cs typeface="Arial"/>
              </a:rPr>
              <a:t>a</a:t>
            </a:r>
            <a:r>
              <a:rPr sz="1796" spc="-115" dirty="0">
                <a:latin typeface="Arial"/>
                <a:cs typeface="Arial"/>
              </a:rPr>
              <a:t>m</a:t>
            </a:r>
            <a:r>
              <a:rPr sz="1796" spc="-16" dirty="0">
                <a:latin typeface="Arial"/>
                <a:cs typeface="Arial"/>
              </a:rPr>
              <a:t>bi</a:t>
            </a:r>
            <a:r>
              <a:rPr sz="1796" spc="-10" dirty="0">
                <a:latin typeface="Arial"/>
                <a:cs typeface="Arial"/>
              </a:rPr>
              <a:t>l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07" dirty="0">
                <a:latin typeface="Tinos"/>
                <a:cs typeface="Tinos"/>
              </a:rPr>
              <a:t>𝑦</a:t>
            </a:r>
            <a:r>
              <a:rPr sz="1796" spc="77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8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0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106" dirty="0">
                <a:latin typeface="Arial"/>
                <a:cs typeface="Arial"/>
              </a:rPr>
              <a:t>menghas</a:t>
            </a:r>
            <a:r>
              <a:rPr sz="1796" spc="-51" dirty="0">
                <a:latin typeface="Arial"/>
                <a:cs typeface="Arial"/>
              </a:rPr>
              <a:t>i</a:t>
            </a:r>
            <a:r>
              <a:rPr sz="1796" spc="-22" dirty="0">
                <a:latin typeface="Arial"/>
                <a:cs typeface="Arial"/>
              </a:rPr>
              <a:t>l</a:t>
            </a:r>
            <a:r>
              <a:rPr sz="1796" spc="-80" dirty="0">
                <a:latin typeface="Arial"/>
                <a:cs typeface="Arial"/>
              </a:rPr>
              <a:t>k</a:t>
            </a:r>
            <a:r>
              <a:rPr sz="1796" spc="-99" dirty="0">
                <a:latin typeface="Arial"/>
                <a:cs typeface="Arial"/>
              </a:rPr>
              <a:t>an</a:t>
            </a:r>
            <a:endParaRPr sz="179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5032" y="2347928"/>
            <a:ext cx="4818926" cy="28417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796" spc="-64" dirty="0">
                <a:latin typeface="Arial"/>
                <a:cs typeface="Arial"/>
              </a:rPr>
              <a:t>perpotongan</a:t>
            </a:r>
            <a:r>
              <a:rPr sz="1796" spc="-73" dirty="0">
                <a:latin typeface="Arial"/>
                <a:cs typeface="Arial"/>
              </a:rPr>
              <a:t> </a:t>
            </a:r>
            <a:r>
              <a:rPr sz="1796" spc="-103" dirty="0">
                <a:latin typeface="Arial"/>
                <a:cs typeface="Arial"/>
              </a:rPr>
              <a:t>dengan</a:t>
            </a:r>
            <a:r>
              <a:rPr sz="1796" spc="-87" dirty="0">
                <a:latin typeface="Arial"/>
                <a:cs typeface="Arial"/>
              </a:rPr>
              <a:t> </a:t>
            </a:r>
            <a:r>
              <a:rPr sz="1796" spc="-90" dirty="0">
                <a:latin typeface="Arial"/>
                <a:cs typeface="Arial"/>
              </a:rPr>
              <a:t>sumbu</a:t>
            </a:r>
            <a:r>
              <a:rPr sz="1796" spc="-64" dirty="0">
                <a:latin typeface="Arial"/>
                <a:cs typeface="Arial"/>
              </a:rPr>
              <a:t> </a:t>
            </a:r>
            <a:r>
              <a:rPr sz="1796" spc="-442" dirty="0">
                <a:latin typeface="Tinos"/>
                <a:cs typeface="Tinos"/>
              </a:rPr>
              <a:t>𝑥 </a:t>
            </a:r>
            <a:r>
              <a:rPr sz="1796" spc="-26" dirty="0">
                <a:latin typeface="Arial"/>
                <a:cs typeface="Arial"/>
              </a:rPr>
              <a:t>di</a:t>
            </a:r>
            <a:r>
              <a:rPr sz="1796" spc="-93" dirty="0">
                <a:latin typeface="Arial"/>
                <a:cs typeface="Arial"/>
              </a:rPr>
              <a:t> </a:t>
            </a:r>
            <a:r>
              <a:rPr sz="1796" spc="-442" dirty="0">
                <a:latin typeface="Tinos"/>
                <a:cs typeface="Tinos"/>
              </a:rPr>
              <a:t>𝑥</a:t>
            </a:r>
            <a:r>
              <a:rPr sz="1796" spc="-439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208" dirty="0">
                <a:latin typeface="Tinos"/>
                <a:cs typeface="Tinos"/>
              </a:rPr>
              <a:t>−2</a:t>
            </a:r>
            <a:r>
              <a:rPr sz="1796" spc="-38" dirty="0">
                <a:latin typeface="Tinos"/>
                <a:cs typeface="Tinos"/>
              </a:rPr>
              <a:t> </a:t>
            </a:r>
            <a:r>
              <a:rPr sz="1796" spc="-87" dirty="0">
                <a:latin typeface="Arial"/>
                <a:cs typeface="Arial"/>
              </a:rPr>
              <a:t>dan</a:t>
            </a:r>
            <a:r>
              <a:rPr sz="1796" spc="-80" dirty="0">
                <a:latin typeface="Arial"/>
                <a:cs typeface="Arial"/>
              </a:rPr>
              <a:t> </a:t>
            </a:r>
            <a:r>
              <a:rPr sz="1796" spc="-442" dirty="0">
                <a:latin typeface="Tinos"/>
                <a:cs typeface="Tinos"/>
              </a:rPr>
              <a:t>𝑥  </a:t>
            </a:r>
            <a:r>
              <a:rPr sz="1796" spc="324" dirty="0">
                <a:latin typeface="Tinos"/>
                <a:cs typeface="Tinos"/>
              </a:rPr>
              <a:t>=</a:t>
            </a:r>
            <a:r>
              <a:rPr sz="1796" spc="45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2</a:t>
            </a:r>
            <a:endParaRPr sz="1796">
              <a:latin typeface="Tinos"/>
              <a:cs typeface="Tino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4512" y="2646192"/>
            <a:ext cx="3790633" cy="599631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338404" marR="3258" indent="-330667">
              <a:lnSpc>
                <a:spcPct val="110400"/>
              </a:lnSpc>
              <a:spcBef>
                <a:spcPts val="67"/>
              </a:spcBef>
              <a:tabLst>
                <a:tab pos="338404" algn="l"/>
                <a:tab pos="1674511" algn="l"/>
                <a:tab pos="2502401" algn="l"/>
                <a:tab pos="3278573" algn="l"/>
                <a:tab pos="3581548" algn="l"/>
              </a:tabLst>
            </a:pPr>
            <a:r>
              <a:rPr sz="1796" spc="-93" dirty="0">
                <a:latin typeface="Arial"/>
                <a:cs typeface="Arial"/>
              </a:rPr>
              <a:t>c.	</a:t>
            </a:r>
            <a:r>
              <a:rPr sz="1796" spc="-83" dirty="0">
                <a:latin typeface="Arial"/>
                <a:cs typeface="Arial"/>
              </a:rPr>
              <a:t>Perpotongan	</a:t>
            </a:r>
            <a:r>
              <a:rPr sz="1796" spc="-103" dirty="0">
                <a:latin typeface="Arial"/>
                <a:cs typeface="Arial"/>
              </a:rPr>
              <a:t>dengan	</a:t>
            </a:r>
            <a:r>
              <a:rPr sz="1796" spc="-87" dirty="0">
                <a:latin typeface="Arial"/>
                <a:cs typeface="Arial"/>
              </a:rPr>
              <a:t>sumbu	</a:t>
            </a:r>
            <a:r>
              <a:rPr sz="1796" spc="-394" dirty="0">
                <a:latin typeface="Tinos"/>
                <a:cs typeface="Tinos"/>
              </a:rPr>
              <a:t>𝑦	</a:t>
            </a:r>
            <a:r>
              <a:rPr sz="1796" spc="-19" dirty="0">
                <a:latin typeface="Arial"/>
                <a:cs typeface="Arial"/>
              </a:rPr>
              <a:t>:  </a:t>
            </a:r>
            <a:r>
              <a:rPr sz="1796" spc="-64" dirty="0">
                <a:latin typeface="Arial"/>
                <a:cs typeface="Arial"/>
              </a:rPr>
              <a:t>perpotongan </a:t>
            </a:r>
            <a:r>
              <a:rPr sz="1796" spc="-103" dirty="0">
                <a:latin typeface="Arial"/>
                <a:cs typeface="Arial"/>
              </a:rPr>
              <a:t>dengan </a:t>
            </a:r>
            <a:r>
              <a:rPr sz="1796" spc="-90" dirty="0">
                <a:latin typeface="Arial"/>
                <a:cs typeface="Arial"/>
              </a:rPr>
              <a:t>sumbu </a:t>
            </a:r>
            <a:r>
              <a:rPr sz="1796" spc="-394" dirty="0">
                <a:latin typeface="Tinos"/>
                <a:cs typeface="Tinos"/>
              </a:rPr>
              <a:t>𝑦 </a:t>
            </a:r>
            <a:r>
              <a:rPr sz="1796" spc="-26" dirty="0">
                <a:latin typeface="Arial"/>
                <a:cs typeface="Arial"/>
              </a:rPr>
              <a:t>di </a:t>
            </a:r>
            <a:r>
              <a:rPr sz="1796" spc="-394" dirty="0">
                <a:latin typeface="Tinos"/>
                <a:cs typeface="Tinos"/>
              </a:rPr>
              <a:t>𝑦</a:t>
            </a:r>
            <a:r>
              <a:rPr sz="1796" spc="-366" dirty="0">
                <a:latin typeface="Tinos"/>
                <a:cs typeface="Tinos"/>
              </a:rPr>
              <a:t> </a:t>
            </a:r>
            <a:r>
              <a:rPr sz="1796" spc="324" dirty="0">
                <a:latin typeface="Tinos"/>
                <a:cs typeface="Tinos"/>
              </a:rPr>
              <a:t>=</a:t>
            </a:r>
            <a:endParaRPr sz="1796">
              <a:latin typeface="Tinos"/>
              <a:cs typeface="Tino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9880" y="3140344"/>
            <a:ext cx="96924" cy="14661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2" name="object 12"/>
          <p:cNvSpPr txBox="1"/>
          <p:nvPr/>
        </p:nvSpPr>
        <p:spPr>
          <a:xfrm>
            <a:off x="6552684" y="2675157"/>
            <a:ext cx="2864152" cy="69749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lnSpc>
                <a:spcPts val="1982"/>
              </a:lnSpc>
              <a:spcBef>
                <a:spcPts val="61"/>
              </a:spcBef>
              <a:tabLst>
                <a:tab pos="859246" algn="l"/>
                <a:tab pos="1582478" algn="l"/>
              </a:tabLst>
            </a:pPr>
            <a:r>
              <a:rPr sz="1796" spc="-141" dirty="0">
                <a:latin typeface="Arial"/>
                <a:cs typeface="Arial"/>
              </a:rPr>
              <a:t>D</a:t>
            </a:r>
            <a:r>
              <a:rPr sz="1796" spc="-55" dirty="0">
                <a:latin typeface="Arial"/>
                <a:cs typeface="Arial"/>
              </a:rPr>
              <a:t>i</a:t>
            </a:r>
            <a:r>
              <a:rPr sz="1796" spc="-83" dirty="0">
                <a:latin typeface="Arial"/>
                <a:cs typeface="Arial"/>
              </a:rPr>
              <a:t>a</a:t>
            </a:r>
            <a:r>
              <a:rPr sz="1796" spc="-119" dirty="0">
                <a:latin typeface="Arial"/>
                <a:cs typeface="Arial"/>
              </a:rPr>
              <a:t>m</a:t>
            </a:r>
            <a:r>
              <a:rPr sz="1796" spc="-35" dirty="0">
                <a:latin typeface="Arial"/>
                <a:cs typeface="Arial"/>
              </a:rPr>
              <a:t>b</a:t>
            </a:r>
            <a:r>
              <a:rPr sz="1796" spc="-26" dirty="0">
                <a:latin typeface="Arial"/>
                <a:cs typeface="Arial"/>
              </a:rPr>
              <a:t>i</a:t>
            </a:r>
            <a:r>
              <a:rPr sz="1796" spc="13" dirty="0">
                <a:latin typeface="Arial"/>
                <a:cs typeface="Arial"/>
              </a:rPr>
              <a:t>l</a:t>
            </a:r>
            <a:r>
              <a:rPr sz="1796" dirty="0">
                <a:latin typeface="Arial"/>
                <a:cs typeface="Arial"/>
              </a:rPr>
              <a:t>	</a:t>
            </a:r>
            <a:r>
              <a:rPr sz="1796" spc="-571" dirty="0">
                <a:latin typeface="Tinos"/>
                <a:cs typeface="Tinos"/>
              </a:rPr>
              <a:t>𝑥</a:t>
            </a:r>
            <a:r>
              <a:rPr sz="1796" spc="103" dirty="0">
                <a:latin typeface="Tinos"/>
                <a:cs typeface="Tinos"/>
              </a:rPr>
              <a:t> </a:t>
            </a:r>
            <a:r>
              <a:rPr sz="1796" spc="326" dirty="0">
                <a:latin typeface="Tinos"/>
                <a:cs typeface="Tinos"/>
              </a:rPr>
              <a:t>=</a:t>
            </a:r>
            <a:r>
              <a:rPr sz="1796" spc="42" dirty="0">
                <a:latin typeface="Tinos"/>
                <a:cs typeface="Tinos"/>
              </a:rPr>
              <a:t> </a:t>
            </a:r>
            <a:r>
              <a:rPr sz="1796" spc="93" dirty="0">
                <a:latin typeface="Tinos"/>
                <a:cs typeface="Tinos"/>
              </a:rPr>
              <a:t>0</a:t>
            </a:r>
            <a:r>
              <a:rPr sz="1796" dirty="0">
                <a:latin typeface="Tinos"/>
                <a:cs typeface="Tinos"/>
              </a:rPr>
              <a:t>	</a:t>
            </a:r>
            <a:r>
              <a:rPr sz="1796" spc="-90" dirty="0">
                <a:latin typeface="Arial"/>
                <a:cs typeface="Arial"/>
              </a:rPr>
              <a:t>menghasi</a:t>
            </a:r>
            <a:r>
              <a:rPr sz="1796" spc="-51" dirty="0">
                <a:latin typeface="Arial"/>
                <a:cs typeface="Arial"/>
              </a:rPr>
              <a:t>l</a:t>
            </a:r>
            <a:r>
              <a:rPr sz="1796" spc="-115" dirty="0">
                <a:latin typeface="Arial"/>
                <a:cs typeface="Arial"/>
              </a:rPr>
              <a:t>k</a:t>
            </a:r>
            <a:r>
              <a:rPr sz="1796" spc="-99" dirty="0">
                <a:latin typeface="Arial"/>
                <a:cs typeface="Arial"/>
              </a:rPr>
              <a:t>an</a:t>
            </a:r>
            <a:endParaRPr sz="1796">
              <a:latin typeface="Arial"/>
              <a:cs typeface="Arial"/>
            </a:endParaRPr>
          </a:p>
          <a:p>
            <a:pPr marL="67599">
              <a:lnSpc>
                <a:spcPts val="1404"/>
              </a:lnSpc>
            </a:pPr>
            <a:r>
              <a:rPr sz="1315" spc="99" dirty="0">
                <a:latin typeface="Tinos"/>
                <a:cs typeface="Tinos"/>
              </a:rPr>
              <a:t>1</a:t>
            </a:r>
            <a:endParaRPr sz="1315">
              <a:latin typeface="Tinos"/>
              <a:cs typeface="Tinos"/>
            </a:endParaRPr>
          </a:p>
          <a:p>
            <a:pPr marL="67599">
              <a:spcBef>
                <a:spcPts val="378"/>
              </a:spcBef>
            </a:pPr>
            <a:r>
              <a:rPr sz="1315" spc="99" dirty="0">
                <a:latin typeface="Tinos"/>
                <a:cs typeface="Tinos"/>
              </a:rPr>
              <a:t>2</a:t>
            </a:r>
            <a:endParaRPr sz="1315">
              <a:latin typeface="Tinos"/>
              <a:cs typeface="Tino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4</Template>
  <TotalTime>5</TotalTime>
  <Words>3671</Words>
  <Application>Microsoft Office PowerPoint</Application>
  <PresentationFormat>Widescreen</PresentationFormat>
  <Paragraphs>474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Alegreya Bold</vt:lpstr>
      <vt:lpstr>Arial</vt:lpstr>
      <vt:lpstr>Arimo</vt:lpstr>
      <vt:lpstr>Calibri</vt:lpstr>
      <vt:lpstr>Carlito</vt:lpstr>
      <vt:lpstr>Open Sans Light</vt:lpstr>
      <vt:lpstr>Times New Roman</vt:lpstr>
      <vt:lpstr>Tinos</vt:lpstr>
      <vt:lpstr>Trebuchet MS</vt:lpstr>
      <vt:lpstr>KALKULUS Himpunan Fungsi</vt:lpstr>
      <vt:lpstr>PowerPoint Presentation</vt:lpstr>
      <vt:lpstr>PowerPoint Presentation</vt:lpstr>
      <vt:lpstr>Grafik Polinomial dan Fungsi Rasional</vt:lpstr>
      <vt:lpstr>Contoh :</vt:lpstr>
      <vt:lpstr>PowerPoint Presentation</vt:lpstr>
      <vt:lpstr>PowerPoint Presentation</vt:lpstr>
      <vt:lpstr>PowerPoint Presentation</vt:lpstr>
      <vt:lpstr>Sifat-sifat yang Perlu Diperhatikan</vt:lpstr>
      <vt:lpstr>Contoh :</vt:lpstr>
      <vt:lpstr>d. Asimtot tegak: diambil 𝑥2 − 16 = 0 maka asimtot tegak 𝑥  = −4 dan 𝑥 = 4</vt:lpstr>
      <vt:lpstr>Titik Uji</vt:lpstr>
      <vt:lpstr>𝑥2 − 16</vt:lpstr>
      <vt:lpstr>Definisi Garis Singgung Tegak dan Cusp</vt:lpstr>
      <vt:lpstr>PowerPoint Presentation</vt:lpstr>
      <vt:lpstr>Contoh:</vt:lpstr>
      <vt:lpstr>f. Turunan</vt:lpstr>
      <vt:lpstr>Ekstrim Absolut</vt:lpstr>
      <vt:lpstr>Definisi</vt:lpstr>
      <vt:lpstr>Contoh</vt:lpstr>
      <vt:lpstr>Teorema</vt:lpstr>
      <vt:lpstr>Langkah-Langkah Mendapatkan Nilai Ekstrim  Fungsi Kontinu 𝑓 pada Selang Tertutup [𝑎, 𝑏]</vt:lpstr>
      <vt:lpstr>Contoh: Tentukan Nilai maksimum dan minimum dari</vt:lpstr>
      <vt:lpstr>Aplikasi Masalah Maksimum dan Minimum</vt:lpstr>
      <vt:lpstr>Langkah - Langkah</vt:lpstr>
      <vt:lpstr>PowerPoint Presentation</vt:lpstr>
      <vt:lpstr>Karena keliling empat persegi panjang 100 𝑚, peubah 𝑥 dan 𝑦 dapat  dinyatakan sebagai berikut:</vt:lpstr>
      <vt:lpstr>Dari persamaan (3) diperoleh turunan pertama dari 𝐿(𝑥) adalah</vt:lpstr>
      <vt:lpstr>PowerPoint Presentation</vt:lpstr>
      <vt:lpstr>𝑉   = 16 − 2𝑥 30 − 2𝑥 𝑥                                                                                      = 480𝑥 − 92𝑥2 + 4𝑥3</vt:lpstr>
      <vt:lpstr>Karena 𝑥                                                                                                                = 12 berada di luar selang [0 , 8] nilai maksimum 𝑉  terjadi di 𝑥                                                                                                                 = 0, 𝑥                                                                                                                = atau 𝑥 = 8</vt:lpstr>
      <vt:lpstr>PowerPoint Presentation</vt:lpstr>
      <vt:lpstr>Luas permukaan :</vt:lpstr>
      <vt:lpstr>Dengan menentukan nilai 𝑟 pada (0 , +∞) yang menyebabkan  persamaan (3) minimum. Oleh karena 𝑆fungsi kontinu dari 𝑟 pada  (0 , +∞) dengan</vt:lpstr>
      <vt:lpstr>Karena 𝑟 =</vt:lpstr>
      <vt:lpstr>Aplikasi Untuk Ekonomi</vt:lpstr>
      <vt:lpstr>PowerPoint Presentation</vt:lpstr>
      <vt:lpstr>PowerPoint Presentation</vt:lpstr>
      <vt:lpstr>Penyelesaian :</vt:lpstr>
      <vt:lpstr>PowerPoint Presentation</vt:lpstr>
      <vt:lpstr>Teorema Rolle; Teorema Nilai Rata-rata</vt:lpstr>
      <vt:lpstr>Teorema Nilai Rata – Rata : Jika 𝑓 dapat diturunkan pada (𝑎, 𝑏) dan  kontinu pada [𝑎 , 𝑏], maka terdapat sedikitnya satu titik 𝑐 dalam (𝑎 , 𝑏)</vt:lpstr>
      <vt:lpstr>PowerPoint Presentation</vt:lpstr>
      <vt:lpstr>Akibat Teorema Nilai Rata-Rata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TURUNAN Tim TPB Kalkulus 1</dc:title>
  <dc:creator>Rudolf M</dc:creator>
  <cp:lastModifiedBy>Rudolf M</cp:lastModifiedBy>
  <cp:revision>2</cp:revision>
  <dcterms:created xsi:type="dcterms:W3CDTF">2021-03-26T05:14:29Z</dcterms:created>
  <dcterms:modified xsi:type="dcterms:W3CDTF">2021-03-27T07:21:32Z</dcterms:modified>
</cp:coreProperties>
</file>