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9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4830-E406-43A0-B61B-6414F51A88B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2FBD-CBA1-4232-B749-6110B4D64A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26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7312A4-90E3-41BD-9C60-74251241B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2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2.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3</a:t>
            </a:r>
            <a:endParaRPr lang="id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C0C37B-771F-4964-985D-0CA2AB9BE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783"/>
            <a:ext cx="9144000" cy="2358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STUDI INFORMATIKA </a:t>
            </a:r>
          </a:p>
          <a:p>
            <a:r>
              <a:rPr lang="en-US" dirty="0"/>
              <a:t>UNIVERSITAS SIBER ASIA </a:t>
            </a:r>
          </a:p>
          <a:p>
            <a:endParaRPr lang="en-US" dirty="0"/>
          </a:p>
          <a:p>
            <a:r>
              <a:rPr lang="en-US" dirty="0"/>
              <a:t>Oleh : </a:t>
            </a:r>
          </a:p>
          <a:p>
            <a:endParaRPr lang="en-US" dirty="0"/>
          </a:p>
          <a:p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2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FB14FD67-4E00-4ABF-B12C-4E6A88F22FFB}"/>
              </a:ext>
            </a:extLst>
          </p:cNvPr>
          <p:cNvSpPr txBox="1"/>
          <p:nvPr/>
        </p:nvSpPr>
        <p:spPr>
          <a:xfrm>
            <a:off x="2219008" y="1984061"/>
            <a:ext cx="7753984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  <a:tabLst>
                <a:tab pos="53384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Selesaikan pertidaksamaan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– 7 &lt; 4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00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lang="en-US" sz="16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tunjukkan</a:t>
            </a:r>
            <a:r>
              <a:rPr sz="16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garis  bilangan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</a:t>
            </a:r>
            <a:r>
              <a:rPr sz="16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penyelesaiannya.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Penyelesaian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205104">
              <a:lnSpc>
                <a:spcPct val="100000"/>
              </a:lnSpc>
              <a:spcBef>
                <a:spcPts val="73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7 &lt; 4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</a:p>
          <a:p>
            <a:pPr marL="662305">
              <a:lnSpc>
                <a:spcPct val="100000"/>
              </a:lnSpc>
              <a:spcBef>
                <a:spcPts val="600"/>
              </a:spcBef>
              <a:tabLst>
                <a:tab pos="2798445" algn="l"/>
              </a:tabLst>
            </a:pP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&lt;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i="1" spc="-5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2 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	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(kedua ruas </a:t>
            </a:r>
            <a:r>
              <a:rPr sz="1600" spc="-10" dirty="0">
                <a:solidFill>
                  <a:srgbClr val="0070C0"/>
                </a:solidFill>
                <a:latin typeface="Times New Roman"/>
                <a:cs typeface="Times New Roman"/>
              </a:rPr>
              <a:t>ditambah</a:t>
            </a:r>
            <a:r>
              <a:rPr sz="16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7)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7DC88FF-5F0F-4F84-8587-753A80107CF1}"/>
              </a:ext>
            </a:extLst>
          </p:cNvPr>
          <p:cNvSpPr txBox="1"/>
          <p:nvPr/>
        </p:nvSpPr>
        <p:spPr>
          <a:xfrm>
            <a:off x="1931352" y="3646046"/>
            <a:ext cx="1734185" cy="982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359410" algn="r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4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</a:t>
            </a:r>
          </a:p>
          <a:p>
            <a:pPr marR="34163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– 2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</a:t>
            </a:r>
          </a:p>
          <a:p>
            <a:pPr marL="772160">
              <a:lnSpc>
                <a:spcPct val="100000"/>
              </a:lnSpc>
              <a:spcBef>
                <a:spcPts val="600"/>
              </a:spcBef>
            </a:pP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-5/2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3F442CC-EC9D-4EDC-BD31-53E5912F547B}"/>
              </a:ext>
            </a:extLst>
          </p:cNvPr>
          <p:cNvSpPr txBox="1"/>
          <p:nvPr/>
        </p:nvSpPr>
        <p:spPr>
          <a:xfrm>
            <a:off x="3814744" y="3646046"/>
            <a:ext cx="54000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(kedua ruas dikurangi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4</a:t>
            </a: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x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atau </a:t>
            </a:r>
            <a:r>
              <a:rPr sz="1600" spc="-10" dirty="0">
                <a:solidFill>
                  <a:srgbClr val="0070C0"/>
                </a:solidFill>
                <a:latin typeface="Times New Roman"/>
                <a:cs typeface="Times New Roman"/>
              </a:rPr>
              <a:t>ditambah</a:t>
            </a:r>
            <a:r>
              <a:rPr sz="1600" spc="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-4</a:t>
            </a:r>
            <a:r>
              <a:rPr sz="16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x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4149F6BD-FFCE-4BCC-B900-20D4FFECA6EB}"/>
              </a:ext>
            </a:extLst>
          </p:cNvPr>
          <p:cNvSpPr txBox="1"/>
          <p:nvPr/>
        </p:nvSpPr>
        <p:spPr>
          <a:xfrm>
            <a:off x="4217352" y="4251325"/>
            <a:ext cx="4622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(kedua ruas dibagi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-2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atau dikali -1/2)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0F839ABB-44A1-407E-9237-4FB9202201E9}"/>
              </a:ext>
            </a:extLst>
          </p:cNvPr>
          <p:cNvSpPr txBox="1"/>
          <p:nvPr/>
        </p:nvSpPr>
        <p:spPr>
          <a:xfrm>
            <a:off x="2030412" y="4684732"/>
            <a:ext cx="8131175" cy="901272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spc="-5" dirty="0">
                <a:latin typeface="Times New Roman"/>
                <a:cs typeface="Times New Roman"/>
              </a:rPr>
              <a:t>Himpunan </a:t>
            </a:r>
            <a:r>
              <a:rPr sz="1600" spc="-10" dirty="0">
                <a:latin typeface="Times New Roman"/>
                <a:cs typeface="Times New Roman"/>
              </a:rPr>
              <a:t>penyelesaiannya </a:t>
            </a:r>
            <a:r>
              <a:rPr sz="1600" dirty="0">
                <a:latin typeface="Times New Roman"/>
                <a:cs typeface="Times New Roman"/>
              </a:rPr>
              <a:t>= {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&gt; </a:t>
            </a:r>
            <a:r>
              <a:rPr sz="1600" spc="-5" dirty="0">
                <a:latin typeface="Times New Roman"/>
                <a:cs typeface="Times New Roman"/>
              </a:rPr>
              <a:t>-5/2}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atau</a:t>
            </a:r>
            <a:endParaRPr sz="1600" dirty="0">
              <a:latin typeface="Times New Roman"/>
              <a:cs typeface="Times New Roman"/>
            </a:endParaRPr>
          </a:p>
          <a:p>
            <a:pPr marL="15240" marR="5080" indent="-3175">
              <a:lnSpc>
                <a:spcPts val="2860"/>
              </a:lnSpc>
              <a:spcBef>
                <a:spcPts val="1270"/>
              </a:spcBef>
            </a:pPr>
            <a:r>
              <a:rPr sz="1600" spc="-10" dirty="0">
                <a:latin typeface="Times New Roman"/>
                <a:cs typeface="Times New Roman"/>
              </a:rPr>
              <a:t>ditulis </a:t>
            </a:r>
            <a:r>
              <a:rPr sz="1600" spc="-5" dirty="0">
                <a:latin typeface="Times New Roman"/>
                <a:cs typeface="Times New Roman"/>
              </a:rPr>
              <a:t>dalam bentuk interval (-5/2, </a:t>
            </a:r>
            <a:r>
              <a:rPr sz="1600" spc="360" dirty="0">
                <a:latin typeface="FreeSerif"/>
                <a:cs typeface="FreeSerif"/>
              </a:rPr>
              <a:t>∾</a:t>
            </a:r>
            <a:r>
              <a:rPr sz="1600" spc="36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atau dapat </a:t>
            </a:r>
            <a:r>
              <a:rPr sz="1600" dirty="0">
                <a:latin typeface="Times New Roman"/>
                <a:cs typeface="Times New Roman"/>
              </a:rPr>
              <a:t>juga</a:t>
            </a:r>
            <a:r>
              <a:rPr sz="1600" spc="-2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ditunjukkan  dengan garis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bilangan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A2B566BA-4C98-4409-9D84-3DB97AE10223}"/>
              </a:ext>
            </a:extLst>
          </p:cNvPr>
          <p:cNvSpPr/>
          <p:nvPr/>
        </p:nvSpPr>
        <p:spPr>
          <a:xfrm>
            <a:off x="5425173" y="5760366"/>
            <a:ext cx="3930637" cy="63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6F6FACCE-0A94-4B78-AF29-861C20F1F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6282" y="1470773"/>
            <a:ext cx="1435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Contoh</a:t>
            </a:r>
            <a:r>
              <a:rPr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16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087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>
            <a:extLst>
              <a:ext uri="{FF2B5EF4-FFF2-40B4-BE49-F238E27FC236}">
                <a16:creationId xmlns:a16="http://schemas.microsoft.com/office/drawing/2014/main" id="{EBACAB83-5DCE-477E-8133-74654D886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2832" y="1082205"/>
            <a:ext cx="1435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Contoh</a:t>
            </a:r>
            <a:r>
              <a:rPr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sz="16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80C4ADF5-1168-4FB6-91E2-9FB815A0EB78}"/>
              </a:ext>
            </a:extLst>
          </p:cNvPr>
          <p:cNvSpPr txBox="1"/>
          <p:nvPr/>
        </p:nvSpPr>
        <p:spPr>
          <a:xfrm>
            <a:off x="2342832" y="1404715"/>
            <a:ext cx="7746365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  <a:tabLst>
                <a:tab pos="344868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Selesaikan pertidaksamaan	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-5 </a:t>
            </a:r>
            <a:r>
              <a:rPr sz="2400" spc="-215" dirty="0">
                <a:solidFill>
                  <a:srgbClr val="3E3E3E"/>
                </a:solidFill>
                <a:latin typeface="Georgia"/>
                <a:cs typeface="Georgia"/>
              </a:rPr>
              <a:t>≤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+ 6 &lt; 4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tunjukkan garis  bilangan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</a:t>
            </a:r>
            <a:r>
              <a:rPr sz="24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penyelesaiannya.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Penyelesaian:</a:t>
            </a:r>
            <a:endParaRPr sz="2800" dirty="0">
              <a:latin typeface="Times New Roman"/>
              <a:cs typeface="Times New Roman"/>
            </a:endParaRPr>
          </a:p>
          <a:p>
            <a:pPr marL="586105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latin typeface="Times New Roman"/>
                <a:cs typeface="Times New Roman"/>
              </a:rPr>
              <a:t>-5 </a:t>
            </a:r>
            <a:r>
              <a:rPr sz="2400" spc="-215" dirty="0">
                <a:latin typeface="Georgia"/>
                <a:cs typeface="Georgia"/>
              </a:rPr>
              <a:t>≤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+ 6 &lt;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</a:p>
          <a:p>
            <a:pPr marL="128905">
              <a:lnSpc>
                <a:spcPct val="100000"/>
              </a:lnSpc>
              <a:spcBef>
                <a:spcPts val="600"/>
              </a:spcBef>
              <a:tabLst>
                <a:tab pos="2798445" algn="l"/>
              </a:tabLst>
            </a:pPr>
            <a:r>
              <a:rPr sz="2400" dirty="0">
                <a:latin typeface="Times New Roman"/>
                <a:cs typeface="Times New Roman"/>
              </a:rPr>
              <a:t>-5 – 6 </a:t>
            </a:r>
            <a:r>
              <a:rPr sz="2400" spc="-215" dirty="0">
                <a:latin typeface="Georgia"/>
                <a:cs typeface="Georgia"/>
              </a:rPr>
              <a:t>≤ 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 4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6	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(kedua ruas dikurangi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6)</a:t>
            </a: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spcBef>
                <a:spcPts val="600"/>
              </a:spcBef>
            </a:pPr>
            <a:r>
              <a:rPr sz="2400" spc="-30" dirty="0">
                <a:latin typeface="Times New Roman"/>
                <a:cs typeface="Times New Roman"/>
              </a:rPr>
              <a:t>-11 </a:t>
            </a:r>
            <a:r>
              <a:rPr sz="2400" spc="-215" dirty="0">
                <a:latin typeface="Georgia"/>
                <a:cs typeface="Georgia"/>
              </a:rPr>
              <a:t>≤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D3FFB517-4372-400F-96F0-D86689BFCA7B}"/>
              </a:ext>
            </a:extLst>
          </p:cNvPr>
          <p:cNvSpPr txBox="1"/>
          <p:nvPr/>
        </p:nvSpPr>
        <p:spPr>
          <a:xfrm>
            <a:off x="2222817" y="4011981"/>
            <a:ext cx="6630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55575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06375" algn="l"/>
                <a:tab pos="572770" algn="l"/>
                <a:tab pos="1993900" algn="l"/>
              </a:tabLst>
            </a:pPr>
            <a:r>
              <a:rPr sz="2625" spc="7" baseline="46031" dirty="0">
                <a:latin typeface="Times New Roman"/>
                <a:cs typeface="Times New Roman"/>
              </a:rPr>
              <a:t>11	</a:t>
            </a:r>
            <a:r>
              <a:rPr sz="2400" spc="-215" dirty="0">
                <a:latin typeface="Georgia"/>
                <a:cs typeface="Georgia"/>
              </a:rPr>
              <a:t>≤ 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-2/2	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(kedua ruas dibagi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-2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atau dikali -1/2)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2FA32AA9-3403-4D69-A563-A57F0BCAEF7C}"/>
              </a:ext>
            </a:extLst>
          </p:cNvPr>
          <p:cNvSpPr txBox="1"/>
          <p:nvPr/>
        </p:nvSpPr>
        <p:spPr>
          <a:xfrm>
            <a:off x="2222817" y="4499217"/>
            <a:ext cx="155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2625" spc="7" baseline="6349" dirty="0">
                <a:latin typeface="Symbol"/>
                <a:cs typeface="Symbol"/>
              </a:rPr>
              <a:t></a:t>
            </a:r>
            <a:r>
              <a:rPr sz="2625" spc="-277" baseline="6349" dirty="0">
                <a:latin typeface="Times New Roman"/>
                <a:cs typeface="Times New Roman"/>
              </a:rPr>
              <a:t> </a:t>
            </a:r>
            <a:r>
              <a:rPr sz="2625" spc="7" baseline="42857" dirty="0">
                <a:latin typeface="Times New Roman"/>
                <a:cs typeface="Times New Roman"/>
              </a:rPr>
              <a:t>11	</a:t>
            </a:r>
            <a:r>
              <a:rPr sz="2400" spc="-215" dirty="0">
                <a:latin typeface="Georgia"/>
                <a:cs typeface="Georgia"/>
              </a:rPr>
              <a:t>≤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FDF6A5E8-5510-4131-B79B-C0C092616220}"/>
              </a:ext>
            </a:extLst>
          </p:cNvPr>
          <p:cNvSpPr txBox="1"/>
          <p:nvPr/>
        </p:nvSpPr>
        <p:spPr>
          <a:xfrm>
            <a:off x="2342832" y="4809262"/>
            <a:ext cx="8295640" cy="12880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855"/>
              </a:spcBef>
            </a:pPr>
            <a:r>
              <a:rPr sz="1600" spc="5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latin typeface="Times New Roman"/>
                <a:cs typeface="Times New Roman"/>
              </a:rPr>
              <a:t>Himpunan </a:t>
            </a:r>
            <a:r>
              <a:rPr sz="1600" spc="-10" dirty="0">
                <a:latin typeface="Times New Roman"/>
                <a:cs typeface="Times New Roman"/>
              </a:rPr>
              <a:t>penyelesaiannya </a:t>
            </a:r>
            <a:r>
              <a:rPr sz="1600" dirty="0">
                <a:latin typeface="Times New Roman"/>
                <a:cs typeface="Times New Roman"/>
              </a:rPr>
              <a:t>= {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spc="-20" dirty="0">
                <a:latin typeface="Times New Roman"/>
                <a:cs typeface="Times New Roman"/>
              </a:rPr>
              <a:t>-11/2 </a:t>
            </a:r>
            <a:r>
              <a:rPr sz="1600" spc="-215" dirty="0">
                <a:latin typeface="Georgia"/>
                <a:cs typeface="Georgia"/>
              </a:rPr>
              <a:t>≤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&lt; -1}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atau</a:t>
            </a:r>
            <a:endParaRPr sz="1600" dirty="0">
              <a:latin typeface="Times New Roman"/>
              <a:cs typeface="Times New Roman"/>
            </a:endParaRPr>
          </a:p>
          <a:p>
            <a:pPr marL="14604" marR="5080" indent="-2540">
              <a:lnSpc>
                <a:spcPts val="2860"/>
              </a:lnSpc>
              <a:spcBef>
                <a:spcPts val="1795"/>
              </a:spcBef>
            </a:pPr>
            <a:r>
              <a:rPr sz="1600" spc="-10" dirty="0">
                <a:latin typeface="Times New Roman"/>
                <a:cs typeface="Times New Roman"/>
              </a:rPr>
              <a:t>ditulis </a:t>
            </a:r>
            <a:r>
              <a:rPr sz="1600" spc="-5" dirty="0">
                <a:latin typeface="Times New Roman"/>
                <a:cs typeface="Times New Roman"/>
              </a:rPr>
              <a:t>dalam bentuk interval </a:t>
            </a:r>
            <a:r>
              <a:rPr sz="1600" spc="-15" dirty="0">
                <a:latin typeface="Times New Roman"/>
                <a:cs typeface="Times New Roman"/>
              </a:rPr>
              <a:t>[-11/2, </a:t>
            </a:r>
            <a:r>
              <a:rPr sz="1600" spc="60" dirty="0">
                <a:latin typeface="Georgia"/>
                <a:cs typeface="Georgia"/>
              </a:rPr>
              <a:t>-1</a:t>
            </a:r>
            <a:r>
              <a:rPr sz="1600" spc="6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atau dapat </a:t>
            </a:r>
            <a:r>
              <a:rPr sz="1600" dirty="0">
                <a:latin typeface="Times New Roman"/>
                <a:cs typeface="Times New Roman"/>
              </a:rPr>
              <a:t>juga </a:t>
            </a:r>
            <a:r>
              <a:rPr sz="1600" spc="-5" dirty="0">
                <a:latin typeface="Times New Roman"/>
                <a:cs typeface="Times New Roman"/>
              </a:rPr>
              <a:t>ditunjukkan  dengan garis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bilangan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6A35416F-2F97-4F45-AE7D-5CF01989F10D}"/>
              </a:ext>
            </a:extLst>
          </p:cNvPr>
          <p:cNvSpPr/>
          <p:nvPr/>
        </p:nvSpPr>
        <p:spPr>
          <a:xfrm>
            <a:off x="7144603" y="4868908"/>
            <a:ext cx="40386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E569ACED-DCC6-4BFF-9865-83E78F552305}"/>
              </a:ext>
            </a:extLst>
          </p:cNvPr>
          <p:cNvSpPr txBox="1"/>
          <p:nvPr/>
        </p:nvSpPr>
        <p:spPr>
          <a:xfrm>
            <a:off x="2078672" y="1286481"/>
            <a:ext cx="8034655" cy="1306768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10"/>
              </a:spcBef>
              <a:tabLst>
                <a:tab pos="3461385" algn="l"/>
                <a:tab pos="5280660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Selesaikan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pertidaksamaan</a:t>
            </a:r>
            <a:r>
              <a:rPr lang="en-US"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kuadrat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00" spc="-7"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600" spc="337"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	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Penyelesaian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70485" marR="17780" indent="-2540">
              <a:lnSpc>
                <a:spcPct val="100000"/>
              </a:lnSpc>
              <a:spcBef>
                <a:spcPts val="725"/>
              </a:spcBef>
            </a:pPr>
            <a:r>
              <a:rPr sz="1600" spc="-10" dirty="0">
                <a:latin typeface="Times New Roman"/>
                <a:cs typeface="Times New Roman"/>
              </a:rPr>
              <a:t>Pertama, </a:t>
            </a:r>
            <a:r>
              <a:rPr sz="1600" spc="-5" dirty="0">
                <a:latin typeface="Times New Roman"/>
                <a:cs typeface="Times New Roman"/>
              </a:rPr>
              <a:t>pindahkan </a:t>
            </a:r>
            <a:r>
              <a:rPr sz="1600" spc="-10" dirty="0">
                <a:latin typeface="Times New Roman"/>
                <a:cs typeface="Times New Roman"/>
              </a:rPr>
              <a:t>semua </a:t>
            </a:r>
            <a:r>
              <a:rPr sz="1600" dirty="0">
                <a:latin typeface="Times New Roman"/>
                <a:cs typeface="Times New Roman"/>
              </a:rPr>
              <a:t>suku </a:t>
            </a:r>
            <a:r>
              <a:rPr sz="1600" spc="-5" dirty="0">
                <a:latin typeface="Times New Roman"/>
                <a:cs typeface="Times New Roman"/>
              </a:rPr>
              <a:t>bukan </a:t>
            </a:r>
            <a:r>
              <a:rPr sz="1600" dirty="0">
                <a:latin typeface="Times New Roman"/>
                <a:cs typeface="Times New Roman"/>
              </a:rPr>
              <a:t>nol ke </a:t>
            </a:r>
            <a:r>
              <a:rPr sz="1600" spc="-5" dirty="0">
                <a:latin typeface="Times New Roman"/>
                <a:cs typeface="Times New Roman"/>
              </a:rPr>
              <a:t>salah satu ruas dan  faktorkan.</a:t>
            </a:r>
            <a:endParaRPr sz="16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600"/>
              </a:spcBef>
              <a:tabLst>
                <a:tab pos="893444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7" baseline="24305" dirty="0">
                <a:latin typeface="Times New Roman"/>
                <a:cs typeface="Times New Roman"/>
              </a:rPr>
              <a:t>2</a:t>
            </a:r>
            <a:r>
              <a:rPr sz="1600" spc="270" baseline="24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i="1" dirty="0">
                <a:latin typeface="Times New Roman"/>
                <a:cs typeface="Times New Roman"/>
              </a:rPr>
              <a:t>x	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9BFCBA58-096C-4D0A-9328-720B88E65017}"/>
              </a:ext>
            </a:extLst>
          </p:cNvPr>
          <p:cNvSpPr txBox="1"/>
          <p:nvPr/>
        </p:nvSpPr>
        <p:spPr>
          <a:xfrm>
            <a:off x="2078672" y="2593249"/>
            <a:ext cx="2197100" cy="982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7" baseline="24305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6 &lt;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</a:t>
            </a:r>
          </a:p>
          <a:p>
            <a:pPr marL="4000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 + </a:t>
            </a:r>
            <a:r>
              <a:rPr sz="1600" dirty="0">
                <a:latin typeface="Times New Roman"/>
                <a:cs typeface="Times New Roman"/>
              </a:rPr>
              <a:t>2)(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3) &lt;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</a:t>
            </a:r>
          </a:p>
          <a:p>
            <a:pPr marL="4000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Ingat</a:t>
            </a:r>
            <a:r>
              <a:rPr sz="16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bahwa,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1B289249-2654-4F5A-968C-F6335061D995}"/>
              </a:ext>
            </a:extLst>
          </p:cNvPr>
          <p:cNvSpPr txBox="1"/>
          <p:nvPr/>
        </p:nvSpPr>
        <p:spPr>
          <a:xfrm>
            <a:off x="3920522" y="2302111"/>
            <a:ext cx="1633220" cy="58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20800"/>
              </a:lnSpc>
              <a:spcBef>
                <a:spcPts val="100"/>
              </a:spcBef>
            </a:pP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(dikurangi</a:t>
            </a:r>
            <a:r>
              <a:rPr sz="1600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6) 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(faktorkan)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34F1BE4-E819-4BA8-9EF1-8DF8C5C5362D}"/>
              </a:ext>
            </a:extLst>
          </p:cNvPr>
          <p:cNvSpPr txBox="1"/>
          <p:nvPr/>
        </p:nvSpPr>
        <p:spPr>
          <a:xfrm>
            <a:off x="2078672" y="3608879"/>
            <a:ext cx="5007610" cy="1540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445134" indent="-635">
              <a:lnSpc>
                <a:spcPct val="120800"/>
              </a:lnSpc>
              <a:spcBef>
                <a:spcPts val="100"/>
              </a:spcBef>
              <a:tabLst>
                <a:tab pos="3034665" algn="l"/>
                <a:tab pos="4114800" algn="l"/>
              </a:tabLst>
            </a:pP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x</a:t>
            </a:r>
            <a:r>
              <a:rPr sz="1600" i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– </a:t>
            </a: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rn</a:t>
            </a:r>
            <a:r>
              <a:rPr sz="1600" spc="-10" dirty="0">
                <a:solidFill>
                  <a:srgbClr val="0070C0"/>
                </a:solidFill>
                <a:latin typeface="Times New Roman"/>
                <a:cs typeface="Times New Roman"/>
              </a:rPr>
              <a:t>il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sz="16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po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0070C0"/>
                </a:solidFill>
                <a:latin typeface="Times New Roman"/>
                <a:cs typeface="Times New Roman"/>
              </a:rPr>
              <a:t>iti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f un</a:t>
            </a:r>
            <a:r>
              <a:rPr sz="1600" spc="-10" dirty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uk </a:t>
            </a: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x</a:t>
            </a:r>
            <a:r>
              <a:rPr sz="16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&gt;</a:t>
            </a:r>
            <a:r>
              <a:rPr sz="16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a	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n 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bernilai negatif</a:t>
            </a:r>
            <a:r>
              <a:rPr sz="16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Times New Roman"/>
                <a:cs typeface="Times New Roman"/>
              </a:rPr>
              <a:t>untuk</a:t>
            </a:r>
            <a:r>
              <a:rPr sz="16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x	</a:t>
            </a:r>
            <a:r>
              <a:rPr sz="1600" dirty="0">
                <a:solidFill>
                  <a:srgbClr val="0070C0"/>
                </a:solidFill>
                <a:latin typeface="Times New Roman"/>
                <a:cs typeface="Times New Roman"/>
              </a:rPr>
              <a:t>&lt; </a:t>
            </a:r>
            <a:r>
              <a:rPr sz="1600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  <a:p>
            <a:pPr marL="86360" marR="5080" indent="-74295">
              <a:lnSpc>
                <a:spcPct val="120800"/>
              </a:lnSpc>
              <a:spcBef>
                <a:spcPts val="75"/>
              </a:spcBef>
            </a:pPr>
            <a:r>
              <a:rPr sz="1600" spc="-5" dirty="0">
                <a:latin typeface="Times New Roman"/>
                <a:cs typeface="Times New Roman"/>
              </a:rPr>
              <a:t>Berdasarkan hasil </a:t>
            </a:r>
            <a:r>
              <a:rPr sz="1600" dirty="0">
                <a:latin typeface="Times New Roman"/>
                <a:cs typeface="Times New Roman"/>
              </a:rPr>
              <a:t>uji </a:t>
            </a:r>
            <a:r>
              <a:rPr sz="1600" spc="-10" dirty="0">
                <a:latin typeface="Times New Roman"/>
                <a:cs typeface="Times New Roman"/>
              </a:rPr>
              <a:t>titik </a:t>
            </a:r>
            <a:r>
              <a:rPr sz="1600" spc="-5" dirty="0">
                <a:latin typeface="Times New Roman"/>
                <a:cs typeface="Times New Roman"/>
              </a:rPr>
              <a:t>tersebut, </a:t>
            </a:r>
            <a:r>
              <a:rPr sz="1600" spc="-10" dirty="0">
                <a:latin typeface="Times New Roman"/>
                <a:cs typeface="Times New Roman"/>
              </a:rPr>
              <a:t>maka  himpunan penyelesaiannya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adalah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dirty="0">
                <a:latin typeface="Times New Roman"/>
                <a:cs typeface="Times New Roman"/>
              </a:rPr>
              <a:t>-2 </a:t>
            </a:r>
            <a:r>
              <a:rPr sz="1600" spc="-215" dirty="0">
                <a:latin typeface="Georgia"/>
                <a:cs typeface="Georgia"/>
              </a:rPr>
              <a:t>&lt;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&lt; </a:t>
            </a:r>
            <a:r>
              <a:rPr sz="1600" spc="-5" dirty="0">
                <a:latin typeface="Times New Roman"/>
                <a:cs typeface="Times New Roman"/>
              </a:rPr>
              <a:t>3} atau </a:t>
            </a:r>
            <a:r>
              <a:rPr sz="1600" spc="-10" dirty="0">
                <a:latin typeface="Times New Roman"/>
                <a:cs typeface="Times New Roman"/>
              </a:rPr>
              <a:t>ditulis </a:t>
            </a:r>
            <a:r>
              <a:rPr sz="1600" dirty="0">
                <a:latin typeface="Times New Roman"/>
                <a:cs typeface="Times New Roman"/>
              </a:rPr>
              <a:t>(-2,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3)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7283C3E4-13EF-43F1-8A87-50FBB0DF1C9A}"/>
              </a:ext>
            </a:extLst>
          </p:cNvPr>
          <p:cNvSpPr/>
          <p:nvPr/>
        </p:nvSpPr>
        <p:spPr>
          <a:xfrm>
            <a:off x="7395592" y="2302111"/>
            <a:ext cx="2197101" cy="2847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89CBFAE3-3106-45FA-83CB-F3E7D49D6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8672" y="881867"/>
            <a:ext cx="1435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Contoh</a:t>
            </a:r>
            <a:r>
              <a:rPr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sz="16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723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CF1B381E-AB9A-433D-A47B-737E16ACD693}"/>
              </a:ext>
            </a:extLst>
          </p:cNvPr>
          <p:cNvSpPr txBox="1"/>
          <p:nvPr/>
        </p:nvSpPr>
        <p:spPr>
          <a:xfrm>
            <a:off x="2025914" y="1186973"/>
            <a:ext cx="6666865" cy="217521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10"/>
              </a:spcBef>
              <a:tabLst>
                <a:tab pos="346138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Selesaikan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pertidaksamaan</a:t>
            </a:r>
            <a:r>
              <a:rPr lang="en-US"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kuadrat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3</a:t>
            </a:r>
            <a:r>
              <a:rPr sz="16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00" spc="-7"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–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– 2 &gt;</a:t>
            </a:r>
            <a:r>
              <a:rPr sz="1600" spc="-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Penyelesaian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67945" marR="17780">
              <a:lnSpc>
                <a:spcPct val="120800"/>
              </a:lnSpc>
              <a:spcBef>
                <a:spcPts val="125"/>
              </a:spcBef>
            </a:pPr>
            <a:r>
              <a:rPr sz="1600" spc="-5" dirty="0">
                <a:latin typeface="Times New Roman"/>
                <a:cs typeface="Times New Roman"/>
              </a:rPr>
              <a:t>Karena, 3</a:t>
            </a: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7" baseline="24305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2 = (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1)(3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+2) = 3(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– 1)(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spc="-5" dirty="0">
                <a:latin typeface="Times New Roman"/>
                <a:cs typeface="Times New Roman"/>
              </a:rPr>
              <a:t>+2/3)  Jadi, </a:t>
            </a:r>
            <a:r>
              <a:rPr sz="1600" spc="-10" dirty="0">
                <a:latin typeface="Times New Roman"/>
                <a:cs typeface="Times New Roman"/>
              </a:rPr>
              <a:t>titik </a:t>
            </a:r>
            <a:r>
              <a:rPr sz="1600" spc="-15" dirty="0">
                <a:latin typeface="Times New Roman"/>
                <a:cs typeface="Times New Roman"/>
              </a:rPr>
              <a:t>pemisahnya </a:t>
            </a:r>
            <a:r>
              <a:rPr sz="1600" spc="-5" dirty="0">
                <a:latin typeface="Times New Roman"/>
                <a:cs typeface="Times New Roman"/>
              </a:rPr>
              <a:t>adalah </a:t>
            </a:r>
            <a:r>
              <a:rPr sz="1600" dirty="0">
                <a:latin typeface="Times New Roman"/>
                <a:cs typeface="Times New Roman"/>
              </a:rPr>
              <a:t>1 </a:t>
            </a:r>
            <a:r>
              <a:rPr sz="1600" spc="-5" dirty="0">
                <a:latin typeface="Times New Roman"/>
                <a:cs typeface="Times New Roman"/>
              </a:rPr>
              <a:t>dan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-2/3</a:t>
            </a:r>
            <a:endParaRPr sz="1600" dirty="0">
              <a:latin typeface="Times New Roman"/>
              <a:cs typeface="Times New Roman"/>
            </a:endParaRPr>
          </a:p>
          <a:p>
            <a:pPr marL="67310" marR="1388745">
              <a:lnSpc>
                <a:spcPct val="1208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Bisa </a:t>
            </a:r>
            <a:r>
              <a:rPr sz="1600" spc="-10" dirty="0">
                <a:latin typeface="Times New Roman"/>
                <a:cs typeface="Times New Roman"/>
              </a:rPr>
              <a:t>dipilih titik </a:t>
            </a:r>
            <a:r>
              <a:rPr sz="1600" dirty="0">
                <a:latin typeface="Times New Roman"/>
                <a:cs typeface="Times New Roman"/>
              </a:rPr>
              <a:t>uji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-1,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0, </a:t>
            </a:r>
            <a:r>
              <a:rPr sz="1600" spc="-5" dirty="0">
                <a:latin typeface="Times New Roman"/>
                <a:cs typeface="Times New Roman"/>
              </a:rPr>
              <a:t>dan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  </a:t>
            </a:r>
            <a:r>
              <a:rPr sz="1600" spc="-5" dirty="0">
                <a:latin typeface="Times New Roman"/>
                <a:cs typeface="Times New Roman"/>
              </a:rPr>
              <a:t>Diperoleh informasi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seperti</a:t>
            </a:r>
            <a:endParaRPr sz="160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Times New Roman"/>
                <a:cs typeface="Times New Roman"/>
              </a:rPr>
              <a:t>gambar </a:t>
            </a:r>
            <a:r>
              <a:rPr sz="1600" dirty="0">
                <a:latin typeface="Times New Roman"/>
                <a:cs typeface="Times New Roman"/>
              </a:rPr>
              <a:t>di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samping: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380022E6-B3D3-4E83-A140-65741D4E1674}"/>
              </a:ext>
            </a:extLst>
          </p:cNvPr>
          <p:cNvSpPr/>
          <p:nvPr/>
        </p:nvSpPr>
        <p:spPr>
          <a:xfrm>
            <a:off x="4509118" y="2975212"/>
            <a:ext cx="2615013" cy="1877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3EE62C29-6456-4E01-AA97-852590E77F6C}"/>
              </a:ext>
            </a:extLst>
          </p:cNvPr>
          <p:cNvSpPr txBox="1"/>
          <p:nvPr/>
        </p:nvSpPr>
        <p:spPr>
          <a:xfrm>
            <a:off x="2025914" y="5150423"/>
            <a:ext cx="7536180" cy="9053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Times New Roman"/>
                <a:cs typeface="Times New Roman"/>
              </a:rPr>
              <a:t>Berdasarkan hasil </a:t>
            </a:r>
            <a:r>
              <a:rPr sz="1600" dirty="0">
                <a:latin typeface="Times New Roman"/>
                <a:cs typeface="Times New Roman"/>
              </a:rPr>
              <a:t>uji </a:t>
            </a:r>
            <a:r>
              <a:rPr sz="1600" spc="-10" dirty="0">
                <a:latin typeface="Times New Roman"/>
                <a:cs typeface="Times New Roman"/>
              </a:rPr>
              <a:t>titik </a:t>
            </a:r>
            <a:r>
              <a:rPr sz="1600" spc="-5" dirty="0">
                <a:latin typeface="Times New Roman"/>
                <a:cs typeface="Times New Roman"/>
              </a:rPr>
              <a:t>tersebut,</a:t>
            </a:r>
            <a:r>
              <a:rPr sz="1600" spc="-10" dirty="0">
                <a:latin typeface="Times New Roman"/>
                <a:cs typeface="Times New Roman"/>
              </a:rPr>
              <a:t> maka</a:t>
            </a:r>
            <a:endParaRPr sz="1600" dirty="0">
              <a:latin typeface="Times New Roman"/>
              <a:cs typeface="Times New Roman"/>
            </a:endParaRPr>
          </a:p>
          <a:p>
            <a:pPr marL="14604" marR="5080" indent="-254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Times New Roman"/>
                <a:cs typeface="Times New Roman"/>
              </a:rPr>
              <a:t>himpunan penyelesaiannya </a:t>
            </a:r>
            <a:r>
              <a:rPr sz="1600" spc="-5" dirty="0">
                <a:latin typeface="Times New Roman"/>
                <a:cs typeface="Times New Roman"/>
              </a:rPr>
              <a:t>adalah </a:t>
            </a: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&lt; </a:t>
            </a:r>
            <a:r>
              <a:rPr sz="1600" spc="-5" dirty="0">
                <a:latin typeface="Times New Roman"/>
                <a:cs typeface="Times New Roman"/>
              </a:rPr>
              <a:t>-2/3 </a:t>
            </a:r>
            <a:r>
              <a:rPr sz="1600" spc="15" dirty="0">
                <a:latin typeface="FreeSerif"/>
                <a:cs typeface="FreeSerif"/>
              </a:rPr>
              <a:t>⋃ </a:t>
            </a:r>
            <a:r>
              <a:rPr sz="1600" i="1" dirty="0">
                <a:latin typeface="Times New Roman"/>
                <a:cs typeface="Times New Roman"/>
              </a:rPr>
              <a:t>x &gt; </a:t>
            </a:r>
            <a:r>
              <a:rPr sz="1600" dirty="0">
                <a:latin typeface="Times New Roman"/>
                <a:cs typeface="Times New Roman"/>
              </a:rPr>
              <a:t>1 } </a:t>
            </a:r>
            <a:r>
              <a:rPr sz="1600" spc="-10" dirty="0">
                <a:latin typeface="Times New Roman"/>
                <a:cs typeface="Times New Roman"/>
              </a:rPr>
              <a:t>atau  ditulis </a:t>
            </a:r>
            <a:r>
              <a:rPr sz="1600" spc="-5" dirty="0">
                <a:latin typeface="Times New Roman"/>
                <a:cs typeface="Times New Roman"/>
              </a:rPr>
              <a:t>dalam interval </a:t>
            </a:r>
            <a:r>
              <a:rPr sz="1600" spc="180" dirty="0">
                <a:latin typeface="Times New Roman"/>
                <a:cs typeface="Times New Roman"/>
              </a:rPr>
              <a:t>(-</a:t>
            </a:r>
            <a:r>
              <a:rPr sz="1600" spc="180" dirty="0">
                <a:latin typeface="FreeSerif"/>
                <a:cs typeface="FreeSerif"/>
              </a:rPr>
              <a:t>∾</a:t>
            </a:r>
            <a:r>
              <a:rPr sz="1600" spc="18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-2/3) </a:t>
            </a:r>
            <a:r>
              <a:rPr sz="1600" spc="15" dirty="0">
                <a:latin typeface="FreeSerif"/>
                <a:cs typeface="FreeSerif"/>
              </a:rPr>
              <a:t>⋃ </a:t>
            </a:r>
            <a:r>
              <a:rPr sz="1600" dirty="0">
                <a:latin typeface="Times New Roman"/>
                <a:cs typeface="Times New Roman"/>
              </a:rPr>
              <a:t>(1,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360" dirty="0">
                <a:latin typeface="FreeSerif"/>
                <a:cs typeface="FreeSerif"/>
              </a:rPr>
              <a:t>∾</a:t>
            </a:r>
            <a:r>
              <a:rPr sz="1600" spc="360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E90A39D7-0368-4052-8F17-287DFB189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8672" y="881867"/>
            <a:ext cx="1435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Contoh</a:t>
            </a:r>
            <a:r>
              <a:rPr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sz="16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714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47B648E0-DE34-4811-AA69-3196C8C81CAC}"/>
              </a:ext>
            </a:extLst>
          </p:cNvPr>
          <p:cNvSpPr txBox="1"/>
          <p:nvPr/>
        </p:nvSpPr>
        <p:spPr>
          <a:xfrm>
            <a:off x="1917680" y="1320037"/>
            <a:ext cx="7675245" cy="1988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Selesaikan pertidaksamaan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+1) (</a:t>
            </a:r>
            <a:r>
              <a:rPr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– 1)</a:t>
            </a:r>
            <a:r>
              <a:rPr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– 3) </a:t>
            </a:r>
            <a:r>
              <a:rPr spc="-215" dirty="0">
                <a:solidFill>
                  <a:srgbClr val="3E3E3E"/>
                </a:solidFill>
                <a:latin typeface="Georgia"/>
                <a:cs typeface="Georgia"/>
              </a:rPr>
              <a:t>≤</a:t>
            </a:r>
            <a:r>
              <a:rPr spc="-285" dirty="0">
                <a:solidFill>
                  <a:srgbClr val="3E3E3E"/>
                </a:solidFill>
                <a:latin typeface="Georgia"/>
                <a:cs typeface="Georgia"/>
              </a:rPr>
              <a:t> </a:t>
            </a:r>
            <a:r>
              <a:rPr spc="-145" dirty="0">
                <a:solidFill>
                  <a:srgbClr val="3E3E3E"/>
                </a:solidFill>
                <a:latin typeface="Georgia"/>
                <a:cs typeface="Georgia"/>
              </a:rPr>
              <a:t>0</a:t>
            </a:r>
            <a:endParaRPr dirty="0">
              <a:latin typeface="Georgia"/>
              <a:cs typeface="Georgia"/>
            </a:endParaRPr>
          </a:p>
          <a:p>
            <a:pPr marL="121920">
              <a:lnSpc>
                <a:spcPct val="100000"/>
              </a:lnSpc>
              <a:spcBef>
                <a:spcPts val="2260"/>
              </a:spcBef>
            </a:pP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Penyelesaian:</a:t>
            </a:r>
            <a:endParaRPr dirty="0">
              <a:latin typeface="Times New Roman"/>
              <a:cs typeface="Times New Roman"/>
            </a:endParaRPr>
          </a:p>
          <a:p>
            <a:pPr marL="166370" marR="17780">
              <a:lnSpc>
                <a:spcPct val="120800"/>
              </a:lnSpc>
              <a:spcBef>
                <a:spcPts val="150"/>
              </a:spcBef>
            </a:pPr>
            <a:r>
              <a:rPr spc="-10" dirty="0">
                <a:latin typeface="Times New Roman"/>
                <a:cs typeface="Times New Roman"/>
              </a:rPr>
              <a:t>Amati, </a:t>
            </a:r>
            <a:r>
              <a:rPr spc="-5" dirty="0">
                <a:latin typeface="Times New Roman"/>
                <a:cs typeface="Times New Roman"/>
              </a:rPr>
              <a:t>hasil bagi tersebut berubah tanda pada </a:t>
            </a:r>
            <a:r>
              <a:rPr i="1" dirty="0">
                <a:latin typeface="Times New Roman"/>
                <a:cs typeface="Times New Roman"/>
              </a:rPr>
              <a:t>x </a:t>
            </a:r>
            <a:r>
              <a:rPr dirty="0">
                <a:latin typeface="Times New Roman"/>
                <a:cs typeface="Times New Roman"/>
              </a:rPr>
              <a:t>= -1, 1, </a:t>
            </a:r>
            <a:r>
              <a:rPr spc="-5" dirty="0">
                <a:latin typeface="Times New Roman"/>
                <a:cs typeface="Times New Roman"/>
              </a:rPr>
              <a:t>dan </a:t>
            </a:r>
            <a:r>
              <a:rPr dirty="0">
                <a:latin typeface="Times New Roman"/>
                <a:cs typeface="Times New Roman"/>
              </a:rPr>
              <a:t>3  </a:t>
            </a:r>
            <a:r>
              <a:rPr spc="-5" dirty="0">
                <a:latin typeface="Times New Roman"/>
                <a:cs typeface="Times New Roman"/>
              </a:rPr>
              <a:t>Dapat </a:t>
            </a:r>
            <a:r>
              <a:rPr spc="-10" dirty="0">
                <a:latin typeface="Times New Roman"/>
                <a:cs typeface="Times New Roman"/>
              </a:rPr>
              <a:t>diambil titik </a:t>
            </a:r>
            <a:r>
              <a:rPr dirty="0">
                <a:latin typeface="Times New Roman"/>
                <a:cs typeface="Times New Roman"/>
              </a:rPr>
              <a:t>uji </a:t>
            </a:r>
            <a:r>
              <a:rPr i="1" dirty="0">
                <a:latin typeface="Times New Roman"/>
                <a:cs typeface="Times New Roman"/>
              </a:rPr>
              <a:t>x </a:t>
            </a:r>
            <a:r>
              <a:rPr dirty="0">
                <a:latin typeface="Times New Roman"/>
                <a:cs typeface="Times New Roman"/>
              </a:rPr>
              <a:t>= -2, </a:t>
            </a:r>
            <a:r>
              <a:rPr i="1" dirty="0">
                <a:latin typeface="Times New Roman"/>
                <a:cs typeface="Times New Roman"/>
              </a:rPr>
              <a:t>x </a:t>
            </a:r>
            <a:r>
              <a:rPr dirty="0">
                <a:latin typeface="Times New Roman"/>
                <a:cs typeface="Times New Roman"/>
              </a:rPr>
              <a:t>= 0, </a:t>
            </a:r>
            <a:r>
              <a:rPr i="1" dirty="0">
                <a:latin typeface="Times New Roman"/>
                <a:cs typeface="Times New Roman"/>
              </a:rPr>
              <a:t>x </a:t>
            </a:r>
            <a:r>
              <a:rPr dirty="0">
                <a:latin typeface="Times New Roman"/>
                <a:cs typeface="Times New Roman"/>
              </a:rPr>
              <a:t>= 2, </a:t>
            </a:r>
            <a:r>
              <a:rPr spc="-5" dirty="0">
                <a:latin typeface="Times New Roman"/>
                <a:cs typeface="Times New Roman"/>
              </a:rPr>
              <a:t>dan </a:t>
            </a:r>
            <a:r>
              <a:rPr i="1" dirty="0">
                <a:latin typeface="Times New Roman"/>
                <a:cs typeface="Times New Roman"/>
              </a:rPr>
              <a:t>x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4.</a:t>
            </a:r>
          </a:p>
          <a:p>
            <a:pPr marL="166370">
              <a:lnSpc>
                <a:spcPct val="100000"/>
              </a:lnSpc>
              <a:spcBef>
                <a:spcPts val="1200"/>
              </a:spcBef>
            </a:pPr>
            <a:r>
              <a:rPr spc="-5" dirty="0">
                <a:latin typeface="Times New Roman"/>
                <a:cs typeface="Times New Roman"/>
              </a:rPr>
              <a:t>Berdasarkan hasil </a:t>
            </a:r>
            <a:r>
              <a:rPr dirty="0">
                <a:latin typeface="Times New Roman"/>
                <a:cs typeface="Times New Roman"/>
              </a:rPr>
              <a:t>uji </a:t>
            </a:r>
            <a:r>
              <a:rPr spc="-10" dirty="0">
                <a:latin typeface="Times New Roman"/>
                <a:cs typeface="Times New Roman"/>
              </a:rPr>
              <a:t>titik </a:t>
            </a:r>
            <a:r>
              <a:rPr spc="-5" dirty="0">
                <a:latin typeface="Times New Roman"/>
                <a:cs typeface="Times New Roman"/>
              </a:rPr>
              <a:t>tersebut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diperoleh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776E4AA6-7084-4EF2-B2C9-0849739799EA}"/>
              </a:ext>
            </a:extLst>
          </p:cNvPr>
          <p:cNvSpPr/>
          <p:nvPr/>
        </p:nvSpPr>
        <p:spPr>
          <a:xfrm>
            <a:off x="3976643" y="3549344"/>
            <a:ext cx="4000474" cy="981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67A10A4B-7161-4569-B211-92A10ECE6031}"/>
              </a:ext>
            </a:extLst>
          </p:cNvPr>
          <p:cNvSpPr txBox="1"/>
          <p:nvPr/>
        </p:nvSpPr>
        <p:spPr>
          <a:xfrm>
            <a:off x="1868417" y="4860726"/>
            <a:ext cx="6108700" cy="677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Berdasarkan hasil </a:t>
            </a:r>
            <a:r>
              <a:rPr sz="1600" dirty="0">
                <a:latin typeface="Times New Roman"/>
                <a:cs typeface="Times New Roman"/>
              </a:rPr>
              <a:t>uji </a:t>
            </a:r>
            <a:r>
              <a:rPr sz="1600" spc="-10" dirty="0">
                <a:latin typeface="Times New Roman"/>
                <a:cs typeface="Times New Roman"/>
              </a:rPr>
              <a:t>titik </a:t>
            </a:r>
            <a:r>
              <a:rPr sz="1600" spc="-5" dirty="0">
                <a:latin typeface="Times New Roman"/>
                <a:cs typeface="Times New Roman"/>
              </a:rPr>
              <a:t>tersebut diperoleh  </a:t>
            </a:r>
            <a:r>
              <a:rPr sz="1600" spc="-10" dirty="0">
                <a:latin typeface="Times New Roman"/>
                <a:cs typeface="Times New Roman"/>
              </a:rPr>
              <a:t>himpunan penyelesaian </a:t>
            </a:r>
            <a:r>
              <a:rPr sz="1600" dirty="0">
                <a:latin typeface="Times New Roman"/>
                <a:cs typeface="Times New Roman"/>
              </a:rPr>
              <a:t>= [-1, 1] </a:t>
            </a:r>
            <a:r>
              <a:rPr sz="1600" spc="15" dirty="0">
                <a:latin typeface="FreeSerif"/>
                <a:cs typeface="FreeSerif"/>
              </a:rPr>
              <a:t>⋃ </a:t>
            </a:r>
            <a:r>
              <a:rPr sz="1600" dirty="0">
                <a:latin typeface="Times New Roman"/>
                <a:cs typeface="Times New Roman"/>
              </a:rPr>
              <a:t>[1, 3] = [-1,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3]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44FC5B0C-1BDC-47B8-A702-91968A0FD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8672" y="881867"/>
            <a:ext cx="1435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Contoh</a:t>
            </a:r>
            <a:r>
              <a:rPr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5 </a:t>
            </a:r>
            <a:r>
              <a:rPr sz="16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386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CACEAC4F-9D27-4434-AF68-983703122D8B}"/>
              </a:ext>
            </a:extLst>
          </p:cNvPr>
          <p:cNvSpPr txBox="1"/>
          <p:nvPr/>
        </p:nvSpPr>
        <p:spPr>
          <a:xfrm>
            <a:off x="2038614" y="1243741"/>
            <a:ext cx="3307715" cy="64504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Selesaikan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pertidaksamaan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Penyelesaian: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0D9CEAB1-39C6-46DB-80F0-5D654669B113}"/>
              </a:ext>
            </a:extLst>
          </p:cNvPr>
          <p:cNvSpPr txBox="1"/>
          <p:nvPr/>
        </p:nvSpPr>
        <p:spPr>
          <a:xfrm>
            <a:off x="4797054" y="1367827"/>
            <a:ext cx="109855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00" i="1" spc="10" dirty="0">
                <a:latin typeface="Times New Roman"/>
                <a:cs typeface="Times New Roman"/>
              </a:rPr>
              <a:t>x </a:t>
            </a:r>
            <a:r>
              <a:rPr sz="1600" spc="85" dirty="0">
                <a:latin typeface="Symbol"/>
                <a:cs typeface="Symbol"/>
              </a:rPr>
              <a:t></a:t>
            </a:r>
            <a:r>
              <a:rPr sz="1600" spc="85" dirty="0">
                <a:latin typeface="Times New Roman"/>
                <a:cs typeface="Times New Roman"/>
              </a:rPr>
              <a:t>1 </a:t>
            </a:r>
            <a:r>
              <a:rPr sz="1600" spc="22" baseline="-35879" dirty="0">
                <a:latin typeface="Symbol"/>
                <a:cs typeface="Symbol"/>
              </a:rPr>
              <a:t></a:t>
            </a:r>
            <a:r>
              <a:rPr sz="1600" spc="-375" baseline="-35879" dirty="0">
                <a:latin typeface="Times New Roman"/>
                <a:cs typeface="Times New Roman"/>
              </a:rPr>
              <a:t> </a:t>
            </a:r>
            <a:r>
              <a:rPr sz="1600" spc="22" baseline="-35879" dirty="0">
                <a:latin typeface="Times New Roman"/>
                <a:cs typeface="Times New Roman"/>
              </a:rPr>
              <a:t>0</a:t>
            </a:r>
            <a:endParaRPr sz="1600" baseline="-35879" dirty="0">
              <a:latin typeface="Times New Roman"/>
              <a:cs typeface="Times New Roman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D9117BEA-411B-4F09-B60C-19168E44772D}"/>
              </a:ext>
            </a:extLst>
          </p:cNvPr>
          <p:cNvSpPr txBox="1"/>
          <p:nvPr/>
        </p:nvSpPr>
        <p:spPr>
          <a:xfrm>
            <a:off x="4797054" y="1749983"/>
            <a:ext cx="60007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10" dirty="0">
                <a:latin typeface="Times New Roman"/>
                <a:cs typeface="Times New Roman"/>
              </a:rPr>
              <a:t>x </a:t>
            </a:r>
            <a:r>
              <a:rPr sz="1600" spc="15" dirty="0">
                <a:latin typeface="Symbol"/>
                <a:cs typeface="Symbol"/>
              </a:rPr>
              <a:t></a:t>
            </a:r>
            <a:r>
              <a:rPr sz="1600" spc="-40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53D3B4FB-22A4-4A5F-BA42-45E1088E8818}"/>
              </a:ext>
            </a:extLst>
          </p:cNvPr>
          <p:cNvSpPr txBox="1"/>
          <p:nvPr/>
        </p:nvSpPr>
        <p:spPr>
          <a:xfrm>
            <a:off x="1845945" y="2110241"/>
            <a:ext cx="8500110" cy="1747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0480" indent="-254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Hati-hati. Jangan langsung kalikan kedua ruas dengan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+2) </a:t>
            </a:r>
            <a:r>
              <a:rPr sz="1600" spc="-5" dirty="0">
                <a:latin typeface="Times New Roman"/>
                <a:cs typeface="Times New Roman"/>
              </a:rPr>
              <a:t>karena 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+ 2) </a:t>
            </a:r>
            <a:r>
              <a:rPr sz="1600" spc="-10" dirty="0">
                <a:latin typeface="Times New Roman"/>
                <a:cs typeface="Times New Roman"/>
              </a:rPr>
              <a:t>mungkin </a:t>
            </a:r>
            <a:r>
              <a:rPr sz="1600" spc="-5" dirty="0">
                <a:latin typeface="Times New Roman"/>
                <a:cs typeface="Times New Roman"/>
              </a:rPr>
              <a:t>bernilai positif atau negatif, sehingga harus  </a:t>
            </a:r>
            <a:r>
              <a:rPr sz="1600" spc="-10" dirty="0">
                <a:latin typeface="Times New Roman"/>
                <a:cs typeface="Times New Roman"/>
              </a:rPr>
              <a:t>mempertimbangkan </a:t>
            </a:r>
            <a:r>
              <a:rPr sz="1600" spc="-5" dirty="0">
                <a:latin typeface="Times New Roman"/>
                <a:cs typeface="Times New Roman"/>
              </a:rPr>
              <a:t>apakah tanda pertidaksamaan perlu dibalik atau  tidak. Sehingga harus mengurai </a:t>
            </a:r>
            <a:r>
              <a:rPr sz="1600" dirty="0">
                <a:latin typeface="Times New Roman"/>
                <a:cs typeface="Times New Roman"/>
              </a:rPr>
              <a:t>dua </a:t>
            </a:r>
            <a:r>
              <a:rPr sz="1600" spc="-5" dirty="0">
                <a:latin typeface="Times New Roman"/>
                <a:cs typeface="Times New Roman"/>
              </a:rPr>
              <a:t>permasalahan. Lebih </a:t>
            </a:r>
            <a:r>
              <a:rPr sz="1600" spc="-10" dirty="0">
                <a:latin typeface="Times New Roman"/>
                <a:cs typeface="Times New Roman"/>
              </a:rPr>
              <a:t>mudah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jika</a:t>
            </a:r>
          </a:p>
          <a:p>
            <a:pPr marL="38100" marR="303530">
              <a:lnSpc>
                <a:spcPct val="120800"/>
              </a:lnSpc>
            </a:pPr>
            <a:r>
              <a:rPr sz="1600" spc="-10" dirty="0">
                <a:latin typeface="Times New Roman"/>
                <a:cs typeface="Times New Roman"/>
              </a:rPr>
              <a:t>mengamati </a:t>
            </a:r>
            <a:r>
              <a:rPr sz="1600" spc="-5" dirty="0">
                <a:latin typeface="Times New Roman"/>
                <a:cs typeface="Times New Roman"/>
              </a:rPr>
              <a:t>hasil bagi tersebut berubah tanda pada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1 </a:t>
            </a:r>
            <a:r>
              <a:rPr sz="1600" spc="-5" dirty="0">
                <a:latin typeface="Times New Roman"/>
                <a:cs typeface="Times New Roman"/>
              </a:rPr>
              <a:t>dan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-2.  </a:t>
            </a:r>
            <a:r>
              <a:rPr sz="1600" spc="-5" dirty="0">
                <a:latin typeface="Times New Roman"/>
                <a:cs typeface="Times New Roman"/>
              </a:rPr>
              <a:t>Dapat </a:t>
            </a:r>
            <a:r>
              <a:rPr sz="1600" spc="-10" dirty="0">
                <a:latin typeface="Times New Roman"/>
                <a:cs typeface="Times New Roman"/>
              </a:rPr>
              <a:t>diambil titik </a:t>
            </a:r>
            <a:r>
              <a:rPr sz="1600" dirty="0">
                <a:latin typeface="Times New Roman"/>
                <a:cs typeface="Times New Roman"/>
              </a:rPr>
              <a:t>uji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-3,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0, </a:t>
            </a:r>
            <a:r>
              <a:rPr sz="1600" spc="-5" dirty="0">
                <a:latin typeface="Times New Roman"/>
                <a:cs typeface="Times New Roman"/>
              </a:rPr>
              <a:t>dan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2.</a:t>
            </a:r>
          </a:p>
          <a:p>
            <a:pPr marL="38100">
              <a:lnSpc>
                <a:spcPct val="100000"/>
              </a:lnSpc>
              <a:spcBef>
                <a:spcPts val="1200"/>
              </a:spcBef>
              <a:tabLst>
                <a:tab pos="2171700" algn="l"/>
              </a:tabLst>
            </a:pPr>
            <a:r>
              <a:rPr sz="1600" spc="-5" dirty="0">
                <a:latin typeface="Times New Roman"/>
                <a:cs typeface="Times New Roman"/>
              </a:rPr>
              <a:t>Pada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2, </a:t>
            </a:r>
            <a:r>
              <a:rPr sz="1600" spc="-5" dirty="0">
                <a:latin typeface="Times New Roman"/>
                <a:cs typeface="Times New Roman"/>
              </a:rPr>
              <a:t>nilai	</a:t>
            </a:r>
            <a:r>
              <a:rPr sz="1600" i="1" spc="22" baseline="-39351" dirty="0">
                <a:latin typeface="Times New Roman"/>
                <a:cs typeface="Times New Roman"/>
              </a:rPr>
              <a:t>x </a:t>
            </a:r>
            <a:r>
              <a:rPr sz="1600" spc="22" baseline="-39351" dirty="0">
                <a:latin typeface="Symbol"/>
                <a:cs typeface="Symbol"/>
              </a:rPr>
              <a:t></a:t>
            </a:r>
            <a:r>
              <a:rPr sz="1600" spc="22" baseline="-39351" dirty="0">
                <a:latin typeface="Times New Roman"/>
                <a:cs typeface="Times New Roman"/>
              </a:rPr>
              <a:t> 2 </a:t>
            </a:r>
            <a:r>
              <a:rPr sz="1600" spc="-5" dirty="0">
                <a:latin typeface="Times New Roman"/>
                <a:cs typeface="Times New Roman"/>
              </a:rPr>
              <a:t>menjadi tak terdefinisi. Jadi, </a:t>
            </a:r>
            <a:r>
              <a:rPr sz="1600" i="1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= 2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tidak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5E0A60E8-F113-4ED3-A5B4-6BBD31E98100}"/>
              </a:ext>
            </a:extLst>
          </p:cNvPr>
          <p:cNvSpPr txBox="1"/>
          <p:nvPr/>
        </p:nvSpPr>
        <p:spPr>
          <a:xfrm>
            <a:off x="1845945" y="3955008"/>
            <a:ext cx="5423535" cy="677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masuk </a:t>
            </a:r>
            <a:r>
              <a:rPr sz="1600" spc="-5" dirty="0">
                <a:latin typeface="Times New Roman"/>
                <a:cs typeface="Times New Roman"/>
              </a:rPr>
              <a:t>dalam </a:t>
            </a:r>
            <a:r>
              <a:rPr sz="1600" spc="-10" dirty="0">
                <a:latin typeface="Times New Roman"/>
                <a:cs typeface="Times New Roman"/>
              </a:rPr>
              <a:t>himpunan penyelesaian.  </a:t>
            </a:r>
            <a:r>
              <a:rPr sz="1600" spc="-5" dirty="0">
                <a:latin typeface="Times New Roman"/>
                <a:cs typeface="Times New Roman"/>
              </a:rPr>
              <a:t>Berdasarkan hasil </a:t>
            </a:r>
            <a:r>
              <a:rPr sz="1600" dirty="0">
                <a:latin typeface="Times New Roman"/>
                <a:cs typeface="Times New Roman"/>
              </a:rPr>
              <a:t>uji </a:t>
            </a:r>
            <a:r>
              <a:rPr sz="1600" spc="-10" dirty="0">
                <a:latin typeface="Times New Roman"/>
                <a:cs typeface="Times New Roman"/>
              </a:rPr>
              <a:t>titik </a:t>
            </a:r>
            <a:r>
              <a:rPr sz="1600" spc="-5" dirty="0">
                <a:latin typeface="Times New Roman"/>
                <a:cs typeface="Times New Roman"/>
              </a:rPr>
              <a:t>tersebut diperoleh  </a:t>
            </a:r>
            <a:r>
              <a:rPr sz="1600" spc="-10" dirty="0">
                <a:latin typeface="Times New Roman"/>
                <a:cs typeface="Times New Roman"/>
              </a:rPr>
              <a:t>himpunan penyelesaian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spc="180" dirty="0">
                <a:latin typeface="Times New Roman"/>
                <a:cs typeface="Times New Roman"/>
              </a:rPr>
              <a:t>(-</a:t>
            </a:r>
            <a:r>
              <a:rPr sz="1600" spc="180" dirty="0">
                <a:latin typeface="FreeSerif"/>
                <a:cs typeface="FreeSerif"/>
              </a:rPr>
              <a:t>∾</a:t>
            </a:r>
            <a:r>
              <a:rPr sz="1600" spc="180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-2) </a:t>
            </a:r>
            <a:r>
              <a:rPr sz="1600" spc="15" dirty="0">
                <a:latin typeface="FreeSerif"/>
                <a:cs typeface="FreeSerif"/>
              </a:rPr>
              <a:t>⋃ </a:t>
            </a:r>
            <a:r>
              <a:rPr sz="1600" dirty="0">
                <a:latin typeface="Times New Roman"/>
                <a:cs typeface="Times New Roman"/>
              </a:rPr>
              <a:t>[1,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360" dirty="0">
                <a:latin typeface="FreeSerif"/>
                <a:cs typeface="FreeSerif"/>
              </a:rPr>
              <a:t>∾</a:t>
            </a:r>
            <a:r>
              <a:rPr sz="1600" spc="360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23A725CD-0B10-49ED-BAED-C923609A17C3}"/>
              </a:ext>
            </a:extLst>
          </p:cNvPr>
          <p:cNvSpPr/>
          <p:nvPr/>
        </p:nvSpPr>
        <p:spPr>
          <a:xfrm>
            <a:off x="7806519" y="4293626"/>
            <a:ext cx="2893586" cy="1747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108E6915-98ED-4620-B785-A1B29D3837D8}"/>
              </a:ext>
            </a:extLst>
          </p:cNvPr>
          <p:cNvSpPr/>
          <p:nvPr/>
        </p:nvSpPr>
        <p:spPr>
          <a:xfrm>
            <a:off x="4797054" y="1749983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152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74B3451B-AC05-4443-B807-D41C3CBE2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8672" y="881867"/>
            <a:ext cx="1435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Contoh</a:t>
            </a:r>
            <a:r>
              <a:rPr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1600" spc="-90" dirty="0">
                <a:solidFill>
                  <a:srgbClr val="003366"/>
                </a:solidFill>
                <a:latin typeface="Times New Roman"/>
                <a:cs typeface="Times New Roman"/>
              </a:rPr>
              <a:t>6 </a:t>
            </a:r>
            <a:r>
              <a:rPr sz="1600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0477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BC934-B699-4610-9EBA-EE1783ACE9B1}"/>
              </a:ext>
            </a:extLst>
          </p:cNvPr>
          <p:cNvSpPr txBox="1"/>
          <p:nvPr/>
        </p:nvSpPr>
        <p:spPr>
          <a:xfrm>
            <a:off x="1746913" y="1255594"/>
            <a:ext cx="279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Mutlak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CC594-FD4D-49B0-93FB-99F4BB92B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8" t="38800" r="20298" b="32131"/>
          <a:stretch/>
        </p:blipFill>
        <p:spPr>
          <a:xfrm>
            <a:off x="2374709" y="1924333"/>
            <a:ext cx="7983941" cy="30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4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8AA8D5-8EC4-48FD-8B0E-74154C01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9" t="25859" r="28358" b="13614"/>
          <a:stretch/>
        </p:blipFill>
        <p:spPr>
          <a:xfrm>
            <a:off x="2552131" y="1992573"/>
            <a:ext cx="7547212" cy="4148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8BBEB-C98F-4BB6-927B-3F1A802FCEF5}"/>
              </a:ext>
            </a:extLst>
          </p:cNvPr>
          <p:cNvSpPr txBox="1"/>
          <p:nvPr/>
        </p:nvSpPr>
        <p:spPr>
          <a:xfrm>
            <a:off x="2524836" y="1433858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Mutlak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8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650C4-8EA6-4A9B-9B6A-99BC58CEC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9" t="15506" r="35970" b="16799"/>
          <a:stretch/>
        </p:blipFill>
        <p:spPr>
          <a:xfrm>
            <a:off x="2765946" y="1924334"/>
            <a:ext cx="6660108" cy="464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F41DE-6832-4FF9-8A2D-D2D65A10E11A}"/>
              </a:ext>
            </a:extLst>
          </p:cNvPr>
          <p:cNvSpPr txBox="1"/>
          <p:nvPr/>
        </p:nvSpPr>
        <p:spPr>
          <a:xfrm>
            <a:off x="2511188" y="1282890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Sifat – Sifat Nilai </a:t>
            </a:r>
            <a:r>
              <a:rPr lang="en-US" dirty="0" err="1"/>
              <a:t>Mutlak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9F98-19C1-4915-955B-772051EE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2275" r="20634" b="20981"/>
          <a:stretch/>
        </p:blipFill>
        <p:spPr>
          <a:xfrm>
            <a:off x="2279175" y="1856095"/>
            <a:ext cx="8420670" cy="42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36AE6-CE5F-4614-812A-E8F231F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0" t="9532" r="20635" b="27950"/>
          <a:stretch/>
        </p:blipFill>
        <p:spPr>
          <a:xfrm>
            <a:off x="2417927" y="2156347"/>
            <a:ext cx="7356145" cy="428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F05CD-FDFA-4626-B2A3-C0C0225154BD}"/>
              </a:ext>
            </a:extLst>
          </p:cNvPr>
          <p:cNvSpPr txBox="1"/>
          <p:nvPr/>
        </p:nvSpPr>
        <p:spPr>
          <a:xfrm>
            <a:off x="2417927" y="1528549"/>
            <a:ext cx="3559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62850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404AD-1EC8-4705-A0C5-E3DE498C1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8" t="23471" r="20634" b="15206"/>
          <a:stretch/>
        </p:blipFill>
        <p:spPr>
          <a:xfrm>
            <a:off x="2374710" y="1610436"/>
            <a:ext cx="8584442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E153A-C94E-41DE-AD66-71CD9549E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7" t="18890" r="21641" b="8238"/>
          <a:stretch/>
        </p:blipFill>
        <p:spPr>
          <a:xfrm>
            <a:off x="2088106" y="1746913"/>
            <a:ext cx="8639033" cy="4995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0CF26-988B-4DEF-9A59-E0D72ED93DFF}"/>
              </a:ext>
            </a:extLst>
          </p:cNvPr>
          <p:cNvSpPr txBox="1"/>
          <p:nvPr/>
        </p:nvSpPr>
        <p:spPr>
          <a:xfrm>
            <a:off x="2129051" y="1064525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9838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>
            <a:extLst>
              <a:ext uri="{FF2B5EF4-FFF2-40B4-BE49-F238E27FC236}">
                <a16:creationId xmlns:a16="http://schemas.microsoft.com/office/drawing/2014/main" id="{8853C0DE-A08B-4694-A4ED-7412DC166A6C}"/>
              </a:ext>
            </a:extLst>
          </p:cNvPr>
          <p:cNvSpPr txBox="1"/>
          <p:nvPr/>
        </p:nvSpPr>
        <p:spPr>
          <a:xfrm>
            <a:off x="2331828" y="2680406"/>
            <a:ext cx="8456295" cy="3580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895350" indent="-3556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6766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Himpunan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suatu pertidaksamaan akan dapat 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dinyatakan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dalam notasi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damupun dalam bentuk 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interval.</a:t>
            </a:r>
            <a:endParaRPr sz="1600" dirty="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67665" algn="l"/>
                <a:tab pos="5255260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Himpunan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{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|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&lt;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00" i="1" spc="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}</a:t>
            </a: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dapat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ditulis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dengan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654050" marR="29591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menunjukkan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interval terbuka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terdiri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semua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 real antara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tidak </a:t>
            </a:r>
            <a:r>
              <a:rPr sz="1600" spc="-10" dirty="0">
                <a:latin typeface="Times New Roman"/>
                <a:cs typeface="Times New Roman"/>
              </a:rPr>
              <a:t>termasuk titik-titik </a:t>
            </a:r>
            <a:r>
              <a:rPr sz="1600" dirty="0">
                <a:latin typeface="Times New Roman"/>
                <a:cs typeface="Times New Roman"/>
              </a:rPr>
              <a:t>ujung 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dan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  <a:p>
            <a:pPr marL="6540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Contoh: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(-1, 6) = {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|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-1 </a:t>
            </a:r>
            <a:r>
              <a:rPr sz="1600" spc="-215" dirty="0">
                <a:solidFill>
                  <a:srgbClr val="3E3E3E"/>
                </a:solidFill>
                <a:latin typeface="Georgia"/>
                <a:cs typeface="Georgia"/>
              </a:rPr>
              <a:t>≤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spc="-215" dirty="0">
                <a:solidFill>
                  <a:srgbClr val="3E3E3E"/>
                </a:solidFill>
                <a:latin typeface="Georgia"/>
                <a:cs typeface="Georgia"/>
              </a:rPr>
              <a:t>≤</a:t>
            </a:r>
            <a:r>
              <a:rPr sz="1600" spc="-170" dirty="0">
                <a:solidFill>
                  <a:srgbClr val="3E3E3E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6}</a:t>
            </a:r>
            <a:endParaRPr sz="16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sz="1600" dirty="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1660"/>
              </a:spcBef>
              <a:buFont typeface="Wingdings" panose="05000000000000000000" pitchFamily="2" charset="2"/>
              <a:buChar char="q"/>
              <a:tabLst>
                <a:tab pos="367665" algn="l"/>
                <a:tab pos="5250180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Himpunan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{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|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00" spc="-215" dirty="0">
                <a:solidFill>
                  <a:srgbClr val="3E3E3E"/>
                </a:solidFill>
                <a:latin typeface="Georgia"/>
                <a:cs typeface="Georgia"/>
              </a:rPr>
              <a:t>≤ 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00" i="1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215" dirty="0">
                <a:solidFill>
                  <a:srgbClr val="3E3E3E"/>
                </a:solidFill>
                <a:latin typeface="Georgia"/>
                <a:cs typeface="Georgia"/>
              </a:rPr>
              <a:t>≤</a:t>
            </a:r>
            <a:r>
              <a:rPr sz="1600" spc="15" dirty="0">
                <a:solidFill>
                  <a:srgbClr val="3E3E3E"/>
                </a:solidFill>
                <a:latin typeface="Georgia"/>
                <a:cs typeface="Georgia"/>
              </a:rPr>
              <a:t>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}</a:t>
            </a: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dapat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ditulis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dengan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]</a:t>
            </a:r>
            <a:endParaRPr sz="1600" dirty="0">
              <a:latin typeface="Times New Roman"/>
              <a:cs typeface="Times New Roman"/>
            </a:endParaRPr>
          </a:p>
          <a:p>
            <a:pPr marL="654050" marR="263525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menunjukkan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interval tertutup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terdiri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semua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 real antara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sz="1600" spc="-10" dirty="0">
                <a:latin typeface="Times New Roman"/>
                <a:cs typeface="Times New Roman"/>
              </a:rPr>
              <a:t>termasuk titik-titik </a:t>
            </a:r>
            <a:r>
              <a:rPr sz="1600" dirty="0">
                <a:latin typeface="Times New Roman"/>
                <a:cs typeface="Times New Roman"/>
              </a:rPr>
              <a:t>ujung 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dan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  <a:p>
            <a:pPr marL="6540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Contoh: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[-1, 5] = {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|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-1 </a:t>
            </a:r>
            <a:r>
              <a:rPr sz="1600" spc="-215" dirty="0">
                <a:solidFill>
                  <a:srgbClr val="3E3E3E"/>
                </a:solidFill>
                <a:latin typeface="Georgia"/>
                <a:cs typeface="Georgia"/>
              </a:rPr>
              <a:t>≤ </a:t>
            </a:r>
            <a:r>
              <a:rPr sz="16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00" spc="-215" dirty="0">
                <a:solidFill>
                  <a:srgbClr val="3E3E3E"/>
                </a:solidFill>
                <a:latin typeface="Georgia"/>
                <a:cs typeface="Georgia"/>
              </a:rPr>
              <a:t>≤</a:t>
            </a:r>
            <a:r>
              <a:rPr sz="1600" spc="-175" dirty="0">
                <a:solidFill>
                  <a:srgbClr val="3E3E3E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5}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115431E4-0529-4A9C-873B-5A5879FDC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1691" y="1883342"/>
            <a:ext cx="1607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66"/>
                </a:solidFill>
                <a:latin typeface="Trebuchet MS"/>
                <a:cs typeface="Trebuchet MS"/>
              </a:rPr>
              <a:t>I</a:t>
            </a:r>
            <a:r>
              <a:rPr sz="2000" spc="-15" dirty="0">
                <a:solidFill>
                  <a:srgbClr val="003366"/>
                </a:solidFill>
                <a:latin typeface="Trebuchet MS"/>
                <a:cs typeface="Trebuchet MS"/>
              </a:rPr>
              <a:t>nt</a:t>
            </a:r>
            <a:r>
              <a:rPr sz="2000" spc="-10" dirty="0">
                <a:solidFill>
                  <a:srgbClr val="003366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003366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003366"/>
                </a:solidFill>
                <a:latin typeface="Trebuchet MS"/>
                <a:cs typeface="Trebuchet MS"/>
              </a:rPr>
              <a:t>v</a:t>
            </a:r>
            <a:r>
              <a:rPr sz="2000" spc="5" dirty="0">
                <a:solidFill>
                  <a:srgbClr val="003366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003366"/>
                </a:solidFill>
                <a:latin typeface="Trebuchet MS"/>
                <a:cs typeface="Trebuchet MS"/>
              </a:rPr>
              <a:t>l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72C60CC4-3E47-4620-8F17-A47B3F3D3791}"/>
              </a:ext>
            </a:extLst>
          </p:cNvPr>
          <p:cNvSpPr/>
          <p:nvPr/>
        </p:nvSpPr>
        <p:spPr>
          <a:xfrm>
            <a:off x="5747840" y="4150823"/>
            <a:ext cx="43148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0D3A00C6-C8F5-4934-A46F-652779A36AA1}"/>
              </a:ext>
            </a:extLst>
          </p:cNvPr>
          <p:cNvSpPr/>
          <p:nvPr/>
        </p:nvSpPr>
        <p:spPr>
          <a:xfrm>
            <a:off x="5747839" y="5740163"/>
            <a:ext cx="4314825" cy="752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62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FD4CE626-F63B-4015-A75D-A3DB2EC99397}"/>
              </a:ext>
            </a:extLst>
          </p:cNvPr>
          <p:cNvSpPr/>
          <p:nvPr/>
        </p:nvSpPr>
        <p:spPr>
          <a:xfrm>
            <a:off x="2936832" y="2333767"/>
            <a:ext cx="6318336" cy="406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3A0DC514-5F12-46B0-BE99-9DED4A9DBA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5719" y="1230422"/>
            <a:ext cx="494982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0615">
              <a:lnSpc>
                <a:spcPts val="4305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Trebuchet MS"/>
                <a:cs typeface="Trebuchet MS"/>
              </a:rPr>
              <a:t>Interval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5"/>
              </a:lnSpc>
            </a:pP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Tabel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berikut 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menunjukkan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beberapa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macam</a:t>
            </a:r>
            <a:r>
              <a:rPr sz="1800" spc="1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interval: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32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8">
            <a:extLst>
              <a:ext uri="{FF2B5EF4-FFF2-40B4-BE49-F238E27FC236}">
                <a16:creationId xmlns:a16="http://schemas.microsoft.com/office/drawing/2014/main" id="{7400A2F6-4A66-40A4-8D49-7B386E544C60}"/>
              </a:ext>
            </a:extLst>
          </p:cNvPr>
          <p:cNvSpPr txBox="1"/>
          <p:nvPr/>
        </p:nvSpPr>
        <p:spPr>
          <a:xfrm>
            <a:off x="2482949" y="4220267"/>
            <a:ext cx="8489315" cy="17024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70840" marR="5080" indent="-358140">
              <a:lnSpc>
                <a:spcPct val="80000"/>
              </a:lnSpc>
              <a:spcBef>
                <a:spcPts val="625"/>
              </a:spcBef>
              <a:tabLst>
                <a:tab pos="370205" algn="l"/>
              </a:tabLst>
            </a:pPr>
            <a:r>
              <a:rPr sz="1750" spc="-204" dirty="0">
                <a:solidFill>
                  <a:srgbClr val="90C226"/>
                </a:solidFill>
                <a:latin typeface="UnDotum"/>
                <a:cs typeface="UnDotum"/>
              </a:rPr>
              <a:t>	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Menyelesaikan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suatu pertidaksamaan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adalah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mencari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semua</a:t>
            </a:r>
            <a:r>
              <a:rPr sz="2200" spc="-16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himpunan 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bilangan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real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yang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membuat pertidaksamaan itu berlaku. Berbeda 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dengan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persamaan,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yang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himpunan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pemecahannya </a:t>
            </a:r>
            <a:r>
              <a:rPr sz="2200" spc="-15" dirty="0">
                <a:solidFill>
                  <a:srgbClr val="3E3E3E"/>
                </a:solidFill>
                <a:latin typeface="Carlito"/>
                <a:cs typeface="Carlito"/>
              </a:rPr>
              <a:t>umumnya terdiri 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dari satu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bilangan atau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mungkin sejumlah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bilangan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berhingga,  himpunan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pemecahan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suatu pertidaksamaan </a:t>
            </a:r>
            <a:r>
              <a:rPr sz="2200" spc="-15" dirty="0">
                <a:solidFill>
                  <a:srgbClr val="3E3E3E"/>
                </a:solidFill>
                <a:latin typeface="Carlito"/>
                <a:cs typeface="Carlito"/>
              </a:rPr>
              <a:t>biasanya terdiri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dari</a:t>
            </a:r>
            <a:r>
              <a:rPr sz="2200" spc="-19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suatu 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interval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bilangan atau gabungan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dari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beberapa interval</a:t>
            </a:r>
            <a:r>
              <a:rPr sz="2200" spc="-22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bilangan.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631F91A6-FACD-40FB-A154-6136AD9D0235}"/>
              </a:ext>
            </a:extLst>
          </p:cNvPr>
          <p:cNvSpPr txBox="1"/>
          <p:nvPr/>
        </p:nvSpPr>
        <p:spPr>
          <a:xfrm>
            <a:off x="3086291" y="2499549"/>
            <a:ext cx="2115185" cy="12096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431800" algn="l"/>
              </a:tabLst>
            </a:pP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(i)	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3</a:t>
            </a:r>
            <a:r>
              <a:rPr sz="2200" i="1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– 18 &gt;</a:t>
            </a:r>
            <a:r>
              <a:rPr sz="2200" spc="-3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9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(ii)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-5 &lt; 2</a:t>
            </a:r>
            <a:r>
              <a:rPr sz="2200" i="1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+ 6 &lt;</a:t>
            </a:r>
            <a:r>
              <a:rPr sz="2200" spc="-7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4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(iii)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3</a:t>
            </a:r>
            <a:r>
              <a:rPr sz="2200" i="1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+ 7 &gt; 5</a:t>
            </a:r>
            <a:r>
              <a:rPr sz="2200" i="1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–</a:t>
            </a:r>
            <a:r>
              <a:rPr sz="2200" spc="-9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9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4427379D-3367-4293-AD28-32C9D4ABB9CB}"/>
              </a:ext>
            </a:extLst>
          </p:cNvPr>
          <p:cNvSpPr txBox="1"/>
          <p:nvPr/>
        </p:nvSpPr>
        <p:spPr>
          <a:xfrm>
            <a:off x="5815465" y="2499549"/>
            <a:ext cx="3710304" cy="82586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(iv) </a:t>
            </a:r>
            <a:r>
              <a:rPr sz="2200" i="1" spc="5" dirty="0">
                <a:solidFill>
                  <a:srgbClr val="3E3E3E"/>
                </a:solidFill>
                <a:latin typeface="Carlito"/>
                <a:cs typeface="Carlito"/>
              </a:rPr>
              <a:t>x</a:t>
            </a:r>
            <a:r>
              <a:rPr sz="2175" spc="7" baseline="24904" dirty="0">
                <a:solidFill>
                  <a:srgbClr val="3E3E3E"/>
                </a:solidFill>
                <a:latin typeface="Carlito"/>
                <a:cs typeface="Carlito"/>
              </a:rPr>
              <a:t>2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– </a:t>
            </a:r>
            <a:r>
              <a:rPr sz="2200" i="1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– 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6 </a:t>
            </a:r>
            <a:r>
              <a:rPr sz="2200" spc="-114" dirty="0">
                <a:solidFill>
                  <a:srgbClr val="3E3E3E"/>
                </a:solidFill>
                <a:latin typeface="Arial"/>
                <a:cs typeface="Arial"/>
              </a:rPr>
              <a:t>≤</a:t>
            </a:r>
            <a:r>
              <a:rPr sz="2200" spc="-3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lang="en-US" sz="2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(v)	(</a:t>
            </a:r>
            <a:r>
              <a:rPr sz="2200" i="1" spc="-5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+ 1)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(</a:t>
            </a:r>
            <a:r>
              <a:rPr sz="2200" i="1" spc="-5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–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1)</a:t>
            </a:r>
            <a:r>
              <a:rPr sz="2175" spc="-7" baseline="24904" dirty="0">
                <a:solidFill>
                  <a:srgbClr val="3E3E3E"/>
                </a:solidFill>
                <a:latin typeface="Carlito"/>
                <a:cs typeface="Carlito"/>
              </a:rPr>
              <a:t>2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(</a:t>
            </a:r>
            <a:r>
              <a:rPr sz="2200" i="1" spc="-5" dirty="0">
                <a:solidFill>
                  <a:srgbClr val="3E3E3E"/>
                </a:solidFill>
                <a:latin typeface="Carlito"/>
                <a:cs typeface="Carlito"/>
              </a:rPr>
              <a:t>x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– </a:t>
            </a:r>
            <a:r>
              <a:rPr sz="2200" spc="-90" dirty="0">
                <a:solidFill>
                  <a:srgbClr val="3E3E3E"/>
                </a:solidFill>
                <a:latin typeface="Arial"/>
                <a:cs typeface="Arial"/>
              </a:rPr>
              <a:t>3) </a:t>
            </a:r>
            <a:r>
              <a:rPr sz="2200" spc="-114" dirty="0">
                <a:solidFill>
                  <a:srgbClr val="3E3E3E"/>
                </a:solidFill>
                <a:latin typeface="Arial"/>
                <a:cs typeface="Arial"/>
              </a:rPr>
              <a:t>≤</a:t>
            </a:r>
            <a:r>
              <a:rPr sz="2200" spc="-20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AA38B779-A819-4A3C-8C09-E2D4D518C1D1}"/>
              </a:ext>
            </a:extLst>
          </p:cNvPr>
          <p:cNvSpPr txBox="1"/>
          <p:nvPr/>
        </p:nvSpPr>
        <p:spPr>
          <a:xfrm>
            <a:off x="6727606" y="3411594"/>
            <a:ext cx="1047115" cy="8248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600"/>
              </a:spcBef>
            </a:pPr>
            <a:r>
              <a:rPr sz="2200" i="1" spc="10" dirty="0">
                <a:latin typeface="Times New Roman"/>
                <a:cs typeface="Times New Roman"/>
              </a:rPr>
              <a:t>x </a:t>
            </a:r>
            <a:r>
              <a:rPr sz="2200" spc="80" dirty="0">
                <a:latin typeface="Symbol"/>
                <a:cs typeface="Symbol"/>
              </a:rPr>
              <a:t></a:t>
            </a:r>
            <a:r>
              <a:rPr sz="2200" spc="80" dirty="0">
                <a:latin typeface="Times New Roman"/>
                <a:cs typeface="Times New Roman"/>
              </a:rPr>
              <a:t>1 </a:t>
            </a:r>
            <a:r>
              <a:rPr sz="3300" spc="22" baseline="-35353" dirty="0">
                <a:latin typeface="Symbol"/>
                <a:cs typeface="Symbol"/>
              </a:rPr>
              <a:t></a:t>
            </a:r>
            <a:r>
              <a:rPr sz="3300" spc="-307" baseline="-35353" dirty="0">
                <a:latin typeface="Times New Roman"/>
                <a:cs typeface="Times New Roman"/>
              </a:rPr>
              <a:t> </a:t>
            </a:r>
            <a:r>
              <a:rPr sz="3300" spc="22" baseline="-35353" dirty="0">
                <a:latin typeface="Times New Roman"/>
                <a:cs typeface="Times New Roman"/>
              </a:rPr>
              <a:t>0</a:t>
            </a:r>
            <a:endParaRPr sz="3300" baseline="-35353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2200" i="1" spc="10" dirty="0">
                <a:latin typeface="Times New Roman"/>
                <a:cs typeface="Times New Roman"/>
              </a:rPr>
              <a:t>x </a:t>
            </a:r>
            <a:r>
              <a:rPr sz="2200" spc="15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2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5C7DE132-B6AD-4F02-A1E1-D66EE088A9AC}"/>
              </a:ext>
            </a:extLst>
          </p:cNvPr>
          <p:cNvSpPr txBox="1"/>
          <p:nvPr/>
        </p:nvSpPr>
        <p:spPr>
          <a:xfrm>
            <a:off x="5815465" y="3528884"/>
            <a:ext cx="3841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(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v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i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57CDDC3A-F35B-4C1D-83F5-C81DBE0B5701}"/>
              </a:ext>
            </a:extLst>
          </p:cNvPr>
          <p:cNvSpPr txBox="1"/>
          <p:nvPr/>
        </p:nvSpPr>
        <p:spPr>
          <a:xfrm>
            <a:off x="2482949" y="1793178"/>
            <a:ext cx="4426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sz="1750" spc="-204" dirty="0">
                <a:solidFill>
                  <a:srgbClr val="90C226"/>
                </a:solidFill>
                <a:latin typeface="UnDotum"/>
                <a:cs typeface="UnDotum"/>
              </a:rPr>
              <a:t>	</a:t>
            </a:r>
            <a:r>
              <a:rPr sz="2200" spc="-10" dirty="0">
                <a:solidFill>
                  <a:srgbClr val="3E3E3E"/>
                </a:solidFill>
                <a:latin typeface="Carlito"/>
                <a:cs typeface="Carlito"/>
              </a:rPr>
              <a:t>Contoh </a:t>
            </a:r>
            <a:r>
              <a:rPr sz="2200" spc="-5" dirty="0">
                <a:solidFill>
                  <a:srgbClr val="3E3E3E"/>
                </a:solidFill>
                <a:latin typeface="Carlito"/>
                <a:cs typeface="Carlito"/>
              </a:rPr>
              <a:t>pertidaksamaan</a:t>
            </a:r>
            <a:r>
              <a:rPr sz="2200" spc="-11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3E3E3E"/>
                </a:solidFill>
                <a:latin typeface="Carlito"/>
                <a:cs typeface="Carlito"/>
              </a:rPr>
              <a:t>sederhana:</a:t>
            </a:r>
            <a:endParaRPr sz="2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0697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11C5F2-47C1-423C-84DC-FA74E1DFD187}"/>
              </a:ext>
            </a:extLst>
          </p:cNvPr>
          <p:cNvSpPr txBox="1"/>
          <p:nvPr/>
        </p:nvSpPr>
        <p:spPr>
          <a:xfrm>
            <a:off x="2033516" y="1119116"/>
            <a:ext cx="28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Pertidaksamaan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DA5E4-7E52-40B8-A8D8-D2D22B081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6" t="34819" r="20411" b="8040"/>
          <a:stretch/>
        </p:blipFill>
        <p:spPr>
          <a:xfrm>
            <a:off x="2390633" y="2005378"/>
            <a:ext cx="7410734" cy="39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1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0696E709-89CA-4AE9-B9C5-F973AC2F1401}"/>
              </a:ext>
            </a:extLst>
          </p:cNvPr>
          <p:cNvSpPr txBox="1"/>
          <p:nvPr/>
        </p:nvSpPr>
        <p:spPr>
          <a:xfrm>
            <a:off x="2466150" y="2582142"/>
            <a:ext cx="8481060" cy="403809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70840" marR="5080" indent="-358140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Prosedur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menyelesaikan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pertidaksamaan adalah mengubah pertidaksamaan satu 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langkah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demi satu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langkah hingga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diperoleh himpunan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penyelesaiannya</a:t>
            </a:r>
            <a:r>
              <a:rPr sz="1400" spc="2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jelas.</a:t>
            </a:r>
            <a:endParaRPr sz="1400" dirty="0">
              <a:latin typeface="Times New Roman"/>
              <a:cs typeface="Times New Roman"/>
            </a:endParaRPr>
          </a:p>
          <a:p>
            <a:pPr marL="370840" marR="370205" indent="-358140">
              <a:lnSpc>
                <a:spcPts val="216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4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Dapat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dilakukan operasi-operasi tertentu (tambah,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kurang,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kali,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bagi, </a:t>
            </a:r>
            <a:r>
              <a:rPr sz="1400" spc="-25" dirty="0">
                <a:solidFill>
                  <a:srgbClr val="3E3E3E"/>
                </a:solidFill>
                <a:latin typeface="Times New Roman"/>
                <a:cs typeface="Times New Roman"/>
              </a:rPr>
              <a:t>akar, 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pangkat) pada kedua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ruas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pada suatu pertidaksamaan. Perlakuan pada kedua 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ruas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harus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sama.</a:t>
            </a:r>
            <a:endParaRPr sz="1400" dirty="0">
              <a:latin typeface="Times New Roman"/>
              <a:cs typeface="Times New Roman"/>
            </a:endParaRPr>
          </a:p>
          <a:p>
            <a:pPr marL="656590" marR="2714625" indent="-285750">
              <a:lnSpc>
                <a:spcPts val="316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Ingat! 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Tidak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ada 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operasi 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coret 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dalam operasi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hitung.  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Itu hanya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istilah 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teknik/cara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saja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Contohnya: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Kedua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ruas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ditambah atau dikurangi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dengan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suatu</a:t>
            </a:r>
            <a:r>
              <a:rPr sz="1400" spc="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60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Kedua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ruas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dikali atau dibagi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dengan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suatu bilangan</a:t>
            </a:r>
            <a:r>
              <a:rPr sz="1400" spc="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positif</a:t>
            </a:r>
            <a:endParaRPr sz="1400" dirty="0">
              <a:latin typeface="Times New Roman"/>
              <a:cs typeface="Times New Roman"/>
            </a:endParaRPr>
          </a:p>
          <a:p>
            <a:pPr marL="370840" marR="1541145" indent="-358140">
              <a:lnSpc>
                <a:spcPts val="2160"/>
              </a:lnSpc>
              <a:spcBef>
                <a:spcPts val="1630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Jika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kedua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ruas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dikali atau dibagi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dengan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negatif,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tanda  pertidaksamaan harus berbalik</a:t>
            </a:r>
            <a:r>
              <a:rPr sz="14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arah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FE665EDE-CA4F-4B7E-AA3E-DC84B8491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845" y="2016719"/>
            <a:ext cx="56515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3366"/>
                </a:solidFill>
                <a:latin typeface="Trebuchet MS"/>
                <a:cs typeface="Trebuchet MS"/>
              </a:rPr>
              <a:t>Menyelesaikan</a:t>
            </a:r>
            <a:r>
              <a:rPr sz="1600" spc="-25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003366"/>
                </a:solidFill>
                <a:latin typeface="Trebuchet MS"/>
                <a:cs typeface="Trebuchet MS"/>
              </a:rPr>
              <a:t>Pertidaksamaan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46481336"/>
      </p:ext>
    </p:extLst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Himpunan Fungsi</Template>
  <TotalTime>1158</TotalTime>
  <Words>1090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Alegreya Bold</vt:lpstr>
      <vt:lpstr>Arial</vt:lpstr>
      <vt:lpstr>Calibri</vt:lpstr>
      <vt:lpstr>Carlito</vt:lpstr>
      <vt:lpstr>FreeSerif</vt:lpstr>
      <vt:lpstr>Georgia</vt:lpstr>
      <vt:lpstr>Open Sans Light</vt:lpstr>
      <vt:lpstr>Symbol</vt:lpstr>
      <vt:lpstr>Times New Roman</vt:lpstr>
      <vt:lpstr>Trebuchet MS</vt:lpstr>
      <vt:lpstr>UnDotum</vt:lpstr>
      <vt:lpstr>Wingdings</vt:lpstr>
      <vt:lpstr>KALKULUS Himpunan Fungsi</vt:lpstr>
      <vt:lpstr>KALKULUS   Bagian 2. Sistem Bilangan  Sesi Online 3</vt:lpstr>
      <vt:lpstr>PowerPoint Presentation</vt:lpstr>
      <vt:lpstr>PowerPoint Presentation</vt:lpstr>
      <vt:lpstr>PowerPoint Presentation</vt:lpstr>
      <vt:lpstr>Interval</vt:lpstr>
      <vt:lpstr>Interval Tabel berikut menunjukkan beberapa macam interval:</vt:lpstr>
      <vt:lpstr>PowerPoint Presentation</vt:lpstr>
      <vt:lpstr>PowerPoint Presentation</vt:lpstr>
      <vt:lpstr>Menyelesaikan Pertidaksamaan</vt:lpstr>
      <vt:lpstr>Contoh 1 :</vt:lpstr>
      <vt:lpstr>Contoh 2 :</vt:lpstr>
      <vt:lpstr>Contoh 3 :</vt:lpstr>
      <vt:lpstr>Contoh 4 :</vt:lpstr>
      <vt:lpstr>Contoh 5 :</vt:lpstr>
      <vt:lpstr>Contoh 6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11</cp:revision>
  <dcterms:created xsi:type="dcterms:W3CDTF">2021-03-22T13:33:52Z</dcterms:created>
  <dcterms:modified xsi:type="dcterms:W3CDTF">2021-03-24T09:19:52Z</dcterms:modified>
</cp:coreProperties>
</file>